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7"/>
  </p:notesMasterIdLst>
  <p:sldIdLst>
    <p:sldId id="256" r:id="rId2"/>
    <p:sldId id="257" r:id="rId3"/>
    <p:sldId id="318" r:id="rId4"/>
    <p:sldId id="324" r:id="rId5"/>
    <p:sldId id="320" r:id="rId6"/>
    <p:sldId id="340" r:id="rId7"/>
    <p:sldId id="343" r:id="rId8"/>
    <p:sldId id="348" r:id="rId9"/>
    <p:sldId id="421" r:id="rId10"/>
    <p:sldId id="349" r:id="rId11"/>
    <p:sldId id="350" r:id="rId12"/>
    <p:sldId id="422" r:id="rId13"/>
    <p:sldId id="359" r:id="rId14"/>
    <p:sldId id="351" r:id="rId15"/>
    <p:sldId id="423" r:id="rId16"/>
    <p:sldId id="395" r:id="rId17"/>
    <p:sldId id="352" r:id="rId18"/>
    <p:sldId id="396" r:id="rId19"/>
    <p:sldId id="424" r:id="rId20"/>
    <p:sldId id="420" r:id="rId21"/>
    <p:sldId id="347" r:id="rId22"/>
    <p:sldId id="344" r:id="rId23"/>
    <p:sldId id="358" r:id="rId24"/>
    <p:sldId id="425" r:id="rId25"/>
    <p:sldId id="288"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8F00"/>
    <a:srgbClr val="8474E2"/>
    <a:srgbClr val="525252"/>
    <a:srgbClr val="EBA039"/>
    <a:srgbClr val="87A2D3"/>
    <a:srgbClr val="E78000"/>
    <a:srgbClr val="F0A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CE585D-CECD-418E-96A6-9154CDBF8CF4}" v="13" dt="2022-09-07T09:03:35.3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82" autoAdjust="0"/>
    <p:restoredTop sz="96247" autoAdjust="0"/>
  </p:normalViewPr>
  <p:slideViewPr>
    <p:cSldViewPr>
      <p:cViewPr varScale="1">
        <p:scale>
          <a:sx n="100" d="100"/>
          <a:sy n="100" d="100"/>
        </p:scale>
        <p:origin x="78"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Green" userId="5c87a1a1-9dba-4e8d-80a3-ee66ced3ed9c" providerId="ADAL" clId="{E5CE585D-CECD-418E-96A6-9154CDBF8CF4}"/>
    <pc:docChg chg="undo custSel addSld delSld modSld sldOrd">
      <pc:chgData name="Andrew Green" userId="5c87a1a1-9dba-4e8d-80a3-ee66ced3ed9c" providerId="ADAL" clId="{E5CE585D-CECD-418E-96A6-9154CDBF8CF4}" dt="2022-09-08T08:10:35.114" v="1719" actId="20577"/>
      <pc:docMkLst>
        <pc:docMk/>
      </pc:docMkLst>
      <pc:sldChg chg="modSp mod">
        <pc:chgData name="Andrew Green" userId="5c87a1a1-9dba-4e8d-80a3-ee66ced3ed9c" providerId="ADAL" clId="{E5CE585D-CECD-418E-96A6-9154CDBF8CF4}" dt="2022-09-08T08:10:35.114" v="1719" actId="20577"/>
        <pc:sldMkLst>
          <pc:docMk/>
          <pc:sldMk cId="0" sldId="256"/>
        </pc:sldMkLst>
        <pc:spChg chg="mod">
          <ac:chgData name="Andrew Green" userId="5c87a1a1-9dba-4e8d-80a3-ee66ced3ed9c" providerId="ADAL" clId="{E5CE585D-CECD-418E-96A6-9154CDBF8CF4}" dt="2022-09-08T08:10:35.114" v="1719" actId="20577"/>
          <ac:spMkLst>
            <pc:docMk/>
            <pc:sldMk cId="0" sldId="256"/>
            <ac:spMk id="2" creationId="{00000000-0000-0000-0000-000000000000}"/>
          </ac:spMkLst>
        </pc:spChg>
      </pc:sldChg>
      <pc:sldChg chg="modSp mod">
        <pc:chgData name="Andrew Green" userId="5c87a1a1-9dba-4e8d-80a3-ee66ced3ed9c" providerId="ADAL" clId="{E5CE585D-CECD-418E-96A6-9154CDBF8CF4}" dt="2022-09-07T09:01:47.374" v="1714" actId="20577"/>
        <pc:sldMkLst>
          <pc:docMk/>
          <pc:sldMk cId="0" sldId="257"/>
        </pc:sldMkLst>
        <pc:spChg chg="mod">
          <ac:chgData name="Andrew Green" userId="5c87a1a1-9dba-4e8d-80a3-ee66ced3ed9c" providerId="ADAL" clId="{E5CE585D-CECD-418E-96A6-9154CDBF8CF4}" dt="2022-09-07T09:01:47.374" v="1714" actId="20577"/>
          <ac:spMkLst>
            <pc:docMk/>
            <pc:sldMk cId="0" sldId="257"/>
            <ac:spMk id="3" creationId="{00000000-0000-0000-0000-000000000000}"/>
          </ac:spMkLst>
        </pc:spChg>
      </pc:sldChg>
      <pc:sldChg chg="add del">
        <pc:chgData name="Andrew Green" userId="5c87a1a1-9dba-4e8d-80a3-ee66ced3ed9c" providerId="ADAL" clId="{E5CE585D-CECD-418E-96A6-9154CDBF8CF4}" dt="2022-09-07T09:03:35.340" v="1718"/>
        <pc:sldMkLst>
          <pc:docMk/>
          <pc:sldMk cId="3539226980" sldId="288"/>
        </pc:sldMkLst>
      </pc:sldChg>
      <pc:sldChg chg="del">
        <pc:chgData name="Andrew Green" userId="5c87a1a1-9dba-4e8d-80a3-ee66ced3ed9c" providerId="ADAL" clId="{E5CE585D-CECD-418E-96A6-9154CDBF8CF4}" dt="2022-09-06T12:49:40.725" v="0" actId="47"/>
        <pc:sldMkLst>
          <pc:docMk/>
          <pc:sldMk cId="297459351" sldId="316"/>
        </pc:sldMkLst>
      </pc:sldChg>
      <pc:sldChg chg="del">
        <pc:chgData name="Andrew Green" userId="5c87a1a1-9dba-4e8d-80a3-ee66ced3ed9c" providerId="ADAL" clId="{E5CE585D-CECD-418E-96A6-9154CDBF8CF4}" dt="2022-09-06T12:49:42.907" v="1" actId="47"/>
        <pc:sldMkLst>
          <pc:docMk/>
          <pc:sldMk cId="3794213640" sldId="335"/>
        </pc:sldMkLst>
      </pc:sldChg>
      <pc:sldChg chg="del">
        <pc:chgData name="Andrew Green" userId="5c87a1a1-9dba-4e8d-80a3-ee66ced3ed9c" providerId="ADAL" clId="{E5CE585D-CECD-418E-96A6-9154CDBF8CF4}" dt="2022-09-06T12:49:43.806" v="2" actId="47"/>
        <pc:sldMkLst>
          <pc:docMk/>
          <pc:sldMk cId="606790572" sldId="337"/>
        </pc:sldMkLst>
      </pc:sldChg>
      <pc:sldChg chg="modSp mod modNotesTx">
        <pc:chgData name="Andrew Green" userId="5c87a1a1-9dba-4e8d-80a3-ee66ced3ed9c" providerId="ADAL" clId="{E5CE585D-CECD-418E-96A6-9154CDBF8CF4}" dt="2022-09-06T12:49:49.017" v="4" actId="20577"/>
        <pc:sldMkLst>
          <pc:docMk/>
          <pc:sldMk cId="1943846446" sldId="340"/>
        </pc:sldMkLst>
        <pc:spChg chg="mod">
          <ac:chgData name="Andrew Green" userId="5c87a1a1-9dba-4e8d-80a3-ee66ced3ed9c" providerId="ADAL" clId="{E5CE585D-CECD-418E-96A6-9154CDBF8CF4}" dt="2022-09-06T12:49:47.217" v="3" actId="20577"/>
          <ac:spMkLst>
            <pc:docMk/>
            <pc:sldMk cId="1943846446" sldId="340"/>
            <ac:spMk id="5" creationId="{9DAF87C1-085F-ADD7-C202-244A17B29800}"/>
          </ac:spMkLst>
        </pc:spChg>
      </pc:sldChg>
      <pc:sldChg chg="modSp mod">
        <pc:chgData name="Andrew Green" userId="5c87a1a1-9dba-4e8d-80a3-ee66ced3ed9c" providerId="ADAL" clId="{E5CE585D-CECD-418E-96A6-9154CDBF8CF4}" dt="2022-09-06T12:49:56.574" v="24" actId="20577"/>
        <pc:sldMkLst>
          <pc:docMk/>
          <pc:sldMk cId="7175687" sldId="343"/>
        </pc:sldMkLst>
        <pc:spChg chg="mod">
          <ac:chgData name="Andrew Green" userId="5c87a1a1-9dba-4e8d-80a3-ee66ced3ed9c" providerId="ADAL" clId="{E5CE585D-CECD-418E-96A6-9154CDBF8CF4}" dt="2022-09-06T12:49:56.574" v="24" actId="20577"/>
          <ac:spMkLst>
            <pc:docMk/>
            <pc:sldMk cId="7175687" sldId="343"/>
            <ac:spMk id="2" creationId="{00000000-0000-0000-0000-000000000000}"/>
          </ac:spMkLst>
        </pc:spChg>
      </pc:sldChg>
      <pc:sldChg chg="modSp mod">
        <pc:chgData name="Andrew Green" userId="5c87a1a1-9dba-4e8d-80a3-ee66ced3ed9c" providerId="ADAL" clId="{E5CE585D-CECD-418E-96A6-9154CDBF8CF4}" dt="2022-09-07T09:00:27.341" v="1667" actId="20577"/>
        <pc:sldMkLst>
          <pc:docMk/>
          <pc:sldMk cId="1512909844" sldId="344"/>
        </pc:sldMkLst>
        <pc:spChg chg="mod">
          <ac:chgData name="Andrew Green" userId="5c87a1a1-9dba-4e8d-80a3-ee66ced3ed9c" providerId="ADAL" clId="{E5CE585D-CECD-418E-96A6-9154CDBF8CF4}" dt="2022-09-07T09:00:27.341" v="1667" actId="20577"/>
          <ac:spMkLst>
            <pc:docMk/>
            <pc:sldMk cId="1512909844" sldId="344"/>
            <ac:spMk id="3" creationId="{19A4A60A-EB71-9D39-CBF2-299F11334C2C}"/>
          </ac:spMkLst>
        </pc:spChg>
      </pc:sldChg>
      <pc:sldChg chg="del">
        <pc:chgData name="Andrew Green" userId="5c87a1a1-9dba-4e8d-80a3-ee66ced3ed9c" providerId="ADAL" clId="{E5CE585D-CECD-418E-96A6-9154CDBF8CF4}" dt="2022-09-07T09:02:01.514" v="1716" actId="47"/>
        <pc:sldMkLst>
          <pc:docMk/>
          <pc:sldMk cId="2529183952" sldId="346"/>
        </pc:sldMkLst>
      </pc:sldChg>
      <pc:sldChg chg="modSp mod modNotesTx">
        <pc:chgData name="Andrew Green" userId="5c87a1a1-9dba-4e8d-80a3-ee66ced3ed9c" providerId="ADAL" clId="{E5CE585D-CECD-418E-96A6-9154CDBF8CF4}" dt="2022-09-06T14:14:06.076" v="140" actId="20577"/>
        <pc:sldMkLst>
          <pc:docMk/>
          <pc:sldMk cId="1688693166" sldId="348"/>
        </pc:sldMkLst>
        <pc:spChg chg="mod">
          <ac:chgData name="Andrew Green" userId="5c87a1a1-9dba-4e8d-80a3-ee66ced3ed9c" providerId="ADAL" clId="{E5CE585D-CECD-418E-96A6-9154CDBF8CF4}" dt="2022-09-06T12:53:33.205" v="93" actId="27636"/>
          <ac:spMkLst>
            <pc:docMk/>
            <pc:sldMk cId="1688693166" sldId="348"/>
            <ac:spMk id="2" creationId="{A887E9A8-08EC-90D4-AFDF-5B394859BE75}"/>
          </ac:spMkLst>
        </pc:spChg>
        <pc:spChg chg="mod">
          <ac:chgData name="Andrew Green" userId="5c87a1a1-9dba-4e8d-80a3-ee66ced3ed9c" providerId="ADAL" clId="{E5CE585D-CECD-418E-96A6-9154CDBF8CF4}" dt="2022-09-06T14:14:06.076" v="140" actId="20577"/>
          <ac:spMkLst>
            <pc:docMk/>
            <pc:sldMk cId="1688693166" sldId="348"/>
            <ac:spMk id="3" creationId="{CAE50FD0-B7F5-71B4-1792-C3D5EEE4C108}"/>
          </ac:spMkLst>
        </pc:spChg>
      </pc:sldChg>
      <pc:sldChg chg="delSp modSp mod modNotesTx">
        <pc:chgData name="Andrew Green" userId="5c87a1a1-9dba-4e8d-80a3-ee66ced3ed9c" providerId="ADAL" clId="{E5CE585D-CECD-418E-96A6-9154CDBF8CF4}" dt="2022-09-06T14:36:09.344" v="201" actId="20577"/>
        <pc:sldMkLst>
          <pc:docMk/>
          <pc:sldMk cId="2988122547" sldId="349"/>
        </pc:sldMkLst>
        <pc:spChg chg="mod">
          <ac:chgData name="Andrew Green" userId="5c87a1a1-9dba-4e8d-80a3-ee66ced3ed9c" providerId="ADAL" clId="{E5CE585D-CECD-418E-96A6-9154CDBF8CF4}" dt="2022-09-06T14:33:08.938" v="161" actId="27636"/>
          <ac:spMkLst>
            <pc:docMk/>
            <pc:sldMk cId="2988122547" sldId="349"/>
            <ac:spMk id="2" creationId="{A887E9A8-08EC-90D4-AFDF-5B394859BE75}"/>
          </ac:spMkLst>
        </pc:spChg>
        <pc:spChg chg="mod">
          <ac:chgData name="Andrew Green" userId="5c87a1a1-9dba-4e8d-80a3-ee66ced3ed9c" providerId="ADAL" clId="{E5CE585D-CECD-418E-96A6-9154CDBF8CF4}" dt="2022-09-06T14:36:09.344" v="201" actId="20577"/>
          <ac:spMkLst>
            <pc:docMk/>
            <pc:sldMk cId="2988122547" sldId="349"/>
            <ac:spMk id="3" creationId="{CAE50FD0-B7F5-71B4-1792-C3D5EEE4C108}"/>
          </ac:spMkLst>
        </pc:spChg>
        <pc:spChg chg="del">
          <ac:chgData name="Andrew Green" userId="5c87a1a1-9dba-4e8d-80a3-ee66ced3ed9c" providerId="ADAL" clId="{E5CE585D-CECD-418E-96A6-9154CDBF8CF4}" dt="2022-09-06T14:14:46.485" v="142" actId="478"/>
          <ac:spMkLst>
            <pc:docMk/>
            <pc:sldMk cId="2988122547" sldId="349"/>
            <ac:spMk id="5" creationId="{313CA110-96E8-31A6-C461-E6C0317680F8}"/>
          </ac:spMkLst>
        </pc:spChg>
        <pc:picChg chg="del">
          <ac:chgData name="Andrew Green" userId="5c87a1a1-9dba-4e8d-80a3-ee66ced3ed9c" providerId="ADAL" clId="{E5CE585D-CECD-418E-96A6-9154CDBF8CF4}" dt="2022-09-06T14:14:44.550" v="141" actId="478"/>
          <ac:picMkLst>
            <pc:docMk/>
            <pc:sldMk cId="2988122547" sldId="349"/>
            <ac:picMk id="7" creationId="{DB82DD07-279B-2F68-D332-1225D74D5F46}"/>
          </ac:picMkLst>
        </pc:picChg>
      </pc:sldChg>
      <pc:sldChg chg="modSp mod">
        <pc:chgData name="Andrew Green" userId="5c87a1a1-9dba-4e8d-80a3-ee66ced3ed9c" providerId="ADAL" clId="{E5CE585D-CECD-418E-96A6-9154CDBF8CF4}" dt="2022-09-07T08:21:25.390" v="940" actId="20577"/>
        <pc:sldMkLst>
          <pc:docMk/>
          <pc:sldMk cId="2602284487" sldId="350"/>
        </pc:sldMkLst>
        <pc:spChg chg="mod">
          <ac:chgData name="Andrew Green" userId="5c87a1a1-9dba-4e8d-80a3-ee66ced3ed9c" providerId="ADAL" clId="{E5CE585D-CECD-418E-96A6-9154CDBF8CF4}" dt="2022-09-06T14:36:27.328" v="205" actId="27636"/>
          <ac:spMkLst>
            <pc:docMk/>
            <pc:sldMk cId="2602284487" sldId="350"/>
            <ac:spMk id="2" creationId="{A887E9A8-08EC-90D4-AFDF-5B394859BE75}"/>
          </ac:spMkLst>
        </pc:spChg>
        <pc:spChg chg="mod">
          <ac:chgData name="Andrew Green" userId="5c87a1a1-9dba-4e8d-80a3-ee66ced3ed9c" providerId="ADAL" clId="{E5CE585D-CECD-418E-96A6-9154CDBF8CF4}" dt="2022-09-07T08:21:25.390" v="940" actId="20577"/>
          <ac:spMkLst>
            <pc:docMk/>
            <pc:sldMk cId="2602284487" sldId="350"/>
            <ac:spMk id="3" creationId="{CAE50FD0-B7F5-71B4-1792-C3D5EEE4C108}"/>
          </ac:spMkLst>
        </pc:spChg>
      </pc:sldChg>
      <pc:sldChg chg="modSp mod ord modNotesTx">
        <pc:chgData name="Andrew Green" userId="5c87a1a1-9dba-4e8d-80a3-ee66ced3ed9c" providerId="ADAL" clId="{E5CE585D-CECD-418E-96A6-9154CDBF8CF4}" dt="2022-09-07T08:24:55.164" v="1014" actId="113"/>
        <pc:sldMkLst>
          <pc:docMk/>
          <pc:sldMk cId="2045408970" sldId="351"/>
        </pc:sldMkLst>
        <pc:spChg chg="mod">
          <ac:chgData name="Andrew Green" userId="5c87a1a1-9dba-4e8d-80a3-ee66ced3ed9c" providerId="ADAL" clId="{E5CE585D-CECD-418E-96A6-9154CDBF8CF4}" dt="2022-09-07T08:09:13.074" v="638" actId="20577"/>
          <ac:spMkLst>
            <pc:docMk/>
            <pc:sldMk cId="2045408970" sldId="351"/>
            <ac:spMk id="2" creationId="{A887E9A8-08EC-90D4-AFDF-5B394859BE75}"/>
          </ac:spMkLst>
        </pc:spChg>
        <pc:spChg chg="mod">
          <ac:chgData name="Andrew Green" userId="5c87a1a1-9dba-4e8d-80a3-ee66ced3ed9c" providerId="ADAL" clId="{E5CE585D-CECD-418E-96A6-9154CDBF8CF4}" dt="2022-09-07T08:24:55.164" v="1014" actId="113"/>
          <ac:spMkLst>
            <pc:docMk/>
            <pc:sldMk cId="2045408970" sldId="351"/>
            <ac:spMk id="3" creationId="{CAE50FD0-B7F5-71B4-1792-C3D5EEE4C108}"/>
          </ac:spMkLst>
        </pc:spChg>
      </pc:sldChg>
      <pc:sldChg chg="delSp modSp mod modNotesTx">
        <pc:chgData name="Andrew Green" userId="5c87a1a1-9dba-4e8d-80a3-ee66ced3ed9c" providerId="ADAL" clId="{E5CE585D-CECD-418E-96A6-9154CDBF8CF4}" dt="2022-09-07T08:44:47.457" v="1185" actId="948"/>
        <pc:sldMkLst>
          <pc:docMk/>
          <pc:sldMk cId="2105056359" sldId="352"/>
        </pc:sldMkLst>
        <pc:spChg chg="mod">
          <ac:chgData name="Andrew Green" userId="5c87a1a1-9dba-4e8d-80a3-ee66ced3ed9c" providerId="ADAL" clId="{E5CE585D-CECD-418E-96A6-9154CDBF8CF4}" dt="2022-09-07T08:42:59.615" v="1143" actId="20577"/>
          <ac:spMkLst>
            <pc:docMk/>
            <pc:sldMk cId="2105056359" sldId="352"/>
            <ac:spMk id="2" creationId="{A887E9A8-08EC-90D4-AFDF-5B394859BE75}"/>
          </ac:spMkLst>
        </pc:spChg>
        <pc:spChg chg="mod">
          <ac:chgData name="Andrew Green" userId="5c87a1a1-9dba-4e8d-80a3-ee66ced3ed9c" providerId="ADAL" clId="{E5CE585D-CECD-418E-96A6-9154CDBF8CF4}" dt="2022-09-07T08:44:47.457" v="1185" actId="948"/>
          <ac:spMkLst>
            <pc:docMk/>
            <pc:sldMk cId="2105056359" sldId="352"/>
            <ac:spMk id="3" creationId="{CAE50FD0-B7F5-71B4-1792-C3D5EEE4C108}"/>
          </ac:spMkLst>
        </pc:spChg>
        <pc:spChg chg="del">
          <ac:chgData name="Andrew Green" userId="5c87a1a1-9dba-4e8d-80a3-ee66ced3ed9c" providerId="ADAL" clId="{E5CE585D-CECD-418E-96A6-9154CDBF8CF4}" dt="2022-09-07T08:15:40.148" v="728" actId="478"/>
          <ac:spMkLst>
            <pc:docMk/>
            <pc:sldMk cId="2105056359" sldId="352"/>
            <ac:spMk id="6" creationId="{FC1A1160-EC9B-7721-181D-224347BDB7CD}"/>
          </ac:spMkLst>
        </pc:spChg>
        <pc:picChg chg="del">
          <ac:chgData name="Andrew Green" userId="5c87a1a1-9dba-4e8d-80a3-ee66ced3ed9c" providerId="ADAL" clId="{E5CE585D-CECD-418E-96A6-9154CDBF8CF4}" dt="2022-09-07T08:15:36.929" v="727" actId="478"/>
          <ac:picMkLst>
            <pc:docMk/>
            <pc:sldMk cId="2105056359" sldId="352"/>
            <ac:picMk id="5" creationId="{CB931A60-AA14-436A-373D-B8DAF295B3BB}"/>
          </ac:picMkLst>
        </pc:picChg>
      </pc:sldChg>
      <pc:sldChg chg="modSp del mod modNotesTx">
        <pc:chgData name="Andrew Green" userId="5c87a1a1-9dba-4e8d-80a3-ee66ced3ed9c" providerId="ADAL" clId="{E5CE585D-CECD-418E-96A6-9154CDBF8CF4}" dt="2022-09-07T08:58:10.466" v="1620" actId="47"/>
        <pc:sldMkLst>
          <pc:docMk/>
          <pc:sldMk cId="1947239328" sldId="353"/>
        </pc:sldMkLst>
        <pc:spChg chg="mod">
          <ac:chgData name="Andrew Green" userId="5c87a1a1-9dba-4e8d-80a3-ee66ced3ed9c" providerId="ADAL" clId="{E5CE585D-CECD-418E-96A6-9154CDBF8CF4}" dt="2022-09-07T08:53:14.797" v="1352" actId="20577"/>
          <ac:spMkLst>
            <pc:docMk/>
            <pc:sldMk cId="1947239328" sldId="353"/>
            <ac:spMk id="2" creationId="{D025E806-A88F-133C-6866-04AE68D3AE65}"/>
          </ac:spMkLst>
        </pc:spChg>
        <pc:spChg chg="mod">
          <ac:chgData name="Andrew Green" userId="5c87a1a1-9dba-4e8d-80a3-ee66ced3ed9c" providerId="ADAL" clId="{E5CE585D-CECD-418E-96A6-9154CDBF8CF4}" dt="2022-09-07T08:57:36.856" v="1492" actId="20577"/>
          <ac:spMkLst>
            <pc:docMk/>
            <pc:sldMk cId="1947239328" sldId="353"/>
            <ac:spMk id="3" creationId="{04BD21B6-D822-29C4-06C9-C9E8701DD836}"/>
          </ac:spMkLst>
        </pc:spChg>
      </pc:sldChg>
      <pc:sldChg chg="del">
        <pc:chgData name="Andrew Green" userId="5c87a1a1-9dba-4e8d-80a3-ee66ced3ed9c" providerId="ADAL" clId="{E5CE585D-CECD-418E-96A6-9154CDBF8CF4}" dt="2022-09-07T08:58:38.749" v="1621" actId="47"/>
        <pc:sldMkLst>
          <pc:docMk/>
          <pc:sldMk cId="3129642423" sldId="354"/>
        </pc:sldMkLst>
      </pc:sldChg>
      <pc:sldChg chg="del">
        <pc:chgData name="Andrew Green" userId="5c87a1a1-9dba-4e8d-80a3-ee66ced3ed9c" providerId="ADAL" clId="{E5CE585D-CECD-418E-96A6-9154CDBF8CF4}" dt="2022-09-07T08:58:38.749" v="1621" actId="47"/>
        <pc:sldMkLst>
          <pc:docMk/>
          <pc:sldMk cId="4178336573" sldId="355"/>
        </pc:sldMkLst>
      </pc:sldChg>
      <pc:sldChg chg="del">
        <pc:chgData name="Andrew Green" userId="5c87a1a1-9dba-4e8d-80a3-ee66ced3ed9c" providerId="ADAL" clId="{E5CE585D-CECD-418E-96A6-9154CDBF8CF4}" dt="2022-09-07T08:58:38.749" v="1621" actId="47"/>
        <pc:sldMkLst>
          <pc:docMk/>
          <pc:sldMk cId="311670374" sldId="356"/>
        </pc:sldMkLst>
      </pc:sldChg>
      <pc:sldChg chg="del">
        <pc:chgData name="Andrew Green" userId="5c87a1a1-9dba-4e8d-80a3-ee66ced3ed9c" providerId="ADAL" clId="{E5CE585D-CECD-418E-96A6-9154CDBF8CF4}" dt="2022-09-07T08:58:38.749" v="1621" actId="47"/>
        <pc:sldMkLst>
          <pc:docMk/>
          <pc:sldMk cId="1341011803" sldId="357"/>
        </pc:sldMkLst>
      </pc:sldChg>
      <pc:sldChg chg="add">
        <pc:chgData name="Andrew Green" userId="5c87a1a1-9dba-4e8d-80a3-ee66ced3ed9c" providerId="ADAL" clId="{E5CE585D-CECD-418E-96A6-9154CDBF8CF4}" dt="2022-09-07T08:19:01.983" v="775" actId="2890"/>
        <pc:sldMkLst>
          <pc:docMk/>
          <pc:sldMk cId="100786882" sldId="359"/>
        </pc:sldMkLst>
      </pc:sldChg>
      <pc:sldChg chg="addSp delSp modSp add mod ord modNotesTx">
        <pc:chgData name="Andrew Green" userId="5c87a1a1-9dba-4e8d-80a3-ee66ced3ed9c" providerId="ADAL" clId="{E5CE585D-CECD-418E-96A6-9154CDBF8CF4}" dt="2022-09-07T08:51:56.475" v="1268"/>
        <pc:sldMkLst>
          <pc:docMk/>
          <pc:sldMk cId="688906181" sldId="395"/>
        </pc:sldMkLst>
        <pc:spChg chg="add mod">
          <ac:chgData name="Andrew Green" userId="5c87a1a1-9dba-4e8d-80a3-ee66ced3ed9c" providerId="ADAL" clId="{E5CE585D-CECD-418E-96A6-9154CDBF8CF4}" dt="2022-09-07T08:40:44.304" v="1121" actId="1076"/>
          <ac:spMkLst>
            <pc:docMk/>
            <pc:sldMk cId="688906181" sldId="395"/>
            <ac:spMk id="3" creationId="{F3740809-80FF-175D-EFA0-CF4A3AEA5C35}"/>
          </ac:spMkLst>
        </pc:spChg>
        <pc:spChg chg="del">
          <ac:chgData name="Andrew Green" userId="5c87a1a1-9dba-4e8d-80a3-ee66ced3ed9c" providerId="ADAL" clId="{E5CE585D-CECD-418E-96A6-9154CDBF8CF4}" dt="2022-09-07T08:40:20.448" v="1117" actId="478"/>
          <ac:spMkLst>
            <pc:docMk/>
            <pc:sldMk cId="688906181" sldId="395"/>
            <ac:spMk id="6" creationId="{EA2C627E-6560-4548-B52C-211861EDBD8E}"/>
          </ac:spMkLst>
        </pc:spChg>
      </pc:sldChg>
      <pc:sldChg chg="modSp add mod">
        <pc:chgData name="Andrew Green" userId="5c87a1a1-9dba-4e8d-80a3-ee66ced3ed9c" providerId="ADAL" clId="{E5CE585D-CECD-418E-96A6-9154CDBF8CF4}" dt="2022-09-07T08:51:48.466" v="1266" actId="20577"/>
        <pc:sldMkLst>
          <pc:docMk/>
          <pc:sldMk cId="2483032072" sldId="396"/>
        </pc:sldMkLst>
        <pc:spChg chg="mod">
          <ac:chgData name="Andrew Green" userId="5c87a1a1-9dba-4e8d-80a3-ee66ced3ed9c" providerId="ADAL" clId="{E5CE585D-CECD-418E-96A6-9154CDBF8CF4}" dt="2022-09-07T08:51:48.466" v="1266" actId="20577"/>
          <ac:spMkLst>
            <pc:docMk/>
            <pc:sldMk cId="2483032072" sldId="396"/>
            <ac:spMk id="2" creationId="{A887E9A8-08EC-90D4-AFDF-5B394859BE75}"/>
          </ac:spMkLst>
        </pc:spChg>
        <pc:spChg chg="mod">
          <ac:chgData name="Andrew Green" userId="5c87a1a1-9dba-4e8d-80a3-ee66ced3ed9c" providerId="ADAL" clId="{E5CE585D-CECD-418E-96A6-9154CDBF8CF4}" dt="2022-09-07T08:47:31.344" v="1265" actId="255"/>
          <ac:spMkLst>
            <pc:docMk/>
            <pc:sldMk cId="2483032072" sldId="396"/>
            <ac:spMk id="3" creationId="{CAE50FD0-B7F5-71B4-1792-C3D5EEE4C108}"/>
          </ac:spMkLst>
        </pc:spChg>
      </pc:sldChg>
      <pc:sldChg chg="modSp add mod">
        <pc:chgData name="Andrew Green" userId="5c87a1a1-9dba-4e8d-80a3-ee66ced3ed9c" providerId="ADAL" clId="{E5CE585D-CECD-418E-96A6-9154CDBF8CF4}" dt="2022-09-07T08:58:07.683" v="1619" actId="20577"/>
        <pc:sldMkLst>
          <pc:docMk/>
          <pc:sldMk cId="3795564105" sldId="420"/>
        </pc:sldMkLst>
        <pc:spChg chg="mod">
          <ac:chgData name="Andrew Green" userId="5c87a1a1-9dba-4e8d-80a3-ee66ced3ed9c" providerId="ADAL" clId="{E5CE585D-CECD-418E-96A6-9154CDBF8CF4}" dt="2022-09-07T08:56:54.356" v="1470" actId="20577"/>
          <ac:spMkLst>
            <pc:docMk/>
            <pc:sldMk cId="3795564105" sldId="420"/>
            <ac:spMk id="2" creationId="{5F40B580-AAA2-4D72-B444-EC15612B1989}"/>
          </ac:spMkLst>
        </pc:spChg>
        <pc:spChg chg="mod">
          <ac:chgData name="Andrew Green" userId="5c87a1a1-9dba-4e8d-80a3-ee66ced3ed9c" providerId="ADAL" clId="{E5CE585D-CECD-418E-96A6-9154CDBF8CF4}" dt="2022-09-07T08:58:07.683" v="1619" actId="20577"/>
          <ac:spMkLst>
            <pc:docMk/>
            <pc:sldMk cId="3795564105" sldId="420"/>
            <ac:spMk id="3" creationId="{8AC98249-C366-4671-9C62-650BA670949C}"/>
          </ac:spMkLst>
        </pc:spChg>
      </pc:sldChg>
      <pc:sldChg chg="modSp add mod">
        <pc:chgData name="Andrew Green" userId="5c87a1a1-9dba-4e8d-80a3-ee66ced3ed9c" providerId="ADAL" clId="{E5CE585D-CECD-418E-96A6-9154CDBF8CF4}" dt="2022-09-07T08:55:48.158" v="1385" actId="20577"/>
        <pc:sldMkLst>
          <pc:docMk/>
          <pc:sldMk cId="3508711033" sldId="421"/>
        </pc:sldMkLst>
        <pc:spChg chg="mod">
          <ac:chgData name="Andrew Green" userId="5c87a1a1-9dba-4e8d-80a3-ee66ced3ed9c" providerId="ADAL" clId="{E5CE585D-CECD-418E-96A6-9154CDBF8CF4}" dt="2022-09-07T08:55:48.158" v="1385" actId="20577"/>
          <ac:spMkLst>
            <pc:docMk/>
            <pc:sldMk cId="3508711033" sldId="421"/>
            <ac:spMk id="2" creationId="{00000000-0000-0000-0000-000000000000}"/>
          </ac:spMkLst>
        </pc:spChg>
      </pc:sldChg>
      <pc:sldChg chg="modSp add mod">
        <pc:chgData name="Andrew Green" userId="5c87a1a1-9dba-4e8d-80a3-ee66ced3ed9c" providerId="ADAL" clId="{E5CE585D-CECD-418E-96A6-9154CDBF8CF4}" dt="2022-09-07T08:55:54.166" v="1392" actId="20577"/>
        <pc:sldMkLst>
          <pc:docMk/>
          <pc:sldMk cId="2765866583" sldId="422"/>
        </pc:sldMkLst>
        <pc:spChg chg="mod">
          <ac:chgData name="Andrew Green" userId="5c87a1a1-9dba-4e8d-80a3-ee66ced3ed9c" providerId="ADAL" clId="{E5CE585D-CECD-418E-96A6-9154CDBF8CF4}" dt="2022-09-07T08:55:54.166" v="1392" actId="20577"/>
          <ac:spMkLst>
            <pc:docMk/>
            <pc:sldMk cId="2765866583" sldId="422"/>
            <ac:spMk id="2" creationId="{00000000-0000-0000-0000-000000000000}"/>
          </ac:spMkLst>
        </pc:spChg>
      </pc:sldChg>
      <pc:sldChg chg="modSp add mod">
        <pc:chgData name="Andrew Green" userId="5c87a1a1-9dba-4e8d-80a3-ee66ced3ed9c" providerId="ADAL" clId="{E5CE585D-CECD-418E-96A6-9154CDBF8CF4}" dt="2022-09-07T08:56:22.090" v="1429" actId="255"/>
        <pc:sldMkLst>
          <pc:docMk/>
          <pc:sldMk cId="3183509198" sldId="423"/>
        </pc:sldMkLst>
        <pc:spChg chg="mod">
          <ac:chgData name="Andrew Green" userId="5c87a1a1-9dba-4e8d-80a3-ee66ced3ed9c" providerId="ADAL" clId="{E5CE585D-CECD-418E-96A6-9154CDBF8CF4}" dt="2022-09-07T08:56:22.090" v="1429" actId="255"/>
          <ac:spMkLst>
            <pc:docMk/>
            <pc:sldMk cId="3183509198" sldId="423"/>
            <ac:spMk id="2" creationId="{00000000-0000-0000-0000-000000000000}"/>
          </ac:spMkLst>
        </pc:spChg>
      </pc:sldChg>
      <pc:sldChg chg="modSp add mod">
        <pc:chgData name="Andrew Green" userId="5c87a1a1-9dba-4e8d-80a3-ee66ced3ed9c" providerId="ADAL" clId="{E5CE585D-CECD-418E-96A6-9154CDBF8CF4}" dt="2022-09-07T08:56:47.582" v="1462" actId="255"/>
        <pc:sldMkLst>
          <pc:docMk/>
          <pc:sldMk cId="3216294806" sldId="424"/>
        </pc:sldMkLst>
        <pc:spChg chg="mod">
          <ac:chgData name="Andrew Green" userId="5c87a1a1-9dba-4e8d-80a3-ee66ced3ed9c" providerId="ADAL" clId="{E5CE585D-CECD-418E-96A6-9154CDBF8CF4}" dt="2022-09-07T08:56:47.582" v="1462" actId="255"/>
          <ac:spMkLst>
            <pc:docMk/>
            <pc:sldMk cId="3216294806" sldId="424"/>
            <ac:spMk id="2" creationId="{00000000-0000-0000-0000-000000000000}"/>
          </ac:spMkLst>
        </pc:spChg>
      </pc:sldChg>
      <pc:sldChg chg="add">
        <pc:chgData name="Andrew Green" userId="5c87a1a1-9dba-4e8d-80a3-ee66ced3ed9c" providerId="ADAL" clId="{E5CE585D-CECD-418E-96A6-9154CDBF8CF4}" dt="2022-09-07T09:01:54.648" v="1715"/>
        <pc:sldMkLst>
          <pc:docMk/>
          <pc:sldMk cId="2475966194" sldId="42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48FD93-DBCC-454F-8B41-8334835EDD7F}" type="datetimeFigureOut">
              <a:rPr lang="en-GB" smtClean="0"/>
              <a:t>08/09/2022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13D83F-DC1D-4206-A168-2287E477B1D2}" type="slidenum">
              <a:rPr lang="en-GB" smtClean="0"/>
              <a:t>‹#›</a:t>
            </a:fld>
            <a:endParaRPr lang="en-GB"/>
          </a:p>
        </p:txBody>
      </p:sp>
    </p:spTree>
    <p:extLst>
      <p:ext uri="{BB962C8B-B14F-4D97-AF65-F5344CB8AC3E}">
        <p14:creationId xmlns:p14="http://schemas.microsoft.com/office/powerpoint/2010/main" val="2895033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 Jansen, D. </a:t>
            </a:r>
            <a:r>
              <a:rPr lang="en-GB" i="1" dirty="0"/>
              <a:t>What (Exactly) Is A Research Proposal?. </a:t>
            </a:r>
            <a:r>
              <a:rPr lang="en-GB" i="0" dirty="0"/>
              <a:t>Available at: https://gradcoach.com/what-is-a-research-proposal-dissertation-thesis. Last Accessed: 5/9/2022.</a:t>
            </a:r>
            <a:endParaRPr lang="en-GB" i="1" dirty="0"/>
          </a:p>
        </p:txBody>
      </p:sp>
      <p:sp>
        <p:nvSpPr>
          <p:cNvPr id="4" name="Slide Number Placeholder 3"/>
          <p:cNvSpPr>
            <a:spLocks noGrp="1"/>
          </p:cNvSpPr>
          <p:nvPr>
            <p:ph type="sldNum" sz="quarter" idx="5"/>
          </p:nvPr>
        </p:nvSpPr>
        <p:spPr/>
        <p:txBody>
          <a:bodyPr/>
          <a:lstStyle/>
          <a:p>
            <a:fld id="{F613D83F-DC1D-4206-A168-2287E477B1D2}" type="slidenum">
              <a:rPr lang="en-GB" smtClean="0"/>
              <a:t>4</a:t>
            </a:fld>
            <a:endParaRPr lang="en-GB"/>
          </a:p>
        </p:txBody>
      </p:sp>
    </p:spTree>
    <p:extLst>
      <p:ext uri="{BB962C8B-B14F-4D97-AF65-F5344CB8AC3E}">
        <p14:creationId xmlns:p14="http://schemas.microsoft.com/office/powerpoint/2010/main" val="20547907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17</a:t>
            </a:fld>
            <a:endParaRPr lang="en-GB"/>
          </a:p>
        </p:txBody>
      </p:sp>
    </p:spTree>
    <p:extLst>
      <p:ext uri="{BB962C8B-B14F-4D97-AF65-F5344CB8AC3E}">
        <p14:creationId xmlns:p14="http://schemas.microsoft.com/office/powerpoint/2010/main" val="10999442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18</a:t>
            </a:fld>
            <a:endParaRPr lang="en-GB"/>
          </a:p>
        </p:txBody>
      </p:sp>
    </p:spTree>
    <p:extLst>
      <p:ext uri="{BB962C8B-B14F-4D97-AF65-F5344CB8AC3E}">
        <p14:creationId xmlns:p14="http://schemas.microsoft.com/office/powerpoint/2010/main" val="10236282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2. Solent Online Learning. </a:t>
            </a:r>
            <a:r>
              <a:rPr lang="en-GB" i="1" dirty="0"/>
              <a:t>Dissertation proposals, Aims and objectives. </a:t>
            </a:r>
            <a:r>
              <a:rPr lang="en-GB" i="0" dirty="0"/>
              <a:t>Available at: https://learn.solent.ac.uk/mod/book/view.php?id=116233&amp;chapterid=15294. Last Accessed. 5/9/2022.</a:t>
            </a:r>
          </a:p>
          <a:p>
            <a:r>
              <a:rPr lang="en-GB" i="0" dirty="0"/>
              <a:t>3. Aims and objectives by Tom Steinmetz on Prezi Next </a:t>
            </a:r>
            <a:r>
              <a:rPr lang="en-GB" dirty="0"/>
              <a:t>[image on the Internet]. C 2012 [cited 6/9/2022]. Available from: https://prezi.com/mzbjf-vbrsll/aims-and-objectives.</a:t>
            </a:r>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5</a:t>
            </a:fld>
            <a:endParaRPr lang="en-GB"/>
          </a:p>
        </p:txBody>
      </p:sp>
    </p:spTree>
    <p:extLst>
      <p:ext uri="{BB962C8B-B14F-4D97-AF65-F5344CB8AC3E}">
        <p14:creationId xmlns:p14="http://schemas.microsoft.com/office/powerpoint/2010/main" val="10611690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i="0" dirty="0"/>
              <a:t>4. Research-Onion-Template </a:t>
            </a:r>
            <a:r>
              <a:rPr lang="en-GB" dirty="0"/>
              <a:t>[image on the Internet]. [cited 6/9/2022]. Available from: https://slidebazaar.com/items/research-onion-template.</a:t>
            </a:r>
            <a:endParaRPr lang="en-GB" i="1"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6</a:t>
            </a:fld>
            <a:endParaRPr lang="en-GB"/>
          </a:p>
        </p:txBody>
      </p:sp>
    </p:spTree>
    <p:extLst>
      <p:ext uri="{BB962C8B-B14F-4D97-AF65-F5344CB8AC3E}">
        <p14:creationId xmlns:p14="http://schemas.microsoft.com/office/powerpoint/2010/main" val="38053643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5. </a:t>
            </a:r>
            <a:r>
              <a:rPr lang="en-GB" dirty="0" err="1"/>
              <a:t>Phair</a:t>
            </a:r>
            <a:r>
              <a:rPr lang="en-GB" dirty="0"/>
              <a:t>, D, Warren, K. </a:t>
            </a:r>
            <a:r>
              <a:rPr lang="en-GB" i="1" dirty="0"/>
              <a:t>Saunders’ Research Onion: Explained Simply.</a:t>
            </a:r>
            <a:r>
              <a:rPr lang="en-GB" i="0" dirty="0"/>
              <a:t> Available at: https://gradcoach.com/saunders-research-onion. Last Accessed: 6/9/22.</a:t>
            </a:r>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8</a:t>
            </a:fld>
            <a:endParaRPr lang="en-GB"/>
          </a:p>
        </p:txBody>
      </p:sp>
    </p:spTree>
    <p:extLst>
      <p:ext uri="{BB962C8B-B14F-4D97-AF65-F5344CB8AC3E}">
        <p14:creationId xmlns:p14="http://schemas.microsoft.com/office/powerpoint/2010/main" val="3730115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5. </a:t>
            </a:r>
            <a:r>
              <a:rPr lang="en-GB" dirty="0" err="1"/>
              <a:t>Phair</a:t>
            </a:r>
            <a:r>
              <a:rPr lang="en-GB" dirty="0"/>
              <a:t>, D, Warren, K. </a:t>
            </a:r>
            <a:r>
              <a:rPr lang="en-GB" i="1" dirty="0"/>
              <a:t>Saunders’ Research Onion: Explained Simply.</a:t>
            </a:r>
            <a:r>
              <a:rPr lang="en-GB" i="0" dirty="0"/>
              <a:t> Available at: https://gradcoach.com/saunders-research-onion. Last Accessed: 6/9/22.</a:t>
            </a:r>
          </a:p>
          <a:p>
            <a:pPr marL="0" marR="0" lvl="0" indent="0" algn="l" defTabSz="914400" rtl="0" eaLnBrk="1" fontAlgn="auto" latinLnBrk="0" hangingPunct="1">
              <a:lnSpc>
                <a:spcPct val="100000"/>
              </a:lnSpc>
              <a:spcBef>
                <a:spcPts val="0"/>
              </a:spcBef>
              <a:spcAft>
                <a:spcPts val="0"/>
              </a:spcAft>
              <a:buClrTx/>
              <a:buSzTx/>
              <a:buFontTx/>
              <a:buNone/>
              <a:tabLst/>
              <a:defRPr/>
            </a:pP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10</a:t>
            </a:fld>
            <a:endParaRPr lang="en-GB"/>
          </a:p>
        </p:txBody>
      </p:sp>
    </p:spTree>
    <p:extLst>
      <p:ext uri="{BB962C8B-B14F-4D97-AF65-F5344CB8AC3E}">
        <p14:creationId xmlns:p14="http://schemas.microsoft.com/office/powerpoint/2010/main" val="41109019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11</a:t>
            </a:fld>
            <a:endParaRPr lang="en-GB"/>
          </a:p>
        </p:txBody>
      </p:sp>
    </p:spTree>
    <p:extLst>
      <p:ext uri="{BB962C8B-B14F-4D97-AF65-F5344CB8AC3E}">
        <p14:creationId xmlns:p14="http://schemas.microsoft.com/office/powerpoint/2010/main" val="32765459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5. </a:t>
            </a:r>
            <a:r>
              <a:rPr lang="en-GB" dirty="0" err="1"/>
              <a:t>Phair</a:t>
            </a:r>
            <a:r>
              <a:rPr lang="en-GB" dirty="0"/>
              <a:t>, D, Warren, K. </a:t>
            </a:r>
            <a:r>
              <a:rPr lang="en-GB" i="1" dirty="0"/>
              <a:t>Saunders’ Research Onion: Explained Simply.</a:t>
            </a:r>
            <a:r>
              <a:rPr lang="en-GB" i="0" dirty="0"/>
              <a:t> Available at: https://gradcoach.com/saunders-research-onion. Last Accessed: 6/9/22.</a:t>
            </a:r>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13</a:t>
            </a:fld>
            <a:endParaRPr lang="en-GB"/>
          </a:p>
        </p:txBody>
      </p:sp>
    </p:spTree>
    <p:extLst>
      <p:ext uri="{BB962C8B-B14F-4D97-AF65-F5344CB8AC3E}">
        <p14:creationId xmlns:p14="http://schemas.microsoft.com/office/powerpoint/2010/main" val="40862390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14</a:t>
            </a:fld>
            <a:endParaRPr lang="en-GB"/>
          </a:p>
        </p:txBody>
      </p:sp>
    </p:spTree>
    <p:extLst>
      <p:ext uri="{BB962C8B-B14F-4D97-AF65-F5344CB8AC3E}">
        <p14:creationId xmlns:p14="http://schemas.microsoft.com/office/powerpoint/2010/main" val="34946623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6. </a:t>
            </a:r>
            <a:r>
              <a:rPr lang="en-GB" i="0" dirty="0" err="1"/>
              <a:t>Quant+Qual+Cartoon</a:t>
            </a:r>
            <a:r>
              <a:rPr lang="en-GB" i="0" dirty="0"/>
              <a:t> </a:t>
            </a:r>
            <a:r>
              <a:rPr lang="en-GB" dirty="0"/>
              <a:t>[image on the Internet, c 2018]. [cited 6/9/2022]. Available from: https://www.ikoninternational.org/news/2018/2/26/qualitative-vs-quantitative-research.</a:t>
            </a:r>
          </a:p>
        </p:txBody>
      </p:sp>
      <p:sp>
        <p:nvSpPr>
          <p:cNvPr id="4" name="Slide Number Placeholder 3"/>
          <p:cNvSpPr>
            <a:spLocks noGrp="1"/>
          </p:cNvSpPr>
          <p:nvPr>
            <p:ph type="sldNum" sz="quarter" idx="10"/>
          </p:nvPr>
        </p:nvSpPr>
        <p:spPr/>
        <p:txBody>
          <a:bodyPr/>
          <a:lstStyle/>
          <a:p>
            <a:fld id="{F613D83F-DC1D-4206-A168-2287E477B1D2}" type="slidenum">
              <a:rPr lang="en-GB" smtClean="0"/>
              <a:t>16</a:t>
            </a:fld>
            <a:endParaRPr lang="en-GB"/>
          </a:p>
        </p:txBody>
      </p:sp>
    </p:spTree>
    <p:extLst>
      <p:ext uri="{BB962C8B-B14F-4D97-AF65-F5344CB8AC3E}">
        <p14:creationId xmlns:p14="http://schemas.microsoft.com/office/powerpoint/2010/main" val="3817380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endParaRPr kumimoji="0" lang="en-US" dirty="0"/>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endParaRPr kumimoji="0" lang="en-US" dirty="0"/>
          </a:p>
        </p:txBody>
      </p:sp>
      <p:sp>
        <p:nvSpPr>
          <p:cNvPr id="4" name="Date Placeholder 3"/>
          <p:cNvSpPr>
            <a:spLocks noGrp="1"/>
          </p:cNvSpPr>
          <p:nvPr>
            <p:ph type="dt" sz="half" idx="10"/>
          </p:nvPr>
        </p:nvSpPr>
        <p:spPr/>
        <p:txBody>
          <a:bodyPr/>
          <a:lstStyle>
            <a:lvl1pPr>
              <a:defRPr>
                <a:latin typeface="Calibri" pitchFamily="34" charset="0"/>
              </a:defRPr>
            </a:lvl1pPr>
          </a:lstStyle>
          <a:p>
            <a:fld id="{D7C3A134-F1C3-464B-BF47-54DC2DE08F52}" type="datetimeFigureOut">
              <a:rPr lang="en-US" smtClean="0"/>
              <a:pPr/>
              <a:t>9/8/2022</a:t>
            </a:fld>
            <a:endParaRPr lang="en-US"/>
          </a:p>
        </p:txBody>
      </p:sp>
      <p:sp>
        <p:nvSpPr>
          <p:cNvPr id="5" name="Footer Placeholder 4"/>
          <p:cNvSpPr>
            <a:spLocks noGrp="1"/>
          </p:cNvSpPr>
          <p:nvPr>
            <p:ph type="ftr" sz="quarter" idx="11"/>
          </p:nvPr>
        </p:nvSpPr>
        <p:spPr/>
        <p:txBody>
          <a:bodyPr/>
          <a:lstStyle>
            <a:lvl1pPr>
              <a:defRPr>
                <a:latin typeface="Calibri" pitchFamily="34" charset="0"/>
              </a:defRPr>
            </a:lvl1pPr>
          </a:lstStyle>
          <a:p>
            <a:endParaRPr kumimoji="0" lang="en-US"/>
          </a:p>
        </p:txBody>
      </p:sp>
      <p:sp>
        <p:nvSpPr>
          <p:cNvPr id="6" name="Slide Number Placeholder 5"/>
          <p:cNvSpPr>
            <a:spLocks noGrp="1"/>
          </p:cNvSpPr>
          <p:nvPr>
            <p:ph type="sldNum" sz="quarter" idx="12"/>
          </p:nvPr>
        </p:nvSpPr>
        <p:spPr/>
        <p:txBody>
          <a:bodyPr/>
          <a:lstStyle>
            <a:lvl1pPr>
              <a:defRPr>
                <a:latin typeface="Calibri" pitchFamily="34" charset="0"/>
              </a:defRPr>
            </a:lvl1pPr>
          </a:lstStyle>
          <a:p>
            <a:fld id="{9648F39E-9C37-485F-AC97-16BB4BDF9F49}"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pPr/>
              <a:t>9/8/2022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pPr/>
              <a:t>9/8/2022</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endParaRPr kumimoji="0" lang="en-US" dirty="0"/>
          </a:p>
        </p:txBody>
      </p:sp>
      <p:sp>
        <p:nvSpPr>
          <p:cNvPr id="3" name="Content Placeholder 2"/>
          <p:cNvSpPr>
            <a:spLocks noGrp="1"/>
          </p:cNvSpPr>
          <p:nvPr>
            <p:ph idx="1"/>
          </p:nvPr>
        </p:nvSpPr>
        <p:spPr/>
        <p:txBody>
          <a:bodyPr/>
          <a:lstStyle>
            <a:lvl1pPr>
              <a:spcBef>
                <a:spcPts val="0"/>
              </a:spcBef>
              <a:spcAft>
                <a:spcPts val="600"/>
              </a:spcAft>
              <a:defRPr sz="2000"/>
            </a:lvl1pPr>
            <a:lvl2pPr>
              <a:spcBef>
                <a:spcPts val="0"/>
              </a:spcBef>
              <a:spcAft>
                <a:spcPts val="600"/>
              </a:spcAft>
              <a:defRPr sz="1800"/>
            </a:lvl2pPr>
            <a:lvl3pPr>
              <a:spcBef>
                <a:spcPts val="0"/>
              </a:spcBef>
              <a:spcAft>
                <a:spcPts val="600"/>
              </a:spcAft>
              <a:defRPr sz="1600"/>
            </a:lvl3pPr>
            <a:lvl4pPr>
              <a:spcBef>
                <a:spcPts val="0"/>
              </a:spcBef>
              <a:spcAft>
                <a:spcPts val="600"/>
              </a:spcAft>
              <a:defRPr sz="1400"/>
            </a:lvl4pPr>
            <a:lvl5pPr>
              <a:spcBef>
                <a:spcPts val="0"/>
              </a:spcBef>
              <a:spcAft>
                <a:spcPts val="600"/>
              </a:spcAft>
              <a:defRPr sz="1200"/>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Date Placeholder 3"/>
          <p:cNvSpPr>
            <a:spLocks noGrp="1"/>
          </p:cNvSpPr>
          <p:nvPr>
            <p:ph type="dt" sz="half" idx="10"/>
          </p:nvPr>
        </p:nvSpPr>
        <p:spPr/>
        <p:txBody>
          <a:bodyPr/>
          <a:lstStyle/>
          <a:p>
            <a:fld id="{D7C3A134-F1C3-464B-BF47-54DC2DE08F52}" type="datetimeFigureOut">
              <a:rPr lang="en-US" smtClean="0"/>
              <a:pPr/>
              <a:t>9/8/2022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4000" cy="6857999"/>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endParaRPr kumimoji="0" lang="en-US" dirty="0"/>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7C3A134-F1C3-464B-BF47-54DC2DE08F52}" type="datetimeFigureOut">
              <a:rPr lang="en-US" smtClean="0"/>
              <a:pPr/>
              <a:t>9/8/2022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7C3A134-F1C3-464B-BF47-54DC2DE08F52}" type="datetimeFigureOut">
              <a:rPr lang="en-US" smtClean="0"/>
              <a:pPr/>
              <a:t>9/8/2022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7C3A134-F1C3-464B-BF47-54DC2DE08F52}" type="datetimeFigureOut">
              <a:rPr lang="en-US" smtClean="0"/>
              <a:pPr/>
              <a:t>9/8/2022</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D7C3A134-F1C3-464B-BF47-54DC2DE08F52}" type="datetimeFigureOut">
              <a:rPr lang="en-US" smtClean="0"/>
              <a:pPr/>
              <a:t>9/8/2022</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C3A134-F1C3-464B-BF47-54DC2DE08F52}" type="datetimeFigureOut">
              <a:rPr lang="en-US" smtClean="0"/>
              <a:pPr/>
              <a:t>9/8/2022</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7C3A134-F1C3-464B-BF47-54DC2DE08F52}" type="datetimeFigureOut">
              <a:rPr lang="en-US" smtClean="0"/>
              <a:pPr/>
              <a:t>9/8/2022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pPr/>
              <a:t>‹#›</a:t>
            </a:fld>
            <a:endParaRPr kumimoji="0"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D7C3A134-F1C3-464B-BF47-54DC2DE08F52}" type="datetimeFigureOut">
              <a:rPr lang="en-US" smtClean="0"/>
              <a:pPr/>
              <a:t>9/8/2022</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kumimoji="0" lang="en-US" dirty="0"/>
          </a:p>
        </p:txBody>
      </p:sp>
      <p:sp>
        <p:nvSpPr>
          <p:cNvPr id="7" name="Slide Number Placeholder 6"/>
          <p:cNvSpPr>
            <a:spLocks noGrp="1"/>
          </p:cNvSpPr>
          <p:nvPr>
            <p:ph type="sldNum" sz="quarter" idx="12"/>
          </p:nvPr>
        </p:nvSpPr>
        <p:spPr>
          <a:xfrm>
            <a:off x="8339328" y="1170432"/>
            <a:ext cx="733864" cy="201168"/>
          </a:xfrm>
        </p:spPr>
        <p:txBody>
          <a:bodyPr/>
          <a:lstStyle/>
          <a:p>
            <a:fld id="{9648F39E-9C37-485F-AC97-16BB4BDF9F49}"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endParaRPr kumimoji="0" lang="en-US" dirty="0"/>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D7C3A134-F1C3-464B-BF47-54DC2DE08F52}" type="datetimeFigureOut">
              <a:rPr lang="en-US" smtClean="0"/>
              <a:pPr/>
              <a:t>9/8/2022</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kumimoji="0"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9648F39E-9C37-485F-AC97-16BB4BDF9F49}" type="slidenum">
              <a:rPr kumimoji="0" lang="en-US" smtClean="0"/>
              <a:pPr/>
              <a:t>‹#›</a:t>
            </a:fld>
            <a:endParaRPr kumimoji="0"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500" b="1" kern="1200">
          <a:solidFill>
            <a:schemeClr val="accent1">
              <a:satMod val="150000"/>
            </a:schemeClr>
          </a:solidFill>
          <a:effectLst/>
          <a:latin typeface="Calibri" pitchFamily="34" charset="0"/>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Calibri" pitchFamily="34" charset="0"/>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Calibri" pitchFamily="34" charset="0"/>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Calibri" pitchFamily="34" charset="0"/>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Calibri" pitchFamily="34" charset="0"/>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Calibri" pitchFamily="34" charset="0"/>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gradcoach.com/survey-design-101/"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s://gradcoach.com/qualitative-content-analysis/" TargetMode="External"/><Relationship Id="rId4" Type="http://schemas.openxmlformats.org/officeDocument/2006/relationships/hyperlink" Target="https://gradcoach.com/what-is-thematic-analysis/"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Major Project and Research Methods</a:t>
            </a:r>
            <a:br>
              <a:rPr lang="en-GB" sz="2400" dirty="0">
                <a:solidFill>
                  <a:schemeClr val="tx1"/>
                </a:solidFill>
              </a:rPr>
            </a:br>
            <a:r>
              <a:rPr lang="en-GB" sz="2400" dirty="0">
                <a:solidFill>
                  <a:schemeClr val="tx1"/>
                </a:solidFill>
              </a:rPr>
              <a:t>Research </a:t>
            </a:r>
            <a:r>
              <a:rPr lang="en-GB" sz="2400">
                <a:solidFill>
                  <a:schemeClr val="tx1"/>
                </a:solidFill>
              </a:rPr>
              <a:t>Methodology #3</a:t>
            </a: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BSc </a:t>
            </a:r>
            <a:r>
              <a:rPr lang="en-GB" dirty="0"/>
              <a:t>Applied Computing</a:t>
            </a:r>
            <a:endParaRPr lang="en-GB"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3600" dirty="0"/>
              <a:t>Research Methodology: Data Collection</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822161"/>
          </a:xfrm>
        </p:spPr>
        <p:txBody>
          <a:bodyPr>
            <a:normAutofit/>
          </a:bodyPr>
          <a:lstStyle/>
          <a:p>
            <a:pPr>
              <a:spcAft>
                <a:spcPts val="1800"/>
              </a:spcAft>
            </a:pPr>
            <a:r>
              <a:rPr lang="en-GB" dirty="0"/>
              <a:t>“Finally, we reach the centre of the onion – this is where you get down to the real practicalities of your research to make choices regarding specific techniques and procedures.”</a:t>
            </a:r>
          </a:p>
          <a:p>
            <a:r>
              <a:rPr lang="en-GB" dirty="0"/>
              <a:t>“Specifically, this is where you’ll:</a:t>
            </a:r>
          </a:p>
          <a:p>
            <a:pPr lvl="1"/>
            <a:r>
              <a:rPr lang="en-GB" dirty="0"/>
              <a:t>Decide on what data you’ll collect and what data collection methods you’ll use (for example, will you use a survey? Or perhaps one-on-one interviews?).</a:t>
            </a:r>
          </a:p>
          <a:p>
            <a:pPr lvl="1"/>
            <a:r>
              <a:rPr lang="en-GB" dirty="0"/>
              <a:t>Decide how you’ll go about sampling the population (for example, snowball sampling, random sampling, convenience sampling, etc).</a:t>
            </a:r>
          </a:p>
          <a:p>
            <a:pPr lvl="1"/>
            <a:r>
              <a:rPr lang="en-GB" dirty="0"/>
              <a:t>Determine the type of data analysis you’ll use to answer your research questions (such as content analysis or a statistical analysis like correlation).</a:t>
            </a:r>
          </a:p>
          <a:p>
            <a:pPr lvl="1"/>
            <a:r>
              <a:rPr lang="en-GB" dirty="0"/>
              <a:t>Set up the materials you’ll be using for your study (such as writing up questions for a survey or interview).” </a:t>
            </a:r>
            <a:r>
              <a:rPr lang="en-GB" sz="1100" dirty="0"/>
              <a:t>[5]</a:t>
            </a:r>
            <a:endParaRPr lang="en-GB" dirty="0"/>
          </a:p>
          <a:p>
            <a:endParaRPr lang="en-GB" dirty="0"/>
          </a:p>
        </p:txBody>
      </p:sp>
    </p:spTree>
    <p:extLst>
      <p:ext uri="{BB962C8B-B14F-4D97-AF65-F5344CB8AC3E}">
        <p14:creationId xmlns:p14="http://schemas.microsoft.com/office/powerpoint/2010/main" val="2988122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3600" dirty="0"/>
              <a:t>Research Methodology: Data Collection</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822161"/>
          </a:xfrm>
        </p:spPr>
        <p:txBody>
          <a:bodyPr>
            <a:normAutofit/>
          </a:bodyPr>
          <a:lstStyle/>
          <a:p>
            <a:pPr marL="385763" indent="-385763"/>
            <a:r>
              <a:rPr lang="en-GB" dirty="0"/>
              <a:t>Data collection strategies which are commonly used for computer science research projects include : *</a:t>
            </a:r>
          </a:p>
          <a:p>
            <a:pPr marL="678371" lvl="1" indent="-385763">
              <a:buFont typeface="+mj-lt"/>
              <a:buAutoNum type="arabicPeriod"/>
            </a:pPr>
            <a:r>
              <a:rPr lang="en-GB" dirty="0"/>
              <a:t>Focus Group</a:t>
            </a:r>
          </a:p>
          <a:p>
            <a:pPr marL="678371" lvl="1" indent="-385763">
              <a:buFont typeface="+mj-lt"/>
              <a:buAutoNum type="arabicPeriod"/>
            </a:pPr>
            <a:r>
              <a:rPr lang="en-GB" dirty="0"/>
              <a:t>Survey/Questionnaire</a:t>
            </a:r>
          </a:p>
          <a:p>
            <a:pPr marL="678371" lvl="1" indent="-385763">
              <a:buFont typeface="+mj-lt"/>
              <a:buAutoNum type="arabicPeriod"/>
            </a:pPr>
            <a:r>
              <a:rPr lang="en-GB" dirty="0"/>
              <a:t>Observation</a:t>
            </a:r>
          </a:p>
          <a:p>
            <a:pPr marL="678371" lvl="1" indent="-385763">
              <a:buFont typeface="+mj-lt"/>
              <a:buAutoNum type="arabicPeriod"/>
            </a:pPr>
            <a:r>
              <a:rPr lang="en-GB" dirty="0"/>
              <a:t>Document Review</a:t>
            </a:r>
          </a:p>
          <a:p>
            <a:pPr marL="678371" lvl="1" indent="-385763">
              <a:buFont typeface="+mj-lt"/>
              <a:buAutoNum type="arabicPeriod"/>
            </a:pPr>
            <a:r>
              <a:rPr lang="en-GB" dirty="0"/>
              <a:t>Interview</a:t>
            </a:r>
          </a:p>
          <a:p>
            <a:pPr marL="678371" lvl="1" indent="-385763">
              <a:buFont typeface="+mj-lt"/>
              <a:buAutoNum type="arabicPeriod"/>
            </a:pPr>
            <a:r>
              <a:rPr lang="en-GB" dirty="0"/>
              <a:t>Literature Search</a:t>
            </a:r>
          </a:p>
          <a:p>
            <a:pPr marL="678371" lvl="1" indent="-385763">
              <a:buFont typeface="+mj-lt"/>
              <a:buAutoNum type="arabicPeriod"/>
            </a:pPr>
            <a:endParaRPr lang="en-GB" dirty="0"/>
          </a:p>
          <a:p>
            <a:pPr marL="0" indent="0">
              <a:buNone/>
            </a:pPr>
            <a:endParaRPr lang="en-GB" dirty="0"/>
          </a:p>
          <a:p>
            <a:pPr marL="0" indent="0">
              <a:buNone/>
            </a:pPr>
            <a:endParaRPr lang="en-GB" dirty="0"/>
          </a:p>
          <a:p>
            <a:pPr marL="0" indent="0">
              <a:buNone/>
            </a:pPr>
            <a:endParaRPr lang="en-GB" dirty="0"/>
          </a:p>
          <a:p>
            <a:pPr marL="385763" indent="-385763"/>
            <a:r>
              <a:rPr lang="en-GB" dirty="0"/>
              <a:t>This layer of the research onion is closely tied to another… Choices.</a:t>
            </a:r>
          </a:p>
          <a:p>
            <a:endParaRPr lang="en-GB" dirty="0"/>
          </a:p>
        </p:txBody>
      </p:sp>
    </p:spTree>
    <p:extLst>
      <p:ext uri="{BB962C8B-B14F-4D97-AF65-F5344CB8AC3E}">
        <p14:creationId xmlns:p14="http://schemas.microsoft.com/office/powerpoint/2010/main" val="26022844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Research Methodology: Choice</a:t>
            </a: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2765866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4800" dirty="0"/>
              <a:t>Research Methodology: Choice</a:t>
            </a:r>
            <a:endParaRPr lang="en-GB" dirty="0"/>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822161"/>
          </a:xfrm>
        </p:spPr>
        <p:txBody>
          <a:bodyPr>
            <a:normAutofit fontScale="85000" lnSpcReduction="10000"/>
          </a:bodyPr>
          <a:lstStyle/>
          <a:p>
            <a:r>
              <a:rPr lang="en-GB" dirty="0"/>
              <a:t>[…] this layer is simply about deciding </a:t>
            </a:r>
            <a:r>
              <a:rPr lang="en-GB" b="1" dirty="0"/>
              <a:t>how many data types</a:t>
            </a:r>
            <a:r>
              <a:rPr lang="en-GB" dirty="0"/>
              <a:t> (qualitative or quantitative) you’ll use in your research. There are </a:t>
            </a:r>
            <a:r>
              <a:rPr lang="en-GB" b="1" dirty="0"/>
              <a:t>three options</a:t>
            </a:r>
            <a:r>
              <a:rPr lang="en-GB" dirty="0"/>
              <a:t> – </a:t>
            </a:r>
            <a:r>
              <a:rPr lang="en-GB" b="1" dirty="0"/>
              <a:t>mono</a:t>
            </a:r>
            <a:r>
              <a:rPr lang="en-GB" dirty="0"/>
              <a:t>, </a:t>
            </a:r>
            <a:r>
              <a:rPr lang="en-GB" b="1" dirty="0"/>
              <a:t>mixed</a:t>
            </a:r>
            <a:r>
              <a:rPr lang="en-GB" dirty="0"/>
              <a:t>, and </a:t>
            </a:r>
            <a:r>
              <a:rPr lang="en-GB" b="1" dirty="0"/>
              <a:t>multi-method</a:t>
            </a:r>
            <a:r>
              <a:rPr lang="en-GB" dirty="0"/>
              <a:t>. […]”</a:t>
            </a:r>
          </a:p>
          <a:p>
            <a:r>
              <a:rPr lang="en-GB" dirty="0"/>
              <a:t>[…] a </a:t>
            </a:r>
            <a:r>
              <a:rPr lang="en-GB" b="1" dirty="0"/>
              <a:t>mono method</a:t>
            </a:r>
            <a:r>
              <a:rPr lang="en-GB" dirty="0"/>
              <a:t> means that you’ll only make use of one data type – either qualitative or quantitative. For example, if you were to conduct a study investigating a community’s opinions on a specific pizza restaurant, you could make use of a qualitative approach only, so that you can analyse participants’ views and opinions of the restaurant.”</a:t>
            </a:r>
          </a:p>
          <a:p>
            <a:r>
              <a:rPr lang="en-GB" dirty="0"/>
              <a:t>“If you were to make use of both quantitative and qualitative data, you’d be taking a </a:t>
            </a:r>
            <a:r>
              <a:rPr lang="en-GB" b="1" dirty="0"/>
              <a:t>mixed-methods</a:t>
            </a:r>
            <a:r>
              <a:rPr lang="en-GB" dirty="0"/>
              <a:t> approach. Keeping with the previous example, you may also want to assess how many people in a community eat specific types of pizza. For this, you could make </a:t>
            </a:r>
            <a:r>
              <a:rPr lang="en-GB" dirty="0">
                <a:hlinkClick r:id="rId3"/>
              </a:rPr>
              <a:t>use of a survey</a:t>
            </a:r>
            <a:r>
              <a:rPr lang="en-GB" dirty="0"/>
              <a:t> to collect quantitative data and then analyse the results statistically, producing quantitative results in addition to your qualitative ones.”</a:t>
            </a:r>
          </a:p>
          <a:p>
            <a:r>
              <a:rPr lang="en-GB" dirty="0"/>
              <a:t>“Lastly, there’s </a:t>
            </a:r>
            <a:r>
              <a:rPr lang="en-GB" b="1" dirty="0"/>
              <a:t>multi-method</a:t>
            </a:r>
            <a:r>
              <a:rPr lang="en-GB" dirty="0"/>
              <a:t>. With a multi-method approach, you’d make use of a wider range of approaches, with more than just a one quantitative and one qualitative approach. For example, if you conduct a study looking at archives from a specific culture, you could make use of two qualitative methods (such as </a:t>
            </a:r>
            <a:r>
              <a:rPr lang="en-GB" dirty="0">
                <a:hlinkClick r:id="rId4"/>
              </a:rPr>
              <a:t>thematic analysis</a:t>
            </a:r>
            <a:r>
              <a:rPr lang="en-GB" dirty="0"/>
              <a:t> and </a:t>
            </a:r>
            <a:r>
              <a:rPr lang="en-GB" dirty="0">
                <a:hlinkClick r:id="rId5"/>
              </a:rPr>
              <a:t>content analysis</a:t>
            </a:r>
            <a:r>
              <a:rPr lang="en-GB" dirty="0"/>
              <a:t>), and then additionally make use of quantitative methods to analyse numerical data.” </a:t>
            </a:r>
            <a:r>
              <a:rPr lang="en-GB" sz="1300" dirty="0"/>
              <a:t>[5]</a:t>
            </a:r>
            <a:endParaRPr lang="en-GB" dirty="0"/>
          </a:p>
        </p:txBody>
      </p:sp>
    </p:spTree>
    <p:extLst>
      <p:ext uri="{BB962C8B-B14F-4D97-AF65-F5344CB8AC3E}">
        <p14:creationId xmlns:p14="http://schemas.microsoft.com/office/powerpoint/2010/main" val="1007868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4800" dirty="0"/>
              <a:t>Research Methodology: Choice</a:t>
            </a:r>
            <a:endParaRPr lang="en-GB" dirty="0"/>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822161"/>
          </a:xfrm>
        </p:spPr>
        <p:txBody>
          <a:bodyPr>
            <a:normAutofit/>
          </a:bodyPr>
          <a:lstStyle/>
          <a:p>
            <a:r>
              <a:rPr lang="en-GB" altLang="zh-CN" dirty="0"/>
              <a:t>Different data collection methods should be used for different purposes (e.g. interviews to get a feel for the issues, then questionnaires to address the important issues – or vice versa).</a:t>
            </a:r>
          </a:p>
          <a:p>
            <a:r>
              <a:rPr lang="en-GB" altLang="zh-CN" dirty="0"/>
              <a:t>Using multiple methods enables triangulation to take place (the use of different data collection methods in a study to evaluate the extent to which findings are consistent, may be trusted and inferences made).</a:t>
            </a:r>
          </a:p>
          <a:p>
            <a:r>
              <a:rPr lang="en-GB" altLang="zh-CN" dirty="0"/>
              <a:t>Confidence in the trustworthiness of findings is </a:t>
            </a:r>
            <a:r>
              <a:rPr lang="en-GB" altLang="zh-CN" b="1" dirty="0"/>
              <a:t>VERY</a:t>
            </a:r>
            <a:r>
              <a:rPr lang="en-GB" altLang="zh-CN" dirty="0"/>
              <a:t> important!</a:t>
            </a:r>
          </a:p>
        </p:txBody>
      </p:sp>
    </p:spTree>
    <p:extLst>
      <p:ext uri="{BB962C8B-B14F-4D97-AF65-F5344CB8AC3E}">
        <p14:creationId xmlns:p14="http://schemas.microsoft.com/office/powerpoint/2010/main" val="20454089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2600" dirty="0"/>
              <a:t>Research Methodology: Qualitative vs Quantitative data</a:t>
            </a: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31835091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2BAE3-5DCD-4DF2-BDF5-8466BCA48E65}"/>
              </a:ext>
            </a:extLst>
          </p:cNvPr>
          <p:cNvSpPr>
            <a:spLocks noGrp="1"/>
          </p:cNvSpPr>
          <p:nvPr>
            <p:ph type="title"/>
          </p:nvPr>
        </p:nvSpPr>
        <p:spPr/>
        <p:txBody>
          <a:bodyPr/>
          <a:lstStyle/>
          <a:p>
            <a:r>
              <a:rPr lang="en-GB" dirty="0"/>
              <a:t>Qualitative and quantitative data</a:t>
            </a:r>
          </a:p>
        </p:txBody>
      </p:sp>
      <p:pic>
        <p:nvPicPr>
          <p:cNvPr id="5" name="Content Placeholder 4">
            <a:extLst>
              <a:ext uri="{FF2B5EF4-FFF2-40B4-BE49-F238E27FC236}">
                <a16:creationId xmlns:a16="http://schemas.microsoft.com/office/drawing/2014/main" id="{6DCDC305-7F53-451C-BBC1-873BAF7F7E87}"/>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762000" y="2011362"/>
            <a:ext cx="7620000" cy="4152900"/>
          </a:xfrm>
        </p:spPr>
      </p:pic>
      <p:sp>
        <p:nvSpPr>
          <p:cNvPr id="3" name="TextBox 2">
            <a:extLst>
              <a:ext uri="{FF2B5EF4-FFF2-40B4-BE49-F238E27FC236}">
                <a16:creationId xmlns:a16="http://schemas.microsoft.com/office/drawing/2014/main" id="{F3740809-80FF-175D-EFA0-CF4A3AEA5C35}"/>
              </a:ext>
            </a:extLst>
          </p:cNvPr>
          <p:cNvSpPr txBox="1"/>
          <p:nvPr/>
        </p:nvSpPr>
        <p:spPr>
          <a:xfrm>
            <a:off x="827584" y="6033457"/>
            <a:ext cx="432048"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[6]</a:t>
            </a:r>
          </a:p>
        </p:txBody>
      </p:sp>
    </p:spTree>
    <p:extLst>
      <p:ext uri="{BB962C8B-B14F-4D97-AF65-F5344CB8AC3E}">
        <p14:creationId xmlns:p14="http://schemas.microsoft.com/office/powerpoint/2010/main" val="6889061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lstStyle/>
          <a:p>
            <a:r>
              <a:rPr lang="en-GB" dirty="0"/>
              <a:t>Qualitative data</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750153"/>
          </a:xfrm>
        </p:spPr>
        <p:txBody>
          <a:bodyPr>
            <a:normAutofit fontScale="92500" lnSpcReduction="10000"/>
          </a:bodyPr>
          <a:lstStyle/>
          <a:p>
            <a:pPr>
              <a:spcAft>
                <a:spcPts val="1200"/>
              </a:spcAft>
            </a:pPr>
            <a:r>
              <a:rPr lang="en-GB" sz="2000" b="0" i="0" kern="1200" dirty="0">
                <a:solidFill>
                  <a:schemeClr val="tx1"/>
                </a:solidFill>
                <a:effectLst/>
                <a:latin typeface="+mn-lt"/>
                <a:ea typeface="+mn-ea"/>
                <a:cs typeface="+mn-cs"/>
              </a:rPr>
              <a:t>Qualitative Research is primarily exploratory research. </a:t>
            </a:r>
          </a:p>
          <a:p>
            <a:r>
              <a:rPr lang="en-GB" b="0" i="0" kern="1200" dirty="0">
                <a:solidFill>
                  <a:schemeClr val="tx1"/>
                </a:solidFill>
                <a:effectLst/>
                <a:latin typeface="+mn-lt"/>
                <a:ea typeface="+mn-ea"/>
                <a:cs typeface="+mn-cs"/>
              </a:rPr>
              <a:t>It is used to:</a:t>
            </a:r>
          </a:p>
          <a:p>
            <a:pPr lvl="1"/>
            <a:r>
              <a:rPr lang="en-GB" b="0" i="0" kern="1200" dirty="0">
                <a:solidFill>
                  <a:schemeClr val="tx1"/>
                </a:solidFill>
                <a:effectLst/>
                <a:latin typeface="+mn-lt"/>
                <a:ea typeface="+mn-ea"/>
                <a:cs typeface="+mn-cs"/>
              </a:rPr>
              <a:t>Gain an understanding of underlying reasons, opinions, and motivations. </a:t>
            </a:r>
          </a:p>
          <a:p>
            <a:pPr lvl="1"/>
            <a:r>
              <a:rPr lang="en-GB" b="0" i="0" kern="1200" dirty="0">
                <a:solidFill>
                  <a:schemeClr val="tx1"/>
                </a:solidFill>
                <a:effectLst/>
                <a:latin typeface="+mn-lt"/>
                <a:ea typeface="+mn-ea"/>
                <a:cs typeface="+mn-cs"/>
              </a:rPr>
              <a:t>Provides insights into the problem or helps to develop ideas or hypotheses for potential quantitative research.</a:t>
            </a:r>
          </a:p>
          <a:p>
            <a:pPr lvl="1">
              <a:spcAft>
                <a:spcPts val="1200"/>
              </a:spcAft>
            </a:pPr>
            <a:r>
              <a:rPr lang="en-GB" b="0" i="0" kern="1200" dirty="0">
                <a:solidFill>
                  <a:schemeClr val="tx1"/>
                </a:solidFill>
                <a:effectLst/>
                <a:latin typeface="+mn-lt"/>
                <a:ea typeface="+mn-ea"/>
                <a:cs typeface="+mn-cs"/>
              </a:rPr>
              <a:t>To uncover trends in thought and opinions, and dive deeper into the problem. </a:t>
            </a:r>
          </a:p>
          <a:p>
            <a:pPr>
              <a:spcAft>
                <a:spcPts val="1200"/>
              </a:spcAft>
            </a:pPr>
            <a:r>
              <a:rPr lang="en-GB" b="0" i="0" kern="1200" dirty="0">
                <a:solidFill>
                  <a:schemeClr val="tx1"/>
                </a:solidFill>
                <a:effectLst/>
                <a:latin typeface="+mn-lt"/>
                <a:ea typeface="+mn-ea"/>
                <a:cs typeface="+mn-cs"/>
              </a:rPr>
              <a:t>Qualitative data collection methods vary using unstructured or semi-structured techniques. </a:t>
            </a:r>
          </a:p>
          <a:p>
            <a:r>
              <a:rPr lang="en-GB" b="0" i="0" kern="1200" dirty="0">
                <a:solidFill>
                  <a:schemeClr val="tx1"/>
                </a:solidFill>
                <a:effectLst/>
                <a:latin typeface="+mn-lt"/>
                <a:ea typeface="+mn-ea"/>
                <a:cs typeface="+mn-cs"/>
              </a:rPr>
              <a:t>Some common methods include:</a:t>
            </a:r>
          </a:p>
          <a:p>
            <a:pPr lvl="1"/>
            <a:r>
              <a:rPr lang="en-GB" b="0" i="0" kern="1200" dirty="0">
                <a:solidFill>
                  <a:schemeClr val="tx1"/>
                </a:solidFill>
                <a:effectLst/>
                <a:latin typeface="+mn-lt"/>
                <a:ea typeface="+mn-ea"/>
                <a:cs typeface="+mn-cs"/>
              </a:rPr>
              <a:t>Focus groups (group discussions).</a:t>
            </a:r>
          </a:p>
          <a:p>
            <a:pPr lvl="1"/>
            <a:r>
              <a:rPr lang="en-GB" b="0" i="0" kern="1200" dirty="0">
                <a:solidFill>
                  <a:schemeClr val="tx1"/>
                </a:solidFill>
                <a:effectLst/>
                <a:latin typeface="+mn-lt"/>
                <a:ea typeface="+mn-ea"/>
                <a:cs typeface="+mn-cs"/>
              </a:rPr>
              <a:t>Individual interviews.</a:t>
            </a:r>
          </a:p>
          <a:p>
            <a:pPr lvl="1">
              <a:spcAft>
                <a:spcPts val="1200"/>
              </a:spcAft>
            </a:pPr>
            <a:r>
              <a:rPr lang="en-GB" b="0" i="0" kern="1200" dirty="0">
                <a:solidFill>
                  <a:schemeClr val="tx1"/>
                </a:solidFill>
                <a:effectLst/>
                <a:latin typeface="+mn-lt"/>
                <a:ea typeface="+mn-ea"/>
                <a:cs typeface="+mn-cs"/>
              </a:rPr>
              <a:t>Participation/observations. </a:t>
            </a:r>
          </a:p>
          <a:p>
            <a:r>
              <a:rPr lang="en-GB" b="0" i="0" kern="1200" dirty="0">
                <a:solidFill>
                  <a:schemeClr val="tx1"/>
                </a:solidFill>
                <a:effectLst/>
                <a:latin typeface="+mn-lt"/>
                <a:ea typeface="+mn-ea"/>
                <a:cs typeface="+mn-cs"/>
              </a:rPr>
              <a:t>The sample size is typically small, and respondents are selected to fulfil a given quota.</a:t>
            </a:r>
          </a:p>
        </p:txBody>
      </p:sp>
    </p:spTree>
    <p:extLst>
      <p:ext uri="{BB962C8B-B14F-4D97-AF65-F5344CB8AC3E}">
        <p14:creationId xmlns:p14="http://schemas.microsoft.com/office/powerpoint/2010/main" val="21050563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lstStyle/>
          <a:p>
            <a:r>
              <a:rPr lang="en-GB" dirty="0"/>
              <a:t>Quantitative data</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750153"/>
          </a:xfrm>
        </p:spPr>
        <p:txBody>
          <a:bodyPr>
            <a:normAutofit fontScale="92500" lnSpcReduction="10000"/>
          </a:bodyPr>
          <a:lstStyle/>
          <a:p>
            <a:r>
              <a:rPr lang="en-GB" sz="2000" b="0" i="0" kern="1200" dirty="0">
                <a:solidFill>
                  <a:schemeClr val="tx1"/>
                </a:solidFill>
                <a:effectLst/>
                <a:latin typeface="+mn-lt"/>
                <a:ea typeface="+mn-ea"/>
                <a:cs typeface="+mn-cs"/>
              </a:rPr>
              <a:t>Quantitative Research is used to quantify the problem by way of generating numerical data or data that can be transformed into usable statistics. </a:t>
            </a:r>
          </a:p>
          <a:p>
            <a:r>
              <a:rPr lang="en-GB" sz="2000" b="0" i="0" kern="1200" dirty="0">
                <a:solidFill>
                  <a:schemeClr val="tx1"/>
                </a:solidFill>
                <a:effectLst/>
                <a:latin typeface="+mn-lt"/>
                <a:ea typeface="+mn-ea"/>
                <a:cs typeface="+mn-cs"/>
              </a:rPr>
              <a:t>It is used to </a:t>
            </a:r>
            <a:r>
              <a:rPr lang="en-GB" b="0" i="0" kern="1200" dirty="0">
                <a:solidFill>
                  <a:schemeClr val="tx1"/>
                </a:solidFill>
                <a:effectLst/>
                <a:latin typeface="+mn-lt"/>
                <a:ea typeface="+mn-ea"/>
                <a:cs typeface="+mn-cs"/>
              </a:rPr>
              <a:t>quantify attitudes, opinions, behaviours, and other defined variables – and generalize results from a larger sample population. </a:t>
            </a:r>
          </a:p>
          <a:p>
            <a:r>
              <a:rPr lang="en-GB" b="0" i="0" kern="1200" dirty="0">
                <a:solidFill>
                  <a:schemeClr val="tx1"/>
                </a:solidFill>
                <a:effectLst/>
                <a:latin typeface="+mn-lt"/>
                <a:ea typeface="+mn-ea"/>
                <a:cs typeface="+mn-cs"/>
              </a:rPr>
              <a:t>Quantitative Research uses measurable data to formulate facts and uncover patterns in research. </a:t>
            </a:r>
          </a:p>
          <a:p>
            <a:r>
              <a:rPr lang="en-GB" b="0" i="0" kern="1200" dirty="0">
                <a:solidFill>
                  <a:schemeClr val="tx1"/>
                </a:solidFill>
                <a:effectLst/>
                <a:latin typeface="+mn-lt"/>
                <a:ea typeface="+mn-ea"/>
                <a:cs typeface="+mn-cs"/>
              </a:rPr>
              <a:t>Quantitative data collection methods are much more structured than Qualitative data collection methods. </a:t>
            </a:r>
          </a:p>
          <a:p>
            <a:r>
              <a:rPr lang="en-GB" b="0" i="0" kern="1200" dirty="0">
                <a:solidFill>
                  <a:schemeClr val="tx1"/>
                </a:solidFill>
                <a:effectLst/>
                <a:latin typeface="+mn-lt"/>
                <a:ea typeface="+mn-ea"/>
                <a:cs typeface="+mn-cs"/>
              </a:rPr>
              <a:t>Quantitative data collection methods include:</a:t>
            </a:r>
          </a:p>
          <a:p>
            <a:pPr lvl="1"/>
            <a:r>
              <a:rPr lang="en-GB" b="0" i="0" kern="1200" dirty="0">
                <a:solidFill>
                  <a:schemeClr val="tx1"/>
                </a:solidFill>
                <a:effectLst/>
                <a:latin typeface="+mn-lt"/>
                <a:ea typeface="+mn-ea"/>
                <a:cs typeface="+mn-cs"/>
              </a:rPr>
              <a:t>Surveys  </a:t>
            </a:r>
            <a:r>
              <a:rPr lang="en-GB" sz="1500" b="0" i="0" kern="1200" dirty="0">
                <a:solidFill>
                  <a:schemeClr val="tx1"/>
                </a:solidFill>
                <a:effectLst/>
                <a:latin typeface="+mn-lt"/>
                <a:ea typeface="+mn-ea"/>
                <a:cs typeface="+mn-cs"/>
              </a:rPr>
              <a:t>(including online surveys, paper surveys, mobile surveys and kiosk surveys).</a:t>
            </a:r>
          </a:p>
          <a:p>
            <a:pPr lvl="1"/>
            <a:r>
              <a:rPr lang="en-GB" b="0" i="0" kern="1200" dirty="0">
                <a:solidFill>
                  <a:schemeClr val="tx1"/>
                </a:solidFill>
                <a:effectLst/>
                <a:latin typeface="+mn-lt"/>
                <a:ea typeface="+mn-ea"/>
                <a:cs typeface="+mn-cs"/>
              </a:rPr>
              <a:t>Interviews.</a:t>
            </a:r>
          </a:p>
          <a:p>
            <a:pPr lvl="1"/>
            <a:r>
              <a:rPr lang="en-GB" b="0" i="0" kern="1200" dirty="0">
                <a:solidFill>
                  <a:schemeClr val="tx1"/>
                </a:solidFill>
                <a:effectLst/>
                <a:latin typeface="+mn-lt"/>
                <a:ea typeface="+mn-ea"/>
                <a:cs typeface="+mn-cs"/>
              </a:rPr>
              <a:t>Longitudinal studies. </a:t>
            </a:r>
          </a:p>
          <a:p>
            <a:pPr lvl="1"/>
            <a:r>
              <a:rPr lang="en-GB" b="0" i="0" kern="1200" dirty="0">
                <a:solidFill>
                  <a:schemeClr val="tx1"/>
                </a:solidFill>
                <a:effectLst/>
                <a:latin typeface="+mn-lt"/>
                <a:ea typeface="+mn-ea"/>
                <a:cs typeface="+mn-cs"/>
              </a:rPr>
              <a:t>Website interceptors.</a:t>
            </a:r>
          </a:p>
          <a:p>
            <a:pPr lvl="1"/>
            <a:r>
              <a:rPr lang="en-GB" b="0" i="0" kern="1200" dirty="0">
                <a:solidFill>
                  <a:schemeClr val="tx1"/>
                </a:solidFill>
                <a:effectLst/>
                <a:latin typeface="+mn-lt"/>
                <a:ea typeface="+mn-ea"/>
                <a:cs typeface="+mn-cs"/>
              </a:rPr>
              <a:t>Online polls.</a:t>
            </a:r>
            <a:endParaRPr lang="en-GB" dirty="0">
              <a:latin typeface="+mn-lt"/>
            </a:endParaRPr>
          </a:p>
          <a:p>
            <a:pPr lvl="1"/>
            <a:r>
              <a:rPr lang="en-GB" b="0" i="0" kern="1200" dirty="0">
                <a:solidFill>
                  <a:schemeClr val="tx1"/>
                </a:solidFill>
                <a:effectLst/>
                <a:latin typeface="+mn-lt"/>
                <a:ea typeface="+mn-ea"/>
                <a:cs typeface="+mn-cs"/>
              </a:rPr>
              <a:t>Systematic observations.</a:t>
            </a:r>
          </a:p>
        </p:txBody>
      </p:sp>
    </p:spTree>
    <p:extLst>
      <p:ext uri="{BB962C8B-B14F-4D97-AF65-F5344CB8AC3E}">
        <p14:creationId xmlns:p14="http://schemas.microsoft.com/office/powerpoint/2010/main" val="24830320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2600" dirty="0"/>
              <a:t>Research Methodology: Primary and secondary research</a:t>
            </a: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3216294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this session…</a:t>
            </a:r>
          </a:p>
        </p:txBody>
      </p:sp>
      <p:sp>
        <p:nvSpPr>
          <p:cNvPr id="3" name="Content Placeholder 2"/>
          <p:cNvSpPr>
            <a:spLocks noGrp="1"/>
          </p:cNvSpPr>
          <p:nvPr>
            <p:ph idx="1"/>
          </p:nvPr>
        </p:nvSpPr>
        <p:spPr>
          <a:xfrm>
            <a:off x="457200" y="1775191"/>
            <a:ext cx="8291264" cy="4625609"/>
          </a:xfrm>
        </p:spPr>
        <p:txBody>
          <a:bodyPr>
            <a:normAutofit/>
          </a:bodyPr>
          <a:lstStyle/>
          <a:p>
            <a:pPr lvl="0"/>
            <a:r>
              <a:rPr lang="en-GB" sz="2000" dirty="0"/>
              <a:t>Recap: </a:t>
            </a:r>
          </a:p>
          <a:p>
            <a:pPr lvl="1"/>
            <a:r>
              <a:rPr lang="en-GB" dirty="0"/>
              <a:t>Project Proposal</a:t>
            </a:r>
          </a:p>
          <a:p>
            <a:pPr lvl="1"/>
            <a:r>
              <a:rPr lang="en-GB" dirty="0"/>
              <a:t>Aims and Objectives</a:t>
            </a:r>
          </a:p>
          <a:p>
            <a:pPr lvl="1"/>
            <a:r>
              <a:rPr lang="en-GB" dirty="0"/>
              <a:t>Research Methodologies</a:t>
            </a:r>
          </a:p>
          <a:p>
            <a:pPr lvl="0"/>
            <a:r>
              <a:rPr lang="en-GB" sz="2000" dirty="0"/>
              <a:t>Research Methodology: Time Horizon</a:t>
            </a:r>
            <a:endParaRPr lang="en-GB" dirty="0"/>
          </a:p>
          <a:p>
            <a:pPr lvl="0"/>
            <a:r>
              <a:rPr lang="en-GB" dirty="0"/>
              <a:t>Research Methodology: Data Collection</a:t>
            </a:r>
          </a:p>
          <a:p>
            <a:r>
              <a:rPr lang="en-GB" dirty="0"/>
              <a:t>Research Methodology: Choice</a:t>
            </a:r>
          </a:p>
          <a:p>
            <a:r>
              <a:rPr lang="en-GB" dirty="0"/>
              <a:t>Qualitative vs Quantitative data</a:t>
            </a:r>
          </a:p>
          <a:p>
            <a:r>
              <a:rPr lang="en-GB" dirty="0"/>
              <a:t>Primary and Secondary Research</a:t>
            </a:r>
          </a:p>
          <a:p>
            <a:pPr lvl="0"/>
            <a:r>
              <a:rPr lang="en-GB" sz="2000" dirty="0"/>
              <a:t>Task</a:t>
            </a:r>
          </a:p>
          <a:p>
            <a:pPr marL="118872" indent="0">
              <a:buNone/>
            </a:pPr>
            <a:br>
              <a:rPr lang="en-GB" sz="2000" dirty="0"/>
            </a:br>
            <a:endParaRPr lang="en-GB" sz="2000" dirty="0"/>
          </a:p>
          <a:p>
            <a:pPr marL="457200" lvl="1" indent="0">
              <a:spcAft>
                <a:spcPts val="1200"/>
              </a:spcAft>
              <a:buNone/>
            </a:pPr>
            <a:endParaRPr lang="en-GB" dirty="0"/>
          </a:p>
          <a:p>
            <a:pPr lvl="1">
              <a:spcAft>
                <a:spcPts val="1200"/>
              </a:spcAft>
              <a:buNone/>
            </a:pP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0B580-AAA2-4D72-B444-EC15612B1989}"/>
              </a:ext>
            </a:extLst>
          </p:cNvPr>
          <p:cNvSpPr>
            <a:spLocks noGrp="1"/>
          </p:cNvSpPr>
          <p:nvPr>
            <p:ph type="title"/>
          </p:nvPr>
        </p:nvSpPr>
        <p:spPr/>
        <p:txBody>
          <a:bodyPr/>
          <a:lstStyle/>
          <a:p>
            <a:r>
              <a:rPr lang="en-GB" dirty="0"/>
              <a:t>Primary and secondary research</a:t>
            </a:r>
          </a:p>
        </p:txBody>
      </p:sp>
      <p:sp>
        <p:nvSpPr>
          <p:cNvPr id="3" name="Content Placeholder 2">
            <a:extLst>
              <a:ext uri="{FF2B5EF4-FFF2-40B4-BE49-F238E27FC236}">
                <a16:creationId xmlns:a16="http://schemas.microsoft.com/office/drawing/2014/main" id="{8AC98249-C366-4671-9C62-650BA670949C}"/>
              </a:ext>
            </a:extLst>
          </p:cNvPr>
          <p:cNvSpPr>
            <a:spLocks noGrp="1"/>
          </p:cNvSpPr>
          <p:nvPr>
            <p:ph idx="1"/>
          </p:nvPr>
        </p:nvSpPr>
        <p:spPr>
          <a:xfrm>
            <a:off x="457200" y="1775191"/>
            <a:ext cx="8229600" cy="4927361"/>
          </a:xfrm>
        </p:spPr>
        <p:txBody>
          <a:bodyPr>
            <a:normAutofit/>
          </a:bodyPr>
          <a:lstStyle/>
          <a:p>
            <a:r>
              <a:rPr lang="en-GB" b="1" dirty="0"/>
              <a:t>Primary data</a:t>
            </a:r>
            <a:r>
              <a:rPr lang="en-GB" dirty="0"/>
              <a:t>: </a:t>
            </a:r>
          </a:p>
          <a:p>
            <a:pPr lvl="1"/>
            <a:r>
              <a:rPr lang="en-GB" dirty="0"/>
              <a:t>Data collected by the investigator himself/ herself for a specific purpose.</a:t>
            </a:r>
          </a:p>
          <a:p>
            <a:pPr lvl="1"/>
            <a:r>
              <a:rPr lang="en-GB" dirty="0"/>
              <a:t>This is the data that your project will generate.</a:t>
            </a:r>
          </a:p>
          <a:p>
            <a:r>
              <a:rPr lang="en-GB" b="1" i="1" dirty="0"/>
              <a:t>Examples</a:t>
            </a:r>
            <a:r>
              <a:rPr lang="en-GB" dirty="0"/>
              <a:t>: </a:t>
            </a:r>
          </a:p>
          <a:p>
            <a:pPr lvl="1"/>
            <a:r>
              <a:rPr lang="en-GB" dirty="0"/>
              <a:t>Data collected by a student for his/her thesis or research project.</a:t>
            </a:r>
          </a:p>
          <a:p>
            <a:pPr lvl="1"/>
            <a:endParaRPr lang="en-GB" dirty="0"/>
          </a:p>
          <a:p>
            <a:r>
              <a:rPr lang="en-GB" b="1" dirty="0"/>
              <a:t>Secondary data</a:t>
            </a:r>
            <a:r>
              <a:rPr lang="en-GB" dirty="0"/>
              <a:t>: </a:t>
            </a:r>
          </a:p>
          <a:p>
            <a:pPr lvl="1"/>
            <a:r>
              <a:rPr lang="en-GB" dirty="0"/>
              <a:t>Data collected by someone else for some other purpose (but being utilized by the investigator for another purpose).</a:t>
            </a:r>
          </a:p>
          <a:p>
            <a:pPr lvl="1"/>
            <a:r>
              <a:rPr lang="en-GB" dirty="0"/>
              <a:t>This will form the literature review portion of your project report.</a:t>
            </a:r>
          </a:p>
          <a:p>
            <a:r>
              <a:rPr lang="en-GB" b="1" i="1" dirty="0"/>
              <a:t>Examples</a:t>
            </a:r>
            <a:r>
              <a:rPr lang="en-GB" dirty="0"/>
              <a:t>: </a:t>
            </a:r>
          </a:p>
          <a:p>
            <a:pPr lvl="1"/>
            <a:r>
              <a:rPr lang="en-GB" dirty="0"/>
              <a:t>Census data being used to analyse the impact of education on career choice and earning</a:t>
            </a:r>
            <a:r>
              <a:rPr lang="en-GB" sz="2200" dirty="0"/>
              <a:t>.</a:t>
            </a:r>
          </a:p>
          <a:p>
            <a:pPr>
              <a:spcAft>
                <a:spcPts val="1200"/>
              </a:spcAft>
            </a:pPr>
            <a:endParaRPr lang="en-GB" sz="2400" dirty="0"/>
          </a:p>
        </p:txBody>
      </p:sp>
    </p:spTree>
    <p:extLst>
      <p:ext uri="{BB962C8B-B14F-4D97-AF65-F5344CB8AC3E}">
        <p14:creationId xmlns:p14="http://schemas.microsoft.com/office/powerpoint/2010/main" val="37955641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Research Methodology: Task</a:t>
            </a: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20807176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8DA13-1BFA-BE6E-6B28-4212D295A9B8}"/>
              </a:ext>
            </a:extLst>
          </p:cNvPr>
          <p:cNvSpPr>
            <a:spLocks noGrp="1"/>
          </p:cNvSpPr>
          <p:nvPr>
            <p:ph type="title"/>
          </p:nvPr>
        </p:nvSpPr>
        <p:spPr/>
        <p:txBody>
          <a:bodyPr/>
          <a:lstStyle/>
          <a:p>
            <a:r>
              <a:rPr lang="en-GB" dirty="0"/>
              <a:t>Task</a:t>
            </a:r>
          </a:p>
        </p:txBody>
      </p:sp>
      <p:sp>
        <p:nvSpPr>
          <p:cNvPr id="3" name="Content Placeholder 2">
            <a:extLst>
              <a:ext uri="{FF2B5EF4-FFF2-40B4-BE49-F238E27FC236}">
                <a16:creationId xmlns:a16="http://schemas.microsoft.com/office/drawing/2014/main" id="{19A4A60A-EB71-9D39-CBF2-299F11334C2C}"/>
              </a:ext>
            </a:extLst>
          </p:cNvPr>
          <p:cNvSpPr>
            <a:spLocks noGrp="1"/>
          </p:cNvSpPr>
          <p:nvPr>
            <p:ph idx="1"/>
          </p:nvPr>
        </p:nvSpPr>
        <p:spPr/>
        <p:txBody>
          <a:bodyPr>
            <a:normAutofit fontScale="92500" lnSpcReduction="20000"/>
          </a:bodyPr>
          <a:lstStyle/>
          <a:p>
            <a:pPr>
              <a:spcAft>
                <a:spcPts val="1800"/>
              </a:spcAft>
            </a:pPr>
            <a:r>
              <a:rPr lang="en-GB" dirty="0"/>
              <a:t>You will work in groups of three which you will organise for yourselves.</a:t>
            </a:r>
          </a:p>
          <a:p>
            <a:pPr>
              <a:spcAft>
                <a:spcPts val="1800"/>
              </a:spcAft>
            </a:pPr>
            <a:r>
              <a:rPr lang="en-GB" dirty="0"/>
              <a:t>Prepare and deliver a presentation for the next session.</a:t>
            </a:r>
          </a:p>
          <a:p>
            <a:r>
              <a:rPr lang="en-GB" dirty="0"/>
              <a:t>For each of these methods:</a:t>
            </a:r>
          </a:p>
          <a:p>
            <a:pPr lvl="1"/>
            <a:r>
              <a:rPr lang="en-GB" dirty="0"/>
              <a:t>Focus Group.</a:t>
            </a:r>
          </a:p>
          <a:p>
            <a:pPr lvl="1"/>
            <a:r>
              <a:rPr lang="en-GB" dirty="0"/>
              <a:t>Survey/Questionnaire.</a:t>
            </a:r>
          </a:p>
          <a:p>
            <a:pPr lvl="1"/>
            <a:r>
              <a:rPr lang="en-GB" dirty="0"/>
              <a:t>Observation.</a:t>
            </a:r>
          </a:p>
          <a:p>
            <a:pPr lvl="1"/>
            <a:r>
              <a:rPr lang="en-GB" dirty="0"/>
              <a:t>Document Review.</a:t>
            </a:r>
          </a:p>
          <a:p>
            <a:pPr lvl="1"/>
            <a:r>
              <a:rPr lang="en-GB" dirty="0"/>
              <a:t>Interview.</a:t>
            </a:r>
          </a:p>
          <a:p>
            <a:pPr lvl="1">
              <a:spcAft>
                <a:spcPts val="1800"/>
              </a:spcAft>
            </a:pPr>
            <a:r>
              <a:rPr lang="en-GB" dirty="0"/>
              <a:t>Literature Search.</a:t>
            </a:r>
          </a:p>
          <a:p>
            <a:r>
              <a:rPr lang="en-GB" dirty="0"/>
              <a:t>Provide a clear description.</a:t>
            </a:r>
          </a:p>
          <a:p>
            <a:r>
              <a:rPr lang="en-GB" dirty="0"/>
              <a:t>State the advantages.</a:t>
            </a:r>
          </a:p>
          <a:p>
            <a:r>
              <a:rPr lang="en-GB" dirty="0"/>
              <a:t>State the disadvantages and explain how you could overcome them.  </a:t>
            </a:r>
          </a:p>
          <a:p>
            <a:r>
              <a:rPr lang="en-GB" b="1" dirty="0"/>
              <a:t>Note:</a:t>
            </a:r>
            <a:r>
              <a:rPr lang="en-GB" dirty="0"/>
              <a:t> Keep your references.</a:t>
            </a:r>
          </a:p>
          <a:p>
            <a:endParaRPr lang="en-GB" dirty="0"/>
          </a:p>
          <a:p>
            <a:pPr lvl="1"/>
            <a:endParaRPr lang="en-GB" dirty="0"/>
          </a:p>
        </p:txBody>
      </p:sp>
    </p:spTree>
    <p:extLst>
      <p:ext uri="{BB962C8B-B14F-4D97-AF65-F5344CB8AC3E}">
        <p14:creationId xmlns:p14="http://schemas.microsoft.com/office/powerpoint/2010/main" val="15129098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8DA13-1BFA-BE6E-6B28-4212D295A9B8}"/>
              </a:ext>
            </a:extLst>
          </p:cNvPr>
          <p:cNvSpPr>
            <a:spLocks noGrp="1"/>
          </p:cNvSpPr>
          <p:nvPr>
            <p:ph type="title"/>
          </p:nvPr>
        </p:nvSpPr>
        <p:spPr/>
        <p:txBody>
          <a:bodyPr/>
          <a:lstStyle/>
          <a:p>
            <a:r>
              <a:rPr lang="en-GB" dirty="0"/>
              <a:t>Task</a:t>
            </a:r>
          </a:p>
        </p:txBody>
      </p:sp>
      <p:sp>
        <p:nvSpPr>
          <p:cNvPr id="3" name="Content Placeholder 2">
            <a:extLst>
              <a:ext uri="{FF2B5EF4-FFF2-40B4-BE49-F238E27FC236}">
                <a16:creationId xmlns:a16="http://schemas.microsoft.com/office/drawing/2014/main" id="{19A4A60A-EB71-9D39-CBF2-299F11334C2C}"/>
              </a:ext>
            </a:extLst>
          </p:cNvPr>
          <p:cNvSpPr>
            <a:spLocks noGrp="1"/>
          </p:cNvSpPr>
          <p:nvPr>
            <p:ph idx="1"/>
          </p:nvPr>
        </p:nvSpPr>
        <p:spPr/>
        <p:txBody>
          <a:bodyPr>
            <a:normAutofit/>
          </a:bodyPr>
          <a:lstStyle/>
          <a:p>
            <a:r>
              <a:rPr lang="en-GB" dirty="0"/>
              <a:t>All group members should contribute equally to the assignment so share the workload between group members. </a:t>
            </a:r>
          </a:p>
          <a:p>
            <a:r>
              <a:rPr lang="en-GB" dirty="0"/>
              <a:t>It is poor practice to work completely independently and only bring the work together at the 11th hour. </a:t>
            </a:r>
          </a:p>
          <a:p>
            <a:r>
              <a:rPr lang="en-GB" dirty="0"/>
              <a:t>All work should be merged into a final outcome in plenty of time for all members to:</a:t>
            </a:r>
          </a:p>
          <a:p>
            <a:pPr lvl="1"/>
            <a:r>
              <a:rPr lang="en-GB" dirty="0"/>
              <a:t>Familiarise themselves with the final outcome.</a:t>
            </a:r>
          </a:p>
          <a:p>
            <a:pPr lvl="1"/>
            <a:r>
              <a:rPr lang="en-GB" dirty="0"/>
              <a:t>Ensure all work is consistent and well presented.</a:t>
            </a:r>
          </a:p>
          <a:p>
            <a:pPr lvl="1"/>
            <a:r>
              <a:rPr lang="en-GB" dirty="0"/>
              <a:t>Ensure all work produced meets the requirements of the task.</a:t>
            </a:r>
          </a:p>
        </p:txBody>
      </p:sp>
    </p:spTree>
    <p:extLst>
      <p:ext uri="{BB962C8B-B14F-4D97-AF65-F5344CB8AC3E}">
        <p14:creationId xmlns:p14="http://schemas.microsoft.com/office/powerpoint/2010/main" val="32118194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this session…</a:t>
            </a:r>
          </a:p>
        </p:txBody>
      </p:sp>
      <p:sp>
        <p:nvSpPr>
          <p:cNvPr id="3" name="Content Placeholder 2"/>
          <p:cNvSpPr>
            <a:spLocks noGrp="1"/>
          </p:cNvSpPr>
          <p:nvPr>
            <p:ph idx="1"/>
          </p:nvPr>
        </p:nvSpPr>
        <p:spPr>
          <a:xfrm>
            <a:off x="457200" y="1775191"/>
            <a:ext cx="8291264" cy="4625609"/>
          </a:xfrm>
        </p:spPr>
        <p:txBody>
          <a:bodyPr>
            <a:normAutofit/>
          </a:bodyPr>
          <a:lstStyle/>
          <a:p>
            <a:pPr lvl="0"/>
            <a:r>
              <a:rPr lang="en-GB" sz="2000" dirty="0"/>
              <a:t>Recap: </a:t>
            </a:r>
          </a:p>
          <a:p>
            <a:pPr lvl="1"/>
            <a:r>
              <a:rPr lang="en-GB" dirty="0"/>
              <a:t>Project Proposal</a:t>
            </a:r>
          </a:p>
          <a:p>
            <a:pPr lvl="1"/>
            <a:r>
              <a:rPr lang="en-GB" dirty="0"/>
              <a:t>Aims and Objectives</a:t>
            </a:r>
          </a:p>
          <a:p>
            <a:pPr lvl="1"/>
            <a:r>
              <a:rPr lang="en-GB" dirty="0"/>
              <a:t>Research Methodologies</a:t>
            </a:r>
          </a:p>
          <a:p>
            <a:pPr lvl="0"/>
            <a:r>
              <a:rPr lang="en-GB" sz="2000" dirty="0"/>
              <a:t>Research Methodology: Time Horizon</a:t>
            </a:r>
            <a:endParaRPr lang="en-GB" dirty="0"/>
          </a:p>
          <a:p>
            <a:pPr lvl="0"/>
            <a:r>
              <a:rPr lang="en-GB" dirty="0"/>
              <a:t>Research Methodology: Data Collection</a:t>
            </a:r>
          </a:p>
          <a:p>
            <a:r>
              <a:rPr lang="en-GB" dirty="0"/>
              <a:t>Research Methodology: Choice</a:t>
            </a:r>
          </a:p>
          <a:p>
            <a:r>
              <a:rPr lang="en-GB" dirty="0"/>
              <a:t>Qualitative vs Quantitative data</a:t>
            </a:r>
          </a:p>
          <a:p>
            <a:r>
              <a:rPr lang="en-GB" dirty="0"/>
              <a:t>Primary and Secondary Research</a:t>
            </a:r>
          </a:p>
          <a:p>
            <a:pPr lvl="0"/>
            <a:r>
              <a:rPr lang="en-GB" sz="2000" dirty="0"/>
              <a:t>Task</a:t>
            </a:r>
          </a:p>
          <a:p>
            <a:pPr marL="118872" indent="0">
              <a:buNone/>
            </a:pPr>
            <a:br>
              <a:rPr lang="en-GB" sz="2000" dirty="0"/>
            </a:br>
            <a:endParaRPr lang="en-GB" sz="2000" dirty="0"/>
          </a:p>
          <a:p>
            <a:pPr marL="457200" lvl="1" indent="0">
              <a:spcAft>
                <a:spcPts val="1200"/>
              </a:spcAft>
              <a:buNone/>
            </a:pPr>
            <a:endParaRPr lang="en-GB" dirty="0"/>
          </a:p>
          <a:p>
            <a:pPr lvl="1">
              <a:spcAft>
                <a:spcPts val="1200"/>
              </a:spcAft>
              <a:buNone/>
            </a:pPr>
            <a:endParaRPr lang="en-GB" dirty="0"/>
          </a:p>
        </p:txBody>
      </p:sp>
    </p:spTree>
    <p:extLst>
      <p:ext uri="{BB962C8B-B14F-4D97-AF65-F5344CB8AC3E}">
        <p14:creationId xmlns:p14="http://schemas.microsoft.com/office/powerpoint/2010/main" val="24759661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AF87D-B594-48DD-9E6B-41F65DA58169}"/>
              </a:ext>
            </a:extLst>
          </p:cNvPr>
          <p:cNvSpPr>
            <a:spLocks noGrp="1"/>
          </p:cNvSpPr>
          <p:nvPr>
            <p:ph type="title"/>
          </p:nvPr>
        </p:nvSpPr>
        <p:spPr/>
        <p:txBody>
          <a:bodyPr>
            <a:normAutofit/>
          </a:bodyPr>
          <a:lstStyle/>
          <a:p>
            <a:r>
              <a:rPr lang="en-GB" dirty="0"/>
              <a:t>Any questions?</a:t>
            </a:r>
          </a:p>
        </p:txBody>
      </p:sp>
      <p:sp>
        <p:nvSpPr>
          <p:cNvPr id="3" name="Content Placeholder 2">
            <a:extLst>
              <a:ext uri="{FF2B5EF4-FFF2-40B4-BE49-F238E27FC236}">
                <a16:creationId xmlns:a16="http://schemas.microsoft.com/office/drawing/2014/main" id="{B48C3860-53D6-408C-8363-9B73C34BAA30}"/>
              </a:ext>
            </a:extLst>
          </p:cNvPr>
          <p:cNvSpPr>
            <a:spLocks noGrp="1"/>
          </p:cNvSpPr>
          <p:nvPr>
            <p:ph idx="1"/>
          </p:nvPr>
        </p:nvSpPr>
        <p:spPr>
          <a:xfrm>
            <a:off x="457200" y="1775191"/>
            <a:ext cx="8229600" cy="4750153"/>
          </a:xfrm>
        </p:spPr>
        <p:txBody>
          <a:bodyPr>
            <a:normAutofit/>
          </a:bodyPr>
          <a:lstStyle/>
          <a:p>
            <a:pPr>
              <a:spcAft>
                <a:spcPts val="1200"/>
              </a:spcAft>
            </a:pPr>
            <a:r>
              <a:rPr lang="en-GB" sz="2000" dirty="0"/>
              <a:t>No?</a:t>
            </a:r>
          </a:p>
          <a:p>
            <a:pPr>
              <a:spcAft>
                <a:spcPts val="1200"/>
              </a:spcAft>
            </a:pPr>
            <a:r>
              <a:rPr lang="en-GB" sz="2000" dirty="0"/>
              <a:t>Make a start!</a:t>
            </a:r>
          </a:p>
          <a:p>
            <a:pPr lvl="1">
              <a:spcAft>
                <a:spcPts val="600"/>
              </a:spcAft>
            </a:pPr>
            <a:endParaRPr lang="en-GB" dirty="0"/>
          </a:p>
        </p:txBody>
      </p:sp>
    </p:spTree>
    <p:extLst>
      <p:ext uri="{BB962C8B-B14F-4D97-AF65-F5344CB8AC3E}">
        <p14:creationId xmlns:p14="http://schemas.microsoft.com/office/powerpoint/2010/main" val="3539226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Recap</a:t>
            </a: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1390389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904BE-77A7-9A60-7842-134FF754356A}"/>
              </a:ext>
            </a:extLst>
          </p:cNvPr>
          <p:cNvSpPr>
            <a:spLocks noGrp="1"/>
          </p:cNvSpPr>
          <p:nvPr>
            <p:ph type="title"/>
          </p:nvPr>
        </p:nvSpPr>
        <p:spPr/>
        <p:txBody>
          <a:bodyPr/>
          <a:lstStyle/>
          <a:p>
            <a:r>
              <a:rPr lang="en-GB" dirty="0"/>
              <a:t>The Project Proposal</a:t>
            </a:r>
          </a:p>
        </p:txBody>
      </p:sp>
      <p:sp>
        <p:nvSpPr>
          <p:cNvPr id="3" name="Content Placeholder 2">
            <a:extLst>
              <a:ext uri="{FF2B5EF4-FFF2-40B4-BE49-F238E27FC236}">
                <a16:creationId xmlns:a16="http://schemas.microsoft.com/office/drawing/2014/main" id="{00694A57-918A-F99E-30AF-85A7EC8F4AFC}"/>
              </a:ext>
            </a:extLst>
          </p:cNvPr>
          <p:cNvSpPr>
            <a:spLocks noGrp="1"/>
          </p:cNvSpPr>
          <p:nvPr>
            <p:ph idx="1"/>
          </p:nvPr>
        </p:nvSpPr>
        <p:spPr/>
        <p:txBody>
          <a:bodyPr/>
          <a:lstStyle/>
          <a:p>
            <a:r>
              <a:rPr lang="en-GB" dirty="0"/>
              <a:t>The purpose of the project proposal is to establish exactly what is to be achieved by the project and to establish a plan to do this. </a:t>
            </a:r>
          </a:p>
          <a:p>
            <a:r>
              <a:rPr lang="en-GB" dirty="0"/>
              <a:t>“A research proposal is a simply a structured, formal document that explains what you plan to research (i.e. your research topic), why it’s worth researching (i.e. your justification), and how you plan to investigate it (i.e. your practical approach).“ </a:t>
            </a:r>
            <a:r>
              <a:rPr lang="en-GB" sz="1200" dirty="0"/>
              <a:t>[1]</a:t>
            </a:r>
          </a:p>
          <a:p>
            <a:r>
              <a:rPr lang="en-GB" dirty="0"/>
              <a:t>“The purpose of the research proposal […] is to convince your research supervisor, committee or university that your research is suitable (for the requirements of the degree program) and manageable (given the time and resource constraints you will face).”</a:t>
            </a:r>
            <a:r>
              <a:rPr lang="en-GB" sz="1200" dirty="0"/>
              <a:t> [1]</a:t>
            </a:r>
          </a:p>
          <a:p>
            <a:endParaRPr lang="en-GB" sz="1200" dirty="0"/>
          </a:p>
          <a:p>
            <a:r>
              <a:rPr lang="en-GB" b="1" dirty="0"/>
              <a:t>You will be required to deliver a project proposal document for your major project prior to the delivery of your interim viva presentation </a:t>
            </a:r>
            <a:r>
              <a:rPr lang="en-GB" dirty="0"/>
              <a:t>(More on this in a few weeks).</a:t>
            </a:r>
            <a:endParaRPr lang="en-GB" sz="3600" b="1" dirty="0"/>
          </a:p>
        </p:txBody>
      </p:sp>
    </p:spTree>
    <p:extLst>
      <p:ext uri="{BB962C8B-B14F-4D97-AF65-F5344CB8AC3E}">
        <p14:creationId xmlns:p14="http://schemas.microsoft.com/office/powerpoint/2010/main" val="4226847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1B784-BEA9-4F4A-9256-3D6FB110FD77}"/>
              </a:ext>
            </a:extLst>
          </p:cNvPr>
          <p:cNvSpPr>
            <a:spLocks noGrp="1"/>
          </p:cNvSpPr>
          <p:nvPr>
            <p:ph type="title"/>
          </p:nvPr>
        </p:nvSpPr>
        <p:spPr/>
        <p:txBody>
          <a:bodyPr/>
          <a:lstStyle/>
          <a:p>
            <a:r>
              <a:rPr lang="en-GB" dirty="0"/>
              <a:t>Aims and Objectives</a:t>
            </a:r>
          </a:p>
        </p:txBody>
      </p:sp>
      <p:sp>
        <p:nvSpPr>
          <p:cNvPr id="3" name="Content Placeholder 2">
            <a:extLst>
              <a:ext uri="{FF2B5EF4-FFF2-40B4-BE49-F238E27FC236}">
                <a16:creationId xmlns:a16="http://schemas.microsoft.com/office/drawing/2014/main" id="{4F40F8B3-6F26-4197-A6CE-420A0A018223}"/>
              </a:ext>
            </a:extLst>
          </p:cNvPr>
          <p:cNvSpPr>
            <a:spLocks noGrp="1"/>
          </p:cNvSpPr>
          <p:nvPr>
            <p:ph idx="1"/>
          </p:nvPr>
        </p:nvSpPr>
        <p:spPr>
          <a:xfrm>
            <a:off x="457200" y="1775191"/>
            <a:ext cx="8229600" cy="4750153"/>
          </a:xfrm>
        </p:spPr>
        <p:txBody>
          <a:bodyPr>
            <a:normAutofit/>
          </a:bodyPr>
          <a:lstStyle/>
          <a:p>
            <a:pPr>
              <a:spcAft>
                <a:spcPts val="600"/>
              </a:spcAft>
            </a:pPr>
            <a:r>
              <a:rPr lang="en-GB" dirty="0"/>
              <a:t>In a nutshell:</a:t>
            </a:r>
          </a:p>
          <a:p>
            <a:pPr lvl="1"/>
            <a:r>
              <a:rPr lang="en-GB" b="1" dirty="0">
                <a:effectLst/>
              </a:rPr>
              <a:t>Aim</a:t>
            </a:r>
            <a:r>
              <a:rPr lang="en-GB" dirty="0"/>
              <a:t> = what you hope to achieve. </a:t>
            </a:r>
            <a:r>
              <a:rPr lang="en-GB" sz="1000" dirty="0"/>
              <a:t>[2]</a:t>
            </a:r>
          </a:p>
          <a:p>
            <a:pPr lvl="1"/>
            <a:r>
              <a:rPr lang="en-GB" b="1" dirty="0">
                <a:effectLst/>
              </a:rPr>
              <a:t>Objective</a:t>
            </a:r>
            <a:r>
              <a:rPr lang="en-GB" dirty="0"/>
              <a:t> = the action(s) you will take in order to achieve the aim. </a:t>
            </a:r>
            <a:r>
              <a:rPr lang="en-GB" sz="1000" dirty="0"/>
              <a:t>[2]</a:t>
            </a:r>
            <a:endParaRPr lang="en-GB" dirty="0"/>
          </a:p>
        </p:txBody>
      </p:sp>
      <p:pic>
        <p:nvPicPr>
          <p:cNvPr id="5" name="Picture 4" descr="A picture containing diagram&#10;&#10;Description automatically generated">
            <a:extLst>
              <a:ext uri="{FF2B5EF4-FFF2-40B4-BE49-F238E27FC236}">
                <a16:creationId xmlns:a16="http://schemas.microsoft.com/office/drawing/2014/main" id="{3D59830D-D60E-B240-2626-D4E274C741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0" y="3667844"/>
            <a:ext cx="4572000" cy="2857500"/>
          </a:xfrm>
          <a:prstGeom prst="rect">
            <a:avLst/>
          </a:prstGeom>
        </p:spPr>
      </p:pic>
      <p:sp>
        <p:nvSpPr>
          <p:cNvPr id="4" name="TextBox 3">
            <a:extLst>
              <a:ext uri="{FF2B5EF4-FFF2-40B4-BE49-F238E27FC236}">
                <a16:creationId xmlns:a16="http://schemas.microsoft.com/office/drawing/2014/main" id="{531BE8B9-AC2C-0053-5089-F5998B834C1D}"/>
              </a:ext>
            </a:extLst>
          </p:cNvPr>
          <p:cNvSpPr txBox="1"/>
          <p:nvPr/>
        </p:nvSpPr>
        <p:spPr>
          <a:xfrm>
            <a:off x="4427984" y="5949280"/>
            <a:ext cx="432048"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[3]</a:t>
            </a:r>
          </a:p>
        </p:txBody>
      </p:sp>
    </p:spTree>
    <p:extLst>
      <p:ext uri="{BB962C8B-B14F-4D97-AF65-F5344CB8AC3E}">
        <p14:creationId xmlns:p14="http://schemas.microsoft.com/office/powerpoint/2010/main" val="3063383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B41F6-CA17-E7C8-E099-5E3AFC6D1577}"/>
              </a:ext>
            </a:extLst>
          </p:cNvPr>
          <p:cNvSpPr>
            <a:spLocks noGrp="1"/>
          </p:cNvSpPr>
          <p:nvPr>
            <p:ph type="title"/>
          </p:nvPr>
        </p:nvSpPr>
        <p:spPr/>
        <p:txBody>
          <a:bodyPr/>
          <a:lstStyle/>
          <a:p>
            <a:r>
              <a:rPr lang="en-GB" dirty="0"/>
              <a:t>The Research Onion</a:t>
            </a:r>
          </a:p>
        </p:txBody>
      </p:sp>
      <p:sp>
        <p:nvSpPr>
          <p:cNvPr id="3" name="Content Placeholder 2">
            <a:extLst>
              <a:ext uri="{FF2B5EF4-FFF2-40B4-BE49-F238E27FC236}">
                <a16:creationId xmlns:a16="http://schemas.microsoft.com/office/drawing/2014/main" id="{E4AA4B23-2CF7-EA39-E667-752831745723}"/>
              </a:ext>
            </a:extLst>
          </p:cNvPr>
          <p:cNvSpPr>
            <a:spLocks noGrp="1"/>
          </p:cNvSpPr>
          <p:nvPr>
            <p:ph idx="1"/>
          </p:nvPr>
        </p:nvSpPr>
        <p:spPr/>
        <p:txBody>
          <a:bodyPr/>
          <a:lstStyle/>
          <a:p>
            <a:r>
              <a:rPr lang="en-GB" dirty="0"/>
              <a:t>At each stage, decisions should be based on, and guided by the aims and objectives established for the project.</a:t>
            </a:r>
          </a:p>
        </p:txBody>
      </p:sp>
      <p:pic>
        <p:nvPicPr>
          <p:cNvPr id="4" name="Picture 3" descr="Chart, radar chart&#10;&#10;Description automatically generated">
            <a:extLst>
              <a:ext uri="{FF2B5EF4-FFF2-40B4-BE49-F238E27FC236}">
                <a16:creationId xmlns:a16="http://schemas.microsoft.com/office/drawing/2014/main" id="{DDCD2A4E-F36A-999E-D8FA-98EF3FE0A362}"/>
              </a:ext>
            </a:extLst>
          </p:cNvPr>
          <p:cNvPicPr>
            <a:picLocks noChangeAspect="1"/>
          </p:cNvPicPr>
          <p:nvPr/>
        </p:nvPicPr>
        <p:blipFill rotWithShape="1">
          <a:blip r:embed="rId3">
            <a:extLst>
              <a:ext uri="{28A0092B-C50C-407E-A947-70E740481C1C}">
                <a14:useLocalDpi xmlns:a14="http://schemas.microsoft.com/office/drawing/2010/main" val="0"/>
              </a:ext>
            </a:extLst>
          </a:blip>
          <a:srcRect l="13716" t="17855" r="11992" b="8059"/>
          <a:stretch/>
        </p:blipFill>
        <p:spPr>
          <a:xfrm>
            <a:off x="1107793" y="2711558"/>
            <a:ext cx="6928413" cy="3886409"/>
          </a:xfrm>
          <a:prstGeom prst="rect">
            <a:avLst/>
          </a:prstGeom>
        </p:spPr>
      </p:pic>
      <p:sp>
        <p:nvSpPr>
          <p:cNvPr id="5" name="TextBox 4">
            <a:extLst>
              <a:ext uri="{FF2B5EF4-FFF2-40B4-BE49-F238E27FC236}">
                <a16:creationId xmlns:a16="http://schemas.microsoft.com/office/drawing/2014/main" id="{9DAF87C1-085F-ADD7-C202-244A17B29800}"/>
              </a:ext>
            </a:extLst>
          </p:cNvPr>
          <p:cNvSpPr txBox="1"/>
          <p:nvPr/>
        </p:nvSpPr>
        <p:spPr>
          <a:xfrm>
            <a:off x="1107793" y="6336357"/>
            <a:ext cx="432048"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[4]</a:t>
            </a:r>
          </a:p>
        </p:txBody>
      </p:sp>
    </p:spTree>
    <p:extLst>
      <p:ext uri="{BB962C8B-B14F-4D97-AF65-F5344CB8AC3E}">
        <p14:creationId xmlns:p14="http://schemas.microsoft.com/office/powerpoint/2010/main" val="1943846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Research Methodology: Time Horizon</a:t>
            </a: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7175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4000" dirty="0"/>
              <a:t>Research Methodology: Time Horizon</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822161"/>
          </a:xfrm>
        </p:spPr>
        <p:txBody>
          <a:bodyPr>
            <a:normAutofit fontScale="92500" lnSpcReduction="10000"/>
          </a:bodyPr>
          <a:lstStyle/>
          <a:p>
            <a:r>
              <a:rPr lang="en-GB" dirty="0"/>
              <a:t>“The time horizon simply describes how many points in time you plan to collect your data at. Two options exist – the cross sectional and longitudinal time horizon.” </a:t>
            </a:r>
          </a:p>
          <a:p>
            <a:r>
              <a:rPr lang="en-GB" dirty="0"/>
              <a:t>“Imagine that you’re […] on social media and […] want to study the language of memes and how this language evolves over time”. For this study, you’d need to collect data over multiple points in time – perhaps over a few weeks, months, or even years. Therefore, you’d make use of a longitudinal time horizon. This option is highly beneficial when studying changes and progressions over time.”</a:t>
            </a:r>
          </a:p>
          <a:p>
            <a:r>
              <a:rPr lang="en-GB" dirty="0"/>
              <a:t>“If instead, you wanted to study the language used in memes at a certain point in time (for example, in 2020), you’d make use of a cross-sectional time horizon. This is where data is collected at one point in time, so you wouldn’t be gathering data to see how language changes, but rather what language exists at a snapshot point in time. The type of data collected could be qualitative, quantitative or a mix of both, as the focus is on the time of collection, not the data type.” </a:t>
            </a:r>
            <a:r>
              <a:rPr lang="en-GB" sz="1200" dirty="0"/>
              <a:t>[5] </a:t>
            </a:r>
          </a:p>
        </p:txBody>
      </p:sp>
    </p:spTree>
    <p:extLst>
      <p:ext uri="{BB962C8B-B14F-4D97-AF65-F5344CB8AC3E}">
        <p14:creationId xmlns:p14="http://schemas.microsoft.com/office/powerpoint/2010/main" val="16886931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Research Methodology: Data Collection</a:t>
            </a: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35087110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PT design-AG-2016">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 design-AG-2016</Template>
  <TotalTime>1299</TotalTime>
  <Words>1932</Words>
  <Application>Microsoft Office PowerPoint</Application>
  <PresentationFormat>On-screen Show (4:3)</PresentationFormat>
  <Paragraphs>172</Paragraphs>
  <Slides>25</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Corbel</vt:lpstr>
      <vt:lpstr>Wingdings</vt:lpstr>
      <vt:lpstr>Wingdings 2</vt:lpstr>
      <vt:lpstr>Wingdings 3</vt:lpstr>
      <vt:lpstr>PPT design-AG-2016</vt:lpstr>
      <vt:lpstr>Major Project and Research Methods Research Methodology #3</vt:lpstr>
      <vt:lpstr>In this session…</vt:lpstr>
      <vt:lpstr>Recap</vt:lpstr>
      <vt:lpstr>The Project Proposal</vt:lpstr>
      <vt:lpstr>Aims and Objectives</vt:lpstr>
      <vt:lpstr>The Research Onion</vt:lpstr>
      <vt:lpstr>Research Methodology: Time Horizon</vt:lpstr>
      <vt:lpstr>Research Methodology: Time Horizon</vt:lpstr>
      <vt:lpstr>Research Methodology: Data Collection</vt:lpstr>
      <vt:lpstr>Research Methodology: Data Collection</vt:lpstr>
      <vt:lpstr>Research Methodology: Data Collection</vt:lpstr>
      <vt:lpstr>Research Methodology: Choice</vt:lpstr>
      <vt:lpstr>Research Methodology: Choice</vt:lpstr>
      <vt:lpstr>Research Methodology: Choice</vt:lpstr>
      <vt:lpstr>Research Methodology: Qualitative vs Quantitative data</vt:lpstr>
      <vt:lpstr>Qualitative and quantitative data</vt:lpstr>
      <vt:lpstr>Qualitative data</vt:lpstr>
      <vt:lpstr>Quantitative data</vt:lpstr>
      <vt:lpstr>Research Methodology: Primary and secondary research</vt:lpstr>
      <vt:lpstr>Primary and secondary research</vt:lpstr>
      <vt:lpstr>Research Methodology: Task</vt:lpstr>
      <vt:lpstr>Task</vt:lpstr>
      <vt:lpstr>Task</vt:lpstr>
      <vt:lpstr>In this session…</vt:lpstr>
      <vt:lpstr>Any questions?</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17: Web Development Introduction</dc:title>
  <dc:creator>Gwyn&amp;Xiao</dc:creator>
  <cp:lastModifiedBy>Andrew Green</cp:lastModifiedBy>
  <cp:revision>127</cp:revision>
  <dcterms:created xsi:type="dcterms:W3CDTF">2010-09-12T20:40:41Z</dcterms:created>
  <dcterms:modified xsi:type="dcterms:W3CDTF">2022-09-08T08:10:40Z</dcterms:modified>
</cp:coreProperties>
</file>