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318" r:id="rId3"/>
    <p:sldId id="337" r:id="rId4"/>
    <p:sldId id="335" r:id="rId5"/>
    <p:sldId id="338" r:id="rId6"/>
    <p:sldId id="336" r:id="rId7"/>
    <p:sldId id="339" r:id="rId8"/>
    <p:sldId id="32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D00"/>
    <a:srgbClr val="EBA039"/>
    <a:srgbClr val="525252"/>
    <a:srgbClr val="87A2D3"/>
    <a:srgbClr val="E78000"/>
    <a:srgbClr val="847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2C5E07-485D-405B-850B-591C0161C57A}" v="5" dt="2022-09-14T14:12:46.4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88257" autoAdjust="0"/>
  </p:normalViewPr>
  <p:slideViewPr>
    <p:cSldViewPr>
      <p:cViewPr varScale="1">
        <p:scale>
          <a:sx n="97" d="100"/>
          <a:sy n="97" d="100"/>
        </p:scale>
        <p:origin x="17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8FD93-DBCC-454F-8B41-8334835EDD7F}" type="datetimeFigureOut">
              <a:rPr lang="en-GB" smtClean="0"/>
              <a:t>20/09/2024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D83F-DC1D-4206-A168-2287E477B1D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03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chefriends.org/download.html" TargetMode="External"/><Relationship Id="rId2" Type="http://schemas.openxmlformats.org/officeDocument/2006/relationships/hyperlink" Target="https://code.visualstudio.com/downloa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ithub.com/en/desktop/installing-and-authenticating-to-github-desktop/installing-github-desktop" TargetMode="External"/><Relationship Id="rId5" Type="http://schemas.openxmlformats.org/officeDocument/2006/relationships/hyperlink" Target="https://www.oracle.com/java/technologies/downloads/" TargetMode="External"/><Relationship Id="rId4" Type="http://schemas.openxmlformats.org/officeDocument/2006/relationships/hyperlink" Target="https://getcomposer.org/download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000" dirty="0"/>
              <a:t>Programming Skills</a:t>
            </a:r>
            <a:br>
              <a:rPr lang="en-GB" dirty="0"/>
            </a:br>
            <a:r>
              <a:rPr lang="en-GB" sz="2400" dirty="0">
                <a:solidFill>
                  <a:schemeClr val="tx1"/>
                </a:solidFill>
              </a:rPr>
              <a:t>Course introduction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In this session…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r>
              <a:rPr lang="en-GB" sz="2400" dirty="0"/>
              <a:t>Course objectives</a:t>
            </a:r>
          </a:p>
          <a:p>
            <a:r>
              <a:rPr lang="en-GB" sz="2400" dirty="0"/>
              <a:t>Course topics</a:t>
            </a:r>
          </a:p>
          <a:p>
            <a:pPr lvl="0">
              <a:spcBef>
                <a:spcPts val="400"/>
              </a:spcBef>
            </a:pPr>
            <a:r>
              <a:rPr lang="en-GB" sz="2400" dirty="0"/>
              <a:t>Assessment</a:t>
            </a:r>
          </a:p>
          <a:p>
            <a:pPr lvl="0">
              <a:spcBef>
                <a:spcPts val="400"/>
              </a:spcBef>
            </a:pPr>
            <a:r>
              <a:rPr lang="en-GB" sz="2400" dirty="0"/>
              <a:t>Tools</a:t>
            </a:r>
          </a:p>
          <a:p>
            <a:pPr lvl="1"/>
            <a:endParaRPr lang="en-GB" sz="2000" dirty="0"/>
          </a:p>
          <a:p>
            <a:endParaRPr lang="en-GB" sz="44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17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200" dirty="0"/>
              <a:t>Course introduction</a:t>
            </a:r>
            <a:br>
              <a:rPr lang="en-GB" sz="3200" dirty="0"/>
            </a:br>
            <a:br>
              <a:rPr lang="en-GB" dirty="0"/>
            </a:b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97029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80D6-3606-4CC1-9D58-9734F74A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7148-B95F-43E2-9C0C-8AC9F24B8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dirty="0"/>
              <a:t>Prepare students for progression to the third year BSc top up course.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Prepare students for employment in the IT sphere.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Improve understanding of programming concepts.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Improve programming skill and confidence.</a:t>
            </a:r>
          </a:p>
          <a:p>
            <a:pPr>
              <a:spcAft>
                <a:spcPts val="1200"/>
              </a:spcAft>
            </a:pPr>
            <a:r>
              <a:rPr lang="en-GB" sz="2000" dirty="0"/>
              <a:t>Provide experience of programming in different, industry standard environments and languages.</a:t>
            </a:r>
          </a:p>
          <a:p>
            <a:pPr marL="118872" indent="0">
              <a:spcAft>
                <a:spcPts val="1200"/>
              </a:spcAft>
              <a:buNone/>
            </a:pPr>
            <a:endParaRPr lang="en-GB" sz="2000" dirty="0"/>
          </a:p>
          <a:p>
            <a:pPr>
              <a:spcAft>
                <a:spcPts val="1200"/>
              </a:spcAft>
            </a:pPr>
            <a:endParaRPr lang="en-GB" sz="2000" dirty="0"/>
          </a:p>
          <a:p>
            <a:pPr>
              <a:spcAft>
                <a:spcPts val="1200"/>
              </a:spcAft>
            </a:pPr>
            <a:endParaRPr lang="en-GB" sz="2000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52A35AFA-8553-291F-D80C-12809D69B9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6823"/>
          <a:stretch/>
        </p:blipFill>
        <p:spPr>
          <a:xfrm>
            <a:off x="2699792" y="4472555"/>
            <a:ext cx="3744415" cy="2375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659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Unit introduction and Java environment configuration.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Saving and loading unstructured data.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Semi-structured data with CSV files.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MVC/OOP project architecture, planning classes.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Recoding the CSV project as MVC/OOP.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Adapting the project to load and save XML.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Adapting the project to load and save JSON.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Structured data store using a MySQL database.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Java: Semi-structured data store using a MongoDB database.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PHP: Introduction to PHP.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PHP: Using the session array.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PHP: Connecting to MySQL.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PHP: Using OOP.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PHP: Introduction to the Laravel framework.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PHP: Using a Laravel project as an API.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JavaScript: Building an API client.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4B1B4AC-4F65-DE15-5EE1-06ACB117AC7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30352"/>
          <a:stretch/>
        </p:blipFill>
        <p:spPr>
          <a:xfrm>
            <a:off x="5580112" y="1775191"/>
            <a:ext cx="3514328" cy="508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762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sz="2000" dirty="0"/>
              <a:t>There is no assessment!</a:t>
            </a:r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endParaRPr lang="en-GB" sz="2000" dirty="0"/>
          </a:p>
          <a:p>
            <a:pPr>
              <a:spcAft>
                <a:spcPts val="600"/>
              </a:spcAft>
            </a:pPr>
            <a:r>
              <a:rPr lang="en-GB" sz="2000" dirty="0"/>
              <a:t>Please keep up with the sessions.</a:t>
            </a:r>
          </a:p>
          <a:p>
            <a:pPr>
              <a:spcAft>
                <a:spcPts val="600"/>
              </a:spcAft>
            </a:pPr>
            <a:r>
              <a:rPr lang="en-GB" sz="2000" dirty="0"/>
              <a:t>These sessions will prepare you to develop complex and feature rich projects both this year and next.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03036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125E1-EF39-AC63-9016-0D9722C90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A5465-15A1-FBC2-DA01-8CD4CD222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hlinkClick r:id="rId2"/>
              </a:rPr>
              <a:t>Visual Studio Code</a:t>
            </a:r>
            <a:r>
              <a:rPr lang="en-GB" sz="2000" dirty="0"/>
              <a:t> – IDE, code editing for both PHP and Java.</a:t>
            </a:r>
          </a:p>
          <a:p>
            <a:pPr lvl="1"/>
            <a:r>
              <a:rPr lang="en-GB" sz="1600" dirty="0"/>
              <a:t>Also VS Code extensions such as:</a:t>
            </a:r>
          </a:p>
          <a:p>
            <a:pPr lvl="2"/>
            <a:r>
              <a:rPr lang="en-GB" sz="1200" dirty="0"/>
              <a:t>Extension Pack for Java</a:t>
            </a:r>
          </a:p>
          <a:p>
            <a:pPr lvl="2"/>
            <a:r>
              <a:rPr lang="en-GB" sz="1200" dirty="0"/>
              <a:t>Format HTML in PHP</a:t>
            </a:r>
          </a:p>
          <a:p>
            <a:pPr lvl="2"/>
            <a:r>
              <a:rPr lang="en-GB" sz="1200" dirty="0"/>
              <a:t>HTML Format</a:t>
            </a:r>
          </a:p>
          <a:p>
            <a:pPr lvl="2"/>
            <a:r>
              <a:rPr lang="en-GB" sz="1200" dirty="0"/>
              <a:t>IntelliSense for CSS</a:t>
            </a:r>
          </a:p>
          <a:p>
            <a:pPr lvl="2"/>
            <a:r>
              <a:rPr lang="en-GB" sz="1200" dirty="0"/>
              <a:t>PHP IntelliSense</a:t>
            </a:r>
          </a:p>
          <a:p>
            <a:pPr lvl="2"/>
            <a:r>
              <a:rPr lang="en-GB" sz="1200" dirty="0"/>
              <a:t>PHP Extension Pack</a:t>
            </a:r>
          </a:p>
          <a:p>
            <a:pPr lvl="2">
              <a:spcAft>
                <a:spcPts val="600"/>
              </a:spcAft>
            </a:pPr>
            <a:r>
              <a:rPr lang="en-GB" sz="1200" dirty="0"/>
              <a:t>(and any others you like the look of…)</a:t>
            </a:r>
          </a:p>
          <a:p>
            <a:r>
              <a:rPr lang="en-GB" sz="2000" dirty="0">
                <a:hlinkClick r:id="rId3"/>
              </a:rPr>
              <a:t>XAMPP</a:t>
            </a:r>
            <a:r>
              <a:rPr lang="en-GB" sz="2000" dirty="0"/>
              <a:t> – PHP / Web / Database server environment.</a:t>
            </a:r>
          </a:p>
          <a:p>
            <a:r>
              <a:rPr lang="en-GB" sz="2000" dirty="0">
                <a:hlinkClick r:id="rId4"/>
              </a:rPr>
              <a:t>Composer</a:t>
            </a:r>
            <a:r>
              <a:rPr lang="en-GB" sz="2000" dirty="0"/>
              <a:t> – PHP Package Manager.</a:t>
            </a:r>
          </a:p>
          <a:p>
            <a:r>
              <a:rPr lang="en-GB" sz="2000" dirty="0">
                <a:hlinkClick r:id="rId5"/>
              </a:rPr>
              <a:t>Latest Java JDK </a:t>
            </a:r>
            <a:r>
              <a:rPr lang="en-GB" sz="2000" dirty="0"/>
              <a:t>– Programming environment, compiler, etc.</a:t>
            </a:r>
          </a:p>
          <a:p>
            <a:r>
              <a:rPr lang="en-GB" sz="2000" dirty="0">
                <a:hlinkClick r:id="rId6"/>
              </a:rPr>
              <a:t>GitHub</a:t>
            </a:r>
            <a:r>
              <a:rPr lang="en-GB" sz="2000" dirty="0"/>
              <a:t> – Cloud based code VCS.</a:t>
            </a:r>
          </a:p>
        </p:txBody>
      </p:sp>
    </p:spTree>
    <p:extLst>
      <p:ext uri="{BB962C8B-B14F-4D97-AF65-F5344CB8AC3E}">
        <p14:creationId xmlns:p14="http://schemas.microsoft.com/office/powerpoint/2010/main" val="2791101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Any questions?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</a:pPr>
            <a:r>
              <a:rPr lang="en-GB" sz="2000" dirty="0"/>
              <a:t>Next…</a:t>
            </a:r>
          </a:p>
          <a:p>
            <a:pPr>
              <a:spcAft>
                <a:spcPts val="900"/>
              </a:spcAft>
            </a:pPr>
            <a:r>
              <a:rPr lang="en-GB" sz="2000"/>
              <a:t>Environment configuration.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22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 design-AG-2016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design-AG-2016</Template>
  <TotalTime>447</TotalTime>
  <Words>335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Corbel</vt:lpstr>
      <vt:lpstr>Wingdings</vt:lpstr>
      <vt:lpstr>Wingdings 2</vt:lpstr>
      <vt:lpstr>Wingdings 3</vt:lpstr>
      <vt:lpstr>PPT design-AG-2016</vt:lpstr>
      <vt:lpstr>Programming Skills Course introduction</vt:lpstr>
      <vt:lpstr>In this session…</vt:lpstr>
      <vt:lpstr>Course introduction  </vt:lpstr>
      <vt:lpstr>Course objectives</vt:lpstr>
      <vt:lpstr>Course topics</vt:lpstr>
      <vt:lpstr>Assessment</vt:lpstr>
      <vt:lpstr>Tools</vt:lpstr>
      <vt:lpstr>Any questions?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17: Web Development Introduction</dc:title>
  <dc:creator>Gwyn&amp;Xiao</dc:creator>
  <cp:lastModifiedBy>Andrew Green</cp:lastModifiedBy>
  <cp:revision>175</cp:revision>
  <dcterms:created xsi:type="dcterms:W3CDTF">2010-09-12T20:40:41Z</dcterms:created>
  <dcterms:modified xsi:type="dcterms:W3CDTF">2024-09-20T12:09:06Z</dcterms:modified>
</cp:coreProperties>
</file>