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57" r:id="rId3"/>
    <p:sldId id="318" r:id="rId4"/>
    <p:sldId id="324" r:id="rId5"/>
    <p:sldId id="316" r:id="rId6"/>
    <p:sldId id="320" r:id="rId7"/>
    <p:sldId id="335" r:id="rId8"/>
    <p:sldId id="337" r:id="rId9"/>
    <p:sldId id="340" r:id="rId10"/>
    <p:sldId id="343" r:id="rId11"/>
    <p:sldId id="348" r:id="rId12"/>
    <p:sldId id="349" r:id="rId13"/>
    <p:sldId id="350" r:id="rId14"/>
    <p:sldId id="351" r:id="rId15"/>
    <p:sldId id="352" r:id="rId16"/>
    <p:sldId id="353" r:id="rId17"/>
    <p:sldId id="354" r:id="rId18"/>
    <p:sldId id="355" r:id="rId19"/>
    <p:sldId id="356" r:id="rId20"/>
    <p:sldId id="357" r:id="rId21"/>
    <p:sldId id="347" r:id="rId22"/>
    <p:sldId id="344" r:id="rId23"/>
    <p:sldId id="358" r:id="rId24"/>
    <p:sldId id="346" r:id="rId25"/>
    <p:sldId id="28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F00"/>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2" autoAdjust="0"/>
    <p:restoredTop sz="95521" autoAdjust="0"/>
  </p:normalViewPr>
  <p:slideViewPr>
    <p:cSldViewPr>
      <p:cViewPr varScale="1">
        <p:scale>
          <a:sx n="102" d="100"/>
          <a:sy n="102" d="100"/>
        </p:scale>
        <p:origin x="163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06/09/2022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Jansen, D. </a:t>
            </a:r>
            <a:r>
              <a:rPr lang="en-GB" i="1" dirty="0"/>
              <a:t>What (Exactly) Is A Research Proposal?. </a:t>
            </a:r>
            <a:r>
              <a:rPr lang="en-GB" i="0" dirty="0"/>
              <a:t>Available at: https://gradcoach.com/what-is-a-research-proposal-dissertation-thesis. Last Accessed: 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2054790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a:p>
        </p:txBody>
      </p:sp>
    </p:spTree>
    <p:extLst>
      <p:ext uri="{BB962C8B-B14F-4D97-AF65-F5344CB8AC3E}">
        <p14:creationId xmlns:p14="http://schemas.microsoft.com/office/powerpoint/2010/main" val="32765459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7. </a:t>
            </a:r>
            <a:r>
              <a:rPr lang="en-GB" dirty="0" err="1"/>
              <a:t>Muensterer</a:t>
            </a:r>
            <a:r>
              <a:rPr lang="en-GB" dirty="0"/>
              <a:t>, O, et al. </a:t>
            </a:r>
            <a:r>
              <a:rPr lang="en-GB" i="1" dirty="0"/>
              <a:t>Google Glass in </a:t>
            </a:r>
            <a:r>
              <a:rPr lang="en-GB" i="1" dirty="0" err="1"/>
              <a:t>pediatric</a:t>
            </a:r>
            <a:r>
              <a:rPr lang="en-GB" i="1" dirty="0"/>
              <a:t> surgery: An exploratory study. </a:t>
            </a:r>
            <a:r>
              <a:rPr lang="en-GB" b="0" i="0" dirty="0"/>
              <a:t>Available at: https://www.sciencedirect.com/science/article/pii/S1743919114000405. Last Accessed 6/9/2022.</a:t>
            </a: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14</a:t>
            </a:fld>
            <a:endParaRPr lang="en-GB"/>
          </a:p>
        </p:txBody>
      </p:sp>
    </p:spTree>
    <p:extLst>
      <p:ext uri="{BB962C8B-B14F-4D97-AF65-F5344CB8AC3E}">
        <p14:creationId xmlns:p14="http://schemas.microsoft.com/office/powerpoint/2010/main" val="3494662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7. </a:t>
            </a:r>
            <a:r>
              <a:rPr lang="en-GB" dirty="0" err="1"/>
              <a:t>Muensterer</a:t>
            </a:r>
            <a:r>
              <a:rPr lang="en-GB" dirty="0"/>
              <a:t>, O, et al. </a:t>
            </a:r>
            <a:r>
              <a:rPr lang="en-GB" i="1" dirty="0"/>
              <a:t>Google Glass in </a:t>
            </a:r>
            <a:r>
              <a:rPr lang="en-GB" i="1" dirty="0" err="1"/>
              <a:t>pediatric</a:t>
            </a:r>
            <a:r>
              <a:rPr lang="en-GB" i="1" dirty="0"/>
              <a:t> surgery: An exploratory study. </a:t>
            </a:r>
            <a:r>
              <a:rPr lang="en-GB" b="0" i="0" dirty="0"/>
              <a:t>Available at: https://www.sciencedirect.com/science/article/pii/S1743919114000405. Last Accessed 6/9/2022.</a:t>
            </a: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15</a:t>
            </a:fld>
            <a:endParaRPr lang="en-GB"/>
          </a:p>
        </p:txBody>
      </p:sp>
    </p:spTree>
    <p:extLst>
      <p:ext uri="{BB962C8B-B14F-4D97-AF65-F5344CB8AC3E}">
        <p14:creationId xmlns:p14="http://schemas.microsoft.com/office/powerpoint/2010/main" val="1099944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16</a:t>
            </a:fld>
            <a:endParaRPr lang="en-GB"/>
          </a:p>
        </p:txBody>
      </p:sp>
    </p:spTree>
    <p:extLst>
      <p:ext uri="{BB962C8B-B14F-4D97-AF65-F5344CB8AC3E}">
        <p14:creationId xmlns:p14="http://schemas.microsoft.com/office/powerpoint/2010/main" val="39433166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17</a:t>
            </a:fld>
            <a:endParaRPr lang="en-GB"/>
          </a:p>
        </p:txBody>
      </p:sp>
    </p:spTree>
    <p:extLst>
      <p:ext uri="{BB962C8B-B14F-4D97-AF65-F5344CB8AC3E}">
        <p14:creationId xmlns:p14="http://schemas.microsoft.com/office/powerpoint/2010/main" val="13149274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18</a:t>
            </a:fld>
            <a:endParaRPr lang="en-GB"/>
          </a:p>
        </p:txBody>
      </p:sp>
    </p:spTree>
    <p:extLst>
      <p:ext uri="{BB962C8B-B14F-4D97-AF65-F5344CB8AC3E}">
        <p14:creationId xmlns:p14="http://schemas.microsoft.com/office/powerpoint/2010/main" val="2740489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19</a:t>
            </a:fld>
            <a:endParaRPr lang="en-GB"/>
          </a:p>
        </p:txBody>
      </p:sp>
    </p:spTree>
    <p:extLst>
      <p:ext uri="{BB962C8B-B14F-4D97-AF65-F5344CB8AC3E}">
        <p14:creationId xmlns:p14="http://schemas.microsoft.com/office/powerpoint/2010/main" val="387191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8. Embrace Action Research [image on the Internet]. [cited 6/9/2022]. Available from: https://www.thecreativeeducator.com/v07/articles/Embracing_Action_Research</a:t>
            </a:r>
          </a:p>
        </p:txBody>
      </p:sp>
      <p:sp>
        <p:nvSpPr>
          <p:cNvPr id="4" name="Slide Number Placeholder 3"/>
          <p:cNvSpPr>
            <a:spLocks noGrp="1"/>
          </p:cNvSpPr>
          <p:nvPr>
            <p:ph type="sldNum" sz="quarter" idx="5"/>
          </p:nvPr>
        </p:nvSpPr>
        <p:spPr/>
        <p:txBody>
          <a:bodyPr/>
          <a:lstStyle/>
          <a:p>
            <a:fld id="{F613D83F-DC1D-4206-A168-2287E477B1D2}" type="slidenum">
              <a:rPr lang="en-GB" smtClean="0"/>
              <a:t>20</a:t>
            </a:fld>
            <a:endParaRPr lang="en-GB"/>
          </a:p>
        </p:txBody>
      </p:sp>
    </p:spTree>
    <p:extLst>
      <p:ext uri="{BB962C8B-B14F-4D97-AF65-F5344CB8AC3E}">
        <p14:creationId xmlns:p14="http://schemas.microsoft.com/office/powerpoint/2010/main" val="815955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5</a:t>
            </a:fld>
            <a:endParaRPr lang="en-GB"/>
          </a:p>
        </p:txBody>
      </p:sp>
    </p:spTree>
    <p:extLst>
      <p:ext uri="{BB962C8B-B14F-4D97-AF65-F5344CB8AC3E}">
        <p14:creationId xmlns:p14="http://schemas.microsoft.com/office/powerpoint/2010/main" val="155173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 Solent Online Learning. </a:t>
            </a:r>
            <a:r>
              <a:rPr lang="en-GB" i="1" dirty="0"/>
              <a:t>Dissertation proposals, Aims and objectives. </a:t>
            </a:r>
            <a:r>
              <a:rPr lang="en-GB" i="0" dirty="0"/>
              <a:t>Available at: https://learn.solent.ac.uk/mod/book/view.php?id=116233&amp;chapterid=15294. Last Accessed. 5/9/2022.</a:t>
            </a:r>
          </a:p>
          <a:p>
            <a:r>
              <a:rPr lang="en-GB" i="0" dirty="0"/>
              <a:t>3. Aims and objectives by Tom Steinmetz on Prezi Next </a:t>
            </a:r>
            <a:r>
              <a:rPr lang="en-GB" dirty="0"/>
              <a:t>[image on the Internet]. C 2012 [cited 6/9/2022]. Available from: https://prezi.com/mzbjf-vbrsll/aims-and-objectives.</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1061169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r>
              <a:rPr lang="en-GB" i="0" dirty="0"/>
              <a:t>5. Research-Onion-Template </a:t>
            </a:r>
            <a:r>
              <a:rPr lang="en-GB" dirty="0"/>
              <a:t>[image on the Internet]. [cited 6/9/2022]. Available from: https://slidebazaar.com/items/research-onion-template.</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a:p>
        </p:txBody>
      </p:sp>
    </p:spTree>
    <p:extLst>
      <p:ext uri="{BB962C8B-B14F-4D97-AF65-F5344CB8AC3E}">
        <p14:creationId xmlns:p14="http://schemas.microsoft.com/office/powerpoint/2010/main" val="3934709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5. Research-Onion-Template </a:t>
            </a:r>
            <a:r>
              <a:rPr lang="en-GB" dirty="0"/>
              <a:t>[image on the Internet]. [cited 6/9/2022]. Available from: https://slidebazaar.com/items/research-onion-template.</a:t>
            </a:r>
            <a:endParaRPr lang="en-GB" i="1"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39193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a:t>5. </a:t>
            </a:r>
            <a:r>
              <a:rPr lang="en-GB" i="0" dirty="0"/>
              <a:t>Research-Onion-Template </a:t>
            </a:r>
            <a:r>
              <a:rPr lang="en-GB" dirty="0"/>
              <a:t>[image on the Internet]. [cited 6/9/2022]. Available from: https://slidebazaar.com/items/research-onion-template.</a:t>
            </a:r>
            <a:endParaRPr lang="en-GB" i="1"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9</a:t>
            </a:fld>
            <a:endParaRPr lang="en-GB"/>
          </a:p>
        </p:txBody>
      </p:sp>
    </p:spTree>
    <p:extLst>
      <p:ext uri="{BB962C8B-B14F-4D97-AF65-F5344CB8AC3E}">
        <p14:creationId xmlns:p14="http://schemas.microsoft.com/office/powerpoint/2010/main" val="3805364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10</a:t>
            </a:fld>
            <a:endParaRPr lang="en-GB"/>
          </a:p>
        </p:txBody>
      </p:sp>
    </p:spTree>
    <p:extLst>
      <p:ext uri="{BB962C8B-B14F-4D97-AF65-F5344CB8AC3E}">
        <p14:creationId xmlns:p14="http://schemas.microsoft.com/office/powerpoint/2010/main" val="2149703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11</a:t>
            </a:fld>
            <a:endParaRPr lang="en-GB"/>
          </a:p>
        </p:txBody>
      </p:sp>
    </p:spTree>
    <p:extLst>
      <p:ext uri="{BB962C8B-B14F-4D97-AF65-F5344CB8AC3E}">
        <p14:creationId xmlns:p14="http://schemas.microsoft.com/office/powerpoint/2010/main" val="3730115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6. Brand-Research-Strategy-min </a:t>
            </a:r>
            <a:r>
              <a:rPr lang="en-GB" dirty="0"/>
              <a:t>[image on the Internet]. [cited 6/9/2022]. Available from: https://www.questionpro.com/blog/brand-research-strategy.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As with previous layers of the Research Onion, this is not an exhaustive list.  These are the strategies which would commonly be used for a computer science research project.</a:t>
            </a: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12</a:t>
            </a:fld>
            <a:endParaRPr lang="en-GB"/>
          </a:p>
        </p:txBody>
      </p:sp>
    </p:spTree>
    <p:extLst>
      <p:ext uri="{BB962C8B-B14F-4D97-AF65-F5344CB8AC3E}">
        <p14:creationId xmlns:p14="http://schemas.microsoft.com/office/powerpoint/2010/main" val="4110901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9/6/2022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9/6/2022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9/6/2022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9/6/2022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9/6/2022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2400" dirty="0">
                <a:solidFill>
                  <a:schemeClr val="tx1"/>
                </a:solidFill>
              </a:rPr>
            </a:br>
            <a:r>
              <a:rPr lang="en-GB" sz="2400" dirty="0">
                <a:solidFill>
                  <a:schemeClr val="tx1"/>
                </a:solidFill>
              </a:rPr>
              <a:t>Research Methodology #2</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Strategy</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7175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Research Methodology: Strategy</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r>
              <a:rPr lang="en-GB" dirty="0"/>
              <a:t>“This layer of the research onion details how, based on the aims of the study, research can be conducted.” </a:t>
            </a:r>
            <a:r>
              <a:rPr lang="en-GB" sz="1200" dirty="0"/>
              <a:t>[2] </a:t>
            </a:r>
          </a:p>
          <a:p>
            <a:pPr>
              <a:spcAft>
                <a:spcPts val="1800"/>
              </a:spcAft>
            </a:pPr>
            <a:r>
              <a:rPr lang="en-GB" dirty="0"/>
              <a:t>Your research strategy is the general plan of how you will go about achieving your research objectives.</a:t>
            </a:r>
          </a:p>
          <a:p>
            <a:r>
              <a:rPr lang="en-GB" dirty="0"/>
              <a:t>The research strategy is determined by four key issues:</a:t>
            </a:r>
          </a:p>
          <a:p>
            <a:pPr lvl="1"/>
            <a:r>
              <a:rPr lang="en-GB" dirty="0"/>
              <a:t>Research questions/objectives.</a:t>
            </a:r>
          </a:p>
          <a:p>
            <a:pPr lvl="1"/>
            <a:r>
              <a:rPr lang="en-GB" dirty="0"/>
              <a:t>Costs or budget available to the researcher.</a:t>
            </a:r>
          </a:p>
          <a:p>
            <a:pPr lvl="1"/>
            <a:r>
              <a:rPr lang="en-GB" dirty="0"/>
              <a:t>Time available and target date for completion.</a:t>
            </a:r>
          </a:p>
          <a:p>
            <a:pPr lvl="1">
              <a:spcAft>
                <a:spcPts val="1800"/>
              </a:spcAft>
            </a:pPr>
            <a:r>
              <a:rPr lang="en-GB" dirty="0"/>
              <a:t>Skills of the researcher.</a:t>
            </a:r>
          </a:p>
          <a:p>
            <a:r>
              <a:rPr lang="en-GB" dirty="0"/>
              <a:t>You must have valid reasons for all your research strategy decisions. </a:t>
            </a:r>
          </a:p>
          <a:p>
            <a:r>
              <a:rPr lang="en-GB" dirty="0"/>
              <a:t> The justification should be based primarily on your research objectives (what suits best).</a:t>
            </a:r>
          </a:p>
          <a:p>
            <a:endParaRPr lang="en-GB" dirty="0"/>
          </a:p>
        </p:txBody>
      </p:sp>
    </p:spTree>
    <p:extLst>
      <p:ext uri="{BB962C8B-B14F-4D97-AF65-F5344CB8AC3E}">
        <p14:creationId xmlns:p14="http://schemas.microsoft.com/office/powerpoint/2010/main" val="1688693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Research Methodology: Strategy</a:t>
            </a:r>
          </a:p>
        </p:txBody>
      </p:sp>
      <p:pic>
        <p:nvPicPr>
          <p:cNvPr id="7" name="Picture 6" descr="Graphical user interface, application&#10;&#10;Description automatically generated">
            <a:extLst>
              <a:ext uri="{FF2B5EF4-FFF2-40B4-BE49-F238E27FC236}">
                <a16:creationId xmlns:a16="http://schemas.microsoft.com/office/drawing/2014/main" id="{DB82DD07-279B-2F68-D332-1225D74D5F46}"/>
              </a:ext>
            </a:extLst>
          </p:cNvPr>
          <p:cNvPicPr>
            <a:picLocks noChangeAspect="1"/>
          </p:cNvPicPr>
          <p:nvPr/>
        </p:nvPicPr>
        <p:blipFill rotWithShape="1">
          <a:blip r:embed="rId3">
            <a:extLst>
              <a:ext uri="{28A0092B-C50C-407E-A947-70E740481C1C}">
                <a14:useLocalDpi xmlns:a14="http://schemas.microsoft.com/office/drawing/2010/main" val="0"/>
              </a:ext>
            </a:extLst>
          </a:blip>
          <a:srcRect l="3539" t="11861" r="38975" b="11930"/>
          <a:stretch/>
        </p:blipFill>
        <p:spPr>
          <a:xfrm>
            <a:off x="3635896" y="2570363"/>
            <a:ext cx="5097238" cy="4046235"/>
          </a:xfrm>
          <a:prstGeom prst="rect">
            <a:avLst/>
          </a:prstGeom>
        </p:spPr>
      </p:pic>
      <p:sp>
        <p:nvSpPr>
          <p:cNvPr id="5" name="TextBox 4">
            <a:extLst>
              <a:ext uri="{FF2B5EF4-FFF2-40B4-BE49-F238E27FC236}">
                <a16:creationId xmlns:a16="http://schemas.microsoft.com/office/drawing/2014/main" id="{313CA110-96E8-31A6-C461-E6C0317680F8}"/>
              </a:ext>
            </a:extLst>
          </p:cNvPr>
          <p:cNvSpPr txBox="1"/>
          <p:nvPr/>
        </p:nvSpPr>
        <p:spPr>
          <a:xfrm>
            <a:off x="8301086" y="6440942"/>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[6]</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4114800" cy="4822161"/>
          </a:xfrm>
        </p:spPr>
        <p:txBody>
          <a:bodyPr>
            <a:normAutofit/>
          </a:bodyPr>
          <a:lstStyle/>
          <a:p>
            <a:r>
              <a:rPr lang="en-GB" dirty="0"/>
              <a:t>There are a number of strategies or approaches available to the researcher, including: *</a:t>
            </a:r>
          </a:p>
          <a:p>
            <a:pPr lvl="1"/>
            <a:r>
              <a:rPr lang="en-GB" dirty="0"/>
              <a:t>Experiment.</a:t>
            </a:r>
          </a:p>
          <a:p>
            <a:pPr lvl="1"/>
            <a:r>
              <a:rPr lang="en-GB" dirty="0"/>
              <a:t>Case study.</a:t>
            </a:r>
          </a:p>
          <a:p>
            <a:pPr lvl="1"/>
            <a:r>
              <a:rPr lang="en-GB" dirty="0"/>
              <a:t>Action research.</a:t>
            </a:r>
          </a:p>
          <a:p>
            <a:endParaRPr lang="en-GB" dirty="0"/>
          </a:p>
          <a:p>
            <a:endParaRPr lang="en-GB" dirty="0"/>
          </a:p>
        </p:txBody>
      </p:sp>
    </p:spTree>
    <p:extLst>
      <p:ext uri="{BB962C8B-B14F-4D97-AF65-F5344CB8AC3E}">
        <p14:creationId xmlns:p14="http://schemas.microsoft.com/office/powerpoint/2010/main" val="298812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Strategy: Experiments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r>
              <a:rPr lang="en-GB" dirty="0"/>
              <a:t>The experimental method is usually taken to be the most scientific of all strategies, as there is a lack of control with alternatives.</a:t>
            </a:r>
          </a:p>
          <a:p>
            <a:r>
              <a:rPr lang="en-GB" dirty="0"/>
              <a:t>Experimentation sets out to examine the relationship between two factors (or variables) by manipulating one whilst measuring changes in the other.</a:t>
            </a:r>
          </a:p>
          <a:p>
            <a:r>
              <a:rPr lang="en-GB" dirty="0"/>
              <a:t>Experiments are used to determine if a causal relationship exists - in other words, if the alteration of one variable ‘causes’ a change in another.</a:t>
            </a:r>
          </a:p>
          <a:p>
            <a:r>
              <a:rPr lang="en-GB" dirty="0"/>
              <a:t>In computing we test new software and hardware by putting them through stress and load tests to find out what the software and hardware are capable of and what point they slow or brake at, we also do this to compare them to existing software and hardware to see where they stand.</a:t>
            </a:r>
          </a:p>
          <a:p>
            <a:endParaRPr lang="en-GB" dirty="0"/>
          </a:p>
          <a:p>
            <a:endParaRPr lang="en-GB" dirty="0"/>
          </a:p>
        </p:txBody>
      </p:sp>
    </p:spTree>
    <p:extLst>
      <p:ext uri="{BB962C8B-B14F-4D97-AF65-F5344CB8AC3E}">
        <p14:creationId xmlns:p14="http://schemas.microsoft.com/office/powerpoint/2010/main" val="2602284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Strategy: Experiments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fontScale="92500" lnSpcReduction="10000"/>
          </a:bodyPr>
          <a:lstStyle/>
          <a:p>
            <a:r>
              <a:rPr lang="en-GB" dirty="0"/>
              <a:t>What is the clinical utility of Glass in a typical academic paediatric surgical practice? </a:t>
            </a:r>
          </a:p>
          <a:p>
            <a:pPr lvl="1"/>
            <a:r>
              <a:rPr lang="en-GB" dirty="0"/>
              <a:t>Google previously introduced Glass, a device that is worn like a normal pair of glasses, but that combines a computerised CPU, touchpad, display screen, high-definition camera, microphone, and wireless connectivity. </a:t>
            </a:r>
          </a:p>
          <a:p>
            <a:pPr lvl="1"/>
            <a:r>
              <a:rPr lang="en-GB" dirty="0"/>
              <a:t>This experiment its applicability in daily surgical practice and in relevant experimental settings.</a:t>
            </a:r>
          </a:p>
          <a:p>
            <a:pPr lvl="1"/>
            <a:r>
              <a:rPr lang="en-GB" dirty="0"/>
              <a:t>Wearing Glass throughout the day for the study interval was well tolerated.</a:t>
            </a:r>
          </a:p>
          <a:p>
            <a:pPr lvl="1"/>
            <a:r>
              <a:rPr lang="en-GB" dirty="0"/>
              <a:t>Colleagues, staff, families and patients overwhelmingly had a positive response to Glass. </a:t>
            </a:r>
          </a:p>
          <a:p>
            <a:pPr lvl="1"/>
            <a:r>
              <a:rPr lang="en-GB" dirty="0"/>
              <a:t>Useful applications for Glass were hands-free photo/video documentation, making hands-free telephone calls, and internet searches for unfamiliar medical terms or syndromes. </a:t>
            </a:r>
          </a:p>
          <a:p>
            <a:pPr lvl="1"/>
            <a:r>
              <a:rPr lang="en-GB" dirty="0"/>
              <a:t>Drawbacks encountered with the current equipment were low battery endurance, data protection issues, poor overall audio quality, as well as long transmission latency combined with interruptions and cut-offs during internet videoconferencing. </a:t>
            </a:r>
            <a:r>
              <a:rPr lang="en-GB" sz="1200" dirty="0"/>
              <a:t>[7]</a:t>
            </a:r>
            <a:endParaRPr lang="en-GB" dirty="0"/>
          </a:p>
          <a:p>
            <a:pPr lvl="1"/>
            <a:endParaRPr lang="en-GB" dirty="0"/>
          </a:p>
          <a:p>
            <a:endParaRPr lang="en-GB" dirty="0"/>
          </a:p>
        </p:txBody>
      </p:sp>
    </p:spTree>
    <p:extLst>
      <p:ext uri="{BB962C8B-B14F-4D97-AF65-F5344CB8AC3E}">
        <p14:creationId xmlns:p14="http://schemas.microsoft.com/office/powerpoint/2010/main" val="2045408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Strategy: Experiments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5050904" cy="4822161"/>
          </a:xfrm>
        </p:spPr>
        <p:txBody>
          <a:bodyPr>
            <a:normAutofit/>
          </a:bodyPr>
          <a:lstStyle/>
          <a:p>
            <a:r>
              <a:rPr lang="en-GB" sz="2000" b="0" i="0" kern="1200" dirty="0">
                <a:solidFill>
                  <a:schemeClr val="tx1"/>
                </a:solidFill>
                <a:effectLst/>
                <a:latin typeface="+mn-lt"/>
                <a:ea typeface="+mn-ea"/>
                <a:cs typeface="+mn-cs"/>
              </a:rPr>
              <a:t>Google had previously introduced Glass, a device that is worn like a normal pair of glasses, but that combines a computerised CPU, touchpad, display screen, high-definition camera, microphone, and wireless connectivity. </a:t>
            </a:r>
          </a:p>
          <a:p>
            <a:r>
              <a:rPr lang="en-GB" sz="2000" b="0" i="0" kern="1200" dirty="0">
                <a:solidFill>
                  <a:schemeClr val="tx1"/>
                </a:solidFill>
                <a:effectLst/>
                <a:latin typeface="+mn-lt"/>
                <a:ea typeface="+mn-ea"/>
                <a:cs typeface="+mn-cs"/>
              </a:rPr>
              <a:t>This experiment obtained this</a:t>
            </a:r>
            <a:r>
              <a:rPr lang="en-GB" sz="2000" b="0" i="0" kern="1200" baseline="0" dirty="0">
                <a:solidFill>
                  <a:schemeClr val="tx1"/>
                </a:solidFill>
                <a:effectLst/>
                <a:latin typeface="+mn-lt"/>
                <a:ea typeface="+mn-ea"/>
                <a:cs typeface="+mn-cs"/>
              </a:rPr>
              <a:t> </a:t>
            </a:r>
            <a:r>
              <a:rPr lang="en-GB" sz="2000" b="0" i="0" kern="1200" dirty="0">
                <a:solidFill>
                  <a:schemeClr val="tx1"/>
                </a:solidFill>
                <a:effectLst/>
                <a:latin typeface="+mn-lt"/>
                <a:ea typeface="+mn-ea"/>
                <a:cs typeface="+mn-cs"/>
              </a:rPr>
              <a:t>device through Google's Explorer program. </a:t>
            </a:r>
          </a:p>
          <a:p>
            <a:r>
              <a:rPr lang="en-GB" sz="2000" b="0" i="0" kern="1200" dirty="0">
                <a:solidFill>
                  <a:schemeClr val="tx1"/>
                </a:solidFill>
                <a:effectLst/>
                <a:latin typeface="+mn-lt"/>
                <a:ea typeface="+mn-ea"/>
                <a:cs typeface="+mn-cs"/>
              </a:rPr>
              <a:t>It tested its applicability in daily surgical practice and in relevant experimental settings. </a:t>
            </a:r>
            <a:r>
              <a:rPr lang="en-GB" sz="1200" b="0" i="0" kern="1200" dirty="0">
                <a:solidFill>
                  <a:schemeClr val="tx1"/>
                </a:solidFill>
                <a:effectLst/>
                <a:latin typeface="+mn-lt"/>
                <a:ea typeface="+mn-ea"/>
                <a:cs typeface="+mn-cs"/>
              </a:rPr>
              <a:t>[7]</a:t>
            </a:r>
          </a:p>
          <a:p>
            <a:pPr lvl="1"/>
            <a:endParaRPr lang="en-GB" dirty="0"/>
          </a:p>
          <a:p>
            <a:endParaRPr lang="en-GB" dirty="0"/>
          </a:p>
        </p:txBody>
      </p:sp>
      <p:pic>
        <p:nvPicPr>
          <p:cNvPr id="5" name="Picture 4" descr="Diagram&#10;&#10;Description automatically generated">
            <a:extLst>
              <a:ext uri="{FF2B5EF4-FFF2-40B4-BE49-F238E27FC236}">
                <a16:creationId xmlns:a16="http://schemas.microsoft.com/office/drawing/2014/main" id="{CB931A60-AA14-436A-373D-B8DAF295B3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4128" y="1916832"/>
            <a:ext cx="3070333" cy="3024336"/>
          </a:xfrm>
          <a:prstGeom prst="rect">
            <a:avLst/>
          </a:prstGeom>
        </p:spPr>
      </p:pic>
      <p:sp>
        <p:nvSpPr>
          <p:cNvPr id="6" name="TextBox 5">
            <a:extLst>
              <a:ext uri="{FF2B5EF4-FFF2-40B4-BE49-F238E27FC236}">
                <a16:creationId xmlns:a16="http://schemas.microsoft.com/office/drawing/2014/main" id="{FC1A1160-EC9B-7721-181D-224347BDB7CD}"/>
              </a:ext>
            </a:extLst>
          </p:cNvPr>
          <p:cNvSpPr txBox="1"/>
          <p:nvPr/>
        </p:nvSpPr>
        <p:spPr>
          <a:xfrm>
            <a:off x="8578437" y="5013176"/>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[7]</a:t>
            </a:r>
          </a:p>
        </p:txBody>
      </p:sp>
    </p:spTree>
    <p:extLst>
      <p:ext uri="{BB962C8B-B14F-4D97-AF65-F5344CB8AC3E}">
        <p14:creationId xmlns:p14="http://schemas.microsoft.com/office/powerpoint/2010/main" val="2105056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E806-A88F-133C-6866-04AE68D3AE65}"/>
              </a:ext>
            </a:extLst>
          </p:cNvPr>
          <p:cNvSpPr>
            <a:spLocks noGrp="1"/>
          </p:cNvSpPr>
          <p:nvPr>
            <p:ph type="title"/>
          </p:nvPr>
        </p:nvSpPr>
        <p:spPr/>
        <p:txBody>
          <a:bodyPr/>
          <a:lstStyle/>
          <a:p>
            <a:r>
              <a:rPr lang="en-GB" dirty="0"/>
              <a:t>Strategy: Case study</a:t>
            </a:r>
          </a:p>
        </p:txBody>
      </p:sp>
      <p:sp>
        <p:nvSpPr>
          <p:cNvPr id="3" name="Content Placeholder 2">
            <a:extLst>
              <a:ext uri="{FF2B5EF4-FFF2-40B4-BE49-F238E27FC236}">
                <a16:creationId xmlns:a16="http://schemas.microsoft.com/office/drawing/2014/main" id="{04BD21B6-D822-29C4-06C9-C9E8701DD836}"/>
              </a:ext>
            </a:extLst>
          </p:cNvPr>
          <p:cNvSpPr>
            <a:spLocks noGrp="1"/>
          </p:cNvSpPr>
          <p:nvPr>
            <p:ph idx="1"/>
          </p:nvPr>
        </p:nvSpPr>
        <p:spPr/>
        <p:txBody>
          <a:bodyPr>
            <a:normAutofit/>
          </a:bodyPr>
          <a:lstStyle/>
          <a:p>
            <a:r>
              <a:rPr lang="en-GB" dirty="0"/>
              <a:t>“A case study is a detailed, in-depth study of a single subject – for example, a person, a group or an institution, or an event, phenomenon or issue. […] The objective here is to gain an in-depth understanding within the context of the study – not (necessarily) to generalise the findings.”</a:t>
            </a:r>
          </a:p>
          <a:p>
            <a:r>
              <a:rPr lang="en-GB" dirty="0"/>
              <a:t>“It is vital that, when conducting case study research, you take the social context and culture into account, which means that this type of research is (more often than not) qualitative in nature and tends to be inductive. Also, since the researcher’s assumptions and understanding play a role in case study research, it is typically informed by an interpretivist philosophy.”</a:t>
            </a:r>
          </a:p>
          <a:p>
            <a:r>
              <a:rPr lang="en-GB" dirty="0"/>
              <a:t>“For example, a study on political views of a specific group of people needs to take into account the current political situation within a country and factors that could contribute towards participants taking a certain view.” </a:t>
            </a:r>
            <a:r>
              <a:rPr lang="en-GB" sz="1200" dirty="0"/>
              <a:t>[2]</a:t>
            </a:r>
            <a:endParaRPr lang="en-GB" dirty="0"/>
          </a:p>
        </p:txBody>
      </p:sp>
    </p:spTree>
    <p:extLst>
      <p:ext uri="{BB962C8B-B14F-4D97-AF65-F5344CB8AC3E}">
        <p14:creationId xmlns:p14="http://schemas.microsoft.com/office/powerpoint/2010/main" val="1947239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E806-A88F-133C-6866-04AE68D3AE65}"/>
              </a:ext>
            </a:extLst>
          </p:cNvPr>
          <p:cNvSpPr>
            <a:spLocks noGrp="1"/>
          </p:cNvSpPr>
          <p:nvPr>
            <p:ph type="title"/>
          </p:nvPr>
        </p:nvSpPr>
        <p:spPr/>
        <p:txBody>
          <a:bodyPr/>
          <a:lstStyle/>
          <a:p>
            <a:r>
              <a:rPr lang="en-GB" dirty="0"/>
              <a:t>Strategy: Case study</a:t>
            </a:r>
          </a:p>
        </p:txBody>
      </p:sp>
      <p:sp>
        <p:nvSpPr>
          <p:cNvPr id="3" name="Content Placeholder 2">
            <a:extLst>
              <a:ext uri="{FF2B5EF4-FFF2-40B4-BE49-F238E27FC236}">
                <a16:creationId xmlns:a16="http://schemas.microsoft.com/office/drawing/2014/main" id="{04BD21B6-D822-29C4-06C9-C9E8701DD836}"/>
              </a:ext>
            </a:extLst>
          </p:cNvPr>
          <p:cNvSpPr>
            <a:spLocks noGrp="1"/>
          </p:cNvSpPr>
          <p:nvPr>
            <p:ph idx="1"/>
          </p:nvPr>
        </p:nvSpPr>
        <p:spPr/>
        <p:txBody>
          <a:bodyPr>
            <a:normAutofit fontScale="85000" lnSpcReduction="10000"/>
          </a:bodyPr>
          <a:lstStyle/>
          <a:p>
            <a:r>
              <a:rPr lang="en-GB" dirty="0"/>
              <a:t>A case study is an extensive examination of a single instance of a phenomenon of interest and is an example of a phenomenological methodology. </a:t>
            </a:r>
          </a:p>
          <a:p>
            <a:r>
              <a:rPr lang="en-GB" dirty="0"/>
              <a:t>Thus, a case study approach implies a single unit of analysis, such as a company or a group of workers, an event, a technology, a process or even an individual. </a:t>
            </a:r>
          </a:p>
          <a:p>
            <a:r>
              <a:rPr lang="en-GB" dirty="0"/>
              <a:t>It can be defined as a method for developing a complete understanding of a process, program, event or activity.</a:t>
            </a:r>
          </a:p>
          <a:p>
            <a:r>
              <a:rPr lang="en-GB" dirty="0"/>
              <a:t>Involves gathering very detailed data and using it to explain what is happening.</a:t>
            </a:r>
          </a:p>
          <a:p>
            <a:pPr>
              <a:spcAft>
                <a:spcPts val="1800"/>
              </a:spcAft>
            </a:pPr>
            <a:r>
              <a:rPr lang="en-GB" dirty="0"/>
              <a:t>In an attempt to convince and coerce professionals, case studies are often used to present a problem and a subsequent solution.</a:t>
            </a:r>
          </a:p>
          <a:p>
            <a:r>
              <a:rPr lang="en-GB" b="1" dirty="0"/>
              <a:t>Computing Example:</a:t>
            </a:r>
          </a:p>
          <a:p>
            <a:pPr lvl="1"/>
            <a:r>
              <a:rPr lang="en-GB" dirty="0"/>
              <a:t>Visiting schools to investigate the use of iPads in the classroom.</a:t>
            </a:r>
          </a:p>
          <a:p>
            <a:pPr lvl="1"/>
            <a:r>
              <a:rPr lang="en-GB" dirty="0"/>
              <a:t>The NHS have dabbled in computerising their system for many years now, and in 2011, an attempt to implement a CDSS (Clinical Decision Support System) was made to improve the decision making of 999 calls, making them more efficient, faster and safer.</a:t>
            </a:r>
          </a:p>
        </p:txBody>
      </p:sp>
    </p:spTree>
    <p:extLst>
      <p:ext uri="{BB962C8B-B14F-4D97-AF65-F5344CB8AC3E}">
        <p14:creationId xmlns:p14="http://schemas.microsoft.com/office/powerpoint/2010/main" val="3129642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E806-A88F-133C-6866-04AE68D3AE65}"/>
              </a:ext>
            </a:extLst>
          </p:cNvPr>
          <p:cNvSpPr>
            <a:spLocks noGrp="1"/>
          </p:cNvSpPr>
          <p:nvPr>
            <p:ph type="title"/>
          </p:nvPr>
        </p:nvSpPr>
        <p:spPr/>
        <p:txBody>
          <a:bodyPr/>
          <a:lstStyle/>
          <a:p>
            <a:r>
              <a:rPr lang="en-GB" dirty="0"/>
              <a:t>Strategy: Action Research</a:t>
            </a:r>
          </a:p>
        </p:txBody>
      </p:sp>
      <p:sp>
        <p:nvSpPr>
          <p:cNvPr id="3" name="Content Placeholder 2">
            <a:extLst>
              <a:ext uri="{FF2B5EF4-FFF2-40B4-BE49-F238E27FC236}">
                <a16:creationId xmlns:a16="http://schemas.microsoft.com/office/drawing/2014/main" id="{04BD21B6-D822-29C4-06C9-C9E8701DD836}"/>
              </a:ext>
            </a:extLst>
          </p:cNvPr>
          <p:cNvSpPr>
            <a:spLocks noGrp="1"/>
          </p:cNvSpPr>
          <p:nvPr>
            <p:ph idx="1"/>
          </p:nvPr>
        </p:nvSpPr>
        <p:spPr/>
        <p:txBody>
          <a:bodyPr>
            <a:normAutofit/>
          </a:bodyPr>
          <a:lstStyle/>
          <a:p>
            <a:r>
              <a:rPr lang="en-GB" dirty="0"/>
              <a:t>“Action research is conducted in practical settings such as a classroom, a hospital, a workspace, etc – as opposed to controlled environments like a lab. Action research helps to inform researchers of problems or weaknesses related to interactions within the real-world. With action research, there’s a strong focus on the participants (the people involved in the issue being studied, which is why it’s sometimes referred to as “participant action research” or PAR. […]”</a:t>
            </a:r>
          </a:p>
          <a:p>
            <a:r>
              <a:rPr lang="en-GB" dirty="0"/>
              <a:t>“This kind of research is generally applied in the social sciences, specifically in professions where individuals aim to improve on themselves and the work that they are doing. Action research is most commonly adopted in qualitative studies and is rarely seen in quantitative studies. This is because, as you can see in the above examples, action research makes use of language and interactions rather than statistics and numbers.”</a:t>
            </a:r>
            <a:r>
              <a:rPr lang="en-GB" sz="1200" dirty="0"/>
              <a:t>[2]</a:t>
            </a:r>
            <a:endParaRPr lang="en-GB" dirty="0"/>
          </a:p>
        </p:txBody>
      </p:sp>
    </p:spTree>
    <p:extLst>
      <p:ext uri="{BB962C8B-B14F-4D97-AF65-F5344CB8AC3E}">
        <p14:creationId xmlns:p14="http://schemas.microsoft.com/office/powerpoint/2010/main" val="4178336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E806-A88F-133C-6866-04AE68D3AE65}"/>
              </a:ext>
            </a:extLst>
          </p:cNvPr>
          <p:cNvSpPr>
            <a:spLocks noGrp="1"/>
          </p:cNvSpPr>
          <p:nvPr>
            <p:ph type="title"/>
          </p:nvPr>
        </p:nvSpPr>
        <p:spPr/>
        <p:txBody>
          <a:bodyPr/>
          <a:lstStyle/>
          <a:p>
            <a:r>
              <a:rPr lang="en-GB" dirty="0"/>
              <a:t>Strategy: Action Research</a:t>
            </a:r>
          </a:p>
        </p:txBody>
      </p:sp>
      <p:sp>
        <p:nvSpPr>
          <p:cNvPr id="3" name="Content Placeholder 2">
            <a:extLst>
              <a:ext uri="{FF2B5EF4-FFF2-40B4-BE49-F238E27FC236}">
                <a16:creationId xmlns:a16="http://schemas.microsoft.com/office/drawing/2014/main" id="{04BD21B6-D822-29C4-06C9-C9E8701DD836}"/>
              </a:ext>
            </a:extLst>
          </p:cNvPr>
          <p:cNvSpPr>
            <a:spLocks noGrp="1"/>
          </p:cNvSpPr>
          <p:nvPr>
            <p:ph idx="1"/>
          </p:nvPr>
        </p:nvSpPr>
        <p:spPr/>
        <p:txBody>
          <a:bodyPr>
            <a:normAutofit fontScale="85000" lnSpcReduction="10000"/>
          </a:bodyPr>
          <a:lstStyle/>
          <a:p>
            <a:r>
              <a:rPr lang="en-GB" dirty="0"/>
              <a:t>Action research can take place when the researcher actively promotes change (e.g. within an organisation).  It commonly involves:</a:t>
            </a:r>
          </a:p>
          <a:p>
            <a:pPr lvl="1"/>
            <a:r>
              <a:rPr lang="en-GB" dirty="0"/>
              <a:t>Taking a static picture of a situation.</a:t>
            </a:r>
          </a:p>
          <a:p>
            <a:pPr lvl="1"/>
            <a:r>
              <a:rPr lang="en-GB" dirty="0"/>
              <a:t>Making some change (e.g. the introduction of a new computer system in an organisation).</a:t>
            </a:r>
          </a:p>
          <a:p>
            <a:pPr lvl="1"/>
            <a:r>
              <a:rPr lang="en-GB" dirty="0"/>
              <a:t>Taking and evaluating a second picture of the situation (monitoring the results of the change).</a:t>
            </a:r>
          </a:p>
          <a:p>
            <a:r>
              <a:rPr lang="en-GB" dirty="0"/>
              <a:t>The researcher is “learning by doing” and is not just an observer, but is an active participant in the action for change. The co-operation of others (e.g. company personnel, users, etc.) will be crucial to the success of this strategy. </a:t>
            </a:r>
          </a:p>
          <a:p>
            <a:r>
              <a:rPr lang="en-GB" dirty="0"/>
              <a:t>Theorists describe Action Research as a strategy ‘whereby the researcher aims to add to the body of knowledge in an area by applying theory to a practical problem, and evaluating the results’.  </a:t>
            </a:r>
          </a:p>
          <a:p>
            <a:r>
              <a:rPr lang="en-GB" dirty="0"/>
              <a:t>It is by far the most common research strategy in a systems development project.  This strategy, for example, can involve using systems analysis and design techniques to identify current problems for a particular system/organisation, design and implement a computerised solution, and evaluate the design decisions, results and conclusions.</a:t>
            </a:r>
          </a:p>
        </p:txBody>
      </p:sp>
    </p:spTree>
    <p:extLst>
      <p:ext uri="{BB962C8B-B14F-4D97-AF65-F5344CB8AC3E}">
        <p14:creationId xmlns:p14="http://schemas.microsoft.com/office/powerpoint/2010/main" val="311670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Recap: </a:t>
            </a:r>
          </a:p>
          <a:p>
            <a:pPr lvl="1"/>
            <a:r>
              <a:rPr lang="en-GB" dirty="0"/>
              <a:t>Project Proposal</a:t>
            </a:r>
          </a:p>
          <a:p>
            <a:pPr lvl="1"/>
            <a:r>
              <a:rPr lang="en-GB" dirty="0"/>
              <a:t>Aims and Objectives</a:t>
            </a:r>
          </a:p>
          <a:p>
            <a:pPr lvl="1"/>
            <a:r>
              <a:rPr lang="en-GB" dirty="0"/>
              <a:t>Research Methodologies</a:t>
            </a:r>
          </a:p>
          <a:p>
            <a:pPr lvl="0"/>
            <a:r>
              <a:rPr lang="en-GB" sz="2000" dirty="0"/>
              <a:t>Research Methodology: Strategy</a:t>
            </a:r>
          </a:p>
          <a:p>
            <a:pPr lvl="1"/>
            <a:r>
              <a:rPr lang="en-GB" dirty="0"/>
              <a:t>Experiment.</a:t>
            </a:r>
          </a:p>
          <a:p>
            <a:pPr lvl="1"/>
            <a:r>
              <a:rPr lang="en-GB" dirty="0"/>
              <a:t>Survey.</a:t>
            </a:r>
          </a:p>
          <a:p>
            <a:pPr lvl="1"/>
            <a:r>
              <a:rPr lang="en-GB" dirty="0"/>
              <a:t>Case study.</a:t>
            </a:r>
          </a:p>
          <a:p>
            <a:pPr lvl="1"/>
            <a:r>
              <a:rPr lang="en-GB" dirty="0"/>
              <a:t>Action research.</a:t>
            </a:r>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E806-A88F-133C-6866-04AE68D3AE65}"/>
              </a:ext>
            </a:extLst>
          </p:cNvPr>
          <p:cNvSpPr>
            <a:spLocks noGrp="1"/>
          </p:cNvSpPr>
          <p:nvPr>
            <p:ph type="title"/>
          </p:nvPr>
        </p:nvSpPr>
        <p:spPr/>
        <p:txBody>
          <a:bodyPr/>
          <a:lstStyle/>
          <a:p>
            <a:r>
              <a:rPr lang="en-GB" dirty="0"/>
              <a:t>Strategy: Action Research</a:t>
            </a:r>
          </a:p>
        </p:txBody>
      </p:sp>
      <p:sp>
        <p:nvSpPr>
          <p:cNvPr id="3" name="Content Placeholder 2">
            <a:extLst>
              <a:ext uri="{FF2B5EF4-FFF2-40B4-BE49-F238E27FC236}">
                <a16:creationId xmlns:a16="http://schemas.microsoft.com/office/drawing/2014/main" id="{04BD21B6-D822-29C4-06C9-C9E8701DD836}"/>
              </a:ext>
            </a:extLst>
          </p:cNvPr>
          <p:cNvSpPr>
            <a:spLocks noGrp="1"/>
          </p:cNvSpPr>
          <p:nvPr>
            <p:ph idx="1"/>
          </p:nvPr>
        </p:nvSpPr>
        <p:spPr>
          <a:xfrm>
            <a:off x="457200" y="1775191"/>
            <a:ext cx="4546848" cy="4625609"/>
          </a:xfrm>
        </p:spPr>
        <p:txBody>
          <a:bodyPr>
            <a:normAutofit/>
          </a:bodyPr>
          <a:lstStyle/>
          <a:p>
            <a:r>
              <a:rPr lang="en-GB" dirty="0"/>
              <a:t>In software development, the process of Alpha and Beta Testing is a form of Action research.</a:t>
            </a:r>
          </a:p>
          <a:p>
            <a:r>
              <a:rPr lang="en-GB" dirty="0"/>
              <a:t>The software is put through the </a:t>
            </a:r>
            <a:br>
              <a:rPr lang="en-GB" dirty="0"/>
            </a:br>
            <a:r>
              <a:rPr lang="en-GB" dirty="0"/>
              <a:t>Alpha test, finding the bugs currently in the software, working on and solving them.</a:t>
            </a:r>
          </a:p>
          <a:p>
            <a:r>
              <a:rPr lang="en-GB" dirty="0"/>
              <a:t>Then it is put through the Beta test to find the additional bugs and flaws, then fixing them.  The project then moves on to more testing or on to publishing the software if all found bugs and flaws have been fixed.</a:t>
            </a:r>
          </a:p>
        </p:txBody>
      </p:sp>
      <p:pic>
        <p:nvPicPr>
          <p:cNvPr id="9" name="Picture 8" descr="Diagram&#10;&#10;Description automatically generated">
            <a:extLst>
              <a:ext uri="{FF2B5EF4-FFF2-40B4-BE49-F238E27FC236}">
                <a16:creationId xmlns:a16="http://schemas.microsoft.com/office/drawing/2014/main" id="{2CC7CB6B-6727-6C0D-3078-7C772F60F966}"/>
              </a:ext>
            </a:extLst>
          </p:cNvPr>
          <p:cNvPicPr>
            <a:picLocks noChangeAspect="1"/>
          </p:cNvPicPr>
          <p:nvPr/>
        </p:nvPicPr>
        <p:blipFill rotWithShape="1">
          <a:blip r:embed="rId3">
            <a:extLst>
              <a:ext uri="{28A0092B-C50C-407E-A947-70E740481C1C}">
                <a14:useLocalDpi xmlns:a14="http://schemas.microsoft.com/office/drawing/2010/main" val="0"/>
              </a:ext>
            </a:extLst>
          </a:blip>
          <a:srcRect b="4188"/>
          <a:stretch/>
        </p:blipFill>
        <p:spPr>
          <a:xfrm>
            <a:off x="5004048" y="2379553"/>
            <a:ext cx="3820143" cy="3416883"/>
          </a:xfrm>
          <a:prstGeom prst="rect">
            <a:avLst/>
          </a:prstGeom>
        </p:spPr>
      </p:pic>
      <p:sp>
        <p:nvSpPr>
          <p:cNvPr id="5" name="TextBox 4">
            <a:extLst>
              <a:ext uri="{FF2B5EF4-FFF2-40B4-BE49-F238E27FC236}">
                <a16:creationId xmlns:a16="http://schemas.microsoft.com/office/drawing/2014/main" id="{719C0BF8-D872-5FA9-62A9-4EA1BDE38372}"/>
              </a:ext>
            </a:extLst>
          </p:cNvPr>
          <p:cNvSpPr txBox="1"/>
          <p:nvPr/>
        </p:nvSpPr>
        <p:spPr>
          <a:xfrm>
            <a:off x="8100392" y="5460149"/>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[8]</a:t>
            </a:r>
          </a:p>
        </p:txBody>
      </p:sp>
    </p:spTree>
    <p:extLst>
      <p:ext uri="{BB962C8B-B14F-4D97-AF65-F5344CB8AC3E}">
        <p14:creationId xmlns:p14="http://schemas.microsoft.com/office/powerpoint/2010/main" val="1341011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Task</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080717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DA13-1BFA-BE6E-6B28-4212D295A9B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19A4A60A-EB71-9D39-CBF2-299F11334C2C}"/>
              </a:ext>
            </a:extLst>
          </p:cNvPr>
          <p:cNvSpPr>
            <a:spLocks noGrp="1"/>
          </p:cNvSpPr>
          <p:nvPr>
            <p:ph idx="1"/>
          </p:nvPr>
        </p:nvSpPr>
        <p:spPr/>
        <p:txBody>
          <a:bodyPr>
            <a:normAutofit/>
          </a:bodyPr>
          <a:lstStyle/>
          <a:p>
            <a:pPr>
              <a:spcAft>
                <a:spcPts val="1800"/>
              </a:spcAft>
            </a:pPr>
            <a:r>
              <a:rPr lang="en-GB" dirty="0"/>
              <a:t>You will work in groups of three which you will organise for yourselves.</a:t>
            </a:r>
          </a:p>
          <a:p>
            <a:r>
              <a:rPr lang="en-GB" dirty="0"/>
              <a:t>For each strategy discussed (Experiment, Case Study, Action Research):</a:t>
            </a:r>
          </a:p>
          <a:p>
            <a:pPr lvl="1"/>
            <a:r>
              <a:rPr lang="en-GB" dirty="0"/>
              <a:t>Research at least four specific examples of the strategy being used in successful computer science research projects.</a:t>
            </a:r>
          </a:p>
          <a:p>
            <a:pPr lvl="1">
              <a:spcAft>
                <a:spcPts val="1800"/>
              </a:spcAft>
            </a:pPr>
            <a:r>
              <a:rPr lang="en-GB" dirty="0"/>
              <a:t>Use these examples to inform a review of the advantages and disadvantages of the strategy.</a:t>
            </a:r>
          </a:p>
          <a:p>
            <a:r>
              <a:rPr lang="en-GB" dirty="0"/>
              <a:t>Prepare and deliver a presentation for the next session.</a:t>
            </a:r>
          </a:p>
          <a:p>
            <a:pPr lvl="1"/>
            <a:endParaRPr lang="en-GB" dirty="0"/>
          </a:p>
        </p:txBody>
      </p:sp>
    </p:spTree>
    <p:extLst>
      <p:ext uri="{BB962C8B-B14F-4D97-AF65-F5344CB8AC3E}">
        <p14:creationId xmlns:p14="http://schemas.microsoft.com/office/powerpoint/2010/main" val="1512909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DA13-1BFA-BE6E-6B28-4212D295A9B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19A4A60A-EB71-9D39-CBF2-299F11334C2C}"/>
              </a:ext>
            </a:extLst>
          </p:cNvPr>
          <p:cNvSpPr>
            <a:spLocks noGrp="1"/>
          </p:cNvSpPr>
          <p:nvPr>
            <p:ph idx="1"/>
          </p:nvPr>
        </p:nvSpPr>
        <p:spPr/>
        <p:txBody>
          <a:bodyPr>
            <a:normAutofit/>
          </a:bodyPr>
          <a:lstStyle/>
          <a:p>
            <a:r>
              <a:rPr lang="en-GB" dirty="0"/>
              <a:t>All group members should contribute equally to the assignment so share the workload between group members. </a:t>
            </a:r>
          </a:p>
          <a:p>
            <a:r>
              <a:rPr lang="en-GB" dirty="0"/>
              <a:t>It is poor practice to work completely independently and only bring the work together at the 11th hour. </a:t>
            </a:r>
          </a:p>
          <a:p>
            <a:r>
              <a:rPr lang="en-GB" dirty="0"/>
              <a:t>All work should be merged into a final outcome in plenty of time for all members to:</a:t>
            </a:r>
          </a:p>
          <a:p>
            <a:pPr lvl="1"/>
            <a:r>
              <a:rPr lang="en-GB" dirty="0"/>
              <a:t>Familiarise themselves with the final outcome.</a:t>
            </a:r>
          </a:p>
          <a:p>
            <a:pPr lvl="1"/>
            <a:r>
              <a:rPr lang="en-GB" dirty="0"/>
              <a:t>Ensure all work is consistent and well presented.</a:t>
            </a:r>
          </a:p>
          <a:p>
            <a:pPr lvl="1"/>
            <a:r>
              <a:rPr lang="en-GB" dirty="0"/>
              <a:t>Ensure all work produced meets the requirements of the task.</a:t>
            </a:r>
          </a:p>
        </p:txBody>
      </p:sp>
    </p:spTree>
    <p:extLst>
      <p:ext uri="{BB962C8B-B14F-4D97-AF65-F5344CB8AC3E}">
        <p14:creationId xmlns:p14="http://schemas.microsoft.com/office/powerpoint/2010/main" val="3211819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Recap: </a:t>
            </a:r>
          </a:p>
          <a:p>
            <a:pPr lvl="1"/>
            <a:r>
              <a:rPr lang="en-GB" dirty="0"/>
              <a:t>Project Proposal</a:t>
            </a:r>
          </a:p>
          <a:p>
            <a:pPr lvl="1"/>
            <a:r>
              <a:rPr lang="en-GB" dirty="0"/>
              <a:t>Aims and Objectives</a:t>
            </a:r>
          </a:p>
          <a:p>
            <a:pPr lvl="1"/>
            <a:r>
              <a:rPr lang="en-GB" dirty="0"/>
              <a:t>Research Methodologies</a:t>
            </a:r>
          </a:p>
          <a:p>
            <a:pPr lvl="0"/>
            <a:r>
              <a:rPr lang="en-GB" sz="2000" dirty="0"/>
              <a:t>Research Methodology: Strategy</a:t>
            </a:r>
          </a:p>
          <a:p>
            <a:pPr lvl="1"/>
            <a:r>
              <a:rPr lang="en-GB" dirty="0"/>
              <a:t>Experiment.</a:t>
            </a:r>
          </a:p>
          <a:p>
            <a:pPr lvl="1"/>
            <a:r>
              <a:rPr lang="en-GB" dirty="0"/>
              <a:t>Survey.</a:t>
            </a:r>
          </a:p>
          <a:p>
            <a:pPr lvl="1"/>
            <a:r>
              <a:rPr lang="en-GB" dirty="0"/>
              <a:t>Case study.</a:t>
            </a:r>
          </a:p>
          <a:p>
            <a:pPr lvl="1"/>
            <a:r>
              <a:rPr lang="en-GB" dirty="0"/>
              <a:t>Action research.</a:t>
            </a:r>
            <a:endParaRPr lang="en-GB" sz="2000" dirty="0"/>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2529183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sz="2000" dirty="0"/>
              <a:t>Make a start!</a:t>
            </a:r>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Recap</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90389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04BE-77A7-9A60-7842-134FF754356A}"/>
              </a:ext>
            </a:extLst>
          </p:cNvPr>
          <p:cNvSpPr>
            <a:spLocks noGrp="1"/>
          </p:cNvSpPr>
          <p:nvPr>
            <p:ph type="title"/>
          </p:nvPr>
        </p:nvSpPr>
        <p:spPr/>
        <p:txBody>
          <a:bodyPr/>
          <a:lstStyle/>
          <a:p>
            <a:r>
              <a:rPr lang="en-GB" dirty="0"/>
              <a:t>The Project Proposal</a:t>
            </a:r>
          </a:p>
        </p:txBody>
      </p:sp>
      <p:sp>
        <p:nvSpPr>
          <p:cNvPr id="3" name="Content Placeholder 2">
            <a:extLst>
              <a:ext uri="{FF2B5EF4-FFF2-40B4-BE49-F238E27FC236}">
                <a16:creationId xmlns:a16="http://schemas.microsoft.com/office/drawing/2014/main" id="{00694A57-918A-F99E-30AF-85A7EC8F4AFC}"/>
              </a:ext>
            </a:extLst>
          </p:cNvPr>
          <p:cNvSpPr>
            <a:spLocks noGrp="1"/>
          </p:cNvSpPr>
          <p:nvPr>
            <p:ph idx="1"/>
          </p:nvPr>
        </p:nvSpPr>
        <p:spPr/>
        <p:txBody>
          <a:bodyPr/>
          <a:lstStyle/>
          <a:p>
            <a:r>
              <a:rPr lang="en-GB" dirty="0"/>
              <a:t>The purpose of the project proposal is to establish exactly what is to be achieved by the project and to establish a plan to do this. </a:t>
            </a:r>
          </a:p>
          <a:p>
            <a:r>
              <a:rPr lang="en-GB" dirty="0"/>
              <a:t>“A research proposal is a simply a structured, formal document that explains what you plan to research (i.e. your research topic), why it’s worth researching (i.e. your justification), and how you plan to investigate it (i.e. your practical approach).“ </a:t>
            </a:r>
            <a:r>
              <a:rPr lang="en-GB" sz="1200" dirty="0"/>
              <a:t>[1]</a:t>
            </a:r>
          </a:p>
          <a:p>
            <a:r>
              <a:rPr lang="en-GB" dirty="0"/>
              <a:t>“The purpose of the research proposal […] is to convince your research supervisor, committee or university that your research is suitable (for the requirements of the degree program) and manageable (given the time and resource constraints you will face).”</a:t>
            </a:r>
            <a:r>
              <a:rPr lang="en-GB" sz="1200" dirty="0"/>
              <a:t> [1]</a:t>
            </a:r>
          </a:p>
          <a:p>
            <a:endParaRPr lang="en-GB" sz="1200" dirty="0"/>
          </a:p>
          <a:p>
            <a:r>
              <a:rPr lang="en-GB" b="1" dirty="0"/>
              <a:t>You will be required to deliver a project proposal document for your major project prior to the delivery of your interim viva presentation </a:t>
            </a:r>
            <a:r>
              <a:rPr lang="en-GB" dirty="0"/>
              <a:t>(More on this in a few weeks).</a:t>
            </a:r>
            <a:endParaRPr lang="en-GB" sz="3600" b="1" dirty="0"/>
          </a:p>
        </p:txBody>
      </p:sp>
    </p:spTree>
    <p:extLst>
      <p:ext uri="{BB962C8B-B14F-4D97-AF65-F5344CB8AC3E}">
        <p14:creationId xmlns:p14="http://schemas.microsoft.com/office/powerpoint/2010/main" val="422684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Aims and Objectives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750153"/>
          </a:xfrm>
        </p:spPr>
        <p:txBody>
          <a:bodyPr>
            <a:normAutofit/>
          </a:bodyPr>
          <a:lstStyle/>
          <a:p>
            <a:pPr>
              <a:spcAft>
                <a:spcPts val="600"/>
              </a:spcAft>
            </a:pPr>
            <a:r>
              <a:rPr lang="en-GB" sz="2000" dirty="0"/>
              <a:t>The aims of a project are its ultimate goals. </a:t>
            </a:r>
          </a:p>
          <a:p>
            <a:pPr>
              <a:spcAft>
                <a:spcPts val="600"/>
              </a:spcAft>
            </a:pPr>
            <a:r>
              <a:rPr lang="en-GB" sz="2000" dirty="0"/>
              <a:t>An indication of the quality and/or extent of the implementation would ideally form an aspect of the project aim.</a:t>
            </a:r>
          </a:p>
          <a:p>
            <a:pPr>
              <a:spcAft>
                <a:spcPts val="600"/>
              </a:spcAft>
            </a:pPr>
            <a:r>
              <a:rPr lang="en-GB" sz="2000" dirty="0"/>
              <a:t>Project objectives should indicate how the aims are to be met. </a:t>
            </a:r>
          </a:p>
          <a:p>
            <a:pPr>
              <a:spcAft>
                <a:spcPts val="600"/>
              </a:spcAft>
            </a:pPr>
            <a:r>
              <a:rPr lang="en-GB" dirty="0"/>
              <a:t>Objectives should conform to the </a:t>
            </a:r>
            <a:r>
              <a:rPr lang="en-GB" sz="2000" dirty="0"/>
              <a:t>SMART target framework.</a:t>
            </a:r>
          </a:p>
          <a:p>
            <a:pPr>
              <a:spcAft>
                <a:spcPts val="600"/>
              </a:spcAft>
            </a:pPr>
            <a:r>
              <a:rPr lang="en-GB" dirty="0"/>
              <a:t>Objectives</a:t>
            </a:r>
            <a:r>
              <a:rPr lang="en-GB" sz="2000" dirty="0"/>
              <a:t> should clearly describe the individual sub goals of the project, which are required to meet the ultimate goal (the aim).</a:t>
            </a:r>
          </a:p>
          <a:p>
            <a:pPr>
              <a:spcAft>
                <a:spcPts val="600"/>
              </a:spcAft>
            </a:pPr>
            <a:r>
              <a:rPr lang="en-GB" sz="2000" dirty="0"/>
              <a:t>An analysis of how the objectives are to be achieved including a breakdown of the project into identifiable sub-tasks should be form a part of the project plan. </a:t>
            </a:r>
          </a:p>
          <a:p>
            <a:pPr marL="118872" indent="0">
              <a:spcAft>
                <a:spcPts val="600"/>
              </a:spcAft>
              <a:buNone/>
            </a:pPr>
            <a:endParaRPr lang="en-GB" dirty="0"/>
          </a:p>
        </p:txBody>
      </p:sp>
    </p:spTree>
    <p:extLst>
      <p:ext uri="{BB962C8B-B14F-4D97-AF65-F5344CB8AC3E}">
        <p14:creationId xmlns:p14="http://schemas.microsoft.com/office/powerpoint/2010/main" val="29745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Aims and Objectives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750153"/>
          </a:xfrm>
        </p:spPr>
        <p:txBody>
          <a:bodyPr>
            <a:normAutofit/>
          </a:bodyPr>
          <a:lstStyle/>
          <a:p>
            <a:pPr>
              <a:spcAft>
                <a:spcPts val="600"/>
              </a:spcAft>
            </a:pPr>
            <a:r>
              <a:rPr lang="en-GB" dirty="0"/>
              <a:t>In a nutshell:</a:t>
            </a:r>
          </a:p>
          <a:p>
            <a:pPr lvl="1"/>
            <a:r>
              <a:rPr lang="en-GB" b="1" dirty="0">
                <a:effectLst/>
              </a:rPr>
              <a:t>Aim</a:t>
            </a:r>
            <a:r>
              <a:rPr lang="en-GB" dirty="0"/>
              <a:t> = what you hope to achieve. </a:t>
            </a:r>
            <a:r>
              <a:rPr lang="en-GB" sz="1000" dirty="0"/>
              <a:t>[2]</a:t>
            </a:r>
          </a:p>
          <a:p>
            <a:pPr lvl="1"/>
            <a:r>
              <a:rPr lang="en-GB" b="1" dirty="0">
                <a:effectLst/>
              </a:rPr>
              <a:t>Objective</a:t>
            </a:r>
            <a:r>
              <a:rPr lang="en-GB" dirty="0"/>
              <a:t> = the action(s) you will take in order to achieve the aim. </a:t>
            </a:r>
            <a:r>
              <a:rPr lang="en-GB" sz="1000" dirty="0"/>
              <a:t>[2]</a:t>
            </a:r>
            <a:endParaRPr lang="en-GB" dirty="0"/>
          </a:p>
        </p:txBody>
      </p:sp>
      <p:pic>
        <p:nvPicPr>
          <p:cNvPr id="5" name="Picture 4" descr="A picture containing diagram&#10;&#10;Description automatically generated">
            <a:extLst>
              <a:ext uri="{FF2B5EF4-FFF2-40B4-BE49-F238E27FC236}">
                <a16:creationId xmlns:a16="http://schemas.microsoft.com/office/drawing/2014/main" id="{3D59830D-D60E-B240-2626-D4E274C741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3667844"/>
            <a:ext cx="4572000" cy="2857500"/>
          </a:xfrm>
          <a:prstGeom prst="rect">
            <a:avLst/>
          </a:prstGeom>
        </p:spPr>
      </p:pic>
      <p:sp>
        <p:nvSpPr>
          <p:cNvPr id="4" name="TextBox 3">
            <a:extLst>
              <a:ext uri="{FF2B5EF4-FFF2-40B4-BE49-F238E27FC236}">
                <a16:creationId xmlns:a16="http://schemas.microsoft.com/office/drawing/2014/main" id="{531BE8B9-AC2C-0053-5089-F5998B834C1D}"/>
              </a:ext>
            </a:extLst>
          </p:cNvPr>
          <p:cNvSpPr txBox="1"/>
          <p:nvPr/>
        </p:nvSpPr>
        <p:spPr>
          <a:xfrm>
            <a:off x="4427984" y="594928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[3]</a:t>
            </a:r>
          </a:p>
        </p:txBody>
      </p:sp>
    </p:spTree>
    <p:extLst>
      <p:ext uri="{BB962C8B-B14F-4D97-AF65-F5344CB8AC3E}">
        <p14:creationId xmlns:p14="http://schemas.microsoft.com/office/powerpoint/2010/main" val="3063383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17255-FA98-8B18-7C59-51EDA8E906AD}"/>
              </a:ext>
            </a:extLst>
          </p:cNvPr>
          <p:cNvSpPr>
            <a:spLocks noGrp="1"/>
          </p:cNvSpPr>
          <p:nvPr>
            <p:ph type="title"/>
          </p:nvPr>
        </p:nvSpPr>
        <p:spPr/>
        <p:txBody>
          <a:bodyPr/>
          <a:lstStyle/>
          <a:p>
            <a:r>
              <a:rPr lang="en-GB" dirty="0"/>
              <a:t>Research Methodology</a:t>
            </a:r>
          </a:p>
        </p:txBody>
      </p:sp>
      <p:sp>
        <p:nvSpPr>
          <p:cNvPr id="3" name="Content Placeholder 2">
            <a:extLst>
              <a:ext uri="{FF2B5EF4-FFF2-40B4-BE49-F238E27FC236}">
                <a16:creationId xmlns:a16="http://schemas.microsoft.com/office/drawing/2014/main" id="{2BA1948E-BC0D-5EA0-9C5F-48B62743B448}"/>
              </a:ext>
            </a:extLst>
          </p:cNvPr>
          <p:cNvSpPr>
            <a:spLocks noGrp="1"/>
          </p:cNvSpPr>
          <p:nvPr>
            <p:ph idx="1"/>
          </p:nvPr>
        </p:nvSpPr>
        <p:spPr/>
        <p:txBody>
          <a:bodyPr/>
          <a:lstStyle/>
          <a:p>
            <a:r>
              <a:rPr lang="en-GB" dirty="0"/>
              <a:t>A Research Methodology is the specific procedures or techniques used to identify, select, process, and analyse information about a topic. </a:t>
            </a:r>
          </a:p>
          <a:p>
            <a:r>
              <a:rPr lang="en-GB" dirty="0"/>
              <a:t>There are a lot of methodologies used by researchers and some are better for computing research than others.</a:t>
            </a:r>
          </a:p>
          <a:p>
            <a:r>
              <a:rPr lang="en-GB" dirty="0"/>
              <a:t>A good starting point is the ‘research onion’. </a:t>
            </a:r>
            <a:r>
              <a:rPr lang="en-GB" sz="1200" dirty="0"/>
              <a:t>[4]</a:t>
            </a:r>
            <a:endParaRPr lang="en-GB" dirty="0"/>
          </a:p>
          <a:p>
            <a:endParaRPr lang="en-GB" dirty="0"/>
          </a:p>
          <a:p>
            <a:endParaRPr lang="en-GB" dirty="0"/>
          </a:p>
        </p:txBody>
      </p:sp>
      <p:pic>
        <p:nvPicPr>
          <p:cNvPr id="5" name="Picture 4" descr="Chart, radar chart&#10;&#10;Description automatically generated">
            <a:extLst>
              <a:ext uri="{FF2B5EF4-FFF2-40B4-BE49-F238E27FC236}">
                <a16:creationId xmlns:a16="http://schemas.microsoft.com/office/drawing/2014/main" id="{EAB1352D-4A65-97CC-A150-2A68F2F5B254}"/>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11992" b="8059"/>
          <a:stretch/>
        </p:blipFill>
        <p:spPr>
          <a:xfrm>
            <a:off x="1979712" y="3760683"/>
            <a:ext cx="5184576" cy="2908225"/>
          </a:xfrm>
          <a:prstGeom prst="rect">
            <a:avLst/>
          </a:prstGeom>
        </p:spPr>
      </p:pic>
      <p:sp>
        <p:nvSpPr>
          <p:cNvPr id="6" name="TextBox 5">
            <a:extLst>
              <a:ext uri="{FF2B5EF4-FFF2-40B4-BE49-F238E27FC236}">
                <a16:creationId xmlns:a16="http://schemas.microsoft.com/office/drawing/2014/main" id="{E5CCB4F8-A050-0131-FD6B-754893F24E88}"/>
              </a:ext>
            </a:extLst>
          </p:cNvPr>
          <p:cNvSpPr txBox="1"/>
          <p:nvPr/>
        </p:nvSpPr>
        <p:spPr>
          <a:xfrm>
            <a:off x="1979712" y="640080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3794213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71A80-C5C3-8C64-6A2F-B29A32398D40}"/>
              </a:ext>
            </a:extLst>
          </p:cNvPr>
          <p:cNvSpPr>
            <a:spLocks noGrp="1"/>
          </p:cNvSpPr>
          <p:nvPr>
            <p:ph type="title"/>
          </p:nvPr>
        </p:nvSpPr>
        <p:spPr/>
        <p:txBody>
          <a:bodyPr/>
          <a:lstStyle/>
          <a:p>
            <a:r>
              <a:rPr lang="en-GB" dirty="0"/>
              <a:t>The Research Onion</a:t>
            </a:r>
          </a:p>
        </p:txBody>
      </p:sp>
      <p:sp>
        <p:nvSpPr>
          <p:cNvPr id="3" name="Content Placeholder 2">
            <a:extLst>
              <a:ext uri="{FF2B5EF4-FFF2-40B4-BE49-F238E27FC236}">
                <a16:creationId xmlns:a16="http://schemas.microsoft.com/office/drawing/2014/main" id="{108A1242-1287-E349-71E5-B69EE0E03C5B}"/>
              </a:ext>
            </a:extLst>
          </p:cNvPr>
          <p:cNvSpPr>
            <a:spLocks noGrp="1"/>
          </p:cNvSpPr>
          <p:nvPr>
            <p:ph idx="1"/>
          </p:nvPr>
        </p:nvSpPr>
        <p:spPr>
          <a:xfrm>
            <a:off x="457200" y="1775191"/>
            <a:ext cx="3898776" cy="4625609"/>
          </a:xfrm>
        </p:spPr>
        <p:txBody>
          <a:bodyPr>
            <a:normAutofit lnSpcReduction="10000"/>
          </a:bodyPr>
          <a:lstStyle/>
          <a:p>
            <a:r>
              <a:rPr lang="en-GB" dirty="0"/>
              <a:t>The first layer of the onion, research philosophy requires definition. This creates the starting point for the appropriate research approach, which is adopted in the second step. </a:t>
            </a:r>
          </a:p>
          <a:p>
            <a:r>
              <a:rPr lang="en-GB" dirty="0"/>
              <a:t>In the third layer, the research strategy is adopted, and the fourth layer identifies the time horizon. </a:t>
            </a:r>
          </a:p>
          <a:p>
            <a:r>
              <a:rPr lang="en-GB" dirty="0"/>
              <a:t>The fifth layer represents the stage at which the data collection methodology is identified. </a:t>
            </a:r>
          </a:p>
          <a:p>
            <a:endParaRPr lang="en-GB" dirty="0"/>
          </a:p>
        </p:txBody>
      </p:sp>
      <p:pic>
        <p:nvPicPr>
          <p:cNvPr id="5" name="Picture 4" descr="Chart, radar chart&#10;&#10;Description automatically generated">
            <a:extLst>
              <a:ext uri="{FF2B5EF4-FFF2-40B4-BE49-F238E27FC236}">
                <a16:creationId xmlns:a16="http://schemas.microsoft.com/office/drawing/2014/main" id="{651E2924-CF5D-3222-F868-09581D3C73DE}"/>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21540" b="8059"/>
          <a:stretch/>
        </p:blipFill>
        <p:spPr>
          <a:xfrm>
            <a:off x="4427984" y="1917078"/>
            <a:ext cx="4392488" cy="4341834"/>
          </a:xfrm>
          <a:prstGeom prst="rect">
            <a:avLst/>
          </a:prstGeom>
        </p:spPr>
      </p:pic>
      <p:sp>
        <p:nvSpPr>
          <p:cNvPr id="6" name="TextBox 5">
            <a:extLst>
              <a:ext uri="{FF2B5EF4-FFF2-40B4-BE49-F238E27FC236}">
                <a16:creationId xmlns:a16="http://schemas.microsoft.com/office/drawing/2014/main" id="{87E9941D-DEA7-F267-8DDB-724EAA3E1B2D}"/>
              </a:ext>
            </a:extLst>
          </p:cNvPr>
          <p:cNvSpPr txBox="1"/>
          <p:nvPr/>
        </p:nvSpPr>
        <p:spPr>
          <a:xfrm>
            <a:off x="8383433" y="6258912"/>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606790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B41F6-CA17-E7C8-E099-5E3AFC6D1577}"/>
              </a:ext>
            </a:extLst>
          </p:cNvPr>
          <p:cNvSpPr>
            <a:spLocks noGrp="1"/>
          </p:cNvSpPr>
          <p:nvPr>
            <p:ph type="title"/>
          </p:nvPr>
        </p:nvSpPr>
        <p:spPr/>
        <p:txBody>
          <a:bodyPr/>
          <a:lstStyle/>
          <a:p>
            <a:r>
              <a:rPr lang="en-GB" dirty="0"/>
              <a:t>The Research Onion</a:t>
            </a:r>
          </a:p>
        </p:txBody>
      </p:sp>
      <p:sp>
        <p:nvSpPr>
          <p:cNvPr id="3" name="Content Placeholder 2">
            <a:extLst>
              <a:ext uri="{FF2B5EF4-FFF2-40B4-BE49-F238E27FC236}">
                <a16:creationId xmlns:a16="http://schemas.microsoft.com/office/drawing/2014/main" id="{E4AA4B23-2CF7-EA39-E667-752831745723}"/>
              </a:ext>
            </a:extLst>
          </p:cNvPr>
          <p:cNvSpPr>
            <a:spLocks noGrp="1"/>
          </p:cNvSpPr>
          <p:nvPr>
            <p:ph idx="1"/>
          </p:nvPr>
        </p:nvSpPr>
        <p:spPr/>
        <p:txBody>
          <a:bodyPr/>
          <a:lstStyle/>
          <a:p>
            <a:r>
              <a:rPr lang="en-GB" dirty="0"/>
              <a:t>At each stage, decisions should be based on, and guided by the aims and objectives established for the project.</a:t>
            </a:r>
          </a:p>
        </p:txBody>
      </p:sp>
      <p:pic>
        <p:nvPicPr>
          <p:cNvPr id="4" name="Picture 3" descr="Chart, radar chart&#10;&#10;Description automatically generated">
            <a:extLst>
              <a:ext uri="{FF2B5EF4-FFF2-40B4-BE49-F238E27FC236}">
                <a16:creationId xmlns:a16="http://schemas.microsoft.com/office/drawing/2014/main" id="{DDCD2A4E-F36A-999E-D8FA-98EF3FE0A362}"/>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11992" b="8059"/>
          <a:stretch/>
        </p:blipFill>
        <p:spPr>
          <a:xfrm>
            <a:off x="1107793" y="2711558"/>
            <a:ext cx="6928413" cy="3886409"/>
          </a:xfrm>
          <a:prstGeom prst="rect">
            <a:avLst/>
          </a:prstGeom>
        </p:spPr>
      </p:pic>
      <p:sp>
        <p:nvSpPr>
          <p:cNvPr id="5" name="TextBox 4">
            <a:extLst>
              <a:ext uri="{FF2B5EF4-FFF2-40B4-BE49-F238E27FC236}">
                <a16:creationId xmlns:a16="http://schemas.microsoft.com/office/drawing/2014/main" id="{9DAF87C1-085F-ADD7-C202-244A17B29800}"/>
              </a:ext>
            </a:extLst>
          </p:cNvPr>
          <p:cNvSpPr txBox="1"/>
          <p:nvPr/>
        </p:nvSpPr>
        <p:spPr>
          <a:xfrm>
            <a:off x="1107793" y="6336357"/>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19438464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1135</TotalTime>
  <Words>2619</Words>
  <Application>Microsoft Office PowerPoint</Application>
  <PresentationFormat>On-screen Show (4:3)</PresentationFormat>
  <Paragraphs>176</Paragraphs>
  <Slides>25</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Corbel</vt:lpstr>
      <vt:lpstr>Wingdings</vt:lpstr>
      <vt:lpstr>Wingdings 2</vt:lpstr>
      <vt:lpstr>Wingdings 3</vt:lpstr>
      <vt:lpstr>PPT design-AG-2016</vt:lpstr>
      <vt:lpstr>Major Project and Research Methods Research Methodology #2</vt:lpstr>
      <vt:lpstr>In this session…</vt:lpstr>
      <vt:lpstr>Recap</vt:lpstr>
      <vt:lpstr>The Project Proposal</vt:lpstr>
      <vt:lpstr>Aims and Objectives</vt:lpstr>
      <vt:lpstr>Aims and Objectives</vt:lpstr>
      <vt:lpstr>Research Methodology</vt:lpstr>
      <vt:lpstr>The Research Onion</vt:lpstr>
      <vt:lpstr>The Research Onion</vt:lpstr>
      <vt:lpstr>Research Methodology: Strategy</vt:lpstr>
      <vt:lpstr>Research Methodology: Strategy</vt:lpstr>
      <vt:lpstr>Research Methodology: Strategy</vt:lpstr>
      <vt:lpstr>Strategy: Experiments</vt:lpstr>
      <vt:lpstr>Strategy: Experiments</vt:lpstr>
      <vt:lpstr>Strategy: Experiments</vt:lpstr>
      <vt:lpstr>Strategy: Case study</vt:lpstr>
      <vt:lpstr>Strategy: Case study</vt:lpstr>
      <vt:lpstr>Strategy: Action Research</vt:lpstr>
      <vt:lpstr>Strategy: Action Research</vt:lpstr>
      <vt:lpstr>Strategy: Action Research</vt:lpstr>
      <vt:lpstr>Research Methodology: Task</vt:lpstr>
      <vt:lpstr>Task</vt:lpstr>
      <vt:lpstr>Task</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128</cp:revision>
  <dcterms:created xsi:type="dcterms:W3CDTF">2010-09-12T20:40:41Z</dcterms:created>
  <dcterms:modified xsi:type="dcterms:W3CDTF">2022-09-06T12:49:14Z</dcterms:modified>
</cp:coreProperties>
</file>