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318" r:id="rId3"/>
    <p:sldId id="337" r:id="rId4"/>
    <p:sldId id="335" r:id="rId5"/>
    <p:sldId id="338" r:id="rId6"/>
    <p:sldId id="336" r:id="rId7"/>
    <p:sldId id="320" r:id="rId8"/>
    <p:sldId id="364" r:id="rId9"/>
    <p:sldId id="343" r:id="rId10"/>
    <p:sldId id="365" r:id="rId11"/>
    <p:sldId id="366" r:id="rId12"/>
    <p:sldId id="367" r:id="rId13"/>
    <p:sldId id="370" r:id="rId14"/>
    <p:sldId id="355" r:id="rId15"/>
    <p:sldId id="368" r:id="rId16"/>
    <p:sldId id="369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  <a:srgbClr val="EBA039"/>
    <a:srgbClr val="525252"/>
    <a:srgbClr val="87A2D3"/>
    <a:srgbClr val="E78000"/>
    <a:srgbClr val="847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1142C-809E-424A-B135-708AC5041716}" v="6" dt="2022-06-23T15:01:4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6206" autoAdjust="0"/>
  </p:normalViewPr>
  <p:slideViewPr>
    <p:cSldViewPr>
      <p:cViewPr varScale="1">
        <p:scale>
          <a:sx n="109" d="100"/>
          <a:sy n="109" d="100"/>
        </p:scale>
        <p:origin x="13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reen" userId="5c87a1a1-9dba-4e8d-80a3-ee66ced3ed9c" providerId="ADAL" clId="{B8342180-8F39-4ED0-9601-B434354C7B0D}"/>
    <pc:docChg chg="custSel modSld">
      <pc:chgData name="Andrew Green" userId="5c87a1a1-9dba-4e8d-80a3-ee66ced3ed9c" providerId="ADAL" clId="{B8342180-8F39-4ED0-9601-B434354C7B0D}" dt="2022-06-24T10:43:57.225" v="766" actId="20577"/>
      <pc:docMkLst>
        <pc:docMk/>
      </pc:docMkLst>
      <pc:sldChg chg="modSp mod">
        <pc:chgData name="Andrew Green" userId="5c87a1a1-9dba-4e8d-80a3-ee66ced3ed9c" providerId="ADAL" clId="{B8342180-8F39-4ED0-9601-B434354C7B0D}" dt="2022-06-24T10:35:44.559" v="59" actId="20577"/>
        <pc:sldMkLst>
          <pc:docMk/>
          <pc:sldMk cId="0" sldId="256"/>
        </pc:sldMkLst>
        <pc:spChg chg="mod">
          <ac:chgData name="Andrew Green" userId="5c87a1a1-9dba-4e8d-80a3-ee66ced3ed9c" providerId="ADAL" clId="{B8342180-8F39-4ED0-9601-B434354C7B0D}" dt="2022-06-24T10:35:44.559" v="59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ndrew Green" userId="5c87a1a1-9dba-4e8d-80a3-ee66ced3ed9c" providerId="ADAL" clId="{B8342180-8F39-4ED0-9601-B434354C7B0D}" dt="2022-06-24T10:39:36.784" v="114" actId="20577"/>
        <pc:sldMkLst>
          <pc:docMk/>
          <pc:sldMk cId="601417036" sldId="318"/>
        </pc:sldMkLst>
        <pc:spChg chg="mod">
          <ac:chgData name="Andrew Green" userId="5c87a1a1-9dba-4e8d-80a3-ee66ced3ed9c" providerId="ADAL" clId="{B8342180-8F39-4ED0-9601-B434354C7B0D}" dt="2022-06-24T10:39:36.784" v="114" actId="20577"/>
          <ac:spMkLst>
            <pc:docMk/>
            <pc:sldMk cId="601417036" sldId="318"/>
            <ac:spMk id="3" creationId="{00000000-0000-0000-0000-000000000000}"/>
          </ac:spMkLst>
        </pc:spChg>
      </pc:sldChg>
      <pc:sldChg chg="delSp modSp mod">
        <pc:chgData name="Andrew Green" userId="5c87a1a1-9dba-4e8d-80a3-ee66ced3ed9c" providerId="ADAL" clId="{B8342180-8F39-4ED0-9601-B434354C7B0D}" dt="2022-06-24T10:43:57.225" v="766" actId="20577"/>
        <pc:sldMkLst>
          <pc:docMk/>
          <pc:sldMk cId="3735659964" sldId="335"/>
        </pc:sldMkLst>
        <pc:spChg chg="mod">
          <ac:chgData name="Andrew Green" userId="5c87a1a1-9dba-4e8d-80a3-ee66ced3ed9c" providerId="ADAL" clId="{B8342180-8F39-4ED0-9601-B434354C7B0D}" dt="2022-06-24T10:40:18.701" v="123" actId="20577"/>
          <ac:spMkLst>
            <pc:docMk/>
            <pc:sldMk cId="3735659964" sldId="335"/>
            <ac:spMk id="2" creationId="{438580D6-3606-4CC1-9D58-9734F74A621A}"/>
          </ac:spMkLst>
        </pc:spChg>
        <pc:spChg chg="mod">
          <ac:chgData name="Andrew Green" userId="5c87a1a1-9dba-4e8d-80a3-ee66ced3ed9c" providerId="ADAL" clId="{B8342180-8F39-4ED0-9601-B434354C7B0D}" dt="2022-06-24T10:43:57.225" v="766" actId="20577"/>
          <ac:spMkLst>
            <pc:docMk/>
            <pc:sldMk cId="3735659964" sldId="335"/>
            <ac:spMk id="3" creationId="{D51E7148-B95F-43E2-9C0C-8AC9F24B85BB}"/>
          </ac:spMkLst>
        </pc:spChg>
        <pc:picChg chg="del">
          <ac:chgData name="Andrew Green" userId="5c87a1a1-9dba-4e8d-80a3-ee66ced3ed9c" providerId="ADAL" clId="{B8342180-8F39-4ED0-9601-B434354C7B0D}" dt="2022-06-24T10:40:21.199" v="124" actId="478"/>
          <ac:picMkLst>
            <pc:docMk/>
            <pc:sldMk cId="3735659964" sldId="335"/>
            <ac:picMk id="5" creationId="{00000000-0000-0000-0000-000000000000}"/>
          </ac:picMkLst>
        </pc:picChg>
        <pc:picChg chg="del">
          <ac:chgData name="Andrew Green" userId="5c87a1a1-9dba-4e8d-80a3-ee66ced3ed9c" providerId="ADAL" clId="{B8342180-8F39-4ED0-9601-B434354C7B0D}" dt="2022-06-24T10:40:22.863" v="126" actId="478"/>
          <ac:picMkLst>
            <pc:docMk/>
            <pc:sldMk cId="3735659964" sldId="335"/>
            <ac:picMk id="6" creationId="{00000000-0000-0000-0000-000000000000}"/>
          </ac:picMkLst>
        </pc:picChg>
        <pc:picChg chg="del">
          <ac:chgData name="Andrew Green" userId="5c87a1a1-9dba-4e8d-80a3-ee66ced3ed9c" providerId="ADAL" clId="{B8342180-8F39-4ED0-9601-B434354C7B0D}" dt="2022-06-24T10:40:21.806" v="125" actId="478"/>
          <ac:picMkLst>
            <pc:docMk/>
            <pc:sldMk cId="3735659964" sldId="335"/>
            <ac:picMk id="7" creationId="{00000000-0000-0000-0000-000000000000}"/>
          </ac:picMkLst>
        </pc:picChg>
      </pc:sldChg>
    </pc:docChg>
  </pc:docChgLst>
  <pc:docChgLst>
    <pc:chgData name="Andrew Green" userId="5c87a1a1-9dba-4e8d-80a3-ee66ced3ed9c" providerId="ADAL" clId="{48C1142C-809E-424A-B135-708AC5041716}"/>
    <pc:docChg chg="undo custSel addSld modSld">
      <pc:chgData name="Andrew Green" userId="5c87a1a1-9dba-4e8d-80a3-ee66ced3ed9c" providerId="ADAL" clId="{48C1142C-809E-424A-B135-708AC5041716}" dt="2022-06-23T15:09:00.568" v="447" actId="20577"/>
      <pc:docMkLst>
        <pc:docMk/>
      </pc:docMkLst>
      <pc:sldChg chg="modSp mod">
        <pc:chgData name="Andrew Green" userId="5c87a1a1-9dba-4e8d-80a3-ee66ced3ed9c" providerId="ADAL" clId="{48C1142C-809E-424A-B135-708AC5041716}" dt="2022-06-23T15:09:00.568" v="447" actId="20577"/>
        <pc:sldMkLst>
          <pc:docMk/>
          <pc:sldMk cId="0" sldId="256"/>
        </pc:sldMkLst>
        <pc:spChg chg="mod">
          <ac:chgData name="Andrew Green" userId="5c87a1a1-9dba-4e8d-80a3-ee66ced3ed9c" providerId="ADAL" clId="{48C1142C-809E-424A-B135-708AC5041716}" dt="2022-06-23T15:09:00.568" v="44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add mod">
        <pc:chgData name="Andrew Green" userId="5c87a1a1-9dba-4e8d-80a3-ee66ced3ed9c" providerId="ADAL" clId="{48C1142C-809E-424A-B135-708AC5041716}" dt="2022-06-23T15:08:23.140" v="400" actId="20577"/>
        <pc:sldMkLst>
          <pc:docMk/>
          <pc:sldMk cId="3690198233" sldId="363"/>
        </pc:sldMkLst>
        <pc:spChg chg="mod">
          <ac:chgData name="Andrew Green" userId="5c87a1a1-9dba-4e8d-80a3-ee66ced3ed9c" providerId="ADAL" clId="{48C1142C-809E-424A-B135-708AC5041716}" dt="2022-06-23T14:58:24.313" v="15" actId="20577"/>
          <ac:spMkLst>
            <pc:docMk/>
            <pc:sldMk cId="3690198233" sldId="363"/>
            <ac:spMk id="2" creationId="{00000000-0000-0000-0000-000000000000}"/>
          </ac:spMkLst>
        </pc:spChg>
        <pc:spChg chg="mod">
          <ac:chgData name="Andrew Green" userId="5c87a1a1-9dba-4e8d-80a3-ee66ced3ed9c" providerId="ADAL" clId="{48C1142C-809E-424A-B135-708AC5041716}" dt="2022-06-23T15:08:23.140" v="400" actId="20577"/>
          <ac:spMkLst>
            <pc:docMk/>
            <pc:sldMk cId="3690198233" sldId="363"/>
            <ac:spMk id="3" creationId="{00000000-0000-0000-0000-000000000000}"/>
          </ac:spMkLst>
        </pc:spChg>
        <pc:picChg chg="del">
          <ac:chgData name="Andrew Green" userId="5c87a1a1-9dba-4e8d-80a3-ee66ced3ed9c" providerId="ADAL" clId="{48C1142C-809E-424A-B135-708AC5041716}" dt="2022-06-23T14:58:26.349" v="16" actId="478"/>
          <ac:picMkLst>
            <pc:docMk/>
            <pc:sldMk cId="3690198233" sldId="363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26/06/2022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Java projects, all raw code is held in the </a:t>
            </a:r>
            <a:r>
              <a:rPr lang="en-GB" b="1" dirty="0" err="1"/>
              <a:t>src</a:t>
            </a:r>
            <a:r>
              <a:rPr lang="en-GB" dirty="0"/>
              <a:t> directory under the main project directory.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lib</a:t>
            </a:r>
            <a:r>
              <a:rPr lang="en-GB" dirty="0"/>
              <a:t> directory will be used to include 3</a:t>
            </a:r>
            <a:r>
              <a:rPr lang="en-GB" baseline="30000" dirty="0"/>
              <a:t>rd</a:t>
            </a:r>
            <a:r>
              <a:rPr lang="en-GB" dirty="0"/>
              <a:t> party libraries in our projects.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bin directory is where the compiled code is placed before it is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11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2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lipse.org/downloads/packages/release/neon/2/eclipse-ide-java-developers" TargetMode="External"/><Relationship Id="rId2" Type="http://schemas.openxmlformats.org/officeDocument/2006/relationships/hyperlink" Target="https://netbeans.apache.org/downloa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ode.visualstudio.com/downlo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github.com/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ode.visualstudio.com/download" TargetMode="External"/><Relationship Id="rId4" Type="http://schemas.openxmlformats.org/officeDocument/2006/relationships/hyperlink" Target="https://www.oracle.com/java/technologies/download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Data handling in Application development</a:t>
            </a:r>
            <a:br>
              <a:rPr lang="en-GB" dirty="0"/>
            </a:br>
            <a:r>
              <a:rPr lang="en-GB" sz="2400" dirty="0">
                <a:solidFill>
                  <a:schemeClr val="tx1"/>
                </a:solidFill>
              </a:rPr>
              <a:t>Development environment setup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GB" sz="2000" dirty="0"/>
              <a:t>Press the Environment Variables button in the lower right.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 startAt="3"/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84AFD-7733-AF7C-6AB6-E2DF26A6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24" y="2276872"/>
            <a:ext cx="3682752" cy="4183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3A9CBE-8B1B-6FFB-F340-33272A6E197D}"/>
              </a:ext>
            </a:extLst>
          </p:cNvPr>
          <p:cNvSpPr/>
          <p:nvPr/>
        </p:nvSpPr>
        <p:spPr>
          <a:xfrm>
            <a:off x="4932040" y="5589240"/>
            <a:ext cx="1368152" cy="360040"/>
          </a:xfrm>
          <a:custGeom>
            <a:avLst/>
            <a:gdLst>
              <a:gd name="connsiteX0" fmla="*/ 0 w 1368152"/>
              <a:gd name="connsiteY0" fmla="*/ 0 h 360040"/>
              <a:gd name="connsiteX1" fmla="*/ 1368152 w 1368152"/>
              <a:gd name="connsiteY1" fmla="*/ 0 h 360040"/>
              <a:gd name="connsiteX2" fmla="*/ 1368152 w 1368152"/>
              <a:gd name="connsiteY2" fmla="*/ 360040 h 360040"/>
              <a:gd name="connsiteX3" fmla="*/ 0 w 1368152"/>
              <a:gd name="connsiteY3" fmla="*/ 360040 h 360040"/>
              <a:gd name="connsiteX4" fmla="*/ 0 w 1368152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360040" extrusionOk="0">
                <a:moveTo>
                  <a:pt x="0" y="0"/>
                </a:moveTo>
                <a:cubicBezTo>
                  <a:pt x="151016" y="62971"/>
                  <a:pt x="740339" y="-71251"/>
                  <a:pt x="1368152" y="0"/>
                </a:cubicBezTo>
                <a:cubicBezTo>
                  <a:pt x="1379658" y="156797"/>
                  <a:pt x="1359787" y="293099"/>
                  <a:pt x="1368152" y="360040"/>
                </a:cubicBezTo>
                <a:cubicBezTo>
                  <a:pt x="782096" y="253222"/>
                  <a:pt x="683133" y="444519"/>
                  <a:pt x="0" y="360040"/>
                </a:cubicBezTo>
                <a:cubicBezTo>
                  <a:pt x="11260" y="188677"/>
                  <a:pt x="-29973" y="94719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6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000" dirty="0"/>
              <a:t>Select </a:t>
            </a:r>
            <a:r>
              <a:rPr lang="en-GB" sz="2000" b="1" dirty="0"/>
              <a:t>Path</a:t>
            </a:r>
            <a:r>
              <a:rPr lang="en-GB" sz="2000" dirty="0"/>
              <a:t> in User Variables for… and press the </a:t>
            </a:r>
            <a:r>
              <a:rPr lang="en-GB" sz="2000" b="1" dirty="0"/>
              <a:t>Edit button</a:t>
            </a:r>
            <a:r>
              <a:rPr lang="en-GB" sz="2000" dirty="0"/>
              <a:t>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000" dirty="0"/>
              <a:t>Press the </a:t>
            </a:r>
            <a:r>
              <a:rPr lang="en-GB" sz="2000" b="1" dirty="0"/>
              <a:t>New</a:t>
            </a:r>
            <a:r>
              <a:rPr lang="en-GB" sz="2000" dirty="0"/>
              <a:t> button and enter the path to the installed JDK folder.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 startAt="4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94853-C8C9-8833-2A60-99947902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16121"/>
            <a:ext cx="7271792" cy="4241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3A9CBE-8B1B-6FFB-F340-33272A6E197D}"/>
              </a:ext>
            </a:extLst>
          </p:cNvPr>
          <p:cNvSpPr/>
          <p:nvPr/>
        </p:nvSpPr>
        <p:spPr>
          <a:xfrm>
            <a:off x="3563888" y="4293096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F0EEF-CC57-C55C-E0E1-4644CD6DF99B}"/>
              </a:ext>
            </a:extLst>
          </p:cNvPr>
          <p:cNvSpPr/>
          <p:nvPr/>
        </p:nvSpPr>
        <p:spPr>
          <a:xfrm>
            <a:off x="1187624" y="3861048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E4A07-BAA3-CE47-E9B5-83A3269890FE}"/>
              </a:ext>
            </a:extLst>
          </p:cNvPr>
          <p:cNvSpPr/>
          <p:nvPr/>
        </p:nvSpPr>
        <p:spPr>
          <a:xfrm>
            <a:off x="7308304" y="3429000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environment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56451-CB41-B29B-A87F-D5A63810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5"/>
          <a:stretch/>
        </p:blipFill>
        <p:spPr>
          <a:xfrm>
            <a:off x="641238" y="2636913"/>
            <a:ext cx="7861523" cy="4221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000" dirty="0"/>
              <a:t>Repeat the last step and add the JDK to the System Variables Path.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000" dirty="0"/>
              <a:t>Check for a </a:t>
            </a:r>
            <a:r>
              <a:rPr lang="en-GB" sz="2000" b="1" dirty="0"/>
              <a:t>JAVA_HOME </a:t>
            </a:r>
            <a:r>
              <a:rPr lang="en-GB" sz="2000" dirty="0"/>
              <a:t>variable, if not present, add with </a:t>
            </a:r>
            <a:r>
              <a:rPr lang="en-GB" sz="2000" b="1" dirty="0"/>
              <a:t>New..</a:t>
            </a:r>
            <a:r>
              <a:rPr lang="en-GB" sz="20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3A9CBE-8B1B-6FFB-F340-33272A6E197D}"/>
              </a:ext>
            </a:extLst>
          </p:cNvPr>
          <p:cNvSpPr/>
          <p:nvPr/>
        </p:nvSpPr>
        <p:spPr>
          <a:xfrm>
            <a:off x="3563888" y="6021288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F0EEF-CC57-C55C-E0E1-4644CD6DF99B}"/>
              </a:ext>
            </a:extLst>
          </p:cNvPr>
          <p:cNvSpPr/>
          <p:nvPr/>
        </p:nvSpPr>
        <p:spPr>
          <a:xfrm>
            <a:off x="1043608" y="5517232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E4A07-BAA3-CE47-E9B5-83A3269890FE}"/>
              </a:ext>
            </a:extLst>
          </p:cNvPr>
          <p:cNvSpPr/>
          <p:nvPr/>
        </p:nvSpPr>
        <p:spPr>
          <a:xfrm>
            <a:off x="7524328" y="3356992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6597C-21FD-BB02-30A6-6BBF1A044F3D}"/>
              </a:ext>
            </a:extLst>
          </p:cNvPr>
          <p:cNvSpPr/>
          <p:nvPr/>
        </p:nvSpPr>
        <p:spPr>
          <a:xfrm>
            <a:off x="1043608" y="5184575"/>
            <a:ext cx="504056" cy="144016"/>
          </a:xfrm>
          <a:custGeom>
            <a:avLst/>
            <a:gdLst>
              <a:gd name="connsiteX0" fmla="*/ 0 w 504056"/>
              <a:gd name="connsiteY0" fmla="*/ 0 h 144016"/>
              <a:gd name="connsiteX1" fmla="*/ 504056 w 504056"/>
              <a:gd name="connsiteY1" fmla="*/ 0 h 144016"/>
              <a:gd name="connsiteX2" fmla="*/ 504056 w 504056"/>
              <a:gd name="connsiteY2" fmla="*/ 144016 h 144016"/>
              <a:gd name="connsiteX3" fmla="*/ 0 w 504056"/>
              <a:gd name="connsiteY3" fmla="*/ 144016 h 144016"/>
              <a:gd name="connsiteX4" fmla="*/ 0 w 504056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56" h="144016" extrusionOk="0">
                <a:moveTo>
                  <a:pt x="0" y="0"/>
                </a:moveTo>
                <a:cubicBezTo>
                  <a:pt x="177927" y="-14798"/>
                  <a:pt x="446210" y="-19405"/>
                  <a:pt x="504056" y="0"/>
                </a:cubicBezTo>
                <a:cubicBezTo>
                  <a:pt x="496120" y="37024"/>
                  <a:pt x="502172" y="90076"/>
                  <a:pt x="504056" y="144016"/>
                </a:cubicBezTo>
                <a:cubicBezTo>
                  <a:pt x="407692" y="153851"/>
                  <a:pt x="82544" y="176650"/>
                  <a:pt x="0" y="144016"/>
                </a:cubicBezTo>
                <a:cubicBezTo>
                  <a:pt x="4780" y="94427"/>
                  <a:pt x="2431" y="655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55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Environment testing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2967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with “Hello World”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Open VS Code.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Use </a:t>
            </a:r>
            <a:r>
              <a:rPr lang="en-GB" sz="2000" b="1" dirty="0"/>
              <a:t>CTRL+SHIFT+P </a:t>
            </a:r>
            <a:r>
              <a:rPr lang="en-GB" sz="2000" dirty="0"/>
              <a:t>or </a:t>
            </a:r>
            <a:r>
              <a:rPr lang="en-GB" sz="2000" b="1" dirty="0"/>
              <a:t>View &gt; Command Palette..</a:t>
            </a:r>
            <a:endParaRPr lang="en-GB" sz="1600" b="1" dirty="0"/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Select </a:t>
            </a:r>
            <a:r>
              <a:rPr lang="en-GB" sz="2000" b="1" dirty="0"/>
              <a:t>Java: Create Java Project </a:t>
            </a:r>
            <a:r>
              <a:rPr lang="en-GB" sz="2000" dirty="0"/>
              <a:t>and then </a:t>
            </a:r>
            <a:r>
              <a:rPr lang="en-GB" sz="2000" b="1" dirty="0"/>
              <a:t>No Build Tools</a:t>
            </a:r>
            <a:r>
              <a:rPr lang="en-GB" sz="2000" dirty="0"/>
              <a:t>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Select a folder and name the project </a:t>
            </a:r>
            <a:r>
              <a:rPr lang="en-GB" sz="2000" b="1" dirty="0"/>
              <a:t>HelloWorld</a:t>
            </a:r>
            <a:r>
              <a:rPr lang="en-GB" sz="2000" dirty="0"/>
              <a:t> (note, no space).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A072C-C74A-37A9-8789-9FC55AC16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36134"/>
          <a:stretch/>
        </p:blipFill>
        <p:spPr>
          <a:xfrm>
            <a:off x="-13345" y="3573016"/>
            <a:ext cx="91440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with “Hello World”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VS Code builds the new project.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Open the </a:t>
            </a:r>
            <a:r>
              <a:rPr lang="en-GB" sz="2000" b="1" dirty="0"/>
              <a:t>Project Explorer </a:t>
            </a:r>
            <a:r>
              <a:rPr lang="en-GB" sz="2000" dirty="0"/>
              <a:t>from the left toolbar.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View the pre-built code in the </a:t>
            </a:r>
            <a:r>
              <a:rPr lang="en-GB" sz="2000" b="1" dirty="0" err="1"/>
              <a:t>src</a:t>
            </a:r>
            <a:r>
              <a:rPr lang="en-GB" sz="2000" b="1" dirty="0"/>
              <a:t>/App.java </a:t>
            </a:r>
            <a:r>
              <a:rPr lang="en-GB" sz="2000" dirty="0"/>
              <a:t>file.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5350C-386D-0F1F-4DB9-8B599F07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33"/>
          <a:stretch/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182546-9D57-FDFD-8908-048DE34839AE}"/>
              </a:ext>
            </a:extLst>
          </p:cNvPr>
          <p:cNvSpPr/>
          <p:nvPr/>
        </p:nvSpPr>
        <p:spPr>
          <a:xfrm>
            <a:off x="0" y="3501008"/>
            <a:ext cx="395536" cy="360040"/>
          </a:xfrm>
          <a:custGeom>
            <a:avLst/>
            <a:gdLst>
              <a:gd name="connsiteX0" fmla="*/ 0 w 395536"/>
              <a:gd name="connsiteY0" fmla="*/ 0 h 360040"/>
              <a:gd name="connsiteX1" fmla="*/ 395536 w 395536"/>
              <a:gd name="connsiteY1" fmla="*/ 0 h 360040"/>
              <a:gd name="connsiteX2" fmla="*/ 395536 w 395536"/>
              <a:gd name="connsiteY2" fmla="*/ 360040 h 360040"/>
              <a:gd name="connsiteX3" fmla="*/ 0 w 395536"/>
              <a:gd name="connsiteY3" fmla="*/ 360040 h 360040"/>
              <a:gd name="connsiteX4" fmla="*/ 0 w 39553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536" h="360040" extrusionOk="0">
                <a:moveTo>
                  <a:pt x="0" y="0"/>
                </a:moveTo>
                <a:cubicBezTo>
                  <a:pt x="164384" y="-13055"/>
                  <a:pt x="340188" y="4659"/>
                  <a:pt x="395536" y="0"/>
                </a:cubicBezTo>
                <a:cubicBezTo>
                  <a:pt x="407042" y="156797"/>
                  <a:pt x="387171" y="293099"/>
                  <a:pt x="395536" y="360040"/>
                </a:cubicBezTo>
                <a:cubicBezTo>
                  <a:pt x="280398" y="394680"/>
                  <a:pt x="104920" y="353984"/>
                  <a:pt x="0" y="360040"/>
                </a:cubicBezTo>
                <a:cubicBezTo>
                  <a:pt x="11260" y="188677"/>
                  <a:pt x="-29973" y="94719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8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BC18BF-B232-0828-0BF4-91B69A7FE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132"/>
          <a:stretch/>
        </p:blipFill>
        <p:spPr>
          <a:xfrm>
            <a:off x="0" y="3470076"/>
            <a:ext cx="9144000" cy="3387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with “Hello World”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To run the project it is best to build a </a:t>
            </a:r>
            <a:r>
              <a:rPr lang="en-GB" sz="2000" b="1" dirty="0" err="1"/>
              <a:t>launch.json</a:t>
            </a:r>
            <a:r>
              <a:rPr lang="en-GB" sz="2000" b="1" dirty="0"/>
              <a:t> </a:t>
            </a:r>
            <a:r>
              <a:rPr lang="en-GB" sz="2000" dirty="0"/>
              <a:t>file.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Open </a:t>
            </a:r>
            <a:r>
              <a:rPr lang="en-GB" sz="2000" b="1" dirty="0"/>
              <a:t>Run and Debug </a:t>
            </a:r>
            <a:r>
              <a:rPr lang="en-GB" sz="2000" dirty="0"/>
              <a:t>from the left toolbar.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Use the </a:t>
            </a:r>
            <a:r>
              <a:rPr lang="en-GB" sz="2000" b="1" dirty="0"/>
              <a:t>create a </a:t>
            </a:r>
            <a:r>
              <a:rPr lang="en-GB" sz="2000" b="1" dirty="0" err="1"/>
              <a:t>launch.json</a:t>
            </a:r>
            <a:r>
              <a:rPr lang="en-GB" sz="2000" b="1" dirty="0"/>
              <a:t> file </a:t>
            </a:r>
            <a:r>
              <a:rPr lang="en-GB" sz="2000" dirty="0"/>
              <a:t>control.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Run the project with the </a:t>
            </a:r>
            <a:r>
              <a:rPr lang="en-GB" sz="2000" b="1" dirty="0"/>
              <a:t>Start Debugging </a:t>
            </a:r>
            <a:r>
              <a:rPr lang="en-GB" sz="2000" dirty="0"/>
              <a:t>button.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82546-9D57-FDFD-8908-048DE34839AE}"/>
              </a:ext>
            </a:extLst>
          </p:cNvPr>
          <p:cNvSpPr/>
          <p:nvPr/>
        </p:nvSpPr>
        <p:spPr>
          <a:xfrm>
            <a:off x="0" y="4869160"/>
            <a:ext cx="395536" cy="360040"/>
          </a:xfrm>
          <a:custGeom>
            <a:avLst/>
            <a:gdLst>
              <a:gd name="connsiteX0" fmla="*/ 0 w 395536"/>
              <a:gd name="connsiteY0" fmla="*/ 0 h 360040"/>
              <a:gd name="connsiteX1" fmla="*/ 395536 w 395536"/>
              <a:gd name="connsiteY1" fmla="*/ 0 h 360040"/>
              <a:gd name="connsiteX2" fmla="*/ 395536 w 395536"/>
              <a:gd name="connsiteY2" fmla="*/ 360040 h 360040"/>
              <a:gd name="connsiteX3" fmla="*/ 0 w 395536"/>
              <a:gd name="connsiteY3" fmla="*/ 360040 h 360040"/>
              <a:gd name="connsiteX4" fmla="*/ 0 w 395536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536" h="360040" extrusionOk="0">
                <a:moveTo>
                  <a:pt x="0" y="0"/>
                </a:moveTo>
                <a:cubicBezTo>
                  <a:pt x="164384" y="-13055"/>
                  <a:pt x="340188" y="4659"/>
                  <a:pt x="395536" y="0"/>
                </a:cubicBezTo>
                <a:cubicBezTo>
                  <a:pt x="407042" y="156797"/>
                  <a:pt x="387171" y="293099"/>
                  <a:pt x="395536" y="360040"/>
                </a:cubicBezTo>
                <a:cubicBezTo>
                  <a:pt x="280398" y="394680"/>
                  <a:pt x="104920" y="353984"/>
                  <a:pt x="0" y="360040"/>
                </a:cubicBezTo>
                <a:cubicBezTo>
                  <a:pt x="11260" y="188677"/>
                  <a:pt x="-29973" y="94719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1A0AA-7A4B-3303-B6FD-CFD9F83BC4A3}"/>
              </a:ext>
            </a:extLst>
          </p:cNvPr>
          <p:cNvSpPr/>
          <p:nvPr/>
        </p:nvSpPr>
        <p:spPr>
          <a:xfrm>
            <a:off x="611560" y="3717032"/>
            <a:ext cx="288032" cy="269796"/>
          </a:xfrm>
          <a:custGeom>
            <a:avLst/>
            <a:gdLst>
              <a:gd name="connsiteX0" fmla="*/ 0 w 288032"/>
              <a:gd name="connsiteY0" fmla="*/ 0 h 269796"/>
              <a:gd name="connsiteX1" fmla="*/ 288032 w 288032"/>
              <a:gd name="connsiteY1" fmla="*/ 0 h 269796"/>
              <a:gd name="connsiteX2" fmla="*/ 288032 w 288032"/>
              <a:gd name="connsiteY2" fmla="*/ 269796 h 269796"/>
              <a:gd name="connsiteX3" fmla="*/ 0 w 288032"/>
              <a:gd name="connsiteY3" fmla="*/ 269796 h 269796"/>
              <a:gd name="connsiteX4" fmla="*/ 0 w 288032"/>
              <a:gd name="connsiteY4" fmla="*/ 0 h 2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69796" extrusionOk="0">
                <a:moveTo>
                  <a:pt x="0" y="0"/>
                </a:moveTo>
                <a:cubicBezTo>
                  <a:pt x="38864" y="-21278"/>
                  <a:pt x="158137" y="12999"/>
                  <a:pt x="288032" y="0"/>
                </a:cubicBezTo>
                <a:cubicBezTo>
                  <a:pt x="275857" y="60179"/>
                  <a:pt x="277140" y="206109"/>
                  <a:pt x="288032" y="269796"/>
                </a:cubicBezTo>
                <a:cubicBezTo>
                  <a:pt x="184511" y="260189"/>
                  <a:pt x="37219" y="244103"/>
                  <a:pt x="0" y="269796"/>
                </a:cubicBezTo>
                <a:cubicBezTo>
                  <a:pt x="17173" y="172905"/>
                  <a:pt x="-14128" y="5257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6CC4B-0C89-0DA8-14F4-FC534DECC991}"/>
              </a:ext>
            </a:extLst>
          </p:cNvPr>
          <p:cNvSpPr/>
          <p:nvPr/>
        </p:nvSpPr>
        <p:spPr>
          <a:xfrm>
            <a:off x="2339752" y="5661248"/>
            <a:ext cx="6696744" cy="936104"/>
          </a:xfrm>
          <a:custGeom>
            <a:avLst/>
            <a:gdLst>
              <a:gd name="connsiteX0" fmla="*/ 0 w 6696744"/>
              <a:gd name="connsiteY0" fmla="*/ 0 h 936104"/>
              <a:gd name="connsiteX1" fmla="*/ 6696744 w 6696744"/>
              <a:gd name="connsiteY1" fmla="*/ 0 h 936104"/>
              <a:gd name="connsiteX2" fmla="*/ 6696744 w 6696744"/>
              <a:gd name="connsiteY2" fmla="*/ 936104 h 936104"/>
              <a:gd name="connsiteX3" fmla="*/ 0 w 6696744"/>
              <a:gd name="connsiteY3" fmla="*/ 936104 h 936104"/>
              <a:gd name="connsiteX4" fmla="*/ 0 w 6696744"/>
              <a:gd name="connsiteY4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744" h="936104" extrusionOk="0">
                <a:moveTo>
                  <a:pt x="0" y="0"/>
                </a:moveTo>
                <a:cubicBezTo>
                  <a:pt x="2153717" y="-5264"/>
                  <a:pt x="5279674" y="84467"/>
                  <a:pt x="6696744" y="0"/>
                </a:cubicBezTo>
                <a:cubicBezTo>
                  <a:pt x="6630481" y="144635"/>
                  <a:pt x="6779109" y="584659"/>
                  <a:pt x="6696744" y="936104"/>
                </a:cubicBezTo>
                <a:cubicBezTo>
                  <a:pt x="4800125" y="1042424"/>
                  <a:pt x="839563" y="928455"/>
                  <a:pt x="0" y="936104"/>
                </a:cubicBezTo>
                <a:cubicBezTo>
                  <a:pt x="-1701" y="747279"/>
                  <a:pt x="73719" y="114821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70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Any questions?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2000" dirty="0"/>
              <a:t>Next…</a:t>
            </a:r>
          </a:p>
          <a:p>
            <a:pPr>
              <a:spcAft>
                <a:spcPts val="900"/>
              </a:spcAft>
            </a:pPr>
            <a:r>
              <a:rPr lang="en-GB" sz="2000" dirty="0"/>
              <a:t>Notepad rebuild!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In this session…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en-GB" sz="2400" dirty="0"/>
              <a:t>Environment rationale</a:t>
            </a:r>
          </a:p>
          <a:p>
            <a:pPr lvl="1"/>
            <a:r>
              <a:rPr lang="en-GB" sz="1800" dirty="0"/>
              <a:t>Why Java</a:t>
            </a:r>
          </a:p>
          <a:p>
            <a:pPr lvl="1"/>
            <a:r>
              <a:rPr lang="en-GB" sz="1800" dirty="0"/>
              <a:t>Choice of IDE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About GitHub</a:t>
            </a:r>
          </a:p>
          <a:p>
            <a:pPr lvl="0">
              <a:spcBef>
                <a:spcPts val="400"/>
              </a:spcBef>
            </a:pPr>
            <a:r>
              <a:rPr lang="en-GB" sz="2400" dirty="0"/>
              <a:t>Environment configuration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Software downloads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Editing environment variables</a:t>
            </a:r>
          </a:p>
          <a:p>
            <a:pPr lvl="0">
              <a:spcBef>
                <a:spcPts val="400"/>
              </a:spcBef>
            </a:pPr>
            <a:r>
              <a:rPr lang="en-GB" sz="2400" dirty="0"/>
              <a:t>Environment testing</a:t>
            </a:r>
          </a:p>
          <a:p>
            <a:pPr lvl="1">
              <a:spcBef>
                <a:spcPts val="400"/>
              </a:spcBef>
            </a:pPr>
            <a:r>
              <a:rPr lang="en-GB" sz="2000" dirty="0"/>
              <a:t>Testing with “Hello World”</a:t>
            </a:r>
          </a:p>
          <a:p>
            <a:pPr lvl="0">
              <a:spcBef>
                <a:spcPts val="400"/>
              </a:spcBef>
            </a:pPr>
            <a:endParaRPr lang="en-GB" sz="2400" dirty="0"/>
          </a:p>
          <a:p>
            <a:pPr lvl="1"/>
            <a:endParaRPr lang="en-GB" sz="2000" dirty="0"/>
          </a:p>
          <a:p>
            <a:endParaRPr lang="en-GB" sz="4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200" dirty="0"/>
              <a:t>Environment rationale</a:t>
            </a: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702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Java?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7148-B95F-43E2-9C0C-8AC9F24B8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Java is a very versatile, platform independent high level application programming language.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Most Java code is very similar to the C# equivalents.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Programmers with some C# experience should be able to translate between it and Java reasonably easily.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Experience with Java will improve your skill sets and your </a:t>
            </a:r>
            <a:r>
              <a:rPr lang="en-GB" sz="2000" dirty="0" err="1"/>
              <a:t>C.V.s.</a:t>
            </a:r>
            <a:endParaRPr lang="en-GB" sz="2000" dirty="0"/>
          </a:p>
          <a:p>
            <a:pPr>
              <a:spcAft>
                <a:spcPts val="1200"/>
              </a:spcAft>
            </a:pPr>
            <a:r>
              <a:rPr lang="en-GB" sz="2000" dirty="0"/>
              <a:t>Good choice for Socket Programming.</a:t>
            </a:r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248312-55E6-0128-FF5B-D3A160E9B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854552"/>
            <a:ext cx="2520280" cy="1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Variety of IDE choices for Java.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hlinkClick r:id="rId2"/>
              </a:rPr>
              <a:t>NetBeans</a:t>
            </a:r>
            <a:r>
              <a:rPr lang="en-GB" sz="2000" dirty="0"/>
              <a:t> and </a:t>
            </a:r>
            <a:r>
              <a:rPr lang="en-GB" sz="2000" dirty="0">
                <a:hlinkClick r:id="rId3"/>
              </a:rPr>
              <a:t>Eclipse</a:t>
            </a:r>
            <a:r>
              <a:rPr lang="en-GB" sz="2000" dirty="0"/>
              <a:t> are both popular.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Examples will use </a:t>
            </a:r>
            <a:r>
              <a:rPr lang="en-GB" sz="2000" dirty="0">
                <a:hlinkClick r:id="rId4"/>
              </a:rPr>
              <a:t>Visual Studio Code</a:t>
            </a:r>
            <a:r>
              <a:rPr lang="en-GB" sz="2000" dirty="0"/>
              <a:t>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VS Code is also an effective IDE for HTML, CSS, XML, JSON, PHP, Laravel and JavaScript.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If we choose VS Code we can use one IDE for everything!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2962BC7-4B93-B81C-AF77-5EAC50901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65" y="4614165"/>
            <a:ext cx="3573270" cy="1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6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About GitHub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hlinkClick r:id="rId2"/>
              </a:rPr>
              <a:t>GitHub</a:t>
            </a:r>
            <a:r>
              <a:rPr lang="en-GB" sz="2000" dirty="0"/>
              <a:t> is a cloud version control system for software projects.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GitHub will provide cloud-based access to your code project.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GitHub’s version control will allow you to roll project back to the last committed version if you break something fundamental.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GitHub is free!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365C36C-2663-D2F1-B472-2AF7F8460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5" t="25200" r="36213" b="26556"/>
          <a:stretch/>
        </p:blipFill>
        <p:spPr>
          <a:xfrm>
            <a:off x="3584686" y="4112149"/>
            <a:ext cx="19746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3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Environment configuration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66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400"/>
              </a:spcBef>
            </a:pPr>
            <a:r>
              <a:rPr lang="en-GB" sz="4800" dirty="0"/>
              <a:t>Software downloads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Go to </a:t>
            </a:r>
            <a:r>
              <a:rPr lang="en-GB" sz="2000" dirty="0">
                <a:hlinkClick r:id="rId2"/>
              </a:rPr>
              <a:t>github.com </a:t>
            </a:r>
            <a:r>
              <a:rPr lang="en-GB" sz="2000" dirty="0"/>
              <a:t>and create an account.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Download and install </a:t>
            </a:r>
            <a:r>
              <a:rPr lang="en-GB" sz="2000" dirty="0">
                <a:hlinkClick r:id="rId3"/>
              </a:rPr>
              <a:t>GitHub desktop</a:t>
            </a:r>
            <a:r>
              <a:rPr lang="en-GB" sz="2000" dirty="0"/>
              <a:t>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Open GitHub desktop and sign in with the account you created.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Download and install the latest </a:t>
            </a:r>
            <a:r>
              <a:rPr lang="en-GB" sz="2000" dirty="0">
                <a:hlinkClick r:id="rId4"/>
              </a:rPr>
              <a:t>Java Development Kit</a:t>
            </a:r>
            <a:r>
              <a:rPr lang="en-GB" sz="2000" dirty="0"/>
              <a:t> </a:t>
            </a:r>
            <a:r>
              <a:rPr lang="en-GB" sz="1600" dirty="0"/>
              <a:t>(the installer is easiest).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Add the JDK to the system environment (see next slide).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Download and install </a:t>
            </a:r>
            <a:r>
              <a:rPr lang="en-GB" sz="2000" dirty="0">
                <a:hlinkClick r:id="rId5"/>
              </a:rPr>
              <a:t>VS Code</a:t>
            </a:r>
            <a:r>
              <a:rPr lang="en-GB" sz="2000" dirty="0"/>
              <a:t>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Install the VS Code </a:t>
            </a:r>
            <a:r>
              <a:rPr lang="en-GB" sz="2000" b="1" dirty="0"/>
              <a:t>Extension Pack for Java</a:t>
            </a:r>
            <a:r>
              <a:rPr lang="en-GB" sz="2000" dirty="0"/>
              <a:t>.</a:t>
            </a:r>
            <a:endParaRPr lang="en-GB" sz="2000" b="1" dirty="0"/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endParaRPr lang="en-GB" sz="2000" dirty="0"/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0F858-000B-C09E-F7FF-2B95D861F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933"/>
          <a:stretch/>
        </p:blipFill>
        <p:spPr>
          <a:xfrm>
            <a:off x="372" y="4797152"/>
            <a:ext cx="9144000" cy="2060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E5BB9-392F-5694-334B-7082156B22FA}"/>
              </a:ext>
            </a:extLst>
          </p:cNvPr>
          <p:cNvSpPr/>
          <p:nvPr/>
        </p:nvSpPr>
        <p:spPr>
          <a:xfrm>
            <a:off x="0" y="6309320"/>
            <a:ext cx="323528" cy="360040"/>
          </a:xfrm>
          <a:custGeom>
            <a:avLst/>
            <a:gdLst>
              <a:gd name="connsiteX0" fmla="*/ 0 w 323528"/>
              <a:gd name="connsiteY0" fmla="*/ 0 h 360040"/>
              <a:gd name="connsiteX1" fmla="*/ 323528 w 323528"/>
              <a:gd name="connsiteY1" fmla="*/ 0 h 360040"/>
              <a:gd name="connsiteX2" fmla="*/ 323528 w 323528"/>
              <a:gd name="connsiteY2" fmla="*/ 360040 h 360040"/>
              <a:gd name="connsiteX3" fmla="*/ 0 w 323528"/>
              <a:gd name="connsiteY3" fmla="*/ 360040 h 360040"/>
              <a:gd name="connsiteX4" fmla="*/ 0 w 323528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28" h="360040" extrusionOk="0">
                <a:moveTo>
                  <a:pt x="0" y="0"/>
                </a:moveTo>
                <a:cubicBezTo>
                  <a:pt x="127431" y="-16265"/>
                  <a:pt x="209938" y="16732"/>
                  <a:pt x="323528" y="0"/>
                </a:cubicBezTo>
                <a:cubicBezTo>
                  <a:pt x="335034" y="156797"/>
                  <a:pt x="315163" y="293099"/>
                  <a:pt x="323528" y="360040"/>
                </a:cubicBezTo>
                <a:cubicBezTo>
                  <a:pt x="255359" y="352352"/>
                  <a:pt x="141139" y="351033"/>
                  <a:pt x="0" y="360040"/>
                </a:cubicBezTo>
                <a:cubicBezTo>
                  <a:pt x="11260" y="188677"/>
                  <a:pt x="-29973" y="94719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785CF-3139-63B3-1E86-DD8429BF2909}"/>
              </a:ext>
            </a:extLst>
          </p:cNvPr>
          <p:cNvSpPr/>
          <p:nvPr/>
        </p:nvSpPr>
        <p:spPr>
          <a:xfrm>
            <a:off x="395536" y="5229200"/>
            <a:ext cx="2088232" cy="216024"/>
          </a:xfrm>
          <a:custGeom>
            <a:avLst/>
            <a:gdLst>
              <a:gd name="connsiteX0" fmla="*/ 0 w 2088232"/>
              <a:gd name="connsiteY0" fmla="*/ 0 h 216024"/>
              <a:gd name="connsiteX1" fmla="*/ 2088232 w 2088232"/>
              <a:gd name="connsiteY1" fmla="*/ 0 h 216024"/>
              <a:gd name="connsiteX2" fmla="*/ 2088232 w 2088232"/>
              <a:gd name="connsiteY2" fmla="*/ 216024 h 216024"/>
              <a:gd name="connsiteX3" fmla="*/ 0 w 2088232"/>
              <a:gd name="connsiteY3" fmla="*/ 216024 h 216024"/>
              <a:gd name="connsiteX4" fmla="*/ 0 w 208823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8232" h="216024" extrusionOk="0">
                <a:moveTo>
                  <a:pt x="0" y="0"/>
                </a:moveTo>
                <a:cubicBezTo>
                  <a:pt x="482634" y="-5264"/>
                  <a:pt x="1476048" y="84467"/>
                  <a:pt x="2088232" y="0"/>
                </a:cubicBezTo>
                <a:cubicBezTo>
                  <a:pt x="2099738" y="37957"/>
                  <a:pt x="2105790" y="130858"/>
                  <a:pt x="2088232" y="216024"/>
                </a:cubicBezTo>
                <a:cubicBezTo>
                  <a:pt x="1631783" y="322344"/>
                  <a:pt x="783083" y="208375"/>
                  <a:pt x="0" y="216024"/>
                </a:cubicBezTo>
                <a:cubicBezTo>
                  <a:pt x="-14662" y="135587"/>
                  <a:pt x="8911" y="89743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681FB-9159-398B-16F7-795B217D12C2}"/>
              </a:ext>
            </a:extLst>
          </p:cNvPr>
          <p:cNvSpPr/>
          <p:nvPr/>
        </p:nvSpPr>
        <p:spPr>
          <a:xfrm>
            <a:off x="323528" y="5517232"/>
            <a:ext cx="2160240" cy="432048"/>
          </a:xfrm>
          <a:custGeom>
            <a:avLst/>
            <a:gdLst>
              <a:gd name="connsiteX0" fmla="*/ 0 w 2160240"/>
              <a:gd name="connsiteY0" fmla="*/ 0 h 432048"/>
              <a:gd name="connsiteX1" fmla="*/ 2160240 w 2160240"/>
              <a:gd name="connsiteY1" fmla="*/ 0 h 432048"/>
              <a:gd name="connsiteX2" fmla="*/ 2160240 w 2160240"/>
              <a:gd name="connsiteY2" fmla="*/ 432048 h 432048"/>
              <a:gd name="connsiteX3" fmla="*/ 0 w 2160240"/>
              <a:gd name="connsiteY3" fmla="*/ 432048 h 432048"/>
              <a:gd name="connsiteX4" fmla="*/ 0 w 2160240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432048" extrusionOk="0">
                <a:moveTo>
                  <a:pt x="0" y="0"/>
                </a:moveTo>
                <a:cubicBezTo>
                  <a:pt x="403449" y="-5264"/>
                  <a:pt x="1800162" y="84467"/>
                  <a:pt x="2160240" y="0"/>
                </a:cubicBezTo>
                <a:cubicBezTo>
                  <a:pt x="2152304" y="168505"/>
                  <a:pt x="2158356" y="243648"/>
                  <a:pt x="2160240" y="432048"/>
                </a:cubicBezTo>
                <a:cubicBezTo>
                  <a:pt x="1235738" y="538368"/>
                  <a:pt x="386984" y="424399"/>
                  <a:pt x="0" y="432048"/>
                </a:cubicBezTo>
                <a:cubicBezTo>
                  <a:pt x="4780" y="306362"/>
                  <a:pt x="28353" y="185973"/>
                  <a:pt x="0" y="0"/>
                </a:cubicBezTo>
                <a:close/>
              </a:path>
            </a:pathLst>
          </a:custGeom>
          <a:noFill/>
          <a:ln w="38100" cmpd="sng"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3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621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following is for Windows (for Mac or other… Google it)*.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Open the search bar and type “env”.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Open the environment variables control panel.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5920" y="6381328"/>
            <a:ext cx="792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/>
              <a:t>*You WILL find out how this is done (and it is largely the same as in Windows)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865EB-7ED7-0027-0968-75F99374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42" y="3212976"/>
            <a:ext cx="7278116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02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406</TotalTime>
  <Words>633</Words>
  <Application>Microsoft Office PowerPoint</Application>
  <PresentationFormat>On-screen Show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Data handling in Application development Development environment setup</vt:lpstr>
      <vt:lpstr>In this session…</vt:lpstr>
      <vt:lpstr>Environment rationale  </vt:lpstr>
      <vt:lpstr>Why Java?</vt:lpstr>
      <vt:lpstr>Choice of IDE</vt:lpstr>
      <vt:lpstr>About GitHub</vt:lpstr>
      <vt:lpstr>Environment configuration    </vt:lpstr>
      <vt:lpstr>Software downloads</vt:lpstr>
      <vt:lpstr>Editing environment variables</vt:lpstr>
      <vt:lpstr>Editing environment variables</vt:lpstr>
      <vt:lpstr>Editing environment variables</vt:lpstr>
      <vt:lpstr>Editing environment variables</vt:lpstr>
      <vt:lpstr>Environment testing    </vt:lpstr>
      <vt:lpstr>Testing with “Hello World”</vt:lpstr>
      <vt:lpstr>Testing with “Hello World”</vt:lpstr>
      <vt:lpstr>Testing with “Hello World”</vt:lpstr>
      <vt:lpstr>Any 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Andrew Green</cp:lastModifiedBy>
  <cp:revision>171</cp:revision>
  <dcterms:created xsi:type="dcterms:W3CDTF">2010-09-12T20:40:41Z</dcterms:created>
  <dcterms:modified xsi:type="dcterms:W3CDTF">2022-06-26T10:41:38Z</dcterms:modified>
</cp:coreProperties>
</file>