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4"/>
  </p:notesMasterIdLst>
  <p:sldIdLst>
    <p:sldId id="256" r:id="rId2"/>
    <p:sldId id="318" r:id="rId3"/>
    <p:sldId id="337" r:id="rId4"/>
    <p:sldId id="335" r:id="rId5"/>
    <p:sldId id="320" r:id="rId6"/>
    <p:sldId id="338" r:id="rId7"/>
    <p:sldId id="364" r:id="rId8"/>
    <p:sldId id="380" r:id="rId9"/>
    <p:sldId id="381" r:id="rId10"/>
    <p:sldId id="382" r:id="rId11"/>
    <p:sldId id="383" r:id="rId12"/>
    <p:sldId id="385" r:id="rId13"/>
    <p:sldId id="384" r:id="rId14"/>
    <p:sldId id="386" r:id="rId15"/>
    <p:sldId id="336" r:id="rId16"/>
    <p:sldId id="339" r:id="rId17"/>
    <p:sldId id="387" r:id="rId18"/>
    <p:sldId id="365" r:id="rId19"/>
    <p:sldId id="340" r:id="rId20"/>
    <p:sldId id="388" r:id="rId21"/>
    <p:sldId id="389" r:id="rId22"/>
    <p:sldId id="390" r:id="rId23"/>
    <p:sldId id="391" r:id="rId24"/>
    <p:sldId id="392" r:id="rId25"/>
    <p:sldId id="394" r:id="rId26"/>
    <p:sldId id="393" r:id="rId27"/>
    <p:sldId id="395" r:id="rId28"/>
    <p:sldId id="396" r:id="rId29"/>
    <p:sldId id="397" r:id="rId30"/>
    <p:sldId id="398" r:id="rId31"/>
    <p:sldId id="399" r:id="rId32"/>
    <p:sldId id="400" r:id="rId33"/>
    <p:sldId id="401" r:id="rId34"/>
    <p:sldId id="402" r:id="rId35"/>
    <p:sldId id="403" r:id="rId36"/>
    <p:sldId id="378" r:id="rId37"/>
    <p:sldId id="404" r:id="rId38"/>
    <p:sldId id="405" r:id="rId39"/>
    <p:sldId id="406" r:id="rId40"/>
    <p:sldId id="407" r:id="rId41"/>
    <p:sldId id="409" r:id="rId42"/>
    <p:sldId id="32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D00"/>
    <a:srgbClr val="EBA039"/>
    <a:srgbClr val="525252"/>
    <a:srgbClr val="87A2D3"/>
    <a:srgbClr val="E78000"/>
    <a:srgbClr val="8474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2" autoAdjust="0"/>
    <p:restoredTop sz="94947" autoAdjust="0"/>
  </p:normalViewPr>
  <p:slideViewPr>
    <p:cSldViewPr>
      <p:cViewPr varScale="1">
        <p:scale>
          <a:sx n="75" d="100"/>
          <a:sy n="75" d="100"/>
        </p:scale>
        <p:origin x="139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Andrew" userId="5c87a1a1-9dba-4e8d-80a3-ee66ced3ed9c" providerId="ADAL" clId="{53485AEF-3AAB-499E-B64C-491B3E37D7EB}"/>
    <pc:docChg chg="addSld modSld">
      <pc:chgData name="Green, Andrew" userId="5c87a1a1-9dba-4e8d-80a3-ee66ced3ed9c" providerId="ADAL" clId="{53485AEF-3AAB-499E-B64C-491B3E37D7EB}" dt="2020-09-04T12:43:47.181" v="206" actId="20577"/>
      <pc:docMkLst>
        <pc:docMk/>
      </pc:docMkLst>
      <pc:sldChg chg="modSp mod">
        <pc:chgData name="Green, Andrew" userId="5c87a1a1-9dba-4e8d-80a3-ee66ced3ed9c" providerId="ADAL" clId="{53485AEF-3AAB-499E-B64C-491B3E37D7EB}" dt="2020-09-04T12:28:53.911" v="0"/>
        <pc:sldMkLst>
          <pc:docMk/>
          <pc:sldMk cId="0" sldId="256"/>
        </pc:sldMkLst>
        <pc:spChg chg="mod">
          <ac:chgData name="Green, Andrew" userId="5c87a1a1-9dba-4e8d-80a3-ee66ced3ed9c" providerId="ADAL" clId="{53485AEF-3AAB-499E-B64C-491B3E37D7EB}" dt="2020-09-04T12:28:53.911" v="0"/>
          <ac:spMkLst>
            <pc:docMk/>
            <pc:sldMk cId="0" sldId="256"/>
            <ac:spMk id="2" creationId="{00000000-0000-0000-0000-000000000000}"/>
          </ac:spMkLst>
        </pc:spChg>
      </pc:sldChg>
      <pc:sldChg chg="modSp add">
        <pc:chgData name="Green, Andrew" userId="5c87a1a1-9dba-4e8d-80a3-ee66ced3ed9c" providerId="ADAL" clId="{53485AEF-3AAB-499E-B64C-491B3E37D7EB}" dt="2020-09-04T12:43:47.181" v="206" actId="20577"/>
        <pc:sldMkLst>
          <pc:docMk/>
          <pc:sldMk cId="1320225429" sldId="325"/>
        </pc:sldMkLst>
        <pc:spChg chg="mod">
          <ac:chgData name="Green, Andrew" userId="5c87a1a1-9dba-4e8d-80a3-ee66ced3ed9c" providerId="ADAL" clId="{53485AEF-3AAB-499E-B64C-491B3E37D7EB}" dt="2020-09-04T12:43:47.181" v="206" actId="20577"/>
          <ac:spMkLst>
            <pc:docMk/>
            <pc:sldMk cId="1320225429" sldId="325"/>
            <ac:spMk id="3" creationId="{00000000-0000-0000-0000-000000000000}"/>
          </ac:spMkLst>
        </pc:spChg>
      </pc:sldChg>
      <pc:sldChg chg="modSp mod">
        <pc:chgData name="Green, Andrew" userId="5c87a1a1-9dba-4e8d-80a3-ee66ced3ed9c" providerId="ADAL" clId="{53485AEF-3AAB-499E-B64C-491B3E37D7EB}" dt="2020-09-04T12:41:17.198" v="2" actId="948"/>
        <pc:sldMkLst>
          <pc:docMk/>
          <pc:sldMk cId="2910587216" sldId="403"/>
        </pc:sldMkLst>
        <pc:spChg chg="mod">
          <ac:chgData name="Green, Andrew" userId="5c87a1a1-9dba-4e8d-80a3-ee66ced3ed9c" providerId="ADAL" clId="{53485AEF-3AAB-499E-B64C-491B3E37D7EB}" dt="2020-09-04T12:41:17.198" v="2" actId="948"/>
          <ac:spMkLst>
            <pc:docMk/>
            <pc:sldMk cId="2910587216" sldId="403"/>
            <ac:spMk id="3" creationId="{00000000-0000-0000-0000-000000000000}"/>
          </ac:spMkLst>
        </pc:spChg>
      </pc:sldChg>
      <pc:sldChg chg="add">
        <pc:chgData name="Green, Andrew" userId="5c87a1a1-9dba-4e8d-80a3-ee66ced3ed9c" providerId="ADAL" clId="{53485AEF-3AAB-499E-B64C-491B3E37D7EB}" dt="2020-09-04T12:41:56.787" v="3"/>
        <pc:sldMkLst>
          <pc:docMk/>
          <pc:sldMk cId="3740850666" sldId="407"/>
        </pc:sldMkLst>
      </pc:sldChg>
      <pc:sldChg chg="modSp add mod">
        <pc:chgData name="Green, Andrew" userId="5c87a1a1-9dba-4e8d-80a3-ee66ced3ed9c" providerId="ADAL" clId="{53485AEF-3AAB-499E-B64C-491B3E37D7EB}" dt="2020-09-04T12:43:03.297" v="167" actId="20577"/>
        <pc:sldMkLst>
          <pc:docMk/>
          <pc:sldMk cId="2397934133" sldId="408"/>
        </pc:sldMkLst>
        <pc:spChg chg="mod">
          <ac:chgData name="Green, Andrew" userId="5c87a1a1-9dba-4e8d-80a3-ee66ced3ed9c" providerId="ADAL" clId="{53485AEF-3AAB-499E-B64C-491B3E37D7EB}" dt="2020-09-04T12:43:03.297" v="167" actId="20577"/>
          <ac:spMkLst>
            <pc:docMk/>
            <pc:sldMk cId="2397934133" sldId="408"/>
            <ac:spMk id="2" creationId="{C9D73F94-F7DF-4A13-A3D4-D4CDFA203A1D}"/>
          </ac:spMkLst>
        </pc:spChg>
        <pc:spChg chg="mod">
          <ac:chgData name="Green, Andrew" userId="5c87a1a1-9dba-4e8d-80a3-ee66ced3ed9c" providerId="ADAL" clId="{53485AEF-3AAB-499E-B64C-491B3E37D7EB}" dt="2020-09-04T12:42:58.926" v="166" actId="20577"/>
          <ac:spMkLst>
            <pc:docMk/>
            <pc:sldMk cId="2397934133" sldId="408"/>
            <ac:spMk id="3" creationId="{EF744CFB-B0A8-4D4E-8F4C-E2AFDBF57AD0}"/>
          </ac:spMkLst>
        </pc:spChg>
      </pc:sldChg>
      <pc:sldChg chg="modSp add mod">
        <pc:chgData name="Green, Andrew" userId="5c87a1a1-9dba-4e8d-80a3-ee66ced3ed9c" providerId="ADAL" clId="{53485AEF-3AAB-499E-B64C-491B3E37D7EB}" dt="2020-09-04T12:43:28.950" v="168"/>
        <pc:sldMkLst>
          <pc:docMk/>
          <pc:sldMk cId="450539677" sldId="409"/>
        </pc:sldMkLst>
        <pc:spChg chg="mod">
          <ac:chgData name="Green, Andrew" userId="5c87a1a1-9dba-4e8d-80a3-ee66ced3ed9c" providerId="ADAL" clId="{53485AEF-3AAB-499E-B64C-491B3E37D7EB}" dt="2020-09-04T12:43:28.950" v="168"/>
          <ac:spMkLst>
            <pc:docMk/>
            <pc:sldMk cId="450539677" sldId="409"/>
            <ac:spMk id="3" creationId="{061D9FB3-6C64-4B0E-84FB-5178B2EC3D0C}"/>
          </ac:spMkLst>
        </pc:spChg>
      </pc:sldChg>
    </pc:docChg>
  </pc:docChgLst>
  <pc:docChgLst>
    <pc:chgData name="Andrew Green" userId="5c87a1a1-9dba-4e8d-80a3-ee66ced3ed9c" providerId="ADAL" clId="{E0552BA9-701F-45AB-BF97-763C76C44F20}"/>
    <pc:docChg chg="modSld">
      <pc:chgData name="Andrew Green" userId="5c87a1a1-9dba-4e8d-80a3-ee66ced3ed9c" providerId="ADAL" clId="{E0552BA9-701F-45AB-BF97-763C76C44F20}" dt="2022-06-23T15:15:53.801" v="0"/>
      <pc:docMkLst>
        <pc:docMk/>
      </pc:docMkLst>
      <pc:sldChg chg="modSp mod">
        <pc:chgData name="Andrew Green" userId="5c87a1a1-9dba-4e8d-80a3-ee66ced3ed9c" providerId="ADAL" clId="{E0552BA9-701F-45AB-BF97-763C76C44F20}" dt="2022-06-23T15:15:53.801" v="0"/>
        <pc:sldMkLst>
          <pc:docMk/>
          <pc:sldMk cId="0" sldId="256"/>
        </pc:sldMkLst>
        <pc:spChg chg="mod">
          <ac:chgData name="Andrew Green" userId="5c87a1a1-9dba-4e8d-80a3-ee66ced3ed9c" providerId="ADAL" clId="{E0552BA9-701F-45AB-BF97-763C76C44F20}" dt="2022-06-23T15:15:53.801" v="0"/>
          <ac:spMkLst>
            <pc:docMk/>
            <pc:sldMk cId="0" sldId="256"/>
            <ac:spMk id="2" creationId="{00000000-0000-0000-0000-000000000000}"/>
          </ac:spMkLst>
        </pc:spChg>
      </pc:sldChg>
    </pc:docChg>
  </pc:docChgLst>
  <pc:docChgLst>
    <pc:chgData name="Andrew Green" userId="5c87a1a1-9dba-4e8d-80a3-ee66ced3ed9c" providerId="ADAL" clId="{3741C489-902D-4281-81C6-B434CE382BE7}"/>
    <pc:docChg chg="undo custSel delSld modSld">
      <pc:chgData name="Andrew Green" userId="5c87a1a1-9dba-4e8d-80a3-ee66ced3ed9c" providerId="ADAL" clId="{3741C489-902D-4281-81C6-B434CE382BE7}" dt="2022-10-23T10:57:53.586" v="155" actId="47"/>
      <pc:docMkLst>
        <pc:docMk/>
      </pc:docMkLst>
      <pc:sldChg chg="modSp mod">
        <pc:chgData name="Andrew Green" userId="5c87a1a1-9dba-4e8d-80a3-ee66ced3ed9c" providerId="ADAL" clId="{3741C489-902D-4281-81C6-B434CE382BE7}" dt="2022-10-23T10:52:51.336" v="6" actId="20577"/>
        <pc:sldMkLst>
          <pc:docMk/>
          <pc:sldMk cId="3735659964" sldId="335"/>
        </pc:sldMkLst>
        <pc:spChg chg="mod">
          <ac:chgData name="Andrew Green" userId="5c87a1a1-9dba-4e8d-80a3-ee66ced3ed9c" providerId="ADAL" clId="{3741C489-902D-4281-81C6-B434CE382BE7}" dt="2022-10-23T10:52:51.336" v="6" actId="20577"/>
          <ac:spMkLst>
            <pc:docMk/>
            <pc:sldMk cId="3735659964" sldId="335"/>
            <ac:spMk id="3" creationId="{D51E7148-B95F-43E2-9C0C-8AC9F24B85BB}"/>
          </ac:spMkLst>
        </pc:spChg>
      </pc:sldChg>
      <pc:sldChg chg="modSp mod">
        <pc:chgData name="Andrew Green" userId="5c87a1a1-9dba-4e8d-80a3-ee66ced3ed9c" providerId="ADAL" clId="{3741C489-902D-4281-81C6-B434CE382BE7}" dt="2022-10-23T10:55:02.415" v="88" actId="113"/>
        <pc:sldMkLst>
          <pc:docMk/>
          <pc:sldMk cId="1803036447" sldId="336"/>
        </pc:sldMkLst>
        <pc:spChg chg="mod">
          <ac:chgData name="Andrew Green" userId="5c87a1a1-9dba-4e8d-80a3-ee66ced3ed9c" providerId="ADAL" clId="{3741C489-902D-4281-81C6-B434CE382BE7}" dt="2022-10-23T10:55:02.415" v="88" actId="113"/>
          <ac:spMkLst>
            <pc:docMk/>
            <pc:sldMk cId="1803036447" sldId="336"/>
            <ac:spMk id="3" creationId="{00000000-0000-0000-0000-000000000000}"/>
          </ac:spMkLst>
        </pc:spChg>
      </pc:sldChg>
      <pc:sldChg chg="modSp mod">
        <pc:chgData name="Andrew Green" userId="5c87a1a1-9dba-4e8d-80a3-ee66ced3ed9c" providerId="ADAL" clId="{3741C489-902D-4281-81C6-B434CE382BE7}" dt="2022-10-23T10:55:34.303" v="94" actId="20577"/>
        <pc:sldMkLst>
          <pc:docMk/>
          <pc:sldMk cId="2267777358" sldId="340"/>
        </pc:sldMkLst>
        <pc:spChg chg="mod">
          <ac:chgData name="Andrew Green" userId="5c87a1a1-9dba-4e8d-80a3-ee66ced3ed9c" providerId="ADAL" clId="{3741C489-902D-4281-81C6-B434CE382BE7}" dt="2022-10-23T10:55:34.303" v="94" actId="20577"/>
          <ac:spMkLst>
            <pc:docMk/>
            <pc:sldMk cId="2267777358" sldId="340"/>
            <ac:spMk id="3" creationId="{00000000-0000-0000-0000-000000000000}"/>
          </ac:spMkLst>
        </pc:spChg>
      </pc:sldChg>
      <pc:sldChg chg="modSp mod">
        <pc:chgData name="Andrew Green" userId="5c87a1a1-9dba-4e8d-80a3-ee66ced3ed9c" providerId="ADAL" clId="{3741C489-902D-4281-81C6-B434CE382BE7}" dt="2022-10-23T10:55:37.699" v="95" actId="20577"/>
        <pc:sldMkLst>
          <pc:docMk/>
          <pc:sldMk cId="3045790741" sldId="341"/>
        </pc:sldMkLst>
        <pc:spChg chg="mod">
          <ac:chgData name="Andrew Green" userId="5c87a1a1-9dba-4e8d-80a3-ee66ced3ed9c" providerId="ADAL" clId="{3741C489-902D-4281-81C6-B434CE382BE7}" dt="2022-10-23T10:55:37.699" v="95" actId="20577"/>
          <ac:spMkLst>
            <pc:docMk/>
            <pc:sldMk cId="3045790741" sldId="341"/>
            <ac:spMk id="3" creationId="{00000000-0000-0000-0000-000000000000}"/>
          </ac:spMkLst>
        </pc:spChg>
      </pc:sldChg>
      <pc:sldChg chg="modSp mod">
        <pc:chgData name="Andrew Green" userId="5c87a1a1-9dba-4e8d-80a3-ee66ced3ed9c" providerId="ADAL" clId="{3741C489-902D-4281-81C6-B434CE382BE7}" dt="2022-10-23T10:53:00.997" v="11" actId="20577"/>
        <pc:sldMkLst>
          <pc:docMk/>
          <pc:sldMk cId="2216034048" sldId="364"/>
        </pc:sldMkLst>
        <pc:spChg chg="mod">
          <ac:chgData name="Andrew Green" userId="5c87a1a1-9dba-4e8d-80a3-ee66ced3ed9c" providerId="ADAL" clId="{3741C489-902D-4281-81C6-B434CE382BE7}" dt="2022-10-23T10:53:00.997" v="11" actId="20577"/>
          <ac:spMkLst>
            <pc:docMk/>
            <pc:sldMk cId="2216034048" sldId="364"/>
            <ac:spMk id="3" creationId="{00000000-0000-0000-0000-000000000000}"/>
          </ac:spMkLst>
        </pc:spChg>
      </pc:sldChg>
      <pc:sldChg chg="modSp mod">
        <pc:chgData name="Andrew Green" userId="5c87a1a1-9dba-4e8d-80a3-ee66ced3ed9c" providerId="ADAL" clId="{3741C489-902D-4281-81C6-B434CE382BE7}" dt="2022-10-23T10:55:30.966" v="91" actId="20577"/>
        <pc:sldMkLst>
          <pc:docMk/>
          <pc:sldMk cId="3777080259" sldId="365"/>
        </pc:sldMkLst>
        <pc:spChg chg="mod">
          <ac:chgData name="Andrew Green" userId="5c87a1a1-9dba-4e8d-80a3-ee66ced3ed9c" providerId="ADAL" clId="{3741C489-902D-4281-81C6-B434CE382BE7}" dt="2022-10-23T10:55:30.966" v="91" actId="20577"/>
          <ac:spMkLst>
            <pc:docMk/>
            <pc:sldMk cId="3777080259" sldId="365"/>
            <ac:spMk id="3" creationId="{00000000-0000-0000-0000-000000000000}"/>
          </ac:spMkLst>
        </pc:spChg>
      </pc:sldChg>
      <pc:sldChg chg="modSp mod">
        <pc:chgData name="Andrew Green" userId="5c87a1a1-9dba-4e8d-80a3-ee66ced3ed9c" providerId="ADAL" clId="{3741C489-902D-4281-81C6-B434CE382BE7}" dt="2022-10-23T10:57:30.214" v="154" actId="20577"/>
        <pc:sldMkLst>
          <pc:docMk/>
          <pc:sldMk cId="967877731" sldId="378"/>
        </pc:sldMkLst>
        <pc:spChg chg="mod">
          <ac:chgData name="Andrew Green" userId="5c87a1a1-9dba-4e8d-80a3-ee66ced3ed9c" providerId="ADAL" clId="{3741C489-902D-4281-81C6-B434CE382BE7}" dt="2022-10-23T10:57:30.214" v="154" actId="20577"/>
          <ac:spMkLst>
            <pc:docMk/>
            <pc:sldMk cId="967877731" sldId="378"/>
            <ac:spMk id="3" creationId="{00000000-0000-0000-0000-000000000000}"/>
          </ac:spMkLst>
        </pc:spChg>
      </pc:sldChg>
      <pc:sldChg chg="del">
        <pc:chgData name="Andrew Green" userId="5c87a1a1-9dba-4e8d-80a3-ee66ced3ed9c" providerId="ADAL" clId="{3741C489-902D-4281-81C6-B434CE382BE7}" dt="2022-10-23T10:52:36.525" v="0" actId="47"/>
        <pc:sldMkLst>
          <pc:docMk/>
          <pc:sldMk cId="780850818" sldId="379"/>
        </pc:sldMkLst>
      </pc:sldChg>
      <pc:sldChg chg="modSp mod">
        <pc:chgData name="Andrew Green" userId="5c87a1a1-9dba-4e8d-80a3-ee66ced3ed9c" providerId="ADAL" clId="{3741C489-902D-4281-81C6-B434CE382BE7}" dt="2022-10-23T10:53:07.929" v="17" actId="20577"/>
        <pc:sldMkLst>
          <pc:docMk/>
          <pc:sldMk cId="2471174712" sldId="380"/>
        </pc:sldMkLst>
        <pc:spChg chg="mod">
          <ac:chgData name="Andrew Green" userId="5c87a1a1-9dba-4e8d-80a3-ee66ced3ed9c" providerId="ADAL" clId="{3741C489-902D-4281-81C6-B434CE382BE7}" dt="2022-10-23T10:53:07.929" v="17" actId="20577"/>
          <ac:spMkLst>
            <pc:docMk/>
            <pc:sldMk cId="2471174712" sldId="380"/>
            <ac:spMk id="3" creationId="{00000000-0000-0000-0000-000000000000}"/>
          </ac:spMkLst>
        </pc:spChg>
      </pc:sldChg>
      <pc:sldChg chg="modSp mod">
        <pc:chgData name="Andrew Green" userId="5c87a1a1-9dba-4e8d-80a3-ee66ced3ed9c" providerId="ADAL" clId="{3741C489-902D-4281-81C6-B434CE382BE7}" dt="2022-10-23T10:53:14.864" v="22" actId="20577"/>
        <pc:sldMkLst>
          <pc:docMk/>
          <pc:sldMk cId="2109083824" sldId="381"/>
        </pc:sldMkLst>
        <pc:spChg chg="mod">
          <ac:chgData name="Andrew Green" userId="5c87a1a1-9dba-4e8d-80a3-ee66ced3ed9c" providerId="ADAL" clId="{3741C489-902D-4281-81C6-B434CE382BE7}" dt="2022-10-23T10:53:14.864" v="22" actId="20577"/>
          <ac:spMkLst>
            <pc:docMk/>
            <pc:sldMk cId="2109083824" sldId="381"/>
            <ac:spMk id="3" creationId="{00000000-0000-0000-0000-000000000000}"/>
          </ac:spMkLst>
        </pc:spChg>
      </pc:sldChg>
      <pc:sldChg chg="modSp mod">
        <pc:chgData name="Andrew Green" userId="5c87a1a1-9dba-4e8d-80a3-ee66ced3ed9c" providerId="ADAL" clId="{3741C489-902D-4281-81C6-B434CE382BE7}" dt="2022-10-23T10:53:21.217" v="26" actId="20577"/>
        <pc:sldMkLst>
          <pc:docMk/>
          <pc:sldMk cId="656626096" sldId="382"/>
        </pc:sldMkLst>
        <pc:spChg chg="mod">
          <ac:chgData name="Andrew Green" userId="5c87a1a1-9dba-4e8d-80a3-ee66ced3ed9c" providerId="ADAL" clId="{3741C489-902D-4281-81C6-B434CE382BE7}" dt="2022-10-23T10:53:21.217" v="26" actId="20577"/>
          <ac:spMkLst>
            <pc:docMk/>
            <pc:sldMk cId="656626096" sldId="382"/>
            <ac:spMk id="3" creationId="{00000000-0000-0000-0000-000000000000}"/>
          </ac:spMkLst>
        </pc:spChg>
      </pc:sldChg>
      <pc:sldChg chg="modSp mod">
        <pc:chgData name="Andrew Green" userId="5c87a1a1-9dba-4e8d-80a3-ee66ced3ed9c" providerId="ADAL" clId="{3741C489-902D-4281-81C6-B434CE382BE7}" dt="2022-10-23T10:53:29.944" v="29" actId="20577"/>
        <pc:sldMkLst>
          <pc:docMk/>
          <pc:sldMk cId="2028338901" sldId="383"/>
        </pc:sldMkLst>
        <pc:spChg chg="mod">
          <ac:chgData name="Andrew Green" userId="5c87a1a1-9dba-4e8d-80a3-ee66ced3ed9c" providerId="ADAL" clId="{3741C489-902D-4281-81C6-B434CE382BE7}" dt="2022-10-23T10:53:29.944" v="29" actId="20577"/>
          <ac:spMkLst>
            <pc:docMk/>
            <pc:sldMk cId="2028338901" sldId="383"/>
            <ac:spMk id="3" creationId="{00000000-0000-0000-0000-000000000000}"/>
          </ac:spMkLst>
        </pc:spChg>
      </pc:sldChg>
      <pc:sldChg chg="modSp mod">
        <pc:chgData name="Andrew Green" userId="5c87a1a1-9dba-4e8d-80a3-ee66ced3ed9c" providerId="ADAL" clId="{3741C489-902D-4281-81C6-B434CE382BE7}" dt="2022-10-23T10:53:35.589" v="31" actId="20577"/>
        <pc:sldMkLst>
          <pc:docMk/>
          <pc:sldMk cId="625329541" sldId="384"/>
        </pc:sldMkLst>
        <pc:spChg chg="mod">
          <ac:chgData name="Andrew Green" userId="5c87a1a1-9dba-4e8d-80a3-ee66ced3ed9c" providerId="ADAL" clId="{3741C489-902D-4281-81C6-B434CE382BE7}" dt="2022-10-23T10:53:35.589" v="31" actId="20577"/>
          <ac:spMkLst>
            <pc:docMk/>
            <pc:sldMk cId="625329541" sldId="384"/>
            <ac:spMk id="3" creationId="{00000000-0000-0000-0000-000000000000}"/>
          </ac:spMkLst>
        </pc:spChg>
      </pc:sldChg>
      <pc:sldChg chg="modSp mod">
        <pc:chgData name="Andrew Green" userId="5c87a1a1-9dba-4e8d-80a3-ee66ced3ed9c" providerId="ADAL" clId="{3741C489-902D-4281-81C6-B434CE382BE7}" dt="2022-10-23T10:55:44.645" v="99" actId="20577"/>
        <pc:sldMkLst>
          <pc:docMk/>
          <pc:sldMk cId="3713269952" sldId="388"/>
        </pc:sldMkLst>
        <pc:spChg chg="mod">
          <ac:chgData name="Andrew Green" userId="5c87a1a1-9dba-4e8d-80a3-ee66ced3ed9c" providerId="ADAL" clId="{3741C489-902D-4281-81C6-B434CE382BE7}" dt="2022-10-23T10:55:44.645" v="99" actId="20577"/>
          <ac:spMkLst>
            <pc:docMk/>
            <pc:sldMk cId="3713269952" sldId="388"/>
            <ac:spMk id="3" creationId="{00000000-0000-0000-0000-000000000000}"/>
          </ac:spMkLst>
        </pc:spChg>
      </pc:sldChg>
      <pc:sldChg chg="modSp mod">
        <pc:chgData name="Andrew Green" userId="5c87a1a1-9dba-4e8d-80a3-ee66ced3ed9c" providerId="ADAL" clId="{3741C489-902D-4281-81C6-B434CE382BE7}" dt="2022-10-23T10:55:49.156" v="101" actId="20577"/>
        <pc:sldMkLst>
          <pc:docMk/>
          <pc:sldMk cId="3494677465" sldId="389"/>
        </pc:sldMkLst>
        <pc:spChg chg="mod">
          <ac:chgData name="Andrew Green" userId="5c87a1a1-9dba-4e8d-80a3-ee66ced3ed9c" providerId="ADAL" clId="{3741C489-902D-4281-81C6-B434CE382BE7}" dt="2022-10-23T10:55:49.156" v="101" actId="20577"/>
          <ac:spMkLst>
            <pc:docMk/>
            <pc:sldMk cId="3494677465" sldId="389"/>
            <ac:spMk id="3" creationId="{00000000-0000-0000-0000-000000000000}"/>
          </ac:spMkLst>
        </pc:spChg>
      </pc:sldChg>
      <pc:sldChg chg="modSp mod">
        <pc:chgData name="Andrew Green" userId="5c87a1a1-9dba-4e8d-80a3-ee66ced3ed9c" providerId="ADAL" clId="{3741C489-902D-4281-81C6-B434CE382BE7}" dt="2022-10-23T10:55:55.613" v="105" actId="20577"/>
        <pc:sldMkLst>
          <pc:docMk/>
          <pc:sldMk cId="1555176884" sldId="390"/>
        </pc:sldMkLst>
        <pc:spChg chg="mod">
          <ac:chgData name="Andrew Green" userId="5c87a1a1-9dba-4e8d-80a3-ee66ced3ed9c" providerId="ADAL" clId="{3741C489-902D-4281-81C6-B434CE382BE7}" dt="2022-10-23T10:55:55.613" v="105" actId="20577"/>
          <ac:spMkLst>
            <pc:docMk/>
            <pc:sldMk cId="1555176884" sldId="390"/>
            <ac:spMk id="3" creationId="{00000000-0000-0000-0000-000000000000}"/>
          </ac:spMkLst>
        </pc:spChg>
      </pc:sldChg>
      <pc:sldChg chg="modSp mod">
        <pc:chgData name="Andrew Green" userId="5c87a1a1-9dba-4e8d-80a3-ee66ced3ed9c" providerId="ADAL" clId="{3741C489-902D-4281-81C6-B434CE382BE7}" dt="2022-10-23T10:55:59.877" v="108" actId="20577"/>
        <pc:sldMkLst>
          <pc:docMk/>
          <pc:sldMk cId="4080078581" sldId="391"/>
        </pc:sldMkLst>
        <pc:spChg chg="mod">
          <ac:chgData name="Andrew Green" userId="5c87a1a1-9dba-4e8d-80a3-ee66ced3ed9c" providerId="ADAL" clId="{3741C489-902D-4281-81C6-B434CE382BE7}" dt="2022-10-23T10:55:59.877" v="108" actId="20577"/>
          <ac:spMkLst>
            <pc:docMk/>
            <pc:sldMk cId="4080078581" sldId="391"/>
            <ac:spMk id="3" creationId="{00000000-0000-0000-0000-000000000000}"/>
          </ac:spMkLst>
        </pc:spChg>
      </pc:sldChg>
      <pc:sldChg chg="modSp mod">
        <pc:chgData name="Andrew Green" userId="5c87a1a1-9dba-4e8d-80a3-ee66ced3ed9c" providerId="ADAL" clId="{3741C489-902D-4281-81C6-B434CE382BE7}" dt="2022-10-23T10:56:04.874" v="111" actId="20577"/>
        <pc:sldMkLst>
          <pc:docMk/>
          <pc:sldMk cId="477122145" sldId="392"/>
        </pc:sldMkLst>
        <pc:spChg chg="mod">
          <ac:chgData name="Andrew Green" userId="5c87a1a1-9dba-4e8d-80a3-ee66ced3ed9c" providerId="ADAL" clId="{3741C489-902D-4281-81C6-B434CE382BE7}" dt="2022-10-23T10:56:04.874" v="111" actId="20577"/>
          <ac:spMkLst>
            <pc:docMk/>
            <pc:sldMk cId="477122145" sldId="392"/>
            <ac:spMk id="3" creationId="{00000000-0000-0000-0000-000000000000}"/>
          </ac:spMkLst>
        </pc:spChg>
      </pc:sldChg>
      <pc:sldChg chg="modSp mod">
        <pc:chgData name="Andrew Green" userId="5c87a1a1-9dba-4e8d-80a3-ee66ced3ed9c" providerId="ADAL" clId="{3741C489-902D-4281-81C6-B434CE382BE7}" dt="2022-10-23T10:56:20.407" v="120" actId="20577"/>
        <pc:sldMkLst>
          <pc:docMk/>
          <pc:sldMk cId="844050585" sldId="393"/>
        </pc:sldMkLst>
        <pc:spChg chg="mod">
          <ac:chgData name="Andrew Green" userId="5c87a1a1-9dba-4e8d-80a3-ee66ced3ed9c" providerId="ADAL" clId="{3741C489-902D-4281-81C6-B434CE382BE7}" dt="2022-10-23T10:56:20.407" v="120" actId="20577"/>
          <ac:spMkLst>
            <pc:docMk/>
            <pc:sldMk cId="844050585" sldId="393"/>
            <ac:spMk id="3" creationId="{00000000-0000-0000-0000-000000000000}"/>
          </ac:spMkLst>
        </pc:spChg>
      </pc:sldChg>
      <pc:sldChg chg="modSp mod">
        <pc:chgData name="Andrew Green" userId="5c87a1a1-9dba-4e8d-80a3-ee66ced3ed9c" providerId="ADAL" clId="{3741C489-902D-4281-81C6-B434CE382BE7}" dt="2022-10-23T10:56:11.962" v="114" actId="20577"/>
        <pc:sldMkLst>
          <pc:docMk/>
          <pc:sldMk cId="3503889641" sldId="394"/>
        </pc:sldMkLst>
        <pc:spChg chg="mod">
          <ac:chgData name="Andrew Green" userId="5c87a1a1-9dba-4e8d-80a3-ee66ced3ed9c" providerId="ADAL" clId="{3741C489-902D-4281-81C6-B434CE382BE7}" dt="2022-10-23T10:56:11.962" v="114" actId="20577"/>
          <ac:spMkLst>
            <pc:docMk/>
            <pc:sldMk cId="3503889641" sldId="394"/>
            <ac:spMk id="3" creationId="{00000000-0000-0000-0000-000000000000}"/>
          </ac:spMkLst>
        </pc:spChg>
      </pc:sldChg>
      <pc:sldChg chg="modSp mod">
        <pc:chgData name="Andrew Green" userId="5c87a1a1-9dba-4e8d-80a3-ee66ced3ed9c" providerId="ADAL" clId="{3741C489-902D-4281-81C6-B434CE382BE7}" dt="2022-10-23T10:56:25.345" v="122" actId="20577"/>
        <pc:sldMkLst>
          <pc:docMk/>
          <pc:sldMk cId="3128001560" sldId="395"/>
        </pc:sldMkLst>
        <pc:spChg chg="mod">
          <ac:chgData name="Andrew Green" userId="5c87a1a1-9dba-4e8d-80a3-ee66ced3ed9c" providerId="ADAL" clId="{3741C489-902D-4281-81C6-B434CE382BE7}" dt="2022-10-23T10:56:25.345" v="122" actId="20577"/>
          <ac:spMkLst>
            <pc:docMk/>
            <pc:sldMk cId="3128001560" sldId="395"/>
            <ac:spMk id="3" creationId="{00000000-0000-0000-0000-000000000000}"/>
          </ac:spMkLst>
        </pc:spChg>
      </pc:sldChg>
      <pc:sldChg chg="modSp mod">
        <pc:chgData name="Andrew Green" userId="5c87a1a1-9dba-4e8d-80a3-ee66ced3ed9c" providerId="ADAL" clId="{3741C489-902D-4281-81C6-B434CE382BE7}" dt="2022-10-23T10:56:30.750" v="125" actId="20577"/>
        <pc:sldMkLst>
          <pc:docMk/>
          <pc:sldMk cId="2516815473" sldId="396"/>
        </pc:sldMkLst>
        <pc:spChg chg="mod">
          <ac:chgData name="Andrew Green" userId="5c87a1a1-9dba-4e8d-80a3-ee66ced3ed9c" providerId="ADAL" clId="{3741C489-902D-4281-81C6-B434CE382BE7}" dt="2022-10-23T10:56:30.750" v="125" actId="20577"/>
          <ac:spMkLst>
            <pc:docMk/>
            <pc:sldMk cId="2516815473" sldId="396"/>
            <ac:spMk id="3" creationId="{00000000-0000-0000-0000-000000000000}"/>
          </ac:spMkLst>
        </pc:spChg>
      </pc:sldChg>
      <pc:sldChg chg="modSp mod">
        <pc:chgData name="Andrew Green" userId="5c87a1a1-9dba-4e8d-80a3-ee66ced3ed9c" providerId="ADAL" clId="{3741C489-902D-4281-81C6-B434CE382BE7}" dt="2022-10-23T10:56:38.833" v="128" actId="113"/>
        <pc:sldMkLst>
          <pc:docMk/>
          <pc:sldMk cId="526823038" sldId="397"/>
        </pc:sldMkLst>
        <pc:spChg chg="mod">
          <ac:chgData name="Andrew Green" userId="5c87a1a1-9dba-4e8d-80a3-ee66ced3ed9c" providerId="ADAL" clId="{3741C489-902D-4281-81C6-B434CE382BE7}" dt="2022-10-23T10:56:38.833" v="128" actId="113"/>
          <ac:spMkLst>
            <pc:docMk/>
            <pc:sldMk cId="526823038" sldId="397"/>
            <ac:spMk id="3" creationId="{00000000-0000-0000-0000-000000000000}"/>
          </ac:spMkLst>
        </pc:spChg>
      </pc:sldChg>
      <pc:sldChg chg="modSp mod">
        <pc:chgData name="Andrew Green" userId="5c87a1a1-9dba-4e8d-80a3-ee66ced3ed9c" providerId="ADAL" clId="{3741C489-902D-4281-81C6-B434CE382BE7}" dt="2022-10-23T10:56:46.675" v="133" actId="20577"/>
        <pc:sldMkLst>
          <pc:docMk/>
          <pc:sldMk cId="3347139705" sldId="398"/>
        </pc:sldMkLst>
        <pc:spChg chg="mod">
          <ac:chgData name="Andrew Green" userId="5c87a1a1-9dba-4e8d-80a3-ee66ced3ed9c" providerId="ADAL" clId="{3741C489-902D-4281-81C6-B434CE382BE7}" dt="2022-10-23T10:56:46.675" v="133" actId="20577"/>
          <ac:spMkLst>
            <pc:docMk/>
            <pc:sldMk cId="3347139705" sldId="398"/>
            <ac:spMk id="3" creationId="{00000000-0000-0000-0000-000000000000}"/>
          </ac:spMkLst>
        </pc:spChg>
      </pc:sldChg>
      <pc:sldChg chg="modSp mod">
        <pc:chgData name="Andrew Green" userId="5c87a1a1-9dba-4e8d-80a3-ee66ced3ed9c" providerId="ADAL" clId="{3741C489-902D-4281-81C6-B434CE382BE7}" dt="2022-10-23T10:56:51.826" v="134" actId="20577"/>
        <pc:sldMkLst>
          <pc:docMk/>
          <pc:sldMk cId="3627452873" sldId="399"/>
        </pc:sldMkLst>
        <pc:spChg chg="mod">
          <ac:chgData name="Andrew Green" userId="5c87a1a1-9dba-4e8d-80a3-ee66ced3ed9c" providerId="ADAL" clId="{3741C489-902D-4281-81C6-B434CE382BE7}" dt="2022-10-23T10:56:51.826" v="134" actId="20577"/>
          <ac:spMkLst>
            <pc:docMk/>
            <pc:sldMk cId="3627452873" sldId="399"/>
            <ac:spMk id="3" creationId="{00000000-0000-0000-0000-000000000000}"/>
          </ac:spMkLst>
        </pc:spChg>
      </pc:sldChg>
      <pc:sldChg chg="modSp mod">
        <pc:chgData name="Andrew Green" userId="5c87a1a1-9dba-4e8d-80a3-ee66ced3ed9c" providerId="ADAL" clId="{3741C489-902D-4281-81C6-B434CE382BE7}" dt="2022-10-23T10:57:03.451" v="141" actId="20577"/>
        <pc:sldMkLst>
          <pc:docMk/>
          <pc:sldMk cId="49886511" sldId="400"/>
        </pc:sldMkLst>
        <pc:spChg chg="mod">
          <ac:chgData name="Andrew Green" userId="5c87a1a1-9dba-4e8d-80a3-ee66ced3ed9c" providerId="ADAL" clId="{3741C489-902D-4281-81C6-B434CE382BE7}" dt="2022-10-23T10:57:03.451" v="141" actId="20577"/>
          <ac:spMkLst>
            <pc:docMk/>
            <pc:sldMk cId="49886511" sldId="400"/>
            <ac:spMk id="3" creationId="{00000000-0000-0000-0000-000000000000}"/>
          </ac:spMkLst>
        </pc:spChg>
      </pc:sldChg>
      <pc:sldChg chg="modSp mod">
        <pc:chgData name="Andrew Green" userId="5c87a1a1-9dba-4e8d-80a3-ee66ced3ed9c" providerId="ADAL" clId="{3741C489-902D-4281-81C6-B434CE382BE7}" dt="2022-10-23T10:57:06.638" v="142" actId="20577"/>
        <pc:sldMkLst>
          <pc:docMk/>
          <pc:sldMk cId="537004040" sldId="401"/>
        </pc:sldMkLst>
        <pc:spChg chg="mod">
          <ac:chgData name="Andrew Green" userId="5c87a1a1-9dba-4e8d-80a3-ee66ced3ed9c" providerId="ADAL" clId="{3741C489-902D-4281-81C6-B434CE382BE7}" dt="2022-10-23T10:57:06.638" v="142" actId="20577"/>
          <ac:spMkLst>
            <pc:docMk/>
            <pc:sldMk cId="537004040" sldId="401"/>
            <ac:spMk id="3" creationId="{00000000-0000-0000-0000-000000000000}"/>
          </ac:spMkLst>
        </pc:spChg>
      </pc:sldChg>
      <pc:sldChg chg="modSp mod">
        <pc:chgData name="Andrew Green" userId="5c87a1a1-9dba-4e8d-80a3-ee66ced3ed9c" providerId="ADAL" clId="{3741C489-902D-4281-81C6-B434CE382BE7}" dt="2022-10-23T10:57:12.296" v="146" actId="20577"/>
        <pc:sldMkLst>
          <pc:docMk/>
          <pc:sldMk cId="1778137734" sldId="402"/>
        </pc:sldMkLst>
        <pc:spChg chg="mod">
          <ac:chgData name="Andrew Green" userId="5c87a1a1-9dba-4e8d-80a3-ee66ced3ed9c" providerId="ADAL" clId="{3741C489-902D-4281-81C6-B434CE382BE7}" dt="2022-10-23T10:57:12.296" v="146" actId="20577"/>
          <ac:spMkLst>
            <pc:docMk/>
            <pc:sldMk cId="1778137734" sldId="402"/>
            <ac:spMk id="3" creationId="{00000000-0000-0000-0000-000000000000}"/>
          </ac:spMkLst>
        </pc:spChg>
      </pc:sldChg>
      <pc:sldChg chg="modSp mod">
        <pc:chgData name="Andrew Green" userId="5c87a1a1-9dba-4e8d-80a3-ee66ced3ed9c" providerId="ADAL" clId="{3741C489-902D-4281-81C6-B434CE382BE7}" dt="2022-10-23T10:57:17.402" v="149" actId="20577"/>
        <pc:sldMkLst>
          <pc:docMk/>
          <pc:sldMk cId="2910587216" sldId="403"/>
        </pc:sldMkLst>
        <pc:spChg chg="mod">
          <ac:chgData name="Andrew Green" userId="5c87a1a1-9dba-4e8d-80a3-ee66ced3ed9c" providerId="ADAL" clId="{3741C489-902D-4281-81C6-B434CE382BE7}" dt="2022-10-23T10:57:17.402" v="149" actId="20577"/>
          <ac:spMkLst>
            <pc:docMk/>
            <pc:sldMk cId="2910587216" sldId="403"/>
            <ac:spMk id="3" creationId="{00000000-0000-0000-0000-000000000000}"/>
          </ac:spMkLst>
        </pc:spChg>
      </pc:sldChg>
      <pc:sldChg chg="del">
        <pc:chgData name="Andrew Green" userId="5c87a1a1-9dba-4e8d-80a3-ee66ced3ed9c" providerId="ADAL" clId="{3741C489-902D-4281-81C6-B434CE382BE7}" dt="2022-10-23T10:57:53.586" v="155" actId="47"/>
        <pc:sldMkLst>
          <pc:docMk/>
          <pc:sldMk cId="2397934133" sldId="408"/>
        </pc:sldMkLst>
      </pc:sldChg>
    </pc:docChg>
  </pc:docChgLst>
  <pc:docChgLst>
    <pc:chgData name="Andrew Green" userId="5c87a1a1-9dba-4e8d-80a3-ee66ced3ed9c" providerId="ADAL" clId="{04BEC343-D23C-43F6-885E-0AA36BE621F5}"/>
    <pc:docChg chg="delSld">
      <pc:chgData name="Andrew Green" userId="5c87a1a1-9dba-4e8d-80a3-ee66ced3ed9c" providerId="ADAL" clId="{04BEC343-D23C-43F6-885E-0AA36BE621F5}" dt="2023-02-08T14:30:25.654" v="0" actId="47"/>
      <pc:docMkLst>
        <pc:docMk/>
      </pc:docMkLst>
      <pc:sldChg chg="del">
        <pc:chgData name="Andrew Green" userId="5c87a1a1-9dba-4e8d-80a3-ee66ced3ed9c" providerId="ADAL" clId="{04BEC343-D23C-43F6-885E-0AA36BE621F5}" dt="2023-02-08T14:30:25.654" v="0" actId="47"/>
        <pc:sldMkLst>
          <pc:docMk/>
          <pc:sldMk cId="3045790741" sldId="341"/>
        </pc:sldMkLst>
      </pc:sldChg>
    </pc:docChg>
  </pc:docChgLst>
  <pc:docChgLst>
    <pc:chgData name="Green, Andrew" userId="5c87a1a1-9dba-4e8d-80a3-ee66ced3ed9c" providerId="ADAL" clId="{A9F82AE7-10B2-49AB-8387-86B3ADC58F79}"/>
    <pc:docChg chg="modSld">
      <pc:chgData name="Green, Andrew" userId="5c87a1a1-9dba-4e8d-80a3-ee66ced3ed9c" providerId="ADAL" clId="{A9F82AE7-10B2-49AB-8387-86B3ADC58F79}" dt="2019-10-11T15:21:33.244" v="12" actId="14861"/>
      <pc:docMkLst>
        <pc:docMk/>
      </pc:docMkLst>
      <pc:sldChg chg="addSp delSp modSp">
        <pc:chgData name="Green, Andrew" userId="5c87a1a1-9dba-4e8d-80a3-ee66ced3ed9c" providerId="ADAL" clId="{A9F82AE7-10B2-49AB-8387-86B3ADC58F79}" dt="2019-10-11T15:21:33.244" v="12" actId="14861"/>
        <pc:sldMkLst>
          <pc:docMk/>
          <pc:sldMk cId="0" sldId="277"/>
        </pc:sldMkLst>
        <pc:spChg chg="mod">
          <ac:chgData name="Green, Andrew" userId="5c87a1a1-9dba-4e8d-80a3-ee66ced3ed9c" providerId="ADAL" clId="{A9F82AE7-10B2-49AB-8387-86B3ADC58F79}" dt="2019-10-11T15:20:34.052" v="8" actId="20577"/>
          <ac:spMkLst>
            <pc:docMk/>
            <pc:sldMk cId="0" sldId="277"/>
            <ac:spMk id="3" creationId="{00000000-0000-0000-0000-000000000000}"/>
          </ac:spMkLst>
        </pc:spChg>
        <pc:picChg chg="add del">
          <ac:chgData name="Green, Andrew" userId="5c87a1a1-9dba-4e8d-80a3-ee66ced3ed9c" providerId="ADAL" clId="{A9F82AE7-10B2-49AB-8387-86B3ADC58F79}" dt="2019-10-11T15:20:31.785" v="5"/>
          <ac:picMkLst>
            <pc:docMk/>
            <pc:sldMk cId="0" sldId="277"/>
            <ac:picMk id="4" creationId="{BF265EE0-1FFC-467E-979A-81A233AEA8AB}"/>
          </ac:picMkLst>
        </pc:picChg>
        <pc:picChg chg="add mod">
          <ac:chgData name="Green, Andrew" userId="5c87a1a1-9dba-4e8d-80a3-ee66ced3ed9c" providerId="ADAL" clId="{A9F82AE7-10B2-49AB-8387-86B3ADC58F79}" dt="2019-10-11T15:21:33.244" v="12" actId="14861"/>
          <ac:picMkLst>
            <pc:docMk/>
            <pc:sldMk cId="0" sldId="277"/>
            <ac:picMk id="5" creationId="{B0DFB6C1-48E0-4E4C-AD5C-6965A4D88A6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8FD93-DBCC-454F-8B41-8334835EDD7F}" type="datetimeFigureOut">
              <a:rPr lang="en-GB" smtClean="0"/>
              <a:t>08/02/2023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3D83F-DC1D-4206-A168-2287E477B1D2}" type="slidenum">
              <a:rPr lang="en-GB" smtClean="0"/>
              <a:t>‹#›</a:t>
            </a:fld>
            <a:endParaRPr lang="en-GB" dirty="0"/>
          </a:p>
        </p:txBody>
      </p:sp>
    </p:spTree>
    <p:extLst>
      <p:ext uri="{BB962C8B-B14F-4D97-AF65-F5344CB8AC3E}">
        <p14:creationId xmlns:p14="http://schemas.microsoft.com/office/powerpoint/2010/main" val="289503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12</a:t>
            </a:fld>
            <a:endParaRPr lang="en-GB" dirty="0"/>
          </a:p>
        </p:txBody>
      </p:sp>
    </p:spTree>
    <p:extLst>
      <p:ext uri="{BB962C8B-B14F-4D97-AF65-F5344CB8AC3E}">
        <p14:creationId xmlns:p14="http://schemas.microsoft.com/office/powerpoint/2010/main" val="1894765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statements will call the function added on </a:t>
            </a:r>
            <a:r>
              <a:rPr lang="en-GB" b="1" dirty="0"/>
              <a:t>slide 29 </a:t>
            </a:r>
            <a:r>
              <a:rPr lang="en-GB" dirty="0"/>
              <a:t>each time</a:t>
            </a:r>
            <a:r>
              <a:rPr lang="en-GB" baseline="0" dirty="0"/>
              <a:t> the page is drawn, they will interrogate the </a:t>
            </a:r>
            <a:r>
              <a:rPr lang="en-GB" b="1" baseline="0" dirty="0"/>
              <a:t>$</a:t>
            </a:r>
            <a:r>
              <a:rPr lang="en-GB" b="1" baseline="0" dirty="0" err="1"/>
              <a:t>gameboard</a:t>
            </a:r>
            <a:r>
              <a:rPr lang="en-GB" b="1" baseline="0" dirty="0"/>
              <a:t> </a:t>
            </a:r>
            <a:r>
              <a:rPr lang="en-GB" baseline="0" dirty="0"/>
              <a:t>array and decide what content to draw.</a:t>
            </a:r>
          </a:p>
          <a:p>
            <a:r>
              <a:rPr lang="en-GB" baseline="0" dirty="0"/>
              <a:t>We have included the PHP quick print statement </a:t>
            </a:r>
            <a:r>
              <a:rPr lang="en-GB" b="1" baseline="0" dirty="0"/>
              <a:t>&lt;?= … ?&gt; </a:t>
            </a:r>
            <a:r>
              <a:rPr lang="en-GB" baseline="0" dirty="0"/>
              <a:t>to draw whatever the </a:t>
            </a:r>
            <a:r>
              <a:rPr lang="en-GB" b="1" baseline="0" dirty="0"/>
              <a:t>getBoardContent</a:t>
            </a:r>
            <a:r>
              <a:rPr lang="en-GB" baseline="0" dirty="0"/>
              <a:t> function returns directly into the page</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28</a:t>
            </a:fld>
            <a:endParaRPr lang="en-GB" dirty="0"/>
          </a:p>
        </p:txBody>
      </p:sp>
    </p:spTree>
    <p:extLst>
      <p:ext uri="{BB962C8B-B14F-4D97-AF65-F5344CB8AC3E}">
        <p14:creationId xmlns:p14="http://schemas.microsoft.com/office/powerpoint/2010/main" val="1373155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we define</a:t>
            </a:r>
            <a:r>
              <a:rPr lang="en-GB" baseline="0" dirty="0"/>
              <a:t> a function block called </a:t>
            </a:r>
            <a:r>
              <a:rPr lang="en-GB" b="1" baseline="0" dirty="0" err="1"/>
              <a:t>checkElegibility</a:t>
            </a:r>
            <a:r>
              <a:rPr lang="en-GB" baseline="0" dirty="0"/>
              <a:t> – this function will only be called from one place but as it is a self-contained action it is defined as a function for legibility</a:t>
            </a:r>
          </a:p>
          <a:p>
            <a:r>
              <a:rPr lang="en-GB" baseline="0" dirty="0"/>
              <a:t>The function is passed one argument which is the number of the game cell that the user has chosen as their next turn </a:t>
            </a:r>
            <a:r>
              <a:rPr lang="en-GB" b="0" baseline="0" dirty="0"/>
              <a:t>(</a:t>
            </a:r>
            <a:r>
              <a:rPr lang="en-GB" b="1" baseline="0" dirty="0"/>
              <a:t>$c</a:t>
            </a:r>
            <a:r>
              <a:rPr lang="en-GB" b="0" baseline="0" dirty="0"/>
              <a:t>, short for cell)</a:t>
            </a:r>
          </a:p>
          <a:p>
            <a:r>
              <a:rPr lang="en-GB" baseline="0" dirty="0"/>
              <a:t>We declare that we want access to the global data </a:t>
            </a:r>
            <a:r>
              <a:rPr lang="en-GB" b="1" baseline="0" dirty="0"/>
              <a:t>$</a:t>
            </a:r>
            <a:r>
              <a:rPr lang="en-GB" b="1" baseline="0" dirty="0" err="1"/>
              <a:t>gameboard</a:t>
            </a:r>
            <a:r>
              <a:rPr lang="en-GB" baseline="0" dirty="0"/>
              <a:t>, </a:t>
            </a:r>
            <a:r>
              <a:rPr lang="en-GB" b="1" baseline="0" dirty="0"/>
              <a:t>$</a:t>
            </a:r>
            <a:r>
              <a:rPr lang="en-GB" b="1" baseline="0" dirty="0" err="1"/>
              <a:t>gameState</a:t>
            </a:r>
            <a:r>
              <a:rPr lang="en-GB" b="1" baseline="0" dirty="0"/>
              <a:t> </a:t>
            </a:r>
            <a:r>
              <a:rPr lang="en-GB" baseline="0" dirty="0"/>
              <a:t>and </a:t>
            </a:r>
            <a:r>
              <a:rPr lang="en-GB" b="1" baseline="0" dirty="0"/>
              <a:t>$</a:t>
            </a:r>
            <a:r>
              <a:rPr lang="en-GB" b="1" baseline="0" dirty="0" err="1"/>
              <a:t>nextTurn</a:t>
            </a:r>
            <a:endParaRPr lang="en-GB" b="1" baseline="0" dirty="0"/>
          </a:p>
          <a:p>
            <a:r>
              <a:rPr lang="en-GB" b="0" baseline="0" dirty="0"/>
              <a:t>We check that the chosen cell does not contain data of a string of </a:t>
            </a:r>
            <a:r>
              <a:rPr lang="en-GB" b="1" baseline="0" dirty="0"/>
              <a:t>“X”</a:t>
            </a:r>
            <a:r>
              <a:rPr lang="en-GB" b="0" baseline="0" dirty="0"/>
              <a:t> or a string of </a:t>
            </a:r>
            <a:r>
              <a:rPr lang="en-GB" b="1" baseline="0" dirty="0"/>
              <a:t>“O”</a:t>
            </a:r>
            <a:r>
              <a:rPr lang="en-GB" b="0" baseline="0" dirty="0"/>
              <a:t> – if it is, this is an invalid move so we set a suitable error message in the </a:t>
            </a:r>
            <a:r>
              <a:rPr lang="en-GB" b="1" baseline="0" dirty="0"/>
              <a:t>$</a:t>
            </a:r>
            <a:r>
              <a:rPr lang="en-GB" b="1" baseline="0" dirty="0" err="1"/>
              <a:t>gameState</a:t>
            </a:r>
            <a:r>
              <a:rPr lang="en-GB" b="1" baseline="0" dirty="0"/>
              <a:t> </a:t>
            </a:r>
            <a:r>
              <a:rPr lang="en-GB" b="0" baseline="0" dirty="0"/>
              <a:t>variable to be displayed to the players</a:t>
            </a:r>
          </a:p>
          <a:p>
            <a:r>
              <a:rPr lang="en-GB" b="0" baseline="0" dirty="0"/>
              <a:t>If the cell does not contain one of these strings, it is a valid choice and we update the contents of the </a:t>
            </a:r>
            <a:r>
              <a:rPr lang="en-GB" b="1" baseline="0" dirty="0"/>
              <a:t>$</a:t>
            </a:r>
            <a:r>
              <a:rPr lang="en-GB" b="1" baseline="0" dirty="0" err="1"/>
              <a:t>gameboard</a:t>
            </a:r>
            <a:r>
              <a:rPr lang="en-GB" b="1" baseline="0" dirty="0"/>
              <a:t> </a:t>
            </a:r>
            <a:r>
              <a:rPr lang="en-GB" b="0" baseline="0" dirty="0"/>
              <a:t>array with either </a:t>
            </a:r>
            <a:r>
              <a:rPr lang="en-GB" b="1" baseline="0" dirty="0"/>
              <a:t>“X”</a:t>
            </a:r>
            <a:r>
              <a:rPr lang="en-GB" b="0" baseline="0" dirty="0"/>
              <a:t> or</a:t>
            </a:r>
            <a:r>
              <a:rPr lang="en-GB" b="1" baseline="0" dirty="0"/>
              <a:t> “O” </a:t>
            </a:r>
            <a:r>
              <a:rPr lang="en-GB" b="0" baseline="0" dirty="0"/>
              <a:t>depending on which of these is currently in </a:t>
            </a:r>
            <a:r>
              <a:rPr lang="en-GB" b="1" baseline="0" dirty="0"/>
              <a:t>$</a:t>
            </a:r>
            <a:r>
              <a:rPr lang="en-GB" b="1" baseline="0" dirty="0" err="1"/>
              <a:t>nextTurn</a:t>
            </a:r>
            <a:endParaRPr lang="en-GB" b="1" baseline="0" dirty="0"/>
          </a:p>
          <a:p>
            <a:r>
              <a:rPr lang="en-GB" b="0" baseline="0" dirty="0"/>
              <a:t>This function does not return any data</a:t>
            </a:r>
            <a:br>
              <a:rPr lang="en-GB" b="0" baseline="0" dirty="0"/>
            </a:br>
            <a:r>
              <a:rPr lang="en-GB" b="0" baseline="0" dirty="0"/>
              <a:t>We will add a call to this function in a few steps time</a:t>
            </a:r>
          </a:p>
          <a:p>
            <a:endParaRPr lang="en-GB" b="0" dirty="0"/>
          </a:p>
        </p:txBody>
      </p:sp>
      <p:sp>
        <p:nvSpPr>
          <p:cNvPr id="4" name="Slide Number Placeholder 3"/>
          <p:cNvSpPr>
            <a:spLocks noGrp="1"/>
          </p:cNvSpPr>
          <p:nvPr>
            <p:ph type="sldNum" sz="quarter" idx="10"/>
          </p:nvPr>
        </p:nvSpPr>
        <p:spPr/>
        <p:txBody>
          <a:bodyPr/>
          <a:lstStyle/>
          <a:p>
            <a:fld id="{F613D83F-DC1D-4206-A168-2287E477B1D2}" type="slidenum">
              <a:rPr lang="en-GB" smtClean="0"/>
              <a:t>31</a:t>
            </a:fld>
            <a:endParaRPr lang="en-GB" dirty="0"/>
          </a:p>
        </p:txBody>
      </p:sp>
    </p:spTree>
    <p:extLst>
      <p:ext uri="{BB962C8B-B14F-4D97-AF65-F5344CB8AC3E}">
        <p14:creationId xmlns:p14="http://schemas.microsoft.com/office/powerpoint/2010/main" val="2535921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is a big function which is separate again for legibility – this one accepts no arguments and returns no data </a:t>
            </a:r>
          </a:p>
          <a:p>
            <a:r>
              <a:rPr lang="en-GB" b="1" baseline="0" dirty="0"/>
              <a:t>Line 82 </a:t>
            </a:r>
            <a:r>
              <a:rPr lang="en-GB" baseline="0" dirty="0"/>
              <a:t>defines a function called </a:t>
            </a:r>
            <a:r>
              <a:rPr lang="en-GB" b="1" baseline="0" dirty="0" err="1"/>
              <a:t>checkForWin</a:t>
            </a:r>
            <a:r>
              <a:rPr lang="en-GB" baseline="0" dirty="0"/>
              <a:t> which accepts no arguments</a:t>
            </a:r>
          </a:p>
          <a:p>
            <a:endParaRPr lang="en-GB" baseline="0" dirty="0"/>
          </a:p>
          <a:p>
            <a:r>
              <a:rPr lang="en-GB" b="1" baseline="0" dirty="0"/>
              <a:t>Line 85 </a:t>
            </a:r>
            <a:r>
              <a:rPr lang="en-GB" baseline="0" dirty="0"/>
              <a:t>makes all </a:t>
            </a:r>
            <a:r>
              <a:rPr lang="en-GB" b="1" baseline="0" dirty="0"/>
              <a:t>global</a:t>
            </a:r>
            <a:r>
              <a:rPr lang="en-GB" baseline="0" dirty="0"/>
              <a:t> data necessary for this game visible to this function</a:t>
            </a:r>
          </a:p>
          <a:p>
            <a:endParaRPr lang="en-GB" baseline="0" dirty="0"/>
          </a:p>
          <a:p>
            <a:r>
              <a:rPr lang="en-GB" b="1" baseline="0" dirty="0"/>
              <a:t>Line 88 </a:t>
            </a:r>
            <a:r>
              <a:rPr lang="en-GB" baseline="0" dirty="0"/>
              <a:t>defines a </a:t>
            </a:r>
            <a:r>
              <a:rPr lang="en-GB" b="1" baseline="0" dirty="0" err="1"/>
              <a:t>foreach</a:t>
            </a:r>
            <a:r>
              <a:rPr lang="en-GB" baseline="0" dirty="0"/>
              <a:t> loop (like for loop but for looping over every element of specified arrays – in each iteration of the loop, the next entry in the array is loaded into </a:t>
            </a:r>
            <a:r>
              <a:rPr lang="en-GB" b="1" baseline="0" dirty="0"/>
              <a:t>$row</a:t>
            </a:r>
            <a:r>
              <a:rPr lang="en-GB" b="0" baseline="0" dirty="0"/>
              <a:t>, a reference to the internal list which comprises one win condition – and which is in scope only within the </a:t>
            </a:r>
            <a:r>
              <a:rPr lang="en-GB" b="1" baseline="0" dirty="0" err="1"/>
              <a:t>foreach</a:t>
            </a:r>
            <a:r>
              <a:rPr lang="en-GB" b="0" baseline="0" dirty="0"/>
              <a:t> block.</a:t>
            </a:r>
          </a:p>
          <a:p>
            <a:endParaRPr lang="en-GB" b="0" baseline="0" dirty="0"/>
          </a:p>
          <a:p>
            <a:r>
              <a:rPr lang="en-GB" b="0" baseline="0" dirty="0"/>
              <a:t>For example, on the first iteration of the </a:t>
            </a:r>
            <a:r>
              <a:rPr lang="en-GB" b="1" baseline="0" dirty="0" err="1"/>
              <a:t>foreach</a:t>
            </a:r>
            <a:r>
              <a:rPr lang="en-GB" b="0" baseline="0" dirty="0"/>
              <a:t> loop, the first entry in </a:t>
            </a:r>
            <a:r>
              <a:rPr lang="en-GB" b="1" baseline="0" dirty="0"/>
              <a:t>$</a:t>
            </a:r>
            <a:r>
              <a:rPr lang="en-GB" b="1" baseline="0" dirty="0" err="1"/>
              <a:t>winConditions</a:t>
            </a:r>
            <a:r>
              <a:rPr lang="en-GB" b="1" baseline="0" dirty="0"/>
              <a:t> </a:t>
            </a:r>
            <a:r>
              <a:rPr lang="en-GB" b="0" baseline="0" dirty="0"/>
              <a:t>will be loaded into </a:t>
            </a:r>
            <a:r>
              <a:rPr lang="en-GB" b="1" baseline="0" dirty="0"/>
              <a:t>$row </a:t>
            </a:r>
            <a:r>
              <a:rPr lang="en-GB" b="0" baseline="0" dirty="0"/>
              <a:t>– this means that $row will = </a:t>
            </a:r>
            <a:r>
              <a:rPr lang="en-GB" b="1" baseline="0" dirty="0"/>
              <a:t>[0,1,2]</a:t>
            </a:r>
            <a:r>
              <a:rPr lang="en-GB" b="0" baseline="0" dirty="0"/>
              <a:t>– and that </a:t>
            </a:r>
            <a:r>
              <a:rPr lang="en-GB" b="1" baseline="0" dirty="0"/>
              <a:t>$row[0] </a:t>
            </a:r>
            <a:r>
              <a:rPr lang="en-GB" b="0" baseline="0" dirty="0"/>
              <a:t>will specify cell </a:t>
            </a:r>
            <a:r>
              <a:rPr lang="en-GB" b="1" baseline="0" dirty="0"/>
              <a:t>0</a:t>
            </a:r>
            <a:r>
              <a:rPr lang="en-GB" b="0" baseline="0" dirty="0"/>
              <a:t>, </a:t>
            </a:r>
            <a:r>
              <a:rPr lang="en-GB" b="1" baseline="0" dirty="0"/>
              <a:t>$row[1] </a:t>
            </a:r>
            <a:r>
              <a:rPr lang="en-GB" b="0" baseline="0" dirty="0"/>
              <a:t>will specify cell </a:t>
            </a:r>
            <a:r>
              <a:rPr lang="en-GB" b="1" baseline="0" dirty="0"/>
              <a:t>1</a:t>
            </a:r>
            <a:r>
              <a:rPr lang="en-GB" b="0" baseline="0" dirty="0"/>
              <a:t> and </a:t>
            </a:r>
            <a:r>
              <a:rPr lang="en-GB" b="1" baseline="0" dirty="0"/>
              <a:t>$row[2] </a:t>
            </a:r>
            <a:r>
              <a:rPr lang="en-GB" b="0" baseline="0" dirty="0"/>
              <a:t>will specific cell </a:t>
            </a:r>
            <a:r>
              <a:rPr lang="en-GB" b="1" baseline="0" dirty="0"/>
              <a:t>2</a:t>
            </a:r>
            <a:r>
              <a:rPr lang="en-GB" b="0" baseline="0" dirty="0"/>
              <a:t>.  On the next iteration </a:t>
            </a:r>
            <a:r>
              <a:rPr lang="en-GB" b="1" baseline="0" dirty="0"/>
              <a:t>$row[0] </a:t>
            </a:r>
            <a:r>
              <a:rPr lang="en-GB" b="0" baseline="0" dirty="0"/>
              <a:t>will be cell </a:t>
            </a:r>
            <a:r>
              <a:rPr lang="en-GB" b="1" baseline="0" dirty="0"/>
              <a:t>3</a:t>
            </a:r>
            <a:r>
              <a:rPr lang="en-GB" b="0" baseline="0" dirty="0"/>
              <a:t>, </a:t>
            </a:r>
            <a:r>
              <a:rPr lang="en-GB" b="1" baseline="0" dirty="0"/>
              <a:t>$row[1] </a:t>
            </a:r>
            <a:r>
              <a:rPr lang="en-GB" b="0" baseline="0" dirty="0"/>
              <a:t>will be cell </a:t>
            </a:r>
            <a:r>
              <a:rPr lang="en-GB" b="1" baseline="0" dirty="0"/>
              <a:t>4</a:t>
            </a:r>
            <a:r>
              <a:rPr lang="en-GB" b="0" baseline="0" dirty="0"/>
              <a:t> and </a:t>
            </a:r>
            <a:r>
              <a:rPr lang="en-GB" b="1" baseline="0" dirty="0"/>
              <a:t>$row[2] </a:t>
            </a:r>
            <a:r>
              <a:rPr lang="en-GB" b="0" baseline="0" dirty="0"/>
              <a:t>will be cell </a:t>
            </a:r>
            <a:r>
              <a:rPr lang="en-GB" b="1" baseline="0" dirty="0"/>
              <a:t>5</a:t>
            </a:r>
            <a:r>
              <a:rPr lang="en-GB" b="0" baseline="0" dirty="0"/>
              <a:t>.  This will continue for each of the sets of win conditions or until a win condition is found (more on that below).</a:t>
            </a:r>
            <a:endParaRPr lang="en-GB" b="1" baseline="0" dirty="0"/>
          </a:p>
          <a:p>
            <a:endParaRPr lang="en-GB" b="0" baseline="0" dirty="0"/>
          </a:p>
          <a:p>
            <a:r>
              <a:rPr lang="en-GB" b="1" baseline="0" dirty="0"/>
              <a:t>Line 91 </a:t>
            </a:r>
            <a:r>
              <a:rPr lang="en-GB" b="0" baseline="0" dirty="0"/>
              <a:t>examines the three cell numbers specified in the array in </a:t>
            </a:r>
            <a:r>
              <a:rPr lang="en-GB" b="1" baseline="0" dirty="0"/>
              <a:t>$row </a:t>
            </a:r>
            <a:r>
              <a:rPr lang="en-GB" b="0" baseline="0" dirty="0"/>
              <a:t>and compares the data in the corresponding cells in </a:t>
            </a:r>
            <a:r>
              <a:rPr lang="en-GB" b="1" baseline="0" dirty="0"/>
              <a:t>$</a:t>
            </a:r>
            <a:r>
              <a:rPr lang="en-GB" b="1" baseline="0" dirty="0" err="1"/>
              <a:t>gameboard</a:t>
            </a:r>
            <a:r>
              <a:rPr lang="en-GB" b="1" baseline="0" dirty="0"/>
              <a:t> </a:t>
            </a:r>
            <a:r>
              <a:rPr lang="en-GB" b="0" baseline="0" dirty="0"/>
              <a:t>– if the 3 </a:t>
            </a:r>
            <a:r>
              <a:rPr lang="en-GB" b="1" baseline="0" dirty="0"/>
              <a:t>$</a:t>
            </a:r>
            <a:r>
              <a:rPr lang="en-GB" b="1" baseline="0" dirty="0" err="1"/>
              <a:t>gameboard</a:t>
            </a:r>
            <a:r>
              <a:rPr lang="en-GB" b="1" baseline="0" dirty="0"/>
              <a:t> </a:t>
            </a:r>
            <a:r>
              <a:rPr lang="en-GB" b="0" baseline="0" dirty="0"/>
              <a:t>cells all contain the same data the if statement resolves to true and the block of code that it defines runs (</a:t>
            </a:r>
            <a:r>
              <a:rPr lang="en-GB" b="1" baseline="0" dirty="0"/>
              <a:t>note: </a:t>
            </a:r>
            <a:r>
              <a:rPr lang="en-GB" b="0" baseline="0" dirty="0"/>
              <a:t>as we are comparing strings with strings, we use </a:t>
            </a:r>
            <a:r>
              <a:rPr lang="en-GB" b="1" baseline="0" dirty="0"/>
              <a:t>===</a:t>
            </a:r>
            <a:r>
              <a:rPr lang="en-GB" b="0" baseline="0" dirty="0"/>
              <a:t> to compare value AND data type).</a:t>
            </a:r>
          </a:p>
          <a:p>
            <a:endParaRPr lang="en-GB" b="0" baseline="0" dirty="0"/>
          </a:p>
          <a:p>
            <a:r>
              <a:rPr lang="en-GB" b="1" baseline="0" dirty="0"/>
              <a:t>Lines 93 </a:t>
            </a:r>
            <a:r>
              <a:rPr lang="en-GB" b="0" baseline="0" dirty="0"/>
              <a:t>and </a:t>
            </a:r>
            <a:r>
              <a:rPr lang="en-GB" b="1" baseline="0" dirty="0"/>
              <a:t>94</a:t>
            </a:r>
            <a:r>
              <a:rPr lang="en-GB" b="0" baseline="0" dirty="0"/>
              <a:t> set </a:t>
            </a:r>
            <a:r>
              <a:rPr lang="en-GB" b="1" baseline="0" dirty="0"/>
              <a:t>$</a:t>
            </a:r>
            <a:r>
              <a:rPr lang="en-GB" b="1" baseline="0" dirty="0" err="1"/>
              <a:t>gameState</a:t>
            </a:r>
            <a:r>
              <a:rPr lang="en-GB" b="1" baseline="0" dirty="0"/>
              <a:t> </a:t>
            </a:r>
            <a:r>
              <a:rPr lang="en-GB" b="0" baseline="0" dirty="0"/>
              <a:t>and </a:t>
            </a:r>
            <a:r>
              <a:rPr lang="en-GB" b="1" baseline="0" dirty="0"/>
              <a:t>$</a:t>
            </a:r>
            <a:r>
              <a:rPr lang="en-GB" b="1" baseline="0" dirty="0" err="1"/>
              <a:t>gameWon</a:t>
            </a:r>
            <a:r>
              <a:rPr lang="en-GB" b="1" baseline="0" dirty="0"/>
              <a:t> </a:t>
            </a:r>
            <a:r>
              <a:rPr lang="en-GB" b="0" baseline="0" dirty="0"/>
              <a:t>as appropriate to reflect a matching win condition.  </a:t>
            </a:r>
          </a:p>
          <a:p>
            <a:endParaRPr lang="en-GB" b="0" baseline="0" dirty="0"/>
          </a:p>
          <a:p>
            <a:r>
              <a:rPr lang="en-GB" b="1" baseline="0" dirty="0"/>
              <a:t>Line 95 </a:t>
            </a:r>
            <a:r>
              <a:rPr lang="en-GB" b="0" baseline="0" dirty="0"/>
              <a:t>ends the function.  As we have found a win, there is no need to check other win conditions or perform any other processing – the </a:t>
            </a:r>
            <a:r>
              <a:rPr lang="en-GB" b="1" baseline="0" dirty="0"/>
              <a:t>return</a:t>
            </a:r>
            <a:r>
              <a:rPr lang="en-GB" b="0" baseline="0" dirty="0"/>
              <a:t> statement exits the function and returns to the main program flow at the point where the function is called.</a:t>
            </a:r>
          </a:p>
          <a:p>
            <a:endParaRPr lang="en-GB" b="0" baseline="0" dirty="0"/>
          </a:p>
          <a:p>
            <a:r>
              <a:rPr lang="en-GB" b="0" baseline="0" dirty="0"/>
              <a:t>If the program reaches </a:t>
            </a:r>
            <a:r>
              <a:rPr lang="en-GB" b="1" baseline="0" dirty="0"/>
              <a:t>lines 100 </a:t>
            </a:r>
            <a:r>
              <a:rPr lang="en-GB" b="0" baseline="0" dirty="0"/>
              <a:t>and </a:t>
            </a:r>
            <a:r>
              <a:rPr lang="en-GB" b="1" baseline="0" dirty="0"/>
              <a:t>101</a:t>
            </a:r>
            <a:r>
              <a:rPr lang="en-GB" b="0" baseline="0" dirty="0"/>
              <a:t>, then no win condition has been met, so we alter who’s go it is by comparing </a:t>
            </a:r>
            <a:r>
              <a:rPr lang="en-GB" b="1" baseline="0" dirty="0"/>
              <a:t>$</a:t>
            </a:r>
            <a:r>
              <a:rPr lang="en-GB" b="1" baseline="0" dirty="0" err="1"/>
              <a:t>nextTurn</a:t>
            </a:r>
            <a:r>
              <a:rPr lang="en-GB" b="1" baseline="0" dirty="0"/>
              <a:t> </a:t>
            </a:r>
            <a:r>
              <a:rPr lang="en-GB" b="0" baseline="0" dirty="0"/>
              <a:t>to </a:t>
            </a:r>
            <a:r>
              <a:rPr lang="en-GB" b="1" baseline="0" dirty="0"/>
              <a:t>“X”</a:t>
            </a:r>
            <a:r>
              <a:rPr lang="en-GB" b="0" baseline="0" dirty="0"/>
              <a:t> and swapping to </a:t>
            </a:r>
            <a:r>
              <a:rPr lang="en-GB" b="1" baseline="0" dirty="0"/>
              <a:t>“O”</a:t>
            </a:r>
            <a:r>
              <a:rPr lang="en-GB" b="0" baseline="0" dirty="0"/>
              <a:t> if true and </a:t>
            </a:r>
            <a:r>
              <a:rPr lang="en-GB" b="1" baseline="0" dirty="0"/>
              <a:t>“X”</a:t>
            </a:r>
            <a:r>
              <a:rPr lang="en-GB" b="0" baseline="0" dirty="0"/>
              <a:t> if not true.</a:t>
            </a:r>
          </a:p>
          <a:p>
            <a:endParaRPr lang="en-GB" b="0" baseline="0" dirty="0"/>
          </a:p>
          <a:p>
            <a:r>
              <a:rPr lang="en-GB" b="1" baseline="0" dirty="0"/>
              <a:t>Line 104 </a:t>
            </a:r>
            <a:r>
              <a:rPr lang="en-GB" b="0" baseline="0" dirty="0"/>
              <a:t>sets the </a:t>
            </a:r>
            <a:r>
              <a:rPr lang="en-GB" b="1" baseline="0" dirty="0"/>
              <a:t>$</a:t>
            </a:r>
            <a:r>
              <a:rPr lang="en-GB" b="1" baseline="0" dirty="0" err="1"/>
              <a:t>gameState</a:t>
            </a:r>
            <a:r>
              <a:rPr lang="en-GB" b="1" baseline="0" dirty="0"/>
              <a:t> </a:t>
            </a:r>
            <a:r>
              <a:rPr lang="en-GB" b="0" baseline="0" dirty="0"/>
              <a:t>message appropriately.</a:t>
            </a:r>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33</a:t>
            </a:fld>
            <a:endParaRPr lang="en-GB" dirty="0"/>
          </a:p>
        </p:txBody>
      </p:sp>
    </p:spTree>
    <p:extLst>
      <p:ext uri="{BB962C8B-B14F-4D97-AF65-F5344CB8AC3E}">
        <p14:creationId xmlns:p14="http://schemas.microsoft.com/office/powerpoint/2010/main" val="2597327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a:t>
            </a:r>
            <a:r>
              <a:rPr lang="en-GB" baseline="0" dirty="0"/>
              <a:t> are a few possible solutions to both of the stated issues – it will be interesting to see which way you go</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35</a:t>
            </a:fld>
            <a:endParaRPr lang="en-GB" dirty="0"/>
          </a:p>
        </p:txBody>
      </p:sp>
    </p:spTree>
    <p:extLst>
      <p:ext uri="{BB962C8B-B14F-4D97-AF65-F5344CB8AC3E}">
        <p14:creationId xmlns:p14="http://schemas.microsoft.com/office/powerpoint/2010/main" val="2282413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a:t>
            </a:r>
            <a:r>
              <a:rPr lang="en-GB" baseline="0" dirty="0"/>
              <a:t> over the code and make sure that you understand what it is doing</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37</a:t>
            </a:fld>
            <a:endParaRPr lang="en-GB" dirty="0"/>
          </a:p>
        </p:txBody>
      </p:sp>
    </p:spTree>
    <p:extLst>
      <p:ext uri="{BB962C8B-B14F-4D97-AF65-F5344CB8AC3E}">
        <p14:creationId xmlns:p14="http://schemas.microsoft.com/office/powerpoint/2010/main" val="113161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Look</a:t>
            </a:r>
            <a:r>
              <a:rPr lang="en-GB" baseline="0" dirty="0"/>
              <a:t> over the code and make sure that you understand what it is doing</a:t>
            </a:r>
            <a:endParaRPr lang="en-GB" dirty="0"/>
          </a:p>
          <a:p>
            <a:endParaRPr lang="en-GB" dirty="0"/>
          </a:p>
          <a:p>
            <a:r>
              <a:rPr lang="en-GB" dirty="0"/>
              <a:t>In</a:t>
            </a:r>
            <a:r>
              <a:rPr lang="en-GB" baseline="0" dirty="0"/>
              <a:t> this solution we introduce a return condition to </a:t>
            </a:r>
            <a:r>
              <a:rPr lang="en-GB" b="1" baseline="0" dirty="0" err="1"/>
              <a:t>checkEligibility</a:t>
            </a:r>
            <a:r>
              <a:rPr lang="en-GB" baseline="0" dirty="0"/>
              <a:t> which returns a Boolean value of true if all is okay and false if cheating has been detected. </a:t>
            </a:r>
          </a:p>
          <a:p>
            <a:r>
              <a:rPr lang="en-GB" baseline="0" dirty="0"/>
              <a:t>We then test it in the main program loop and only execute </a:t>
            </a:r>
            <a:r>
              <a:rPr lang="en-GB" b="1" baseline="0" dirty="0" err="1"/>
              <a:t>checkForWin</a:t>
            </a:r>
            <a:r>
              <a:rPr lang="en-GB" baseline="0" dirty="0"/>
              <a:t> if the cell selected was valid</a:t>
            </a:r>
          </a:p>
          <a:p>
            <a:endParaRPr lang="en-GB" baseline="0" dirty="0"/>
          </a:p>
          <a:p>
            <a:r>
              <a:rPr lang="en-GB" baseline="0"/>
              <a:t>This is a more efficient solution</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38</a:t>
            </a:fld>
            <a:endParaRPr lang="en-GB" dirty="0"/>
          </a:p>
        </p:txBody>
      </p:sp>
    </p:spTree>
    <p:extLst>
      <p:ext uri="{BB962C8B-B14F-4D97-AF65-F5344CB8AC3E}">
        <p14:creationId xmlns:p14="http://schemas.microsoft.com/office/powerpoint/2010/main" val="382264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Look</a:t>
            </a:r>
            <a:r>
              <a:rPr lang="en-GB" baseline="0" dirty="0"/>
              <a:t> over the code and make sure that you understand what it is doing</a:t>
            </a:r>
            <a:endParaRPr lang="en-GB" dirty="0"/>
          </a:p>
          <a:p>
            <a:endParaRPr lang="en-GB" dirty="0"/>
          </a:p>
          <a:p>
            <a:r>
              <a:rPr lang="en-GB" dirty="0"/>
              <a:t>In</a:t>
            </a:r>
            <a:r>
              <a:rPr lang="en-GB" baseline="0" dirty="0"/>
              <a:t> this solution we introduce a return condition to </a:t>
            </a:r>
            <a:r>
              <a:rPr lang="en-GB" b="1" baseline="0" dirty="0" err="1"/>
              <a:t>checkEligibility</a:t>
            </a:r>
            <a:r>
              <a:rPr lang="en-GB" baseline="0" dirty="0"/>
              <a:t> which returns a Boolean value of true if all is okay and false if cheating has been detected. </a:t>
            </a:r>
          </a:p>
          <a:p>
            <a:r>
              <a:rPr lang="en-GB" baseline="0" dirty="0"/>
              <a:t>We then test it in the main program loop and only execute </a:t>
            </a:r>
            <a:r>
              <a:rPr lang="en-GB" b="1" baseline="0" dirty="0" err="1"/>
              <a:t>checkForWin</a:t>
            </a:r>
            <a:r>
              <a:rPr lang="en-GB" baseline="0" dirty="0"/>
              <a:t> if the cell selected was valid</a:t>
            </a:r>
          </a:p>
          <a:p>
            <a:endParaRPr lang="en-GB" baseline="0" dirty="0"/>
          </a:p>
          <a:p>
            <a:r>
              <a:rPr lang="en-GB" baseline="0" dirty="0"/>
              <a:t>This is a more efficient solution</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39</a:t>
            </a:fld>
            <a:endParaRPr lang="en-GB" dirty="0"/>
          </a:p>
        </p:txBody>
      </p:sp>
    </p:spTree>
    <p:extLst>
      <p:ext uri="{BB962C8B-B14F-4D97-AF65-F5344CB8AC3E}">
        <p14:creationId xmlns:p14="http://schemas.microsoft.com/office/powerpoint/2010/main" val="1211732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Global variables</a:t>
            </a:r>
          </a:p>
          <a:p>
            <a:r>
              <a:rPr lang="en-GB" dirty="0"/>
              <a:t> - $</a:t>
            </a:r>
            <a:r>
              <a:rPr lang="en-GB" dirty="0" err="1"/>
              <a:t>gameboard</a:t>
            </a:r>
            <a:r>
              <a:rPr lang="en-GB" baseline="0" dirty="0"/>
              <a:t> will contain an array[0-8] which will keep a track of the current state of the cells in the </a:t>
            </a:r>
            <a:r>
              <a:rPr lang="en-GB" baseline="0" dirty="0" err="1"/>
              <a:t>gameboard</a:t>
            </a:r>
            <a:endParaRPr lang="en-GB" baseline="0" dirty="0"/>
          </a:p>
          <a:p>
            <a:r>
              <a:rPr lang="en-GB" baseline="0" dirty="0"/>
              <a:t> - $</a:t>
            </a:r>
            <a:r>
              <a:rPr lang="en-GB" baseline="0" dirty="0" err="1"/>
              <a:t>gameState</a:t>
            </a:r>
            <a:r>
              <a:rPr lang="en-GB" baseline="0" dirty="0"/>
              <a:t> is a string which will contain messages to be displayed to the users (this is a 2 user game)</a:t>
            </a:r>
          </a:p>
          <a:p>
            <a:r>
              <a:rPr lang="en-GB" baseline="0" dirty="0"/>
              <a:t> - $</a:t>
            </a:r>
            <a:r>
              <a:rPr lang="en-GB" baseline="0" dirty="0" err="1"/>
              <a:t>gameWon</a:t>
            </a:r>
            <a:r>
              <a:rPr lang="en-GB" baseline="0" dirty="0"/>
              <a:t> is a Boolean which will indicate if someone has won the game or not</a:t>
            </a:r>
          </a:p>
          <a:p>
            <a:r>
              <a:rPr lang="en-GB" baseline="0" dirty="0"/>
              <a:t> - $</a:t>
            </a:r>
            <a:r>
              <a:rPr lang="en-GB" baseline="0" dirty="0" err="1"/>
              <a:t>nextTurn</a:t>
            </a:r>
            <a:r>
              <a:rPr lang="en-GB" baseline="0" dirty="0"/>
              <a:t> is string which will be used to keep track of who’s turn it is next X or O</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19</a:t>
            </a:fld>
            <a:endParaRPr lang="en-GB" dirty="0"/>
          </a:p>
        </p:txBody>
      </p:sp>
    </p:spTree>
    <p:extLst>
      <p:ext uri="{BB962C8B-B14F-4D97-AF65-F5344CB8AC3E}">
        <p14:creationId xmlns:p14="http://schemas.microsoft.com/office/powerpoint/2010/main" val="3526327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lists are grouped</a:t>
            </a:r>
            <a:r>
              <a:rPr lang="en-GB" baseline="0" dirty="0"/>
              <a:t> for legibility –</a:t>
            </a:r>
          </a:p>
          <a:p>
            <a:r>
              <a:rPr lang="en-GB" baseline="0" dirty="0"/>
              <a:t>  First three are row win conditions</a:t>
            </a:r>
          </a:p>
          <a:p>
            <a:r>
              <a:rPr lang="en-GB" baseline="0" dirty="0"/>
              <a:t>  Second group of three are column win conditions</a:t>
            </a:r>
          </a:p>
          <a:p>
            <a:r>
              <a:rPr lang="en-GB" baseline="0" dirty="0"/>
              <a:t>  Last 2 are diagonal win conditions</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21</a:t>
            </a:fld>
            <a:endParaRPr lang="en-GB" dirty="0"/>
          </a:p>
        </p:txBody>
      </p:sp>
    </p:spTree>
    <p:extLst>
      <p:ext uri="{BB962C8B-B14F-4D97-AF65-F5344CB8AC3E}">
        <p14:creationId xmlns:p14="http://schemas.microsoft.com/office/powerpoint/2010/main" val="4007379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This</a:t>
            </a:r>
            <a:r>
              <a:rPr lang="en-GB" baseline="0" dirty="0"/>
              <a:t> is similar to the method used last week using GET instead of POST</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22</a:t>
            </a:fld>
            <a:endParaRPr lang="en-GB" dirty="0"/>
          </a:p>
        </p:txBody>
      </p:sp>
    </p:spTree>
    <p:extLst>
      <p:ext uri="{BB962C8B-B14F-4D97-AF65-F5344CB8AC3E}">
        <p14:creationId xmlns:p14="http://schemas.microsoft.com/office/powerpoint/2010/main" val="2512836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the placeholder</a:t>
            </a:r>
            <a:r>
              <a:rPr lang="en-GB" baseline="0" dirty="0"/>
              <a:t> TODO comment for game logic as we will come back to that in a while</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23</a:t>
            </a:fld>
            <a:endParaRPr lang="en-GB" dirty="0"/>
          </a:p>
        </p:txBody>
      </p:sp>
    </p:spTree>
    <p:extLst>
      <p:ext uri="{BB962C8B-B14F-4D97-AF65-F5344CB8AC3E}">
        <p14:creationId xmlns:p14="http://schemas.microsoft.com/office/powerpoint/2010/main" val="3059910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set</a:t>
            </a:r>
            <a:r>
              <a:rPr lang="en-GB" baseline="0" dirty="0"/>
              <a:t> </a:t>
            </a:r>
            <a:r>
              <a:rPr lang="en-GB" b="1" baseline="0" dirty="0"/>
              <a:t>$</a:t>
            </a:r>
            <a:r>
              <a:rPr lang="en-GB" b="1" baseline="0" dirty="0" err="1"/>
              <a:t>gameboard</a:t>
            </a:r>
            <a:r>
              <a:rPr lang="en-GB" b="1" baseline="0" dirty="0"/>
              <a:t> </a:t>
            </a:r>
            <a:r>
              <a:rPr lang="en-GB" baseline="0" dirty="0"/>
              <a:t>to a new array containing 0 to 9 – these numbers will represent the cells of the game board and will get replaced with O or X as the game progresses</a:t>
            </a:r>
          </a:p>
          <a:p>
            <a:r>
              <a:rPr lang="en-GB" b="1" baseline="0" dirty="0"/>
              <a:t>$</a:t>
            </a:r>
            <a:r>
              <a:rPr lang="en-GB" b="1" baseline="0" dirty="0" err="1"/>
              <a:t>gameWon</a:t>
            </a:r>
            <a:r>
              <a:rPr lang="en-GB" b="1" baseline="0" dirty="0"/>
              <a:t> </a:t>
            </a:r>
            <a:r>
              <a:rPr lang="en-GB" baseline="0" dirty="0"/>
              <a:t>is set to false – as this is a new game, no one has won and so this must but false</a:t>
            </a:r>
          </a:p>
          <a:p>
            <a:r>
              <a:rPr lang="en-GB" b="1" baseline="0" dirty="0"/>
              <a:t>Lines 41 and 42 </a:t>
            </a:r>
            <a:r>
              <a:rPr lang="en-GB" baseline="0" dirty="0"/>
              <a:t>decide which player goes first – we start by setting X and then generate a random number which is either 0 or 1, if it generates 1 we change the player going first to O giving a 50%/50% chance of either player being the one that starts the game</a:t>
            </a:r>
          </a:p>
          <a:p>
            <a:r>
              <a:rPr lang="en-GB" b="1" baseline="0" dirty="0"/>
              <a:t>$</a:t>
            </a:r>
            <a:r>
              <a:rPr lang="en-GB" b="1" baseline="0" dirty="0" err="1"/>
              <a:t>gameState</a:t>
            </a:r>
            <a:r>
              <a:rPr lang="en-GB" b="1" baseline="0" dirty="0"/>
              <a:t> </a:t>
            </a:r>
            <a:r>
              <a:rPr lang="en-GB" baseline="0" dirty="0"/>
              <a:t>contains our status message for the player which gets printed into the HTML page – in this case we simply tell the players who’s go it is</a:t>
            </a:r>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24</a:t>
            </a:fld>
            <a:endParaRPr lang="en-GB" dirty="0"/>
          </a:p>
        </p:txBody>
      </p:sp>
    </p:spTree>
    <p:extLst>
      <p:ext uri="{BB962C8B-B14F-4D97-AF65-F5344CB8AC3E}">
        <p14:creationId xmlns:p14="http://schemas.microsoft.com/office/powerpoint/2010/main" val="1401550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add</a:t>
            </a:r>
            <a:r>
              <a:rPr lang="en-GB" baseline="0" dirty="0"/>
              <a:t> the three game state global variables into the session from where they will be retrieved in subsequent turns by the </a:t>
            </a:r>
            <a:r>
              <a:rPr lang="en-GB" b="1" baseline="0" dirty="0"/>
              <a:t>if</a:t>
            </a:r>
            <a:r>
              <a:rPr lang="en-GB" baseline="0" dirty="0"/>
              <a:t> statement block added in </a:t>
            </a:r>
            <a:r>
              <a:rPr lang="en-GB" b="1" baseline="0" dirty="0"/>
              <a:t>slides 24 and 25</a:t>
            </a:r>
            <a:endParaRPr lang="en-GB" b="1" dirty="0"/>
          </a:p>
        </p:txBody>
      </p:sp>
      <p:sp>
        <p:nvSpPr>
          <p:cNvPr id="4" name="Slide Number Placeholder 3"/>
          <p:cNvSpPr>
            <a:spLocks noGrp="1"/>
          </p:cNvSpPr>
          <p:nvPr>
            <p:ph type="sldNum" sz="quarter" idx="10"/>
          </p:nvPr>
        </p:nvSpPr>
        <p:spPr/>
        <p:txBody>
          <a:bodyPr/>
          <a:lstStyle/>
          <a:p>
            <a:fld id="{F613D83F-DC1D-4206-A168-2287E477B1D2}" type="slidenum">
              <a:rPr lang="en-GB" smtClean="0"/>
              <a:t>25</a:t>
            </a:fld>
            <a:endParaRPr lang="en-GB" dirty="0"/>
          </a:p>
        </p:txBody>
      </p:sp>
    </p:spTree>
    <p:extLst>
      <p:ext uri="{BB962C8B-B14F-4D97-AF65-F5344CB8AC3E}">
        <p14:creationId xmlns:p14="http://schemas.microsoft.com/office/powerpoint/2010/main" val="2149871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26</a:t>
            </a:fld>
            <a:endParaRPr lang="en-GB" dirty="0"/>
          </a:p>
        </p:txBody>
      </p:sp>
    </p:spTree>
    <p:extLst>
      <p:ext uri="{BB962C8B-B14F-4D97-AF65-F5344CB8AC3E}">
        <p14:creationId xmlns:p14="http://schemas.microsoft.com/office/powerpoint/2010/main" val="1032119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This function is</a:t>
            </a:r>
            <a:r>
              <a:rPr lang="en-GB" sz="1200" baseline="0" dirty="0"/>
              <a:t> passed one argument, which is the cell of the game board being processed (so </a:t>
            </a:r>
            <a:r>
              <a:rPr lang="en-GB" sz="1200" b="1" baseline="0" dirty="0"/>
              <a:t>$cell </a:t>
            </a:r>
            <a:r>
              <a:rPr lang="en-GB" sz="1200" baseline="0" dirty="0"/>
              <a:t>will contain a single digit number in the range 0-9 at any one point)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a:t>Line 56 </a:t>
            </a:r>
            <a:r>
              <a:rPr lang="en-GB" sz="1200" baseline="0" dirty="0"/>
              <a:t>uses the </a:t>
            </a:r>
            <a:r>
              <a:rPr lang="en-GB" sz="1200" b="1" baseline="0" dirty="0"/>
              <a:t>global keyword </a:t>
            </a:r>
            <a:r>
              <a:rPr lang="en-GB" sz="1200" baseline="0" dirty="0"/>
              <a:t>as function block the scope of variables defined in the parent scope (this is not common to all languages but is a feature of some), in order to be able to use </a:t>
            </a:r>
            <a:r>
              <a:rPr lang="en-GB" sz="1200" b="1" baseline="0" dirty="0"/>
              <a:t>$</a:t>
            </a:r>
            <a:r>
              <a:rPr lang="en-GB" sz="1200" b="1" baseline="0" dirty="0" err="1"/>
              <a:t>gameboard</a:t>
            </a:r>
            <a:r>
              <a:rPr lang="en-GB" sz="1200" b="1" baseline="0" dirty="0"/>
              <a:t> </a:t>
            </a:r>
            <a:r>
              <a:rPr lang="en-GB" sz="1200" baseline="0" dirty="0"/>
              <a:t>and </a:t>
            </a:r>
            <a:r>
              <a:rPr lang="en-GB" sz="1200" b="1" baseline="0" dirty="0"/>
              <a:t>$</a:t>
            </a:r>
            <a:r>
              <a:rPr lang="en-GB" sz="1200" b="1" baseline="0" dirty="0" err="1"/>
              <a:t>gameWon</a:t>
            </a:r>
            <a:r>
              <a:rPr lang="en-GB" sz="1200" baseline="0" dirty="0"/>
              <a:t>, we define them as </a:t>
            </a:r>
            <a:r>
              <a:rPr lang="en-GB" sz="1200" b="1" baseline="0" dirty="0"/>
              <a:t>global.  </a:t>
            </a:r>
            <a:r>
              <a:rPr lang="en-GB" sz="1200" b="0" baseline="0" dirty="0"/>
              <a:t>Alternatively,</a:t>
            </a:r>
            <a:r>
              <a:rPr lang="en-GB" sz="1200" b="1" baseline="0" dirty="0"/>
              <a:t> </a:t>
            </a:r>
            <a:r>
              <a:rPr lang="en-GB" sz="1200" b="0" baseline="0" dirty="0"/>
              <a:t>these could have been passed to the function as arguments.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a:t>Line 58 </a:t>
            </a:r>
            <a:r>
              <a:rPr lang="en-GB" sz="1200" b="0" baseline="0" dirty="0"/>
              <a:t>examines the data in the </a:t>
            </a:r>
            <a:r>
              <a:rPr lang="en-GB" sz="1200" b="1" baseline="0" dirty="0"/>
              <a:t>$</a:t>
            </a:r>
            <a:r>
              <a:rPr lang="en-GB" sz="1200" b="1" baseline="0" dirty="0" err="1"/>
              <a:t>gameboard</a:t>
            </a:r>
            <a:r>
              <a:rPr lang="en-GB" sz="1200" b="1" baseline="0" dirty="0"/>
              <a:t> </a:t>
            </a:r>
            <a:r>
              <a:rPr lang="en-GB" sz="1200" b="0" baseline="0" dirty="0"/>
              <a:t>array which corresponds to this cell, if it finds a string matching either </a:t>
            </a:r>
            <a:r>
              <a:rPr lang="en-GB" sz="1200" b="1" baseline="0" dirty="0"/>
              <a:t>‘X’ </a:t>
            </a:r>
            <a:r>
              <a:rPr lang="en-GB" sz="1200" b="0" baseline="0" dirty="0"/>
              <a:t>or </a:t>
            </a:r>
            <a:r>
              <a:rPr lang="en-GB" sz="1200" b="1" baseline="0" dirty="0"/>
              <a:t>‘O’</a:t>
            </a:r>
            <a:r>
              <a:rPr lang="en-GB" sz="1200" b="0" baseline="0" dirty="0"/>
              <a:t>, this data is returned to be drawn into the page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a:t>Line 60 </a:t>
            </a:r>
            <a:r>
              <a:rPr lang="en-GB" sz="1200" b="0" baseline="0" dirty="0"/>
              <a:t>checks to see that the game is ongoing by asking </a:t>
            </a:r>
            <a:r>
              <a:rPr lang="en-GB" sz="1200" b="1" baseline="0" dirty="0"/>
              <a:t>if not $</a:t>
            </a:r>
            <a:r>
              <a:rPr lang="en-GB" sz="1200" b="1" baseline="0" dirty="0" err="1"/>
              <a:t>gameWon</a:t>
            </a:r>
            <a:r>
              <a:rPr lang="en-GB" sz="1200" b="1" baseline="0" dirty="0"/>
              <a:t>  - if(!$</a:t>
            </a:r>
            <a:r>
              <a:rPr lang="en-GB" sz="1200" b="1" baseline="0" dirty="0" err="1"/>
              <a:t>gameWon</a:t>
            </a:r>
            <a:r>
              <a:rPr lang="en-GB" sz="1200" b="1" baseline="0" dirty="0"/>
              <a:t>)</a:t>
            </a:r>
            <a:r>
              <a:rPr lang="en-GB" sz="1200" b="0" baseline="0" dirty="0"/>
              <a:t> – as </a:t>
            </a:r>
            <a:r>
              <a:rPr lang="en-GB" sz="1200" b="1" baseline="0" dirty="0"/>
              <a:t>$</a:t>
            </a:r>
            <a:r>
              <a:rPr lang="en-GB" sz="1200" b="1" baseline="0" dirty="0" err="1"/>
              <a:t>gameWon</a:t>
            </a:r>
            <a:r>
              <a:rPr lang="en-GB" sz="1200" b="1" baseline="0" dirty="0"/>
              <a:t> </a:t>
            </a:r>
            <a:r>
              <a:rPr lang="en-GB" sz="1200" b="0" baseline="0" dirty="0"/>
              <a:t>is a Boolean we can simply test it in an if statement – If the game is ongoing and as we know that this cell has not been chosen yet, we return a string containing a hyperlink which includes a </a:t>
            </a:r>
            <a:r>
              <a:rPr lang="en-GB" sz="1200" b="1" baseline="0" dirty="0"/>
              <a:t>GET</a:t>
            </a:r>
            <a:r>
              <a:rPr lang="en-GB" sz="1200" b="0" baseline="0" dirty="0"/>
              <a:t> parameter named </a:t>
            </a:r>
            <a:r>
              <a:rPr lang="en-GB" sz="1200" b="1" baseline="0" dirty="0"/>
              <a:t>go</a:t>
            </a:r>
            <a:r>
              <a:rPr lang="en-GB" sz="1200" b="0" baseline="0" dirty="0"/>
              <a:t> and data which specifies this cell, which will allow the user to choose this cell for their next turn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a:t>Lastly, </a:t>
            </a:r>
            <a:r>
              <a:rPr lang="en-GB" sz="1200" b="1" baseline="0" dirty="0"/>
              <a:t>line 62 </a:t>
            </a:r>
            <a:r>
              <a:rPr lang="en-GB" sz="1200" b="0" baseline="0" dirty="0"/>
              <a:t>will run if the cell has not been chosen but the game has been won – in this case we want to draw an empty cell.  HTML does not like empty table cells so we return the HTML special character for a space </a:t>
            </a:r>
            <a:r>
              <a:rPr lang="en-GB" sz="1200" b="1" baseline="0" dirty="0"/>
              <a:t>(&amp;</a:t>
            </a:r>
            <a:r>
              <a:rPr lang="en-GB" sz="1200" b="1" baseline="0" dirty="0" err="1"/>
              <a:t>nbsp</a:t>
            </a:r>
            <a:r>
              <a:rPr lang="en-GB" sz="1200" b="1" u="sng" baseline="0" dirty="0"/>
              <a:t>;)</a:t>
            </a:r>
            <a:endParaRPr lang="en-GB" sz="1200" b="1" u="sng" dirty="0"/>
          </a:p>
          <a:p>
            <a:endParaRPr lang="en-GB" dirty="0"/>
          </a:p>
        </p:txBody>
      </p:sp>
      <p:sp>
        <p:nvSpPr>
          <p:cNvPr id="4" name="Slide Number Placeholder 3"/>
          <p:cNvSpPr>
            <a:spLocks noGrp="1"/>
          </p:cNvSpPr>
          <p:nvPr>
            <p:ph type="sldNum" sz="quarter" idx="10"/>
          </p:nvPr>
        </p:nvSpPr>
        <p:spPr/>
        <p:txBody>
          <a:bodyPr/>
          <a:lstStyle/>
          <a:p>
            <a:fld id="{F613D83F-DC1D-4206-A168-2287E477B1D2}" type="slidenum">
              <a:rPr lang="en-GB" smtClean="0"/>
              <a:t>27</a:t>
            </a:fld>
            <a:endParaRPr lang="en-GB" dirty="0"/>
          </a:p>
        </p:txBody>
      </p:sp>
    </p:spTree>
    <p:extLst>
      <p:ext uri="{BB962C8B-B14F-4D97-AF65-F5344CB8AC3E}">
        <p14:creationId xmlns:p14="http://schemas.microsoft.com/office/powerpoint/2010/main" val="1365739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endParaRPr kumimoji="0" lang="en-US" dirty="0"/>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endParaRPr kumimoji="0" lang="en-US" dirty="0"/>
          </a:p>
        </p:txBody>
      </p:sp>
      <p:sp>
        <p:nvSpPr>
          <p:cNvPr id="4" name="Date Placeholder 3"/>
          <p:cNvSpPr>
            <a:spLocks noGrp="1"/>
          </p:cNvSpPr>
          <p:nvPr>
            <p:ph type="dt" sz="half" idx="10"/>
          </p:nvPr>
        </p:nvSpPr>
        <p:spPr/>
        <p:txBody>
          <a:bodyPr/>
          <a:lstStyle>
            <a:lvl1pPr>
              <a:defRPr>
                <a:latin typeface="Calibri" pitchFamily="34" charset="0"/>
              </a:defRPr>
            </a:lvl1pPr>
          </a:lstStyle>
          <a:p>
            <a:fld id="{D7C3A134-F1C3-464B-BF47-54DC2DE08F52}" type="datetimeFigureOut">
              <a:rPr lang="en-US" smtClean="0"/>
              <a:pPr/>
              <a:t>2/8/2023</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endParaRPr kumimoji="0" lang="en-US"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9648F39E-9C37-485F-AC97-16BB4BDF9F49}"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2/8/2023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2/8/2023</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D7C3A134-F1C3-464B-BF47-54DC2DE08F52}" type="datetimeFigureOut">
              <a:rPr lang="en-US" smtClean="0"/>
              <a:pPr/>
              <a:t>2/8/2023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685799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2/8/2023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pPr/>
              <a:t>2/8/2023</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pPr/>
              <a:t>2/8/2023</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7C3A134-F1C3-464B-BF47-54DC2DE08F52}" type="datetimeFigureOut">
              <a:rPr lang="en-US" smtClean="0"/>
              <a:pPr/>
              <a:t>2/8/2023</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2/8/2023</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2/8/2023</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pPr/>
              <a:t>2/8/2023</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2/8/2023</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Calibri" pitchFamily="34" charset="0"/>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Calibri" pitchFamily="34" charset="0"/>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Calibri" pitchFamily="34" charset="0"/>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Calibri" pitchFamily="34" charset="0"/>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Calibri"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breakingbadapi.com/api/characters/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cs.uci.edu/~fielding/pubs/dissertation/rest_arch_style.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youtube.com/watch?v=Q-BpqyOT3a8"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w3schools.com/php/php_sessions.as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oodle.nptcgroup.ac.uk/course/view.php?id=12"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000"/>
              <a:t>Server-side coding with PHP and Laravel</a:t>
            </a:r>
            <a:br>
              <a:rPr lang="en-GB" dirty="0"/>
            </a:br>
            <a:r>
              <a:rPr lang="en-GB" sz="2400" dirty="0">
                <a:solidFill>
                  <a:schemeClr val="tx1"/>
                </a:solidFill>
              </a:rPr>
              <a:t>Learning PHP #2 – </a:t>
            </a:r>
            <a:r>
              <a:rPr lang="en-GB" sz="1800" dirty="0">
                <a:solidFill>
                  <a:schemeClr val="tx1"/>
                </a:solidFill>
              </a:rPr>
              <a:t>PHP Session, Stateful and RESTful applications</a:t>
            </a:r>
            <a:endParaRPr lang="en-GB" sz="18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RESTful example</a:t>
            </a:r>
          </a:p>
        </p:txBody>
      </p:sp>
      <p:sp>
        <p:nvSpPr>
          <p:cNvPr id="3" name="Content Placeholder 2"/>
          <p:cNvSpPr>
            <a:spLocks noGrp="1"/>
          </p:cNvSpPr>
          <p:nvPr>
            <p:ph idx="1"/>
          </p:nvPr>
        </p:nvSpPr>
        <p:spPr/>
        <p:txBody>
          <a:bodyPr>
            <a:normAutofit/>
          </a:bodyPr>
          <a:lstStyle/>
          <a:p>
            <a:pPr>
              <a:spcAft>
                <a:spcPts val="600"/>
              </a:spcAft>
            </a:pPr>
            <a:r>
              <a:rPr lang="en-GB" sz="2000" dirty="0"/>
              <a:t>RESTful applications often serve data through an API.</a:t>
            </a:r>
          </a:p>
          <a:p>
            <a:pPr>
              <a:spcAft>
                <a:spcPts val="600"/>
              </a:spcAft>
            </a:pPr>
            <a:r>
              <a:rPr lang="en-GB" sz="2000" dirty="0"/>
              <a:t>Using the </a:t>
            </a:r>
            <a:r>
              <a:rPr lang="en-GB" sz="2000" b="1" dirty="0"/>
              <a:t>Breaking Bad API</a:t>
            </a:r>
            <a:r>
              <a:rPr lang="en-GB" sz="2000" dirty="0"/>
              <a:t>, a request for character 1 (</a:t>
            </a:r>
            <a:r>
              <a:rPr lang="en-GB" sz="2000" dirty="0" err="1"/>
              <a:t>char_id</a:t>
            </a:r>
            <a:r>
              <a:rPr lang="en-GB" sz="2000" dirty="0"/>
              <a:t>=1).</a:t>
            </a:r>
          </a:p>
          <a:p>
            <a:pPr>
              <a:spcAft>
                <a:spcPts val="600"/>
              </a:spcAft>
            </a:pPr>
            <a:r>
              <a:rPr lang="en-GB" sz="2000" dirty="0">
                <a:hlinkClick r:id="rId2"/>
              </a:rPr>
              <a:t>https://breakingbadapi.com/api/characters/1</a:t>
            </a:r>
            <a:r>
              <a:rPr lang="en-GB" sz="2000" dirty="0"/>
              <a:t>.</a:t>
            </a:r>
          </a:p>
          <a:p>
            <a:pPr>
              <a:spcAft>
                <a:spcPts val="600"/>
              </a:spcAft>
            </a:pPr>
            <a:r>
              <a:rPr lang="en-GB" sz="2000" dirty="0"/>
              <a:t>Always returns the same data = no state so is RESTful.</a:t>
            </a:r>
          </a:p>
        </p:txBody>
      </p:sp>
      <p:pic>
        <p:nvPicPr>
          <p:cNvPr id="4" name="Picture 3"/>
          <p:cNvPicPr>
            <a:picLocks noChangeAspect="1"/>
          </p:cNvPicPr>
          <p:nvPr/>
        </p:nvPicPr>
        <p:blipFill>
          <a:blip r:embed="rId3"/>
          <a:stretch>
            <a:fillRect/>
          </a:stretch>
        </p:blipFill>
        <p:spPr>
          <a:xfrm>
            <a:off x="600963" y="3573016"/>
            <a:ext cx="7942073" cy="2970640"/>
          </a:xfrm>
          <a:prstGeom prst="rect">
            <a:avLst/>
          </a:prstGeom>
        </p:spPr>
      </p:pic>
    </p:spTree>
    <p:extLst>
      <p:ext uri="{BB962C8B-B14F-4D97-AF65-F5344CB8AC3E}">
        <p14:creationId xmlns:p14="http://schemas.microsoft.com/office/powerpoint/2010/main" val="656626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RESTful example</a:t>
            </a:r>
          </a:p>
        </p:txBody>
      </p:sp>
      <p:sp>
        <p:nvSpPr>
          <p:cNvPr id="3" name="Content Placeholder 2"/>
          <p:cNvSpPr>
            <a:spLocks noGrp="1"/>
          </p:cNvSpPr>
          <p:nvPr>
            <p:ph idx="1"/>
          </p:nvPr>
        </p:nvSpPr>
        <p:spPr>
          <a:xfrm>
            <a:off x="457200" y="1775191"/>
            <a:ext cx="8229600" cy="4894169"/>
          </a:xfrm>
        </p:spPr>
        <p:txBody>
          <a:bodyPr>
            <a:normAutofit fontScale="85000" lnSpcReduction="20000"/>
          </a:bodyPr>
          <a:lstStyle/>
          <a:p>
            <a:pPr>
              <a:spcAft>
                <a:spcPts val="600"/>
              </a:spcAft>
            </a:pPr>
            <a:r>
              <a:rPr lang="en-GB" sz="2000" dirty="0"/>
              <a:t>RESTful applications can still authenticate clients.</a:t>
            </a:r>
          </a:p>
          <a:p>
            <a:r>
              <a:rPr lang="en-GB" sz="2000" dirty="0"/>
              <a:t>A request to a login API results in the return of a security token, so a successful login request can look like this:</a:t>
            </a:r>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pPr>
              <a:spcAft>
                <a:spcPts val="600"/>
              </a:spcAft>
            </a:pPr>
            <a:r>
              <a:rPr lang="en-GB" sz="2000" dirty="0"/>
              <a:t>This token data is then added to the headers of all subsequent requests so that the API knows that this user has passed a login check.</a:t>
            </a:r>
          </a:p>
          <a:p>
            <a:pPr>
              <a:spcAft>
                <a:spcPts val="600"/>
              </a:spcAft>
            </a:pPr>
            <a:r>
              <a:rPr lang="en-GB" sz="2000" dirty="0"/>
              <a:t>Whether the request has or does not have this token, it is the same request each time and gets the same reply.</a:t>
            </a:r>
          </a:p>
        </p:txBody>
      </p:sp>
      <p:pic>
        <p:nvPicPr>
          <p:cNvPr id="4" name="Picture 3"/>
          <p:cNvPicPr>
            <a:picLocks noChangeAspect="1"/>
          </p:cNvPicPr>
          <p:nvPr/>
        </p:nvPicPr>
        <p:blipFill>
          <a:blip r:embed="rId2"/>
          <a:stretch>
            <a:fillRect/>
          </a:stretch>
        </p:blipFill>
        <p:spPr>
          <a:xfrm>
            <a:off x="1033462" y="2636912"/>
            <a:ext cx="7077075" cy="2486025"/>
          </a:xfrm>
          <a:prstGeom prst="rect">
            <a:avLst/>
          </a:prstGeom>
        </p:spPr>
      </p:pic>
    </p:spTree>
    <p:extLst>
      <p:ext uri="{BB962C8B-B14F-4D97-AF65-F5344CB8AC3E}">
        <p14:creationId xmlns:p14="http://schemas.microsoft.com/office/powerpoint/2010/main" val="2028338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A3763-9320-4DED-B52E-E21D00BA353B}"/>
              </a:ext>
            </a:extLst>
          </p:cNvPr>
          <p:cNvSpPr>
            <a:spLocks noGrp="1"/>
          </p:cNvSpPr>
          <p:nvPr>
            <p:ph type="title"/>
          </p:nvPr>
        </p:nvSpPr>
        <p:spPr/>
        <p:txBody>
          <a:bodyPr>
            <a:normAutofit fontScale="90000"/>
          </a:bodyPr>
          <a:lstStyle/>
          <a:p>
            <a:r>
              <a:rPr lang="en-GB" dirty="0"/>
              <a:t>RESTful further reading (watching)</a:t>
            </a:r>
          </a:p>
        </p:txBody>
      </p:sp>
      <p:sp>
        <p:nvSpPr>
          <p:cNvPr id="3" name="Content Placeholder 2">
            <a:extLst>
              <a:ext uri="{FF2B5EF4-FFF2-40B4-BE49-F238E27FC236}">
                <a16:creationId xmlns:a16="http://schemas.microsoft.com/office/drawing/2014/main" id="{77FFAADD-B5DD-4DDB-B646-554FF071492D}"/>
              </a:ext>
            </a:extLst>
          </p:cNvPr>
          <p:cNvSpPr>
            <a:spLocks noGrp="1"/>
          </p:cNvSpPr>
          <p:nvPr>
            <p:ph idx="1"/>
          </p:nvPr>
        </p:nvSpPr>
        <p:spPr>
          <a:xfrm>
            <a:off x="457200" y="6093296"/>
            <a:ext cx="8229600" cy="576064"/>
          </a:xfrm>
        </p:spPr>
        <p:txBody>
          <a:bodyPr>
            <a:normAutofit/>
          </a:bodyPr>
          <a:lstStyle/>
          <a:p>
            <a:pPr algn="r"/>
            <a:r>
              <a:rPr lang="en-GB" sz="2000" dirty="0">
                <a:hlinkClick r:id="rId3"/>
              </a:rPr>
              <a:t>Original definition of REST</a:t>
            </a:r>
            <a:r>
              <a:rPr lang="en-GB" sz="2000" dirty="0"/>
              <a:t> (white paper)</a:t>
            </a:r>
          </a:p>
        </p:txBody>
      </p:sp>
      <p:pic>
        <p:nvPicPr>
          <p:cNvPr id="4" name="Picture 3">
            <a:hlinkClick r:id="rId4"/>
            <a:extLst>
              <a:ext uri="{FF2B5EF4-FFF2-40B4-BE49-F238E27FC236}">
                <a16:creationId xmlns:a16="http://schemas.microsoft.com/office/drawing/2014/main" id="{62955762-9D12-4ADA-A953-C781E113F9AB}"/>
              </a:ext>
            </a:extLst>
          </p:cNvPr>
          <p:cNvPicPr>
            <a:picLocks noChangeAspect="1"/>
          </p:cNvPicPr>
          <p:nvPr/>
        </p:nvPicPr>
        <p:blipFill>
          <a:blip r:embed="rId5"/>
          <a:stretch>
            <a:fillRect/>
          </a:stretch>
        </p:blipFill>
        <p:spPr>
          <a:xfrm>
            <a:off x="1239648" y="1988840"/>
            <a:ext cx="6664703" cy="374441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4956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PHP session</a:t>
            </a:r>
          </a:p>
        </p:txBody>
      </p:sp>
      <p:sp>
        <p:nvSpPr>
          <p:cNvPr id="3" name="Content Placeholder 2"/>
          <p:cNvSpPr>
            <a:spLocks noGrp="1"/>
          </p:cNvSpPr>
          <p:nvPr>
            <p:ph idx="1"/>
          </p:nvPr>
        </p:nvSpPr>
        <p:spPr/>
        <p:txBody>
          <a:bodyPr>
            <a:normAutofit lnSpcReduction="10000"/>
          </a:bodyPr>
          <a:lstStyle/>
          <a:p>
            <a:r>
              <a:rPr lang="en-GB" sz="2000" dirty="0"/>
              <a:t>If we want to use the session in a PHP page we can do so by using code similar to that shown below.</a:t>
            </a:r>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r>
              <a:rPr lang="en-GB" sz="2000" b="1" dirty="0"/>
              <a:t>Note: </a:t>
            </a:r>
            <a:r>
              <a:rPr lang="en-GB" sz="2000" dirty="0"/>
              <a:t>The </a:t>
            </a:r>
            <a:r>
              <a:rPr lang="en-GB" sz="2000" b="1" dirty="0" err="1"/>
              <a:t>session_start</a:t>
            </a:r>
            <a:r>
              <a:rPr lang="en-GB" sz="2000" b="1" dirty="0"/>
              <a:t>() </a:t>
            </a:r>
            <a:r>
              <a:rPr lang="en-GB" sz="2000" dirty="0"/>
              <a:t>statement </a:t>
            </a:r>
            <a:r>
              <a:rPr lang="en-GB" sz="2000" b="1" dirty="0"/>
              <a:t>MUST</a:t>
            </a:r>
            <a:r>
              <a:rPr lang="en-GB" sz="2000" dirty="0"/>
              <a:t> be placed before any rendered HTML element or the session will not function correctly.</a:t>
            </a:r>
          </a:p>
        </p:txBody>
      </p:sp>
      <p:pic>
        <p:nvPicPr>
          <p:cNvPr id="4" name="Picture 3"/>
          <p:cNvPicPr>
            <a:picLocks noChangeAspect="1"/>
          </p:cNvPicPr>
          <p:nvPr/>
        </p:nvPicPr>
        <p:blipFill>
          <a:blip r:embed="rId2"/>
          <a:stretch>
            <a:fillRect/>
          </a:stretch>
        </p:blipFill>
        <p:spPr>
          <a:xfrm>
            <a:off x="899592" y="2492896"/>
            <a:ext cx="7139238" cy="3096344"/>
          </a:xfrm>
          <a:prstGeom prst="rect">
            <a:avLst/>
          </a:prstGeom>
        </p:spPr>
      </p:pic>
    </p:spTree>
    <p:extLst>
      <p:ext uri="{BB962C8B-B14F-4D97-AF65-F5344CB8AC3E}">
        <p14:creationId xmlns:p14="http://schemas.microsoft.com/office/powerpoint/2010/main" val="625329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Session project: </a:t>
            </a:r>
            <a:r>
              <a:rPr lang="en-GB" sz="3200" b="0" dirty="0">
                <a:solidFill>
                  <a:schemeClr val="tx1"/>
                </a:solidFill>
              </a:rPr>
              <a:t>Noughts and Crosses</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287865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Setup</a:t>
            </a:r>
          </a:p>
        </p:txBody>
      </p:sp>
      <p:sp>
        <p:nvSpPr>
          <p:cNvPr id="3" name="Content Placeholder 2"/>
          <p:cNvSpPr>
            <a:spLocks noGrp="1"/>
          </p:cNvSpPr>
          <p:nvPr>
            <p:ph idx="1"/>
          </p:nvPr>
        </p:nvSpPr>
        <p:spPr>
          <a:xfrm>
            <a:off x="457200" y="1775191"/>
            <a:ext cx="8229600" cy="4750153"/>
          </a:xfrm>
        </p:spPr>
        <p:txBody>
          <a:bodyPr>
            <a:normAutofit fontScale="85000" lnSpcReduction="10000"/>
          </a:bodyPr>
          <a:lstStyle/>
          <a:p>
            <a:pPr>
              <a:spcAft>
                <a:spcPts val="600"/>
              </a:spcAft>
            </a:pPr>
            <a:r>
              <a:rPr lang="en-GB" sz="2000" dirty="0"/>
              <a:t>You should create a new virtual host for this project (use the instructions from week 1 if needed)</a:t>
            </a:r>
          </a:p>
          <a:p>
            <a:pPr>
              <a:spcAft>
                <a:spcPts val="600"/>
              </a:spcAft>
            </a:pPr>
            <a:r>
              <a:rPr lang="en-GB" sz="2000" b="1" dirty="0"/>
              <a:t>Project folder: </a:t>
            </a:r>
            <a:r>
              <a:rPr lang="en-GB" sz="2000" dirty="0" err="1"/>
              <a:t>NoughtsAndCrosses</a:t>
            </a:r>
            <a:endParaRPr lang="en-GB" sz="2000" dirty="0"/>
          </a:p>
          <a:p>
            <a:pPr>
              <a:spcAft>
                <a:spcPts val="600"/>
              </a:spcAft>
            </a:pPr>
            <a:r>
              <a:rPr lang="en-GB" sz="2000" b="1" dirty="0"/>
              <a:t>Project URL: </a:t>
            </a:r>
            <a:r>
              <a:rPr lang="en-GB" sz="2000" dirty="0" err="1"/>
              <a:t>noughtsandcrosses.game</a:t>
            </a:r>
            <a:endParaRPr lang="en-GB" sz="2000" dirty="0"/>
          </a:p>
          <a:p>
            <a:pPr>
              <a:spcAft>
                <a:spcPts val="600"/>
              </a:spcAft>
            </a:pPr>
            <a:endParaRPr lang="en-GB" dirty="0"/>
          </a:p>
          <a:p>
            <a:pPr>
              <a:spcAft>
                <a:spcPts val="600"/>
              </a:spcAft>
            </a:pPr>
            <a:endParaRPr lang="en-GB" dirty="0"/>
          </a:p>
          <a:p>
            <a:pPr>
              <a:spcAft>
                <a:spcPts val="600"/>
              </a:spcAft>
            </a:pPr>
            <a:endParaRPr lang="en-GB" dirty="0"/>
          </a:p>
          <a:p>
            <a:pPr>
              <a:spcAft>
                <a:spcPts val="600"/>
              </a:spcAft>
            </a:pPr>
            <a:r>
              <a:rPr lang="en-GB" sz="2200" dirty="0"/>
              <a:t>This tutorial will use the </a:t>
            </a:r>
            <a:r>
              <a:rPr lang="en-GB" sz="2200" b="1" dirty="0"/>
              <a:t>Brackets</a:t>
            </a:r>
            <a:r>
              <a:rPr lang="en-GB" sz="2200" dirty="0"/>
              <a:t> editor but the process is similar in </a:t>
            </a:r>
            <a:r>
              <a:rPr lang="en-GB" sz="2200" b="1" dirty="0"/>
              <a:t>VS Code</a:t>
            </a:r>
            <a:r>
              <a:rPr lang="en-GB" sz="2200" dirty="0"/>
              <a:t>.</a:t>
            </a:r>
          </a:p>
          <a:p>
            <a:pPr>
              <a:spcAft>
                <a:spcPts val="600"/>
              </a:spcAft>
            </a:pPr>
            <a:r>
              <a:rPr lang="en-GB" sz="2200" b="1" dirty="0"/>
              <a:t>All new code will be highlighted</a:t>
            </a:r>
            <a:r>
              <a:rPr lang="en-GB" sz="2200" dirty="0"/>
              <a:t>, other code will be included to indicate placement of new code only and should not be entered.</a:t>
            </a:r>
          </a:p>
          <a:p>
            <a:pPr>
              <a:spcAft>
                <a:spcPts val="600"/>
              </a:spcAft>
            </a:pPr>
            <a:r>
              <a:rPr lang="en-GB" sz="2200" dirty="0"/>
              <a:t>PHP can use // or # to indicate a comment.</a:t>
            </a:r>
          </a:p>
          <a:p>
            <a:pPr>
              <a:spcAft>
                <a:spcPts val="600"/>
              </a:spcAft>
            </a:pPr>
            <a:r>
              <a:rPr lang="en-GB" sz="2200" dirty="0"/>
              <a:t>This tutorial will use // for all comments.</a:t>
            </a:r>
          </a:p>
          <a:p>
            <a:pPr>
              <a:spcAft>
                <a:spcPts val="600"/>
              </a:spcAft>
            </a:pPr>
            <a:r>
              <a:rPr lang="en-GB" sz="2200" dirty="0"/>
              <a:t>Further explanation of code is included in the notes pane of specific slides.</a:t>
            </a:r>
          </a:p>
        </p:txBody>
      </p:sp>
    </p:spTree>
    <p:extLst>
      <p:ext uri="{BB962C8B-B14F-4D97-AF65-F5344CB8AC3E}">
        <p14:creationId xmlns:p14="http://schemas.microsoft.com/office/powerpoint/2010/main" val="1803036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Starting out</a:t>
            </a:r>
          </a:p>
        </p:txBody>
      </p:sp>
      <p:sp>
        <p:nvSpPr>
          <p:cNvPr id="3" name="Content Placeholder 2"/>
          <p:cNvSpPr>
            <a:spLocks noGrp="1"/>
          </p:cNvSpPr>
          <p:nvPr>
            <p:ph idx="1"/>
          </p:nvPr>
        </p:nvSpPr>
        <p:spPr>
          <a:xfrm>
            <a:off x="457200" y="1775191"/>
            <a:ext cx="8229600" cy="4606137"/>
          </a:xfrm>
        </p:spPr>
        <p:txBody>
          <a:bodyPr>
            <a:normAutofit/>
          </a:bodyPr>
          <a:lstStyle/>
          <a:p>
            <a:r>
              <a:rPr lang="en-GB" sz="2000" dirty="0"/>
              <a:t>Right click the project folder and select </a:t>
            </a:r>
            <a:r>
              <a:rPr lang="en-GB" sz="2000" b="1" dirty="0"/>
              <a:t>Open as a Brackets project</a:t>
            </a:r>
          </a:p>
          <a:p>
            <a:r>
              <a:rPr lang="en-GB" sz="2000" dirty="0"/>
              <a:t>In the left hand area of Brackets, right click, select </a:t>
            </a:r>
            <a:r>
              <a:rPr lang="en-GB" sz="2000" b="1" dirty="0"/>
              <a:t>new file</a:t>
            </a:r>
          </a:p>
          <a:p>
            <a:r>
              <a:rPr lang="en-GB" sz="2000" dirty="0"/>
              <a:t>Name the file </a:t>
            </a:r>
            <a:r>
              <a:rPr lang="en-GB" sz="2000" b="1" dirty="0" err="1"/>
              <a:t>index.php</a:t>
            </a:r>
            <a:endParaRPr lang="en-GB" sz="2000" b="1" dirty="0"/>
          </a:p>
          <a:p>
            <a:r>
              <a:rPr lang="en-GB" sz="2000" dirty="0"/>
              <a:t>Add in the simple HTML and CSS code shown on the next page</a:t>
            </a:r>
          </a:p>
          <a:p>
            <a:endParaRPr lang="en-GB" sz="2400" b="1" dirty="0"/>
          </a:p>
        </p:txBody>
      </p:sp>
    </p:spTree>
    <p:extLst>
      <p:ext uri="{BB962C8B-B14F-4D97-AF65-F5344CB8AC3E}">
        <p14:creationId xmlns:p14="http://schemas.microsoft.com/office/powerpoint/2010/main" val="2085347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Starting out</a:t>
            </a:r>
          </a:p>
        </p:txBody>
      </p:sp>
      <p:pic>
        <p:nvPicPr>
          <p:cNvPr id="4" name="Picture 3"/>
          <p:cNvPicPr>
            <a:picLocks noChangeAspect="1"/>
          </p:cNvPicPr>
          <p:nvPr/>
        </p:nvPicPr>
        <p:blipFill>
          <a:blip r:embed="rId2"/>
          <a:stretch>
            <a:fillRect/>
          </a:stretch>
        </p:blipFill>
        <p:spPr>
          <a:xfrm>
            <a:off x="457200" y="1844824"/>
            <a:ext cx="8182092" cy="4625609"/>
          </a:xfrm>
          <a:prstGeom prst="rect">
            <a:avLst/>
          </a:prstGeom>
        </p:spPr>
      </p:pic>
    </p:spTree>
    <p:extLst>
      <p:ext uri="{BB962C8B-B14F-4D97-AF65-F5344CB8AC3E}">
        <p14:creationId xmlns:p14="http://schemas.microsoft.com/office/powerpoint/2010/main" val="1908896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Quick test</a:t>
            </a:r>
          </a:p>
        </p:txBody>
      </p:sp>
      <p:sp>
        <p:nvSpPr>
          <p:cNvPr id="3" name="Content Placeholder 2"/>
          <p:cNvSpPr>
            <a:spLocks noGrp="1"/>
          </p:cNvSpPr>
          <p:nvPr>
            <p:ph idx="1"/>
          </p:nvPr>
        </p:nvSpPr>
        <p:spPr/>
        <p:txBody>
          <a:bodyPr>
            <a:normAutofit/>
          </a:bodyPr>
          <a:lstStyle/>
          <a:p>
            <a:pPr>
              <a:spcAft>
                <a:spcPts val="600"/>
              </a:spcAft>
            </a:pPr>
            <a:r>
              <a:rPr lang="en-GB" sz="2000" dirty="0"/>
              <a:t>Open your browser and enter the project URL.</a:t>
            </a:r>
          </a:p>
          <a:p>
            <a:pPr>
              <a:spcAft>
                <a:spcPts val="600"/>
              </a:spcAft>
            </a:pPr>
            <a:r>
              <a:rPr lang="en-GB" sz="2000" dirty="0"/>
              <a:t>You should see the page below.</a:t>
            </a:r>
          </a:p>
          <a:p>
            <a:pPr>
              <a:spcAft>
                <a:spcPts val="600"/>
              </a:spcAft>
            </a:pPr>
            <a:r>
              <a:rPr lang="en-GB" sz="2000" dirty="0"/>
              <a:t>If you do not see this page, double check that the virtual host is working.</a:t>
            </a:r>
          </a:p>
        </p:txBody>
      </p:sp>
      <p:pic>
        <p:nvPicPr>
          <p:cNvPr id="5" name="Picture 4"/>
          <p:cNvPicPr>
            <a:picLocks noChangeAspect="1"/>
          </p:cNvPicPr>
          <p:nvPr/>
        </p:nvPicPr>
        <p:blipFill rotWithShape="1">
          <a:blip r:embed="rId2"/>
          <a:srcRect b="10975"/>
          <a:stretch/>
        </p:blipFill>
        <p:spPr>
          <a:xfrm>
            <a:off x="1547664" y="3068960"/>
            <a:ext cx="5616624" cy="352839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77080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Project global variables</a:t>
            </a:r>
          </a:p>
        </p:txBody>
      </p:sp>
      <p:sp>
        <p:nvSpPr>
          <p:cNvPr id="3" name="Content Placeholder 2"/>
          <p:cNvSpPr>
            <a:spLocks noGrp="1"/>
          </p:cNvSpPr>
          <p:nvPr>
            <p:ph idx="1"/>
          </p:nvPr>
        </p:nvSpPr>
        <p:spPr>
          <a:xfrm>
            <a:off x="457200" y="1775191"/>
            <a:ext cx="8229600" cy="4625609"/>
          </a:xfrm>
        </p:spPr>
        <p:txBody>
          <a:bodyPr>
            <a:normAutofit/>
          </a:bodyPr>
          <a:lstStyle/>
          <a:p>
            <a:r>
              <a:rPr lang="en-GB" sz="2000" dirty="0"/>
              <a:t>Add the PHP block shown below to the top of the file.</a:t>
            </a:r>
          </a:p>
          <a:p>
            <a:r>
              <a:rPr lang="en-GB" sz="2000" dirty="0"/>
              <a:t>Initially we start the session so that we can add data to it as we go.</a:t>
            </a:r>
          </a:p>
          <a:p>
            <a:r>
              <a:rPr lang="en-GB" sz="2000" dirty="0"/>
              <a:t>Global variables are discussed in the notes pane.</a:t>
            </a:r>
          </a:p>
          <a:p>
            <a:endParaRPr lang="en-GB" sz="2000" dirty="0"/>
          </a:p>
          <a:p>
            <a:endParaRPr lang="en-GB" sz="2000" dirty="0"/>
          </a:p>
          <a:p>
            <a:endParaRPr lang="en-GB" sz="2000" dirty="0"/>
          </a:p>
        </p:txBody>
      </p:sp>
      <p:pic>
        <p:nvPicPr>
          <p:cNvPr id="7" name="Picture 6"/>
          <p:cNvPicPr>
            <a:picLocks noChangeAspect="1"/>
          </p:cNvPicPr>
          <p:nvPr/>
        </p:nvPicPr>
        <p:blipFill>
          <a:blip r:embed="rId3"/>
          <a:stretch>
            <a:fillRect/>
          </a:stretch>
        </p:blipFill>
        <p:spPr>
          <a:xfrm>
            <a:off x="611560" y="3068960"/>
            <a:ext cx="7950202" cy="2940597"/>
          </a:xfrm>
          <a:prstGeom prst="rect">
            <a:avLst/>
          </a:prstGeom>
        </p:spPr>
      </p:pic>
    </p:spTree>
    <p:extLst>
      <p:ext uri="{BB962C8B-B14F-4D97-AF65-F5344CB8AC3E}">
        <p14:creationId xmlns:p14="http://schemas.microsoft.com/office/powerpoint/2010/main" val="2267777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In this session…</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r>
              <a:rPr lang="en-GB" sz="2400" dirty="0"/>
              <a:t>Recap welcome to PHP</a:t>
            </a:r>
          </a:p>
          <a:p>
            <a:pPr lvl="1"/>
            <a:r>
              <a:rPr lang="en-GB" sz="1600" dirty="0"/>
              <a:t>Last exercise progress</a:t>
            </a:r>
          </a:p>
          <a:p>
            <a:pPr lvl="1"/>
            <a:r>
              <a:rPr lang="en-GB" sz="1600" dirty="0"/>
              <a:t>Reading list</a:t>
            </a:r>
          </a:p>
          <a:p>
            <a:pPr lvl="1">
              <a:spcAft>
                <a:spcPts val="600"/>
              </a:spcAft>
            </a:pPr>
            <a:r>
              <a:rPr lang="en-GB" sz="1600" dirty="0"/>
              <a:t>Quick recap</a:t>
            </a:r>
          </a:p>
          <a:p>
            <a:r>
              <a:rPr lang="en-GB" sz="2400" dirty="0"/>
              <a:t>Session, Stateful and RESTful applications</a:t>
            </a:r>
          </a:p>
          <a:p>
            <a:pPr lvl="1">
              <a:spcBef>
                <a:spcPts val="0"/>
              </a:spcBef>
            </a:pPr>
            <a:r>
              <a:rPr lang="en-GB" sz="1800" dirty="0"/>
              <a:t>What is the Session?</a:t>
            </a:r>
          </a:p>
          <a:p>
            <a:pPr lvl="1">
              <a:spcBef>
                <a:spcPts val="0"/>
              </a:spcBef>
            </a:pPr>
            <a:r>
              <a:rPr lang="en-GB" sz="1800" dirty="0"/>
              <a:t>Why do we need to maintain state</a:t>
            </a:r>
          </a:p>
          <a:p>
            <a:pPr lvl="1">
              <a:spcBef>
                <a:spcPts val="0"/>
              </a:spcBef>
            </a:pPr>
            <a:r>
              <a:rPr lang="en-GB" sz="1800" dirty="0"/>
              <a:t>Stateful vs RESTful applications</a:t>
            </a:r>
          </a:p>
          <a:p>
            <a:pPr lvl="0">
              <a:spcBef>
                <a:spcPts val="400"/>
              </a:spcBef>
            </a:pPr>
            <a:r>
              <a:rPr lang="en-GB" sz="2400" dirty="0"/>
              <a:t>Noughts and Crosses game step by step</a:t>
            </a:r>
          </a:p>
          <a:p>
            <a:pPr lvl="1">
              <a:spcBef>
                <a:spcPts val="400"/>
              </a:spcBef>
            </a:pPr>
            <a:r>
              <a:rPr lang="en-GB" sz="1600" dirty="0"/>
              <a:t>Project setup</a:t>
            </a:r>
          </a:p>
          <a:p>
            <a:pPr lvl="1">
              <a:spcBef>
                <a:spcPts val="400"/>
              </a:spcBef>
            </a:pPr>
            <a:r>
              <a:rPr lang="en-GB" sz="1600" dirty="0"/>
              <a:t>HTML (and CSS, this time we do need a little)</a:t>
            </a:r>
          </a:p>
          <a:p>
            <a:pPr lvl="1">
              <a:spcBef>
                <a:spcPts val="400"/>
              </a:spcBef>
            </a:pPr>
            <a:r>
              <a:rPr lang="en-GB" sz="1600" dirty="0"/>
              <a:t>PHP logic</a:t>
            </a:r>
          </a:p>
          <a:p>
            <a:endParaRPr lang="en-GB" sz="4400" dirty="0"/>
          </a:p>
          <a:p>
            <a:pPr lvl="1"/>
            <a:endParaRPr lang="en-GB" dirty="0"/>
          </a:p>
        </p:txBody>
      </p:sp>
    </p:spTree>
    <p:extLst>
      <p:ext uri="{BB962C8B-B14F-4D97-AF65-F5344CB8AC3E}">
        <p14:creationId xmlns:p14="http://schemas.microsoft.com/office/powerpoint/2010/main" val="601417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win conditions</a:t>
            </a:r>
          </a:p>
        </p:txBody>
      </p:sp>
      <p:sp>
        <p:nvSpPr>
          <p:cNvPr id="3" name="Content Placeholder 2"/>
          <p:cNvSpPr>
            <a:spLocks noGrp="1"/>
          </p:cNvSpPr>
          <p:nvPr>
            <p:ph idx="1"/>
          </p:nvPr>
        </p:nvSpPr>
        <p:spPr/>
        <p:txBody>
          <a:bodyPr>
            <a:normAutofit/>
          </a:bodyPr>
          <a:lstStyle/>
          <a:p>
            <a:pPr>
              <a:spcAft>
                <a:spcPts val="600"/>
              </a:spcAft>
            </a:pPr>
            <a:r>
              <a:rPr lang="en-GB" sz="2000" dirty="0"/>
              <a:t>Determining if a player has won the game is more complex in this project.</a:t>
            </a:r>
          </a:p>
          <a:p>
            <a:pPr>
              <a:spcAft>
                <a:spcPts val="600"/>
              </a:spcAft>
            </a:pPr>
            <a:r>
              <a:rPr lang="en-GB" sz="2000" dirty="0"/>
              <a:t>A row, column or diagonal would all win if they contain the same symbol.</a:t>
            </a:r>
          </a:p>
          <a:p>
            <a:pPr>
              <a:spcAft>
                <a:spcPts val="600"/>
              </a:spcAft>
            </a:pPr>
            <a:r>
              <a:rPr lang="en-GB" sz="2000" dirty="0"/>
              <a:t>To check for win conditions we create a list of each set of winning cells.</a:t>
            </a:r>
          </a:p>
          <a:p>
            <a:pPr>
              <a:spcAft>
                <a:spcPts val="600"/>
              </a:spcAft>
            </a:pPr>
            <a:r>
              <a:rPr lang="en-GB" sz="2000" b="1" dirty="0"/>
              <a:t>Example: </a:t>
            </a:r>
            <a:r>
              <a:rPr lang="en-GB" sz="2000" dirty="0"/>
              <a:t>cells </a:t>
            </a:r>
            <a:r>
              <a:rPr lang="en-GB" sz="2000" b="1" dirty="0"/>
              <a:t>0 + 1 + 2 </a:t>
            </a:r>
            <a:r>
              <a:rPr lang="en-GB" sz="2000" dirty="0"/>
              <a:t>would win as would </a:t>
            </a:r>
            <a:r>
              <a:rPr lang="en-GB" sz="2000" b="1" dirty="0"/>
              <a:t>1 + 4 + 7.</a:t>
            </a:r>
          </a:p>
        </p:txBody>
      </p:sp>
      <p:graphicFrame>
        <p:nvGraphicFramePr>
          <p:cNvPr id="4" name="Object 3"/>
          <p:cNvGraphicFramePr>
            <a:graphicFrameLocks noChangeAspect="1"/>
          </p:cNvGraphicFramePr>
          <p:nvPr>
            <p:extLst>
              <p:ext uri="{D42A27DB-BD31-4B8C-83A1-F6EECF244321}">
                <p14:modId xmlns:p14="http://schemas.microsoft.com/office/powerpoint/2010/main" val="2619851171"/>
              </p:ext>
            </p:extLst>
          </p:nvPr>
        </p:nvGraphicFramePr>
        <p:xfrm>
          <a:off x="1979711" y="3568916"/>
          <a:ext cx="2429153" cy="2844554"/>
        </p:xfrm>
        <a:graphic>
          <a:graphicData uri="http://schemas.openxmlformats.org/presentationml/2006/ole">
            <mc:AlternateContent xmlns:mc="http://schemas.openxmlformats.org/markup-compatibility/2006">
              <mc:Choice xmlns:v="urn:schemas-microsoft-com:vml" Requires="v">
                <p:oleObj r:id="rId2" imgW="5485680" imgH="6425280" progId="">
                  <p:embed/>
                </p:oleObj>
              </mc:Choice>
              <mc:Fallback>
                <p:oleObj r:id="rId2" imgW="5485680" imgH="6425280" progId="">
                  <p:embed/>
                  <p:pic>
                    <p:nvPicPr>
                      <p:cNvPr id="4" name="Object 3"/>
                      <p:cNvPicPr/>
                      <p:nvPr/>
                    </p:nvPicPr>
                    <p:blipFill>
                      <a:blip r:embed="rId3"/>
                      <a:stretch>
                        <a:fillRect/>
                      </a:stretch>
                    </p:blipFill>
                    <p:spPr>
                      <a:xfrm>
                        <a:off x="1979711" y="3568916"/>
                        <a:ext cx="2429153" cy="2844554"/>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50486821"/>
              </p:ext>
            </p:extLst>
          </p:nvPr>
        </p:nvGraphicFramePr>
        <p:xfrm>
          <a:off x="4788024" y="3568519"/>
          <a:ext cx="2414832" cy="2827784"/>
        </p:xfrm>
        <a:graphic>
          <a:graphicData uri="http://schemas.openxmlformats.org/presentationml/2006/ole">
            <mc:AlternateContent xmlns:mc="http://schemas.openxmlformats.org/markup-compatibility/2006">
              <mc:Choice xmlns:v="urn:schemas-microsoft-com:vml" Requires="v">
                <p:oleObj r:id="rId4" imgW="5485680" imgH="6425280" progId="">
                  <p:embed/>
                </p:oleObj>
              </mc:Choice>
              <mc:Fallback>
                <p:oleObj r:id="rId4" imgW="5485680" imgH="6425280" progId="">
                  <p:embed/>
                  <p:pic>
                    <p:nvPicPr>
                      <p:cNvPr id="5" name="Object 4"/>
                      <p:cNvPicPr/>
                      <p:nvPr/>
                    </p:nvPicPr>
                    <p:blipFill>
                      <a:blip r:embed="rId5"/>
                      <a:stretch>
                        <a:fillRect/>
                      </a:stretch>
                    </p:blipFill>
                    <p:spPr>
                      <a:xfrm>
                        <a:off x="4788024" y="3568519"/>
                        <a:ext cx="2414832" cy="2827784"/>
                      </a:xfrm>
                      <a:prstGeom prst="rect">
                        <a:avLst/>
                      </a:prstGeom>
                    </p:spPr>
                  </p:pic>
                </p:oleObj>
              </mc:Fallback>
            </mc:AlternateContent>
          </a:graphicData>
        </a:graphic>
      </p:graphicFrame>
    </p:spTree>
    <p:extLst>
      <p:ext uri="{BB962C8B-B14F-4D97-AF65-F5344CB8AC3E}">
        <p14:creationId xmlns:p14="http://schemas.microsoft.com/office/powerpoint/2010/main" val="3713269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Adding win conditions</a:t>
            </a:r>
          </a:p>
        </p:txBody>
      </p:sp>
      <p:sp>
        <p:nvSpPr>
          <p:cNvPr id="3" name="Content Placeholder 2"/>
          <p:cNvSpPr>
            <a:spLocks noGrp="1"/>
          </p:cNvSpPr>
          <p:nvPr>
            <p:ph idx="1"/>
          </p:nvPr>
        </p:nvSpPr>
        <p:spPr/>
        <p:txBody>
          <a:bodyPr>
            <a:normAutofit/>
          </a:bodyPr>
          <a:lstStyle/>
          <a:p>
            <a:r>
              <a:rPr lang="en-GB" sz="2000" dirty="0"/>
              <a:t>We will organise the lists of winning cells inside another list making them easy to loop over (a list of lists).</a:t>
            </a:r>
          </a:p>
          <a:p>
            <a:r>
              <a:rPr lang="en-GB" sz="2000" dirty="0"/>
              <a:t>The lists are formatted for legibility, add the highlighted code.</a:t>
            </a:r>
          </a:p>
        </p:txBody>
      </p:sp>
      <p:pic>
        <p:nvPicPr>
          <p:cNvPr id="5" name="Picture 4"/>
          <p:cNvPicPr>
            <a:picLocks noChangeAspect="1"/>
          </p:cNvPicPr>
          <p:nvPr/>
        </p:nvPicPr>
        <p:blipFill>
          <a:blip r:embed="rId3"/>
          <a:stretch>
            <a:fillRect/>
          </a:stretch>
        </p:blipFill>
        <p:spPr>
          <a:xfrm>
            <a:off x="1496570" y="3068960"/>
            <a:ext cx="6150860" cy="3504230"/>
          </a:xfrm>
          <a:prstGeom prst="rect">
            <a:avLst/>
          </a:prstGeom>
        </p:spPr>
      </p:pic>
    </p:spTree>
    <p:extLst>
      <p:ext uri="{BB962C8B-B14F-4D97-AF65-F5344CB8AC3E}">
        <p14:creationId xmlns:p14="http://schemas.microsoft.com/office/powerpoint/2010/main" val="3494677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GET</a:t>
            </a:r>
          </a:p>
        </p:txBody>
      </p:sp>
      <p:sp>
        <p:nvSpPr>
          <p:cNvPr id="3" name="Content Placeholder 2"/>
          <p:cNvSpPr>
            <a:spLocks noGrp="1"/>
          </p:cNvSpPr>
          <p:nvPr>
            <p:ph idx="1"/>
          </p:nvPr>
        </p:nvSpPr>
        <p:spPr/>
        <p:txBody>
          <a:bodyPr>
            <a:normAutofit/>
          </a:bodyPr>
          <a:lstStyle/>
          <a:p>
            <a:r>
              <a:rPr lang="en-GB" sz="2000" dirty="0"/>
              <a:t>This game will use GET to record player moves.</a:t>
            </a:r>
          </a:p>
          <a:p>
            <a:r>
              <a:rPr lang="en-GB" sz="2000" dirty="0"/>
              <a:t>This is not sensitive data so does not need to be hidden and if we use </a:t>
            </a:r>
            <a:r>
              <a:rPr lang="en-GB" sz="2000" b="1" dirty="0"/>
              <a:t>GET</a:t>
            </a:r>
            <a:r>
              <a:rPr lang="en-GB" sz="2000" dirty="0"/>
              <a:t> we can use URL parameters and avoid having to have a HTML form.</a:t>
            </a:r>
          </a:p>
          <a:p>
            <a:r>
              <a:rPr lang="en-GB" sz="2000" dirty="0"/>
              <a:t>We will be using a </a:t>
            </a:r>
            <a:r>
              <a:rPr lang="en-GB" sz="2000" b="1" dirty="0"/>
              <a:t>GET</a:t>
            </a:r>
            <a:r>
              <a:rPr lang="en-GB" sz="2000" dirty="0"/>
              <a:t> parameter with a key of </a:t>
            </a:r>
            <a:r>
              <a:rPr lang="en-GB" sz="2000" b="1" dirty="0"/>
              <a:t>go</a:t>
            </a:r>
            <a:r>
              <a:rPr lang="en-GB" sz="2000" dirty="0"/>
              <a:t>, so we will use this to determine if we are starting a new game or not.*</a:t>
            </a:r>
          </a:p>
          <a:p>
            <a:r>
              <a:rPr lang="en-GB" sz="2000" dirty="0"/>
              <a:t>Add the highlighted </a:t>
            </a:r>
            <a:r>
              <a:rPr lang="en-GB" sz="2000" b="1" dirty="0"/>
              <a:t>if / else </a:t>
            </a:r>
            <a:r>
              <a:rPr lang="en-GB" sz="2000" dirty="0"/>
              <a:t>block.</a:t>
            </a:r>
          </a:p>
        </p:txBody>
      </p:sp>
      <p:pic>
        <p:nvPicPr>
          <p:cNvPr id="5" name="Picture 4"/>
          <p:cNvPicPr>
            <a:picLocks noChangeAspect="1"/>
          </p:cNvPicPr>
          <p:nvPr/>
        </p:nvPicPr>
        <p:blipFill>
          <a:blip r:embed="rId3"/>
          <a:stretch>
            <a:fillRect/>
          </a:stretch>
        </p:blipFill>
        <p:spPr>
          <a:xfrm>
            <a:off x="827584" y="3861048"/>
            <a:ext cx="7657355" cy="2736304"/>
          </a:xfrm>
          <a:prstGeom prst="rect">
            <a:avLst/>
          </a:prstGeom>
        </p:spPr>
      </p:pic>
    </p:spTree>
    <p:extLst>
      <p:ext uri="{BB962C8B-B14F-4D97-AF65-F5344CB8AC3E}">
        <p14:creationId xmlns:p14="http://schemas.microsoft.com/office/powerpoint/2010/main" val="1555176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Process a turn</a:t>
            </a:r>
          </a:p>
        </p:txBody>
      </p:sp>
      <p:sp>
        <p:nvSpPr>
          <p:cNvPr id="3" name="Content Placeholder 2"/>
          <p:cNvSpPr>
            <a:spLocks noGrp="1"/>
          </p:cNvSpPr>
          <p:nvPr>
            <p:ph idx="1"/>
          </p:nvPr>
        </p:nvSpPr>
        <p:spPr/>
        <p:txBody>
          <a:bodyPr>
            <a:normAutofit/>
          </a:bodyPr>
          <a:lstStyle/>
          <a:p>
            <a:pPr>
              <a:spcAft>
                <a:spcPts val="600"/>
              </a:spcAft>
            </a:pPr>
            <a:r>
              <a:rPr lang="en-GB" sz="2000" dirty="0"/>
              <a:t>The if block will run if the user has selected a cell for their turn.</a:t>
            </a:r>
          </a:p>
          <a:p>
            <a:pPr>
              <a:spcAft>
                <a:spcPts val="600"/>
              </a:spcAft>
            </a:pPr>
            <a:r>
              <a:rPr lang="en-GB" sz="2000" dirty="0"/>
              <a:t>This means that the game is underway and that we should update the state of the game from session.</a:t>
            </a:r>
          </a:p>
          <a:p>
            <a:pPr>
              <a:spcAft>
                <a:spcPts val="600"/>
              </a:spcAft>
            </a:pPr>
            <a:r>
              <a:rPr lang="en-GB" sz="2000" dirty="0"/>
              <a:t>Add the highlighted code to set the global variables from the session and from the </a:t>
            </a:r>
            <a:r>
              <a:rPr lang="en-GB" sz="2000" b="1" dirty="0"/>
              <a:t>$_GET </a:t>
            </a:r>
            <a:r>
              <a:rPr lang="en-GB" sz="2000" dirty="0"/>
              <a:t>array.</a:t>
            </a:r>
          </a:p>
        </p:txBody>
      </p:sp>
      <p:pic>
        <p:nvPicPr>
          <p:cNvPr id="5" name="Picture 4"/>
          <p:cNvPicPr>
            <a:picLocks noChangeAspect="1"/>
          </p:cNvPicPr>
          <p:nvPr/>
        </p:nvPicPr>
        <p:blipFill>
          <a:blip r:embed="rId3"/>
          <a:stretch>
            <a:fillRect/>
          </a:stretch>
        </p:blipFill>
        <p:spPr>
          <a:xfrm>
            <a:off x="683568" y="3789040"/>
            <a:ext cx="7776864" cy="2739108"/>
          </a:xfrm>
          <a:prstGeom prst="rect">
            <a:avLst/>
          </a:prstGeom>
        </p:spPr>
      </p:pic>
    </p:spTree>
    <p:extLst>
      <p:ext uri="{BB962C8B-B14F-4D97-AF65-F5344CB8AC3E}">
        <p14:creationId xmlns:p14="http://schemas.microsoft.com/office/powerpoint/2010/main" val="4080078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Setup a new game</a:t>
            </a:r>
          </a:p>
        </p:txBody>
      </p:sp>
      <p:sp>
        <p:nvSpPr>
          <p:cNvPr id="3" name="Content Placeholder 2"/>
          <p:cNvSpPr>
            <a:spLocks noGrp="1"/>
          </p:cNvSpPr>
          <p:nvPr>
            <p:ph idx="1"/>
          </p:nvPr>
        </p:nvSpPr>
        <p:spPr/>
        <p:txBody>
          <a:bodyPr>
            <a:normAutofit/>
          </a:bodyPr>
          <a:lstStyle/>
          <a:p>
            <a:pPr>
              <a:spcAft>
                <a:spcPts val="600"/>
              </a:spcAft>
            </a:pPr>
            <a:r>
              <a:rPr lang="en-GB" sz="2000" dirty="0"/>
              <a:t>If no data is found in $_GET[“go”], it is the start of a new game.</a:t>
            </a:r>
          </a:p>
          <a:p>
            <a:pPr>
              <a:spcAft>
                <a:spcPts val="600"/>
              </a:spcAft>
            </a:pPr>
            <a:r>
              <a:rPr lang="en-GB" sz="2000" dirty="0"/>
              <a:t>We need to reset all global variables to reflect this.</a:t>
            </a:r>
          </a:p>
          <a:p>
            <a:pPr>
              <a:spcAft>
                <a:spcPts val="600"/>
              </a:spcAft>
            </a:pPr>
            <a:r>
              <a:rPr lang="en-GB" sz="2000" dirty="0"/>
              <a:t>Add the highlighted code and comments.</a:t>
            </a:r>
          </a:p>
        </p:txBody>
      </p:sp>
      <p:pic>
        <p:nvPicPr>
          <p:cNvPr id="4" name="Picture 3"/>
          <p:cNvPicPr>
            <a:picLocks noChangeAspect="1"/>
          </p:cNvPicPr>
          <p:nvPr/>
        </p:nvPicPr>
        <p:blipFill>
          <a:blip r:embed="rId3"/>
          <a:stretch>
            <a:fillRect/>
          </a:stretch>
        </p:blipFill>
        <p:spPr>
          <a:xfrm>
            <a:off x="457200" y="3284984"/>
            <a:ext cx="8186252" cy="3039591"/>
          </a:xfrm>
          <a:prstGeom prst="rect">
            <a:avLst/>
          </a:prstGeom>
        </p:spPr>
      </p:pic>
    </p:spTree>
    <p:extLst>
      <p:ext uri="{BB962C8B-B14F-4D97-AF65-F5344CB8AC3E}">
        <p14:creationId xmlns:p14="http://schemas.microsoft.com/office/powerpoint/2010/main" val="477122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Update the session</a:t>
            </a:r>
          </a:p>
        </p:txBody>
      </p:sp>
      <p:sp>
        <p:nvSpPr>
          <p:cNvPr id="3" name="Content Placeholder 2"/>
          <p:cNvSpPr>
            <a:spLocks noGrp="1"/>
          </p:cNvSpPr>
          <p:nvPr>
            <p:ph idx="1"/>
          </p:nvPr>
        </p:nvSpPr>
        <p:spPr/>
        <p:txBody>
          <a:bodyPr>
            <a:normAutofit/>
          </a:bodyPr>
          <a:lstStyle/>
          <a:p>
            <a:pPr>
              <a:spcAft>
                <a:spcPts val="600"/>
              </a:spcAft>
            </a:pPr>
            <a:r>
              <a:rPr lang="en-GB" sz="2000" dirty="0"/>
              <a:t>Global variables have been updated to reflect a player taking a turn, or have been reset for a new game.</a:t>
            </a:r>
          </a:p>
          <a:p>
            <a:pPr>
              <a:spcAft>
                <a:spcPts val="600"/>
              </a:spcAft>
            </a:pPr>
            <a:r>
              <a:rPr lang="en-GB" sz="2000" dirty="0"/>
              <a:t>They now need to be added to the session.</a:t>
            </a:r>
          </a:p>
          <a:p>
            <a:pPr>
              <a:spcAft>
                <a:spcPts val="600"/>
              </a:spcAft>
            </a:pPr>
            <a:r>
              <a:rPr lang="en-GB" sz="2000" dirty="0"/>
              <a:t>Add the highlighted code.</a:t>
            </a:r>
          </a:p>
        </p:txBody>
      </p:sp>
      <p:pic>
        <p:nvPicPr>
          <p:cNvPr id="4" name="Picture 3"/>
          <p:cNvPicPr>
            <a:picLocks noChangeAspect="1"/>
          </p:cNvPicPr>
          <p:nvPr/>
        </p:nvPicPr>
        <p:blipFill>
          <a:blip r:embed="rId3"/>
          <a:stretch>
            <a:fillRect/>
          </a:stretch>
        </p:blipFill>
        <p:spPr>
          <a:xfrm>
            <a:off x="1115616" y="3356992"/>
            <a:ext cx="6768752" cy="3300156"/>
          </a:xfrm>
          <a:prstGeom prst="rect">
            <a:avLst/>
          </a:prstGeom>
        </p:spPr>
      </p:pic>
    </p:spTree>
    <p:extLst>
      <p:ext uri="{BB962C8B-B14F-4D97-AF65-F5344CB8AC3E}">
        <p14:creationId xmlns:p14="http://schemas.microsoft.com/office/powerpoint/2010/main" val="3503889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Creating functions</a:t>
            </a:r>
          </a:p>
        </p:txBody>
      </p:sp>
      <p:sp>
        <p:nvSpPr>
          <p:cNvPr id="3" name="Content Placeholder 2"/>
          <p:cNvSpPr>
            <a:spLocks noGrp="1"/>
          </p:cNvSpPr>
          <p:nvPr>
            <p:ph idx="1"/>
          </p:nvPr>
        </p:nvSpPr>
        <p:spPr/>
        <p:txBody>
          <a:bodyPr>
            <a:normAutofit/>
          </a:bodyPr>
          <a:lstStyle/>
          <a:p>
            <a:pPr>
              <a:spcAft>
                <a:spcPts val="600"/>
              </a:spcAft>
            </a:pPr>
            <a:r>
              <a:rPr lang="en-GB" sz="2000" dirty="0"/>
              <a:t>As with other languages, processes which need to be run more than once or which can be more clearly defined as a separate process are coded as functions (scoped blocks of code).</a:t>
            </a:r>
          </a:p>
          <a:p>
            <a:pPr>
              <a:spcAft>
                <a:spcPts val="600"/>
              </a:spcAft>
            </a:pPr>
            <a:r>
              <a:rPr lang="en-GB" sz="2000" dirty="0"/>
              <a:t>PHP requires use of the </a:t>
            </a:r>
            <a:r>
              <a:rPr lang="en-GB" sz="2000" b="1" dirty="0"/>
              <a:t>function</a:t>
            </a:r>
            <a:r>
              <a:rPr lang="en-GB" sz="2000" dirty="0"/>
              <a:t> keyword similarly to some other languages (Perl, JavaScript, etc.).</a:t>
            </a:r>
          </a:p>
          <a:p>
            <a:pPr>
              <a:spcAft>
                <a:spcPts val="600"/>
              </a:spcAft>
            </a:pPr>
            <a:r>
              <a:rPr lang="en-GB" sz="2000" dirty="0"/>
              <a:t>PHP functions can (but do not have to) accept arguments and can (but do not have to) return data.</a:t>
            </a:r>
          </a:p>
          <a:p>
            <a:pPr>
              <a:spcAft>
                <a:spcPts val="600"/>
              </a:spcAft>
            </a:pPr>
            <a:r>
              <a:rPr lang="en-GB" sz="2000" dirty="0"/>
              <a:t>Functions can help the readability of this kind of program by hiding complex operations behind a suitably named function call.</a:t>
            </a:r>
          </a:p>
          <a:p>
            <a:pPr>
              <a:spcAft>
                <a:spcPts val="600"/>
              </a:spcAft>
            </a:pPr>
            <a:r>
              <a:rPr lang="en-GB" sz="2000" dirty="0"/>
              <a:t>On the next slide we will add a function to help us draw the game board cells, something that we need to do 9 times.</a:t>
            </a:r>
          </a:p>
          <a:p>
            <a:endParaRPr lang="en-GB" sz="2000" dirty="0"/>
          </a:p>
        </p:txBody>
      </p:sp>
    </p:spTree>
    <p:extLst>
      <p:ext uri="{BB962C8B-B14F-4D97-AF65-F5344CB8AC3E}">
        <p14:creationId xmlns:p14="http://schemas.microsoft.com/office/powerpoint/2010/main" val="844050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Creating functions</a:t>
            </a:r>
          </a:p>
        </p:txBody>
      </p:sp>
      <p:sp>
        <p:nvSpPr>
          <p:cNvPr id="3" name="Content Placeholder 2"/>
          <p:cNvSpPr>
            <a:spLocks noGrp="1"/>
          </p:cNvSpPr>
          <p:nvPr>
            <p:ph idx="1"/>
          </p:nvPr>
        </p:nvSpPr>
        <p:spPr/>
        <p:txBody>
          <a:bodyPr>
            <a:normAutofit/>
          </a:bodyPr>
          <a:lstStyle/>
          <a:p>
            <a:pPr>
              <a:spcAft>
                <a:spcPts val="600"/>
              </a:spcAft>
            </a:pPr>
            <a:r>
              <a:rPr lang="en-GB" sz="2000" dirty="0"/>
              <a:t>Add the highlighted code and comments to implement the </a:t>
            </a:r>
            <a:r>
              <a:rPr lang="en-GB" sz="2000" b="1" dirty="0" err="1"/>
              <a:t>getBoardContent</a:t>
            </a:r>
            <a:r>
              <a:rPr lang="en-GB" sz="2000" dirty="0"/>
              <a:t> function.</a:t>
            </a:r>
          </a:p>
          <a:p>
            <a:pPr>
              <a:spcAft>
                <a:spcPts val="600"/>
              </a:spcAft>
            </a:pPr>
            <a:r>
              <a:rPr lang="en-GB" sz="2000" dirty="0"/>
              <a:t>This function will be used to draw the contents of each game board cell into the HTML page.</a:t>
            </a:r>
          </a:p>
          <a:p>
            <a:endParaRPr lang="en-GB" sz="2000" dirty="0"/>
          </a:p>
        </p:txBody>
      </p:sp>
      <p:pic>
        <p:nvPicPr>
          <p:cNvPr id="5" name="Picture 4"/>
          <p:cNvPicPr>
            <a:picLocks noChangeAspect="1"/>
          </p:cNvPicPr>
          <p:nvPr/>
        </p:nvPicPr>
        <p:blipFill>
          <a:blip r:embed="rId3"/>
          <a:stretch>
            <a:fillRect/>
          </a:stretch>
        </p:blipFill>
        <p:spPr>
          <a:xfrm>
            <a:off x="345692" y="3501008"/>
            <a:ext cx="8452615" cy="2827784"/>
          </a:xfrm>
          <a:prstGeom prst="rect">
            <a:avLst/>
          </a:prstGeom>
        </p:spPr>
      </p:pic>
    </p:spTree>
    <p:extLst>
      <p:ext uri="{BB962C8B-B14F-4D97-AF65-F5344CB8AC3E}">
        <p14:creationId xmlns:p14="http://schemas.microsoft.com/office/powerpoint/2010/main" val="3128001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Calling getBoardContent</a:t>
            </a:r>
          </a:p>
        </p:txBody>
      </p:sp>
      <p:sp>
        <p:nvSpPr>
          <p:cNvPr id="3" name="Content Placeholder 2"/>
          <p:cNvSpPr>
            <a:spLocks noGrp="1"/>
          </p:cNvSpPr>
          <p:nvPr>
            <p:ph idx="1"/>
          </p:nvPr>
        </p:nvSpPr>
        <p:spPr/>
        <p:txBody>
          <a:bodyPr>
            <a:normAutofit/>
          </a:bodyPr>
          <a:lstStyle/>
          <a:p>
            <a:pPr>
              <a:spcAft>
                <a:spcPts val="600"/>
              </a:spcAft>
            </a:pPr>
            <a:r>
              <a:rPr lang="en-GB" sz="2000" dirty="0"/>
              <a:t>We need to call the function just created from inside the HTML table, in each case passing the cell number as an argument.</a:t>
            </a:r>
          </a:p>
          <a:p>
            <a:r>
              <a:rPr lang="en-GB" sz="2000" dirty="0"/>
              <a:t>Add the highlighted code replacing the numbers which were in these cells</a:t>
            </a:r>
          </a:p>
        </p:txBody>
      </p:sp>
      <p:pic>
        <p:nvPicPr>
          <p:cNvPr id="4" name="Picture 3"/>
          <p:cNvPicPr>
            <a:picLocks noChangeAspect="1"/>
          </p:cNvPicPr>
          <p:nvPr/>
        </p:nvPicPr>
        <p:blipFill>
          <a:blip r:embed="rId3"/>
          <a:stretch>
            <a:fillRect/>
          </a:stretch>
        </p:blipFill>
        <p:spPr>
          <a:xfrm>
            <a:off x="511391" y="3068960"/>
            <a:ext cx="8175409" cy="3433527"/>
          </a:xfrm>
          <a:prstGeom prst="rect">
            <a:avLst/>
          </a:prstGeom>
        </p:spPr>
      </p:pic>
    </p:spTree>
    <p:extLst>
      <p:ext uri="{BB962C8B-B14F-4D97-AF65-F5344CB8AC3E}">
        <p14:creationId xmlns:p14="http://schemas.microsoft.com/office/powerpoint/2010/main" val="2516815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Drawing $</a:t>
            </a:r>
            <a:r>
              <a:rPr lang="en-GB" dirty="0" err="1"/>
              <a:t>gameState</a:t>
            </a:r>
            <a:endParaRPr lang="en-GB" dirty="0"/>
          </a:p>
        </p:txBody>
      </p:sp>
      <p:sp>
        <p:nvSpPr>
          <p:cNvPr id="3" name="Content Placeholder 2"/>
          <p:cNvSpPr>
            <a:spLocks noGrp="1"/>
          </p:cNvSpPr>
          <p:nvPr>
            <p:ph idx="1"/>
          </p:nvPr>
        </p:nvSpPr>
        <p:spPr/>
        <p:txBody>
          <a:bodyPr>
            <a:normAutofit/>
          </a:bodyPr>
          <a:lstStyle/>
          <a:p>
            <a:pPr>
              <a:spcAft>
                <a:spcPts val="600"/>
              </a:spcAft>
            </a:pPr>
            <a:r>
              <a:rPr lang="en-GB" sz="2000" dirty="0"/>
              <a:t>As we are adding PHP prints to the HTML portion of the project, add the highlighted code below, replacing the placeholder comment.</a:t>
            </a:r>
          </a:p>
          <a:p>
            <a:r>
              <a:rPr lang="en-GB" sz="2000" dirty="0"/>
              <a:t>This will print the content of the</a:t>
            </a:r>
            <a:r>
              <a:rPr lang="en-GB" sz="2000" b="1" dirty="0"/>
              <a:t> $</a:t>
            </a:r>
            <a:r>
              <a:rPr lang="en-GB" sz="2000" b="1" dirty="0" err="1"/>
              <a:t>gameState</a:t>
            </a:r>
            <a:r>
              <a:rPr lang="en-GB" sz="2000" b="1" dirty="0"/>
              <a:t> </a:t>
            </a:r>
            <a:r>
              <a:rPr lang="en-GB" sz="2000" dirty="0"/>
              <a:t>variable into the HTML page allowing us to keep the player informed of who’s go is next and if the game has been won.</a:t>
            </a:r>
          </a:p>
        </p:txBody>
      </p:sp>
      <p:pic>
        <p:nvPicPr>
          <p:cNvPr id="4" name="Picture 3"/>
          <p:cNvPicPr>
            <a:picLocks noChangeAspect="1"/>
          </p:cNvPicPr>
          <p:nvPr/>
        </p:nvPicPr>
        <p:blipFill>
          <a:blip r:embed="rId2"/>
          <a:stretch>
            <a:fillRect/>
          </a:stretch>
        </p:blipFill>
        <p:spPr>
          <a:xfrm>
            <a:off x="457200" y="4074251"/>
            <a:ext cx="8178112" cy="1964921"/>
          </a:xfrm>
          <a:prstGeom prst="rect">
            <a:avLst/>
          </a:prstGeom>
        </p:spPr>
      </p:pic>
    </p:spTree>
    <p:extLst>
      <p:ext uri="{BB962C8B-B14F-4D97-AF65-F5344CB8AC3E}">
        <p14:creationId xmlns:p14="http://schemas.microsoft.com/office/powerpoint/2010/main" val="526823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Recap simple PHP</a:t>
            </a:r>
            <a:br>
              <a:rPr lang="en-GB" sz="3200" dirty="0"/>
            </a:br>
            <a:br>
              <a:rPr lang="en-GB" dirty="0"/>
            </a:b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397029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Sanity checking input</a:t>
            </a:r>
          </a:p>
        </p:txBody>
      </p:sp>
      <p:sp>
        <p:nvSpPr>
          <p:cNvPr id="3" name="Content Placeholder 2"/>
          <p:cNvSpPr>
            <a:spLocks noGrp="1"/>
          </p:cNvSpPr>
          <p:nvPr>
            <p:ph idx="1"/>
          </p:nvPr>
        </p:nvSpPr>
        <p:spPr/>
        <p:txBody>
          <a:bodyPr>
            <a:normAutofit/>
          </a:bodyPr>
          <a:lstStyle/>
          <a:p>
            <a:pPr>
              <a:spcAft>
                <a:spcPts val="600"/>
              </a:spcAft>
            </a:pPr>
            <a:r>
              <a:rPr lang="en-GB" sz="2000" dirty="0"/>
              <a:t>The issue with using GET is that all data sent to the application is visible to the players.</a:t>
            </a:r>
          </a:p>
          <a:p>
            <a:pPr>
              <a:spcAft>
                <a:spcPts val="600"/>
              </a:spcAft>
            </a:pPr>
            <a:r>
              <a:rPr lang="en-GB" sz="2000" dirty="0"/>
              <a:t>If either wanted to cheat, they could simply retype the URL parameters directly into the browser’s address bar and take a cell already assigned to another player.</a:t>
            </a:r>
          </a:p>
          <a:p>
            <a:pPr>
              <a:spcAft>
                <a:spcPts val="600"/>
              </a:spcAft>
            </a:pPr>
            <a:r>
              <a:rPr lang="en-GB" sz="2000" dirty="0"/>
              <a:t>To prevent this we will include another function which will check that a cell is free before allowing it to be chosen.</a:t>
            </a:r>
          </a:p>
          <a:p>
            <a:pPr>
              <a:spcAft>
                <a:spcPts val="600"/>
              </a:spcAft>
            </a:pPr>
            <a:r>
              <a:rPr lang="en-GB" sz="2000" dirty="0"/>
              <a:t>If the player wants to input their move directly into the address bar, they still can, but this will force them to make a valid move rendering the method of user input irrelevant.</a:t>
            </a:r>
          </a:p>
          <a:p>
            <a:pPr>
              <a:spcAft>
                <a:spcPts val="600"/>
              </a:spcAft>
            </a:pPr>
            <a:r>
              <a:rPr lang="en-GB" sz="2000" dirty="0"/>
              <a:t>Add the highlighted function on the next slide below the previous </a:t>
            </a:r>
            <a:r>
              <a:rPr lang="en-GB" sz="2000" b="1" dirty="0"/>
              <a:t>getBoardContent</a:t>
            </a:r>
            <a:r>
              <a:rPr lang="en-GB" sz="2000" dirty="0"/>
              <a:t> function block.</a:t>
            </a:r>
          </a:p>
        </p:txBody>
      </p:sp>
    </p:spTree>
    <p:extLst>
      <p:ext uri="{BB962C8B-B14F-4D97-AF65-F5344CB8AC3E}">
        <p14:creationId xmlns:p14="http://schemas.microsoft.com/office/powerpoint/2010/main" val="3347139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Sanity checking input</a:t>
            </a:r>
          </a:p>
        </p:txBody>
      </p:sp>
      <p:sp>
        <p:nvSpPr>
          <p:cNvPr id="3" name="Content Placeholder 2"/>
          <p:cNvSpPr>
            <a:spLocks noGrp="1"/>
          </p:cNvSpPr>
          <p:nvPr>
            <p:ph idx="1"/>
          </p:nvPr>
        </p:nvSpPr>
        <p:spPr/>
        <p:txBody>
          <a:bodyPr>
            <a:normAutofit/>
          </a:bodyPr>
          <a:lstStyle/>
          <a:p>
            <a:pPr>
              <a:spcAft>
                <a:spcPts val="600"/>
              </a:spcAft>
            </a:pPr>
            <a:r>
              <a:rPr lang="en-GB" sz="2000" dirty="0"/>
              <a:t>Add the highlighted function below the previous </a:t>
            </a:r>
            <a:r>
              <a:rPr lang="en-GB" sz="2000" b="1" dirty="0"/>
              <a:t>getBoardContent</a:t>
            </a:r>
            <a:r>
              <a:rPr lang="en-GB" sz="2000" dirty="0"/>
              <a:t> function block.</a:t>
            </a:r>
          </a:p>
        </p:txBody>
      </p:sp>
      <p:pic>
        <p:nvPicPr>
          <p:cNvPr id="4" name="Picture 3"/>
          <p:cNvPicPr>
            <a:picLocks noChangeAspect="1"/>
          </p:cNvPicPr>
          <p:nvPr/>
        </p:nvPicPr>
        <p:blipFill rotWithShape="1">
          <a:blip r:embed="rId3"/>
          <a:srcRect t="7690"/>
          <a:stretch/>
        </p:blipFill>
        <p:spPr>
          <a:xfrm>
            <a:off x="408068" y="2852936"/>
            <a:ext cx="8278732" cy="3403848"/>
          </a:xfrm>
          <a:prstGeom prst="rect">
            <a:avLst/>
          </a:prstGeom>
        </p:spPr>
      </p:pic>
    </p:spTree>
    <p:extLst>
      <p:ext uri="{BB962C8B-B14F-4D97-AF65-F5344CB8AC3E}">
        <p14:creationId xmlns:p14="http://schemas.microsoft.com/office/powerpoint/2010/main" val="3627452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Checking win conditions</a:t>
            </a:r>
          </a:p>
        </p:txBody>
      </p:sp>
      <p:sp>
        <p:nvSpPr>
          <p:cNvPr id="3" name="Content Placeholder 2"/>
          <p:cNvSpPr>
            <a:spLocks noGrp="1"/>
          </p:cNvSpPr>
          <p:nvPr>
            <p:ph idx="1"/>
          </p:nvPr>
        </p:nvSpPr>
        <p:spPr/>
        <p:txBody>
          <a:bodyPr>
            <a:normAutofit/>
          </a:bodyPr>
          <a:lstStyle/>
          <a:p>
            <a:pPr>
              <a:spcAft>
                <a:spcPts val="600"/>
              </a:spcAft>
            </a:pPr>
            <a:r>
              <a:rPr lang="en-GB" sz="2000" dirty="0"/>
              <a:t>Our final game logic function will lead on from the last where a move is made.</a:t>
            </a:r>
          </a:p>
          <a:p>
            <a:pPr>
              <a:spcAft>
                <a:spcPts val="600"/>
              </a:spcAft>
            </a:pPr>
            <a:r>
              <a:rPr lang="en-GB" sz="2000" dirty="0"/>
              <a:t>This function will loop over each list of win conditions and check to see if any of them are true by comparing the first cell with the other 2 cells, if all have the same symbol, that player has won.</a:t>
            </a:r>
          </a:p>
          <a:p>
            <a:pPr>
              <a:spcAft>
                <a:spcPts val="600"/>
              </a:spcAft>
            </a:pPr>
            <a:r>
              <a:rPr lang="en-GB" sz="2000" dirty="0"/>
              <a:t>If the game has been won, we reflect this state in the</a:t>
            </a:r>
            <a:r>
              <a:rPr lang="en-GB" sz="2000" b="1" dirty="0"/>
              <a:t> $</a:t>
            </a:r>
            <a:r>
              <a:rPr lang="en-GB" sz="2000" b="1" dirty="0" err="1"/>
              <a:t>gameWon</a:t>
            </a:r>
            <a:r>
              <a:rPr lang="en-GB" sz="2000" b="1" dirty="0"/>
              <a:t> </a:t>
            </a:r>
            <a:r>
              <a:rPr lang="en-GB" sz="2000" dirty="0"/>
              <a:t>variable as well as setting a suitable congratulations message.</a:t>
            </a:r>
          </a:p>
          <a:p>
            <a:pPr>
              <a:spcAft>
                <a:spcPts val="600"/>
              </a:spcAft>
            </a:pPr>
            <a:r>
              <a:rPr lang="en-GB" sz="2000" dirty="0"/>
              <a:t>As the game board will already draw itself to reflect a win state we have nothing more to do there.</a:t>
            </a:r>
          </a:p>
          <a:p>
            <a:pPr>
              <a:spcAft>
                <a:spcPts val="600"/>
              </a:spcAft>
            </a:pPr>
            <a:r>
              <a:rPr lang="en-GB" sz="2000" dirty="0"/>
              <a:t>Finally, if no win condition is met, we can reverse which player’s turn it is.</a:t>
            </a:r>
          </a:p>
          <a:p>
            <a:pPr>
              <a:spcAft>
                <a:spcPts val="600"/>
              </a:spcAft>
            </a:pPr>
            <a:r>
              <a:rPr lang="en-GB" sz="2000" dirty="0"/>
              <a:t>Add the highlighted code on the next slide below the </a:t>
            </a:r>
            <a:r>
              <a:rPr lang="en-GB" sz="2000" b="1" dirty="0" err="1"/>
              <a:t>checkEligibility</a:t>
            </a:r>
            <a:r>
              <a:rPr lang="en-GB" sz="2000" dirty="0"/>
              <a:t> function coded on the last slide.</a:t>
            </a:r>
          </a:p>
        </p:txBody>
      </p:sp>
    </p:spTree>
    <p:extLst>
      <p:ext uri="{BB962C8B-B14F-4D97-AF65-F5344CB8AC3E}">
        <p14:creationId xmlns:p14="http://schemas.microsoft.com/office/powerpoint/2010/main" val="49886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Checking win conditions</a:t>
            </a:r>
          </a:p>
        </p:txBody>
      </p:sp>
      <p:sp>
        <p:nvSpPr>
          <p:cNvPr id="3" name="Content Placeholder 2"/>
          <p:cNvSpPr>
            <a:spLocks noGrp="1"/>
          </p:cNvSpPr>
          <p:nvPr>
            <p:ph idx="1"/>
          </p:nvPr>
        </p:nvSpPr>
        <p:spPr/>
        <p:txBody>
          <a:bodyPr>
            <a:normAutofit/>
          </a:bodyPr>
          <a:lstStyle/>
          <a:p>
            <a:pPr>
              <a:spcAft>
                <a:spcPts val="600"/>
              </a:spcAft>
            </a:pPr>
            <a:r>
              <a:rPr lang="en-GB" sz="2000" dirty="0"/>
              <a:t>Add the highlighted code below the </a:t>
            </a:r>
            <a:r>
              <a:rPr lang="en-GB" sz="2000" b="1" dirty="0" err="1"/>
              <a:t>checkEligibility</a:t>
            </a:r>
            <a:r>
              <a:rPr lang="en-GB" sz="2000" dirty="0"/>
              <a:t> function.</a:t>
            </a:r>
          </a:p>
        </p:txBody>
      </p:sp>
      <p:pic>
        <p:nvPicPr>
          <p:cNvPr id="6" name="Picture 5"/>
          <p:cNvPicPr>
            <a:picLocks noChangeAspect="1"/>
          </p:cNvPicPr>
          <p:nvPr/>
        </p:nvPicPr>
        <p:blipFill>
          <a:blip r:embed="rId3"/>
          <a:stretch>
            <a:fillRect/>
          </a:stretch>
        </p:blipFill>
        <p:spPr>
          <a:xfrm>
            <a:off x="363778" y="2259389"/>
            <a:ext cx="8416443" cy="4508426"/>
          </a:xfrm>
          <a:prstGeom prst="rect">
            <a:avLst/>
          </a:prstGeom>
        </p:spPr>
      </p:pic>
    </p:spTree>
    <p:extLst>
      <p:ext uri="{BB962C8B-B14F-4D97-AF65-F5344CB8AC3E}">
        <p14:creationId xmlns:p14="http://schemas.microsoft.com/office/powerpoint/2010/main" val="537004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Calling the game logic functions</a:t>
            </a:r>
          </a:p>
        </p:txBody>
      </p:sp>
      <p:sp>
        <p:nvSpPr>
          <p:cNvPr id="3" name="Content Placeholder 2"/>
          <p:cNvSpPr>
            <a:spLocks noGrp="1"/>
          </p:cNvSpPr>
          <p:nvPr>
            <p:ph idx="1"/>
          </p:nvPr>
        </p:nvSpPr>
        <p:spPr/>
        <p:txBody>
          <a:bodyPr>
            <a:normAutofit/>
          </a:bodyPr>
          <a:lstStyle/>
          <a:p>
            <a:pPr>
              <a:spcAft>
                <a:spcPts val="600"/>
              </a:spcAft>
            </a:pPr>
            <a:r>
              <a:rPr lang="en-GB" sz="2000" dirty="0"/>
              <a:t>Remember the placeholder comment that we left in the if block earlier?</a:t>
            </a:r>
          </a:p>
          <a:p>
            <a:pPr>
              <a:spcAft>
                <a:spcPts val="600"/>
              </a:spcAft>
            </a:pPr>
            <a:r>
              <a:rPr lang="en-GB" sz="2000" dirty="0"/>
              <a:t>We can now replace this comment with our function calls.</a:t>
            </a:r>
          </a:p>
          <a:p>
            <a:pPr>
              <a:spcAft>
                <a:spcPts val="600"/>
              </a:spcAft>
            </a:pPr>
            <a:r>
              <a:rPr lang="en-GB" sz="2000" dirty="0"/>
              <a:t>We sent the cell chosen for the next go to the </a:t>
            </a:r>
            <a:r>
              <a:rPr lang="en-GB" sz="2000" b="1" dirty="0" err="1"/>
              <a:t>checkEligibility</a:t>
            </a:r>
            <a:r>
              <a:rPr lang="en-GB" sz="2000" dirty="0"/>
              <a:t> function.</a:t>
            </a:r>
          </a:p>
          <a:p>
            <a:pPr>
              <a:spcAft>
                <a:spcPts val="600"/>
              </a:spcAft>
            </a:pPr>
            <a:r>
              <a:rPr lang="en-GB" sz="2000" dirty="0"/>
              <a:t>We simply call the </a:t>
            </a:r>
            <a:r>
              <a:rPr lang="en-GB" sz="2000" b="1" dirty="0" err="1"/>
              <a:t>checkForWin</a:t>
            </a:r>
            <a:r>
              <a:rPr lang="en-GB" sz="2000" dirty="0"/>
              <a:t> function.</a:t>
            </a:r>
          </a:p>
          <a:p>
            <a:pPr>
              <a:spcAft>
                <a:spcPts val="600"/>
              </a:spcAft>
            </a:pPr>
            <a:r>
              <a:rPr lang="en-GB" sz="2000" dirty="0"/>
              <a:t>Replace the comment with the highlighted code.</a:t>
            </a:r>
          </a:p>
          <a:p>
            <a:pPr>
              <a:spcAft>
                <a:spcPts val="600"/>
              </a:spcAft>
            </a:pPr>
            <a:endParaRPr lang="en-GB" sz="2000" dirty="0"/>
          </a:p>
        </p:txBody>
      </p:sp>
      <p:pic>
        <p:nvPicPr>
          <p:cNvPr id="4" name="Picture 3"/>
          <p:cNvPicPr>
            <a:picLocks noChangeAspect="1"/>
          </p:cNvPicPr>
          <p:nvPr/>
        </p:nvPicPr>
        <p:blipFill>
          <a:blip r:embed="rId2"/>
          <a:stretch>
            <a:fillRect/>
          </a:stretch>
        </p:blipFill>
        <p:spPr>
          <a:xfrm>
            <a:off x="611560" y="3861048"/>
            <a:ext cx="7817047" cy="2736304"/>
          </a:xfrm>
          <a:prstGeom prst="rect">
            <a:avLst/>
          </a:prstGeom>
        </p:spPr>
      </p:pic>
    </p:spTree>
    <p:extLst>
      <p:ext uri="{BB962C8B-B14F-4D97-AF65-F5344CB8AC3E}">
        <p14:creationId xmlns:p14="http://schemas.microsoft.com/office/powerpoint/2010/main" val="17781377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Testing the game</a:t>
            </a:r>
          </a:p>
        </p:txBody>
      </p:sp>
      <p:sp>
        <p:nvSpPr>
          <p:cNvPr id="3" name="Content Placeholder 2"/>
          <p:cNvSpPr>
            <a:spLocks noGrp="1"/>
          </p:cNvSpPr>
          <p:nvPr>
            <p:ph idx="1"/>
          </p:nvPr>
        </p:nvSpPr>
        <p:spPr/>
        <p:txBody>
          <a:bodyPr>
            <a:normAutofit/>
          </a:bodyPr>
          <a:lstStyle/>
          <a:p>
            <a:pPr>
              <a:spcAft>
                <a:spcPts val="600"/>
              </a:spcAft>
            </a:pPr>
            <a:r>
              <a:rPr lang="en-GB" sz="2000" dirty="0"/>
              <a:t>The game is now playable!</a:t>
            </a:r>
          </a:p>
          <a:p>
            <a:pPr>
              <a:spcAft>
                <a:spcPts val="600"/>
              </a:spcAft>
            </a:pPr>
            <a:r>
              <a:rPr lang="en-GB" sz="2000" dirty="0"/>
              <a:t>Refresh your browser and give it a go!</a:t>
            </a:r>
          </a:p>
          <a:p>
            <a:pPr>
              <a:spcAft>
                <a:spcPts val="600"/>
              </a:spcAft>
            </a:pPr>
            <a:r>
              <a:rPr lang="en-GB" sz="2000" dirty="0"/>
              <a:t>It has a few issues!</a:t>
            </a:r>
          </a:p>
          <a:p>
            <a:pPr marL="800100" lvl="1" indent="-342900">
              <a:spcBef>
                <a:spcPts val="0"/>
              </a:spcBef>
              <a:spcAft>
                <a:spcPts val="600"/>
              </a:spcAft>
              <a:buFont typeface="+mj-lt"/>
              <a:buAutoNum type="arabicPeriod"/>
            </a:pPr>
            <a:r>
              <a:rPr lang="en-GB" sz="1600" dirty="0"/>
              <a:t>There is no condition for a draw, in this instance the game hangs as no more moves are possible</a:t>
            </a:r>
          </a:p>
          <a:p>
            <a:pPr marL="800100" lvl="1" indent="-342900">
              <a:spcBef>
                <a:spcPts val="0"/>
              </a:spcBef>
              <a:spcAft>
                <a:spcPts val="600"/>
              </a:spcAft>
              <a:buFont typeface="+mj-lt"/>
              <a:buAutoNum type="arabicPeriod"/>
            </a:pPr>
            <a:r>
              <a:rPr lang="en-GB" sz="1600" dirty="0"/>
              <a:t>If a user does choose an invalid cell via the address bar, they lose their turn</a:t>
            </a:r>
          </a:p>
          <a:p>
            <a:pPr marL="800100" lvl="1" indent="-342900">
              <a:spcBef>
                <a:spcPts val="0"/>
              </a:spcBef>
              <a:spcAft>
                <a:spcPts val="1200"/>
              </a:spcAft>
              <a:buFont typeface="+mj-lt"/>
              <a:buAutoNum type="arabicPeriod"/>
            </a:pPr>
            <a:r>
              <a:rPr lang="en-GB" sz="1600" dirty="0"/>
              <a:t>Others?</a:t>
            </a:r>
          </a:p>
          <a:p>
            <a:pPr marL="507492" indent="-342900">
              <a:spcAft>
                <a:spcPts val="600"/>
              </a:spcAft>
            </a:pPr>
            <a:r>
              <a:rPr lang="en-GB" sz="2000" dirty="0"/>
              <a:t>These issues should be relatively simple to solve.</a:t>
            </a:r>
          </a:p>
          <a:p>
            <a:pPr marL="507492" indent="-342900">
              <a:spcAft>
                <a:spcPts val="600"/>
              </a:spcAft>
            </a:pPr>
            <a:r>
              <a:rPr lang="en-GB" sz="2000" dirty="0"/>
              <a:t>Demonstrate your understanding of this code by attempting to resolve these issues for yourself.</a:t>
            </a:r>
          </a:p>
          <a:p>
            <a:pPr marL="507492" indent="-342900">
              <a:spcAft>
                <a:spcPts val="600"/>
              </a:spcAft>
            </a:pPr>
            <a:r>
              <a:rPr lang="en-GB" sz="2000" dirty="0"/>
              <a:t>If you get very stuck jump to the last slide.</a:t>
            </a:r>
          </a:p>
        </p:txBody>
      </p:sp>
    </p:spTree>
    <p:extLst>
      <p:ext uri="{BB962C8B-B14F-4D97-AF65-F5344CB8AC3E}">
        <p14:creationId xmlns:p14="http://schemas.microsoft.com/office/powerpoint/2010/main" val="2910587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Project review</a:t>
            </a:r>
          </a:p>
        </p:txBody>
      </p:sp>
      <p:sp>
        <p:nvSpPr>
          <p:cNvPr id="3" name="Content Placeholder 2"/>
          <p:cNvSpPr>
            <a:spLocks noGrp="1"/>
          </p:cNvSpPr>
          <p:nvPr>
            <p:ph idx="1"/>
          </p:nvPr>
        </p:nvSpPr>
        <p:spPr/>
        <p:txBody>
          <a:bodyPr>
            <a:normAutofit/>
          </a:bodyPr>
          <a:lstStyle/>
          <a:p>
            <a:pPr>
              <a:spcAft>
                <a:spcPts val="600"/>
              </a:spcAft>
            </a:pPr>
            <a:r>
              <a:rPr lang="en-GB" sz="2000" dirty="0"/>
              <a:t>We have reused a number of aspects of PHP covered last week.</a:t>
            </a:r>
          </a:p>
          <a:p>
            <a:pPr>
              <a:spcAft>
                <a:spcPts val="600"/>
              </a:spcAft>
            </a:pPr>
            <a:r>
              <a:rPr lang="en-GB" sz="2000" dirty="0"/>
              <a:t>PHP is loosely typed.</a:t>
            </a:r>
          </a:p>
          <a:p>
            <a:pPr>
              <a:spcAft>
                <a:spcPts val="600"/>
              </a:spcAft>
            </a:pPr>
            <a:r>
              <a:rPr lang="en-GB" sz="2000" dirty="0"/>
              <a:t>PHP conditionals.</a:t>
            </a:r>
          </a:p>
          <a:p>
            <a:pPr>
              <a:spcAft>
                <a:spcPts val="600"/>
              </a:spcAft>
            </a:pPr>
            <a:r>
              <a:rPr lang="en-GB" sz="2000" dirty="0"/>
              <a:t>PHP print statements.</a:t>
            </a:r>
          </a:p>
          <a:p>
            <a:pPr>
              <a:spcAft>
                <a:spcPts val="600"/>
              </a:spcAft>
            </a:pPr>
            <a:r>
              <a:rPr lang="en-GB" sz="2000" dirty="0"/>
              <a:t>Scoping data in PHP.</a:t>
            </a:r>
          </a:p>
          <a:p>
            <a:r>
              <a:rPr lang="en-GB" sz="2000" dirty="0"/>
              <a:t>This project demonstrates:</a:t>
            </a:r>
          </a:p>
          <a:p>
            <a:pPr lvl="1"/>
            <a:r>
              <a:rPr lang="en-GB" sz="1600" dirty="0"/>
              <a:t>How to create a </a:t>
            </a:r>
            <a:r>
              <a:rPr lang="en-GB" sz="1600" dirty="0" err="1"/>
              <a:t>stateful</a:t>
            </a:r>
            <a:r>
              <a:rPr lang="en-GB" sz="1600" dirty="0"/>
              <a:t> application using the PHP session to store and access data</a:t>
            </a:r>
          </a:p>
          <a:p>
            <a:pPr lvl="1"/>
            <a:r>
              <a:rPr lang="en-GB" sz="1600" dirty="0"/>
              <a:t>Use of arrays and nested arrays</a:t>
            </a:r>
          </a:p>
          <a:p>
            <a:pPr lvl="1"/>
            <a:r>
              <a:rPr lang="en-GB" sz="1600" dirty="0"/>
              <a:t>PHP function syntax</a:t>
            </a:r>
          </a:p>
          <a:p>
            <a:pPr lvl="1"/>
            <a:r>
              <a:rPr lang="en-GB" sz="1600" dirty="0"/>
              <a:t>PHP global keyword</a:t>
            </a:r>
          </a:p>
          <a:p>
            <a:pPr lvl="1"/>
            <a:r>
              <a:rPr lang="en-GB" sz="1600" dirty="0"/>
              <a:t>Use of break and return in PHP to control program blocks</a:t>
            </a:r>
          </a:p>
          <a:p>
            <a:pPr lvl="1"/>
            <a:endParaRPr lang="en-GB" sz="1600" dirty="0"/>
          </a:p>
          <a:p>
            <a:pPr lvl="1">
              <a:spcAft>
                <a:spcPts val="600"/>
              </a:spcAft>
            </a:pPr>
            <a:endParaRPr lang="en-GB" sz="1600" dirty="0"/>
          </a:p>
          <a:p>
            <a:pPr>
              <a:spcAft>
                <a:spcPts val="600"/>
              </a:spcAft>
            </a:pPr>
            <a:endParaRPr lang="en-GB" sz="2000" dirty="0"/>
          </a:p>
          <a:p>
            <a:pPr>
              <a:spcAft>
                <a:spcPts val="600"/>
              </a:spcAft>
            </a:pPr>
            <a:endParaRPr lang="en-GB" sz="2000" dirty="0"/>
          </a:p>
          <a:p>
            <a:endParaRPr lang="en-GB" dirty="0"/>
          </a:p>
        </p:txBody>
      </p:sp>
    </p:spTree>
    <p:extLst>
      <p:ext uri="{BB962C8B-B14F-4D97-AF65-F5344CB8AC3E}">
        <p14:creationId xmlns:p14="http://schemas.microsoft.com/office/powerpoint/2010/main" val="967877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Stalemate solution </a:t>
            </a:r>
            <a:r>
              <a:rPr lang="en-GB" b="0" dirty="0"/>
              <a:t>(issue #1)</a:t>
            </a:r>
          </a:p>
        </p:txBody>
      </p:sp>
      <p:sp>
        <p:nvSpPr>
          <p:cNvPr id="3" name="Content Placeholder 2"/>
          <p:cNvSpPr>
            <a:spLocks noGrp="1"/>
          </p:cNvSpPr>
          <p:nvPr>
            <p:ph idx="1"/>
          </p:nvPr>
        </p:nvSpPr>
        <p:spPr/>
        <p:txBody>
          <a:bodyPr>
            <a:normAutofit/>
          </a:bodyPr>
          <a:lstStyle/>
          <a:p>
            <a:r>
              <a:rPr lang="en-GB" sz="2000" dirty="0"/>
              <a:t>See if you can find where this code should go</a:t>
            </a:r>
          </a:p>
        </p:txBody>
      </p:sp>
      <p:pic>
        <p:nvPicPr>
          <p:cNvPr id="4" name="Picture 3"/>
          <p:cNvPicPr>
            <a:picLocks noChangeAspect="1"/>
          </p:cNvPicPr>
          <p:nvPr/>
        </p:nvPicPr>
        <p:blipFill>
          <a:blip r:embed="rId3"/>
          <a:stretch>
            <a:fillRect/>
          </a:stretch>
        </p:blipFill>
        <p:spPr>
          <a:xfrm>
            <a:off x="845586" y="2348880"/>
            <a:ext cx="7452828" cy="4168290"/>
          </a:xfrm>
          <a:prstGeom prst="rect">
            <a:avLst/>
          </a:prstGeom>
        </p:spPr>
      </p:pic>
    </p:spTree>
    <p:extLst>
      <p:ext uri="{BB962C8B-B14F-4D97-AF65-F5344CB8AC3E}">
        <p14:creationId xmlns:p14="http://schemas.microsoft.com/office/powerpoint/2010/main" val="3987151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Invalid move solution </a:t>
            </a:r>
            <a:r>
              <a:rPr lang="en-GB" b="0" dirty="0"/>
              <a:t>(issue #2)</a:t>
            </a:r>
          </a:p>
        </p:txBody>
      </p:sp>
      <p:sp>
        <p:nvSpPr>
          <p:cNvPr id="3" name="Content Placeholder 2"/>
          <p:cNvSpPr>
            <a:spLocks noGrp="1"/>
          </p:cNvSpPr>
          <p:nvPr>
            <p:ph idx="1"/>
          </p:nvPr>
        </p:nvSpPr>
        <p:spPr/>
        <p:txBody>
          <a:bodyPr/>
          <a:lstStyle/>
          <a:p>
            <a:r>
              <a:rPr lang="en-GB" sz="2000" dirty="0"/>
              <a:t>See if you can find where this code should go</a:t>
            </a:r>
          </a:p>
          <a:p>
            <a:r>
              <a:rPr lang="en-GB" sz="2000" dirty="0"/>
              <a:t>This is code block 1 of 2</a:t>
            </a:r>
          </a:p>
          <a:p>
            <a:endParaRPr lang="en-GB" dirty="0"/>
          </a:p>
        </p:txBody>
      </p:sp>
      <p:pic>
        <p:nvPicPr>
          <p:cNvPr id="6" name="Picture 5"/>
          <p:cNvPicPr>
            <a:picLocks noChangeAspect="1"/>
          </p:cNvPicPr>
          <p:nvPr/>
        </p:nvPicPr>
        <p:blipFill>
          <a:blip r:embed="rId3"/>
          <a:stretch>
            <a:fillRect/>
          </a:stretch>
        </p:blipFill>
        <p:spPr>
          <a:xfrm>
            <a:off x="489101" y="3068960"/>
            <a:ext cx="7991746" cy="2736304"/>
          </a:xfrm>
          <a:prstGeom prst="rect">
            <a:avLst/>
          </a:prstGeom>
        </p:spPr>
      </p:pic>
    </p:spTree>
    <p:extLst>
      <p:ext uri="{BB962C8B-B14F-4D97-AF65-F5344CB8AC3E}">
        <p14:creationId xmlns:p14="http://schemas.microsoft.com/office/powerpoint/2010/main" val="1349035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Invalid move solution </a:t>
            </a:r>
            <a:r>
              <a:rPr lang="en-GB" b="0" dirty="0"/>
              <a:t>(issue #2)</a:t>
            </a:r>
          </a:p>
        </p:txBody>
      </p:sp>
      <p:sp>
        <p:nvSpPr>
          <p:cNvPr id="3" name="Content Placeholder 2"/>
          <p:cNvSpPr>
            <a:spLocks noGrp="1"/>
          </p:cNvSpPr>
          <p:nvPr>
            <p:ph idx="1"/>
          </p:nvPr>
        </p:nvSpPr>
        <p:spPr/>
        <p:txBody>
          <a:bodyPr/>
          <a:lstStyle/>
          <a:p>
            <a:r>
              <a:rPr lang="en-GB" sz="2000" dirty="0"/>
              <a:t>See if you can find where this code should go</a:t>
            </a:r>
          </a:p>
          <a:p>
            <a:r>
              <a:rPr lang="en-GB" sz="2000" dirty="0"/>
              <a:t>This is code block 2 of 2</a:t>
            </a:r>
          </a:p>
          <a:p>
            <a:endParaRPr lang="en-GB" dirty="0"/>
          </a:p>
        </p:txBody>
      </p:sp>
      <p:pic>
        <p:nvPicPr>
          <p:cNvPr id="5" name="Picture 4"/>
          <p:cNvPicPr>
            <a:picLocks noChangeAspect="1"/>
          </p:cNvPicPr>
          <p:nvPr/>
        </p:nvPicPr>
        <p:blipFill>
          <a:blip r:embed="rId3"/>
          <a:stretch>
            <a:fillRect/>
          </a:stretch>
        </p:blipFill>
        <p:spPr>
          <a:xfrm>
            <a:off x="611560" y="2717635"/>
            <a:ext cx="7865617" cy="3375661"/>
          </a:xfrm>
          <a:prstGeom prst="rect">
            <a:avLst/>
          </a:prstGeom>
        </p:spPr>
      </p:pic>
    </p:spTree>
    <p:extLst>
      <p:ext uri="{BB962C8B-B14F-4D97-AF65-F5344CB8AC3E}">
        <p14:creationId xmlns:p14="http://schemas.microsoft.com/office/powerpoint/2010/main" val="3637787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80D6-3606-4CC1-9D58-9734F74A621A}"/>
              </a:ext>
            </a:extLst>
          </p:cNvPr>
          <p:cNvSpPr>
            <a:spLocks noGrp="1"/>
          </p:cNvSpPr>
          <p:nvPr>
            <p:ph type="title"/>
          </p:nvPr>
        </p:nvSpPr>
        <p:spPr/>
        <p:txBody>
          <a:bodyPr/>
          <a:lstStyle/>
          <a:p>
            <a:r>
              <a:rPr lang="en-GB" dirty="0"/>
              <a:t>Quick recap</a:t>
            </a:r>
          </a:p>
        </p:txBody>
      </p:sp>
      <p:sp>
        <p:nvSpPr>
          <p:cNvPr id="3" name="Content Placeholder 2">
            <a:extLst>
              <a:ext uri="{FF2B5EF4-FFF2-40B4-BE49-F238E27FC236}">
                <a16:creationId xmlns:a16="http://schemas.microsoft.com/office/drawing/2014/main" id="{D51E7148-B95F-43E2-9C0C-8AC9F24B85BB}"/>
              </a:ext>
            </a:extLst>
          </p:cNvPr>
          <p:cNvSpPr>
            <a:spLocks noGrp="1"/>
          </p:cNvSpPr>
          <p:nvPr>
            <p:ph idx="1"/>
          </p:nvPr>
        </p:nvSpPr>
        <p:spPr/>
        <p:txBody>
          <a:bodyPr>
            <a:normAutofit/>
          </a:bodyPr>
          <a:lstStyle/>
          <a:p>
            <a:pPr>
              <a:spcAft>
                <a:spcPts val="600"/>
              </a:spcAft>
            </a:pPr>
            <a:r>
              <a:rPr lang="en-GB" sz="2000" dirty="0"/>
              <a:t>PHP is procedural (unless coded specifically in another paradigm).</a:t>
            </a:r>
          </a:p>
          <a:p>
            <a:pPr>
              <a:spcAft>
                <a:spcPts val="1200"/>
              </a:spcAft>
            </a:pPr>
            <a:r>
              <a:rPr lang="en-GB" sz="2000" dirty="0"/>
              <a:t>PHP’s scope covers any code blocks in the same page (or view).</a:t>
            </a:r>
          </a:p>
          <a:p>
            <a:pPr>
              <a:spcAft>
                <a:spcPts val="1200"/>
              </a:spcAft>
            </a:pPr>
            <a:r>
              <a:rPr lang="en-GB" sz="2000" dirty="0"/>
              <a:t>Application logic should come first.</a:t>
            </a:r>
          </a:p>
          <a:p>
            <a:pPr>
              <a:spcAft>
                <a:spcPts val="1200"/>
              </a:spcAft>
            </a:pPr>
            <a:r>
              <a:rPr lang="en-GB" sz="2000" dirty="0"/>
              <a:t>PHP is loosely typed (can be easier, can cause issues).</a:t>
            </a:r>
          </a:p>
          <a:p>
            <a:pPr>
              <a:spcAft>
                <a:spcPts val="1200"/>
              </a:spcAft>
            </a:pPr>
            <a:r>
              <a:rPr lang="en-GB" sz="2000" dirty="0"/>
              <a:t>PHP has access to many aspects of the HTTP request and the environment that it is running in through associative arrays ($_GET, $_POST, $_SERVER, $_REQUEST and so on).</a:t>
            </a:r>
          </a:p>
          <a:p>
            <a:pPr>
              <a:spcAft>
                <a:spcPts val="1200"/>
              </a:spcAft>
            </a:pPr>
            <a:r>
              <a:rPr lang="en-GB" sz="2000" dirty="0"/>
              <a:t>PHP conditionals are largely similar to other languages.</a:t>
            </a:r>
          </a:p>
          <a:p>
            <a:r>
              <a:rPr lang="en-GB" sz="2000" dirty="0"/>
              <a:t>Each run of a PHP application:</a:t>
            </a:r>
          </a:p>
          <a:p>
            <a:pPr lvl="1"/>
            <a:r>
              <a:rPr lang="en-GB" sz="1600" dirty="0"/>
              <a:t>Starts with a request to the webserver</a:t>
            </a:r>
          </a:p>
          <a:p>
            <a:pPr lvl="1"/>
            <a:r>
              <a:rPr lang="en-GB" sz="1600" dirty="0"/>
              <a:t>PHP application logic composes a HTML page</a:t>
            </a:r>
          </a:p>
          <a:p>
            <a:pPr lvl="1"/>
            <a:r>
              <a:rPr lang="en-GB" sz="1600" dirty="0"/>
              <a:t>Page is passed to the webserver to be delivered to the requesting client</a:t>
            </a:r>
          </a:p>
          <a:p>
            <a:pPr marL="118872" indent="0">
              <a:buNone/>
            </a:pPr>
            <a:endParaRPr lang="en-GB" sz="2000" dirty="0"/>
          </a:p>
          <a:p>
            <a:pPr>
              <a:spcAft>
                <a:spcPts val="1200"/>
              </a:spcAft>
            </a:pPr>
            <a:endParaRPr lang="en-GB" sz="2000" dirty="0"/>
          </a:p>
        </p:txBody>
      </p:sp>
    </p:spTree>
    <p:extLst>
      <p:ext uri="{BB962C8B-B14F-4D97-AF65-F5344CB8AC3E}">
        <p14:creationId xmlns:p14="http://schemas.microsoft.com/office/powerpoint/2010/main" val="3735659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Session review and blended learning tasks</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740850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5947-DBF8-47C0-BA24-E62DF60BED38}"/>
              </a:ext>
            </a:extLst>
          </p:cNvPr>
          <p:cNvSpPr>
            <a:spLocks noGrp="1"/>
          </p:cNvSpPr>
          <p:nvPr>
            <p:ph type="title"/>
          </p:nvPr>
        </p:nvSpPr>
        <p:spPr/>
        <p:txBody>
          <a:bodyPr/>
          <a:lstStyle/>
          <a:p>
            <a:r>
              <a:rPr lang="en-GB" dirty="0"/>
              <a:t>Recap</a:t>
            </a:r>
          </a:p>
        </p:txBody>
      </p:sp>
      <p:sp>
        <p:nvSpPr>
          <p:cNvPr id="3" name="Content Placeholder 2">
            <a:extLst>
              <a:ext uri="{FF2B5EF4-FFF2-40B4-BE49-F238E27FC236}">
                <a16:creationId xmlns:a16="http://schemas.microsoft.com/office/drawing/2014/main" id="{061D9FB3-6C64-4B0E-84FB-5178B2EC3D0C}"/>
              </a:ext>
            </a:extLst>
          </p:cNvPr>
          <p:cNvSpPr>
            <a:spLocks noGrp="1"/>
          </p:cNvSpPr>
          <p:nvPr>
            <p:ph idx="1"/>
          </p:nvPr>
        </p:nvSpPr>
        <p:spPr/>
        <p:txBody>
          <a:bodyPr>
            <a:normAutofit/>
          </a:bodyPr>
          <a:lstStyle/>
          <a:p>
            <a:r>
              <a:rPr lang="en-GB" sz="2400" dirty="0"/>
              <a:t>Recap welcome to PHP</a:t>
            </a:r>
          </a:p>
          <a:p>
            <a:pPr lvl="1"/>
            <a:r>
              <a:rPr lang="en-GB" sz="1600" dirty="0"/>
              <a:t>Last exercise progress</a:t>
            </a:r>
          </a:p>
          <a:p>
            <a:pPr lvl="1"/>
            <a:r>
              <a:rPr lang="en-GB" sz="1600" dirty="0"/>
              <a:t>Reading list</a:t>
            </a:r>
          </a:p>
          <a:p>
            <a:pPr lvl="1">
              <a:spcAft>
                <a:spcPts val="600"/>
              </a:spcAft>
            </a:pPr>
            <a:r>
              <a:rPr lang="en-GB" sz="1600" dirty="0"/>
              <a:t>Quick recap</a:t>
            </a:r>
          </a:p>
          <a:p>
            <a:r>
              <a:rPr lang="en-GB" sz="2400" dirty="0"/>
              <a:t>Session, Stateful and RESTful applications</a:t>
            </a:r>
          </a:p>
          <a:p>
            <a:pPr lvl="1">
              <a:spcBef>
                <a:spcPts val="0"/>
              </a:spcBef>
            </a:pPr>
            <a:r>
              <a:rPr lang="en-GB" sz="1800" dirty="0"/>
              <a:t>What is the Session?</a:t>
            </a:r>
          </a:p>
          <a:p>
            <a:pPr lvl="1">
              <a:spcBef>
                <a:spcPts val="0"/>
              </a:spcBef>
            </a:pPr>
            <a:r>
              <a:rPr lang="en-GB" sz="1800" dirty="0"/>
              <a:t>Why do we need to maintain state</a:t>
            </a:r>
          </a:p>
          <a:p>
            <a:pPr lvl="1">
              <a:spcBef>
                <a:spcPts val="0"/>
              </a:spcBef>
            </a:pPr>
            <a:r>
              <a:rPr lang="en-GB" sz="1800" dirty="0"/>
              <a:t>Stateful vs RESTful applications</a:t>
            </a:r>
          </a:p>
          <a:p>
            <a:pPr lvl="0">
              <a:spcBef>
                <a:spcPts val="400"/>
              </a:spcBef>
            </a:pPr>
            <a:r>
              <a:rPr lang="en-GB" sz="2400" dirty="0"/>
              <a:t>Noughts and Crosses game step by step</a:t>
            </a:r>
          </a:p>
          <a:p>
            <a:pPr lvl="1">
              <a:spcBef>
                <a:spcPts val="400"/>
              </a:spcBef>
            </a:pPr>
            <a:r>
              <a:rPr lang="en-GB" sz="1600" dirty="0"/>
              <a:t>Project setup</a:t>
            </a:r>
          </a:p>
          <a:p>
            <a:pPr lvl="1">
              <a:spcBef>
                <a:spcPts val="400"/>
              </a:spcBef>
            </a:pPr>
            <a:r>
              <a:rPr lang="en-GB" sz="1600" dirty="0"/>
              <a:t>HTML (and CSS, this time we do need a little)</a:t>
            </a:r>
          </a:p>
          <a:p>
            <a:pPr lvl="1">
              <a:spcBef>
                <a:spcPts val="400"/>
              </a:spcBef>
            </a:pPr>
            <a:r>
              <a:rPr lang="en-GB" sz="1600" dirty="0"/>
              <a:t>PHP logic</a:t>
            </a:r>
          </a:p>
          <a:p>
            <a:endParaRPr lang="en-GB" dirty="0"/>
          </a:p>
        </p:txBody>
      </p:sp>
    </p:spTree>
    <p:extLst>
      <p:ext uri="{BB962C8B-B14F-4D97-AF65-F5344CB8AC3E}">
        <p14:creationId xmlns:p14="http://schemas.microsoft.com/office/powerpoint/2010/main" val="450539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Any questions?</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pPr>
              <a:spcAft>
                <a:spcPts val="900"/>
              </a:spcAft>
            </a:pPr>
            <a:r>
              <a:rPr lang="en-GB" sz="2000" dirty="0"/>
              <a:t>Next…</a:t>
            </a:r>
          </a:p>
          <a:p>
            <a:r>
              <a:rPr lang="en-GB" sz="2000" dirty="0"/>
              <a:t>Connecting PHP to a MySQL database</a:t>
            </a:r>
            <a:endParaRPr lang="en-GB" sz="1600" dirty="0"/>
          </a:p>
        </p:txBody>
      </p:sp>
    </p:spTree>
    <p:extLst>
      <p:ext uri="{BB962C8B-B14F-4D97-AF65-F5344CB8AC3E}">
        <p14:creationId xmlns:p14="http://schemas.microsoft.com/office/powerpoint/2010/main" val="132022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Session, Stateful and RESTful applications</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4166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Session?</a:t>
            </a:r>
          </a:p>
        </p:txBody>
      </p:sp>
      <p:sp>
        <p:nvSpPr>
          <p:cNvPr id="3" name="Content Placeholder 2"/>
          <p:cNvSpPr>
            <a:spLocks noGrp="1"/>
          </p:cNvSpPr>
          <p:nvPr>
            <p:ph idx="1"/>
          </p:nvPr>
        </p:nvSpPr>
        <p:spPr/>
        <p:txBody>
          <a:bodyPr>
            <a:normAutofit lnSpcReduction="10000"/>
          </a:bodyPr>
          <a:lstStyle/>
          <a:p>
            <a:pPr>
              <a:spcAft>
                <a:spcPts val="600"/>
              </a:spcAft>
            </a:pPr>
            <a:r>
              <a:rPr lang="en-GB" sz="2000" dirty="0"/>
              <a:t>“When you work with an application, you open it, do some changes, and then you close it. This is much like a Session. The computer knows who you are. It knows when you start the application and when you end. But on the internet there is one problem: the web server does not know who you are or what you do, because the HTTP address doesn't maintain state.</a:t>
            </a:r>
            <a:br>
              <a:rPr lang="en-GB" sz="2000" dirty="0"/>
            </a:br>
            <a:br>
              <a:rPr lang="en-GB" sz="2000" dirty="0"/>
            </a:br>
            <a:r>
              <a:rPr lang="en-GB" sz="2000" dirty="0"/>
              <a:t>Session variables solve this problem by storing user information to be used across multiple pages (e.g. username, favourite colour, etc.). By default, session variables last until the user closes the browser.</a:t>
            </a:r>
            <a:br>
              <a:rPr lang="en-GB" sz="2000" dirty="0"/>
            </a:br>
            <a:br>
              <a:rPr lang="en-GB" sz="2000" dirty="0"/>
            </a:br>
            <a:r>
              <a:rPr lang="en-GB" sz="2000" dirty="0"/>
              <a:t>So, session variables hold information about one single user, and are available to all pages in one application.”</a:t>
            </a:r>
          </a:p>
          <a:p>
            <a:pPr lvl="1">
              <a:spcAft>
                <a:spcPts val="1200"/>
              </a:spcAft>
            </a:pPr>
            <a:endParaRPr lang="en-GB" sz="2000" dirty="0"/>
          </a:p>
          <a:p>
            <a:pPr lvl="1" algn="r">
              <a:spcAft>
                <a:spcPts val="1200"/>
              </a:spcAft>
            </a:pPr>
            <a:r>
              <a:rPr lang="en-GB" sz="2000" dirty="0">
                <a:hlinkClick r:id="rId2"/>
              </a:rPr>
              <a:t>W3Schools</a:t>
            </a:r>
            <a:endParaRPr lang="en-GB" sz="2000" dirty="0"/>
          </a:p>
          <a:p>
            <a:endParaRPr lang="en-GB" dirty="0"/>
          </a:p>
        </p:txBody>
      </p:sp>
    </p:spTree>
    <p:extLst>
      <p:ext uri="{BB962C8B-B14F-4D97-AF65-F5344CB8AC3E}">
        <p14:creationId xmlns:p14="http://schemas.microsoft.com/office/powerpoint/2010/main" val="840762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Session?</a:t>
            </a:r>
          </a:p>
        </p:txBody>
      </p:sp>
      <p:sp>
        <p:nvSpPr>
          <p:cNvPr id="3" name="Content Placeholder 2"/>
          <p:cNvSpPr>
            <a:spLocks noGrp="1"/>
          </p:cNvSpPr>
          <p:nvPr>
            <p:ph idx="1"/>
          </p:nvPr>
        </p:nvSpPr>
        <p:spPr/>
        <p:txBody>
          <a:bodyPr>
            <a:normAutofit lnSpcReduction="10000"/>
          </a:bodyPr>
          <a:lstStyle/>
          <a:p>
            <a:pPr>
              <a:spcAft>
                <a:spcPts val="600"/>
              </a:spcAft>
            </a:pPr>
            <a:r>
              <a:rPr lang="en-GB" sz="2000" dirty="0"/>
              <a:t>As PHP applications run a request -&gt; logic -&gt; render process, Session allows the user to perform many actions and for the application to keep track of what they are doing.</a:t>
            </a:r>
          </a:p>
          <a:p>
            <a:pPr>
              <a:spcAft>
                <a:spcPts val="600"/>
              </a:spcAft>
            </a:pPr>
            <a:r>
              <a:rPr lang="en-GB" sz="2000" b="1" dirty="0"/>
              <a:t>Example:</a:t>
            </a:r>
            <a:r>
              <a:rPr lang="en-GB" sz="2000" dirty="0"/>
              <a:t>  User login – imagine having to log into Facebook every time you change the view or into Twitter every time you tweet something.</a:t>
            </a:r>
          </a:p>
          <a:p>
            <a:pPr>
              <a:spcAft>
                <a:spcPts val="600"/>
              </a:spcAft>
            </a:pPr>
            <a:r>
              <a:rPr lang="en-GB" sz="2000" dirty="0"/>
              <a:t>Session uses a cookie (a small text file saved to the browser) which is sent to the webserver with each request and which allows the webserver to identify the person making the request.</a:t>
            </a:r>
          </a:p>
          <a:p>
            <a:pPr>
              <a:spcAft>
                <a:spcPts val="600"/>
              </a:spcAft>
            </a:pPr>
            <a:r>
              <a:rPr lang="en-GB" sz="2000" dirty="0"/>
              <a:t>PHP can save information (such as username and login status) to the session, this is then held in memory on the webserver so that when that user returns they do not need to log in again.</a:t>
            </a:r>
          </a:p>
          <a:p>
            <a:pPr>
              <a:spcAft>
                <a:spcPts val="600"/>
              </a:spcAft>
            </a:pPr>
            <a:r>
              <a:rPr lang="en-GB" sz="2000" dirty="0"/>
              <a:t>Session cookies are usually renewed with each request and contain an inactivity timeout (which means that they are deleted if not renewed for X amount of time).</a:t>
            </a:r>
          </a:p>
        </p:txBody>
      </p:sp>
    </p:spTree>
    <p:extLst>
      <p:ext uri="{BB962C8B-B14F-4D97-AF65-F5344CB8AC3E}">
        <p14:creationId xmlns:p14="http://schemas.microsoft.com/office/powerpoint/2010/main" val="2216034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Stateful vs RESTful</a:t>
            </a:r>
          </a:p>
        </p:txBody>
      </p:sp>
      <p:sp>
        <p:nvSpPr>
          <p:cNvPr id="3" name="Content Placeholder 2"/>
          <p:cNvSpPr>
            <a:spLocks noGrp="1"/>
          </p:cNvSpPr>
          <p:nvPr>
            <p:ph idx="1"/>
          </p:nvPr>
        </p:nvSpPr>
        <p:spPr/>
        <p:txBody>
          <a:bodyPr>
            <a:normAutofit/>
          </a:bodyPr>
          <a:lstStyle/>
          <a:p>
            <a:pPr>
              <a:spcAft>
                <a:spcPts val="600"/>
              </a:spcAft>
            </a:pPr>
            <a:r>
              <a:rPr lang="en-GB" sz="2000" dirty="0"/>
              <a:t>Any application which keeps track of state (for example the state of being logged in, usually involving a session) is known as “Stateful”.</a:t>
            </a:r>
          </a:p>
          <a:p>
            <a:pPr>
              <a:spcAft>
                <a:spcPts val="600"/>
              </a:spcAft>
            </a:pPr>
            <a:r>
              <a:rPr lang="en-GB" sz="2000" dirty="0"/>
              <a:t>Networked applications are commonly either Stateful or RESTful.</a:t>
            </a:r>
          </a:p>
          <a:p>
            <a:pPr>
              <a:spcAft>
                <a:spcPts val="600"/>
              </a:spcAft>
            </a:pPr>
            <a:r>
              <a:rPr lang="en-GB" sz="2000" dirty="0"/>
              <a:t>RESTful applications do no use a session or keep track of state from request to request.</a:t>
            </a:r>
          </a:p>
          <a:p>
            <a:pPr>
              <a:spcAft>
                <a:spcPts val="600"/>
              </a:spcAft>
            </a:pPr>
            <a:r>
              <a:rPr lang="en-GB" sz="2000" dirty="0"/>
              <a:t>RESTful applications usually supply a security token to the client which is then sent with each subsequent request.</a:t>
            </a:r>
          </a:p>
          <a:p>
            <a:pPr>
              <a:spcAft>
                <a:spcPts val="600"/>
              </a:spcAft>
            </a:pPr>
            <a:r>
              <a:rPr lang="en-GB" sz="2000" dirty="0"/>
              <a:t>Stateful requests – response depends on the current state meaning that different responses are possible from the same request.</a:t>
            </a:r>
          </a:p>
          <a:p>
            <a:pPr>
              <a:spcAft>
                <a:spcPts val="600"/>
              </a:spcAft>
            </a:pPr>
            <a:r>
              <a:rPr lang="en-GB" sz="2000" dirty="0"/>
              <a:t>RESTful requests – response is always exactly the same.</a:t>
            </a:r>
          </a:p>
        </p:txBody>
      </p:sp>
    </p:spTree>
    <p:extLst>
      <p:ext uri="{BB962C8B-B14F-4D97-AF65-F5344CB8AC3E}">
        <p14:creationId xmlns:p14="http://schemas.microsoft.com/office/powerpoint/2010/main" val="2471174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Stateful example</a:t>
            </a:r>
          </a:p>
        </p:txBody>
      </p:sp>
      <p:sp>
        <p:nvSpPr>
          <p:cNvPr id="3" name="Content Placeholder 2"/>
          <p:cNvSpPr>
            <a:spLocks noGrp="1"/>
          </p:cNvSpPr>
          <p:nvPr>
            <p:ph idx="1"/>
          </p:nvPr>
        </p:nvSpPr>
        <p:spPr/>
        <p:txBody>
          <a:bodyPr>
            <a:normAutofit/>
          </a:bodyPr>
          <a:lstStyle/>
          <a:p>
            <a:r>
              <a:rPr lang="en-GB" sz="2000" dirty="0"/>
              <a:t>Click </a:t>
            </a:r>
            <a:r>
              <a:rPr lang="en-GB" sz="2000" dirty="0">
                <a:hlinkClick r:id="rId2"/>
              </a:rPr>
              <a:t>this link to Moodle</a:t>
            </a:r>
            <a:r>
              <a:rPr lang="en-GB" sz="2000" dirty="0"/>
              <a:t>.</a:t>
            </a:r>
          </a:p>
          <a:p>
            <a:r>
              <a:rPr lang="en-GB" sz="2000" dirty="0"/>
              <a:t>If you are already logged into Moodle, you get the BSc course page.</a:t>
            </a:r>
          </a:p>
          <a:p>
            <a:r>
              <a:rPr lang="en-GB" sz="2000" dirty="0"/>
              <a:t>If you are not logged in you get the enrolment options page.</a:t>
            </a:r>
          </a:p>
          <a:p>
            <a:r>
              <a:rPr lang="en-GB" sz="2000" dirty="0"/>
              <a:t>Same request in both cases – different response.</a:t>
            </a:r>
          </a:p>
          <a:p>
            <a:r>
              <a:rPr lang="en-GB" sz="2000" dirty="0"/>
              <a:t>This means that Moodle uses a session and is a Stateful application.</a:t>
            </a:r>
          </a:p>
        </p:txBody>
      </p:sp>
      <p:pic>
        <p:nvPicPr>
          <p:cNvPr id="4" name="Picture 3"/>
          <p:cNvPicPr>
            <a:picLocks noChangeAspect="1"/>
          </p:cNvPicPr>
          <p:nvPr/>
        </p:nvPicPr>
        <p:blipFill>
          <a:blip r:embed="rId3"/>
          <a:stretch>
            <a:fillRect/>
          </a:stretch>
        </p:blipFill>
        <p:spPr>
          <a:xfrm>
            <a:off x="611560" y="3861048"/>
            <a:ext cx="3810968" cy="2356343"/>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pic>
        <p:nvPicPr>
          <p:cNvPr id="5" name="Picture 4"/>
          <p:cNvPicPr>
            <a:picLocks noChangeAspect="1"/>
          </p:cNvPicPr>
          <p:nvPr/>
        </p:nvPicPr>
        <p:blipFill>
          <a:blip r:embed="rId4"/>
          <a:stretch>
            <a:fillRect/>
          </a:stretch>
        </p:blipFill>
        <p:spPr>
          <a:xfrm>
            <a:off x="4788024" y="3861048"/>
            <a:ext cx="3826731" cy="2356343"/>
          </a:xfrm>
          <a:prstGeom prst="rect">
            <a:avLst/>
          </a:prstGeom>
          <a:ln>
            <a:solidFill>
              <a:schemeClr val="tx1">
                <a:lumMod val="50000"/>
                <a:lumOff val="50000"/>
              </a:schemeClr>
            </a:solidFill>
          </a:ln>
          <a:effectLst>
            <a:outerShdw blurRad="50800" dist="38100" dir="5400000" algn="t" rotWithShape="0">
              <a:prstClr val="black">
                <a:alpha val="40000"/>
              </a:prstClr>
            </a:outerShdw>
          </a:effectLst>
        </p:spPr>
      </p:pic>
      <p:sp>
        <p:nvSpPr>
          <p:cNvPr id="6" name="TextBox 5"/>
          <p:cNvSpPr txBox="1"/>
          <p:nvPr/>
        </p:nvSpPr>
        <p:spPr>
          <a:xfrm>
            <a:off x="611560" y="6246078"/>
            <a:ext cx="3810968" cy="369332"/>
          </a:xfrm>
          <a:prstGeom prst="rect">
            <a:avLst/>
          </a:prstGeom>
          <a:noFill/>
        </p:spPr>
        <p:txBody>
          <a:bodyPr wrap="square" rtlCol="0">
            <a:spAutoFit/>
          </a:bodyPr>
          <a:lstStyle/>
          <a:p>
            <a:pPr algn="ctr"/>
            <a:r>
              <a:rPr lang="en-GB" dirty="0"/>
              <a:t>Logged in</a:t>
            </a:r>
          </a:p>
        </p:txBody>
      </p:sp>
      <p:sp>
        <p:nvSpPr>
          <p:cNvPr id="7" name="TextBox 6"/>
          <p:cNvSpPr txBox="1"/>
          <p:nvPr/>
        </p:nvSpPr>
        <p:spPr>
          <a:xfrm>
            <a:off x="4788023" y="6274765"/>
            <a:ext cx="3826731" cy="369332"/>
          </a:xfrm>
          <a:prstGeom prst="rect">
            <a:avLst/>
          </a:prstGeom>
          <a:noFill/>
        </p:spPr>
        <p:txBody>
          <a:bodyPr wrap="square" rtlCol="0">
            <a:spAutoFit/>
          </a:bodyPr>
          <a:lstStyle/>
          <a:p>
            <a:pPr algn="ctr"/>
            <a:r>
              <a:rPr lang="en-GB" dirty="0"/>
              <a:t>Not logged in</a:t>
            </a:r>
          </a:p>
        </p:txBody>
      </p:sp>
    </p:spTree>
    <p:extLst>
      <p:ext uri="{BB962C8B-B14F-4D97-AF65-F5344CB8AC3E}">
        <p14:creationId xmlns:p14="http://schemas.microsoft.com/office/powerpoint/2010/main" val="21090838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 design-AG-2016">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design-AG-2016</Template>
  <TotalTime>1113</TotalTime>
  <Words>3905</Words>
  <Application>Microsoft Office PowerPoint</Application>
  <PresentationFormat>On-screen Show (4:3)</PresentationFormat>
  <Paragraphs>315</Paragraphs>
  <Slides>42</Slides>
  <Notes>16</Notes>
  <HiddenSlides>3</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42</vt:i4>
      </vt:variant>
    </vt:vector>
  </HeadingPairs>
  <TitlesOfParts>
    <vt:vector size="49" baseType="lpstr">
      <vt:lpstr>Arial</vt:lpstr>
      <vt:lpstr>Calibri</vt:lpstr>
      <vt:lpstr>Corbel</vt:lpstr>
      <vt:lpstr>Wingdings</vt:lpstr>
      <vt:lpstr>Wingdings 2</vt:lpstr>
      <vt:lpstr>Wingdings 3</vt:lpstr>
      <vt:lpstr>PPT design-AG-2016</vt:lpstr>
      <vt:lpstr>Server-side coding with PHP and Laravel Learning PHP #2 – PHP Session, Stateful and RESTful applications</vt:lpstr>
      <vt:lpstr>In this session…</vt:lpstr>
      <vt:lpstr>Recap simple PHP  </vt:lpstr>
      <vt:lpstr>Quick recap</vt:lpstr>
      <vt:lpstr>Session, Stateful and RESTful applications</vt:lpstr>
      <vt:lpstr>What is the Session?</vt:lpstr>
      <vt:lpstr>What is the Session?</vt:lpstr>
      <vt:lpstr>Stateful vs RESTful</vt:lpstr>
      <vt:lpstr>Stateful example</vt:lpstr>
      <vt:lpstr>RESTful example</vt:lpstr>
      <vt:lpstr>RESTful example</vt:lpstr>
      <vt:lpstr>RESTful further reading (watching)</vt:lpstr>
      <vt:lpstr>PHP session</vt:lpstr>
      <vt:lpstr>Session project: Noughts and Crosses</vt:lpstr>
      <vt:lpstr>Setup</vt:lpstr>
      <vt:lpstr>Starting out</vt:lpstr>
      <vt:lpstr>Starting out</vt:lpstr>
      <vt:lpstr>Quick test</vt:lpstr>
      <vt:lpstr>Project global variables</vt:lpstr>
      <vt:lpstr>Adding win conditions</vt:lpstr>
      <vt:lpstr>Adding win conditions</vt:lpstr>
      <vt:lpstr>Using GET</vt:lpstr>
      <vt:lpstr>Process a turn</vt:lpstr>
      <vt:lpstr>Setup a new game</vt:lpstr>
      <vt:lpstr>Update the session</vt:lpstr>
      <vt:lpstr>Creating functions</vt:lpstr>
      <vt:lpstr>Creating functions</vt:lpstr>
      <vt:lpstr>Calling getBoardContent</vt:lpstr>
      <vt:lpstr>Drawing $gameState</vt:lpstr>
      <vt:lpstr>Sanity checking input</vt:lpstr>
      <vt:lpstr>Sanity checking input</vt:lpstr>
      <vt:lpstr>Checking win conditions</vt:lpstr>
      <vt:lpstr>Checking win conditions</vt:lpstr>
      <vt:lpstr>Calling the game logic functions</vt:lpstr>
      <vt:lpstr>Testing the game</vt:lpstr>
      <vt:lpstr>Project review</vt:lpstr>
      <vt:lpstr>Stalemate solution (issue #1)</vt:lpstr>
      <vt:lpstr>Invalid move solution (issue #2)</vt:lpstr>
      <vt:lpstr>Invalid move solution (issue #2)</vt:lpstr>
      <vt:lpstr>Session review and blended learning tasks</vt:lpstr>
      <vt:lpstr>Recap</vt:lpstr>
      <vt:lpstr>Any questions?</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17: Web Development Introduction</dc:title>
  <dc:creator>Gwyn&amp;Xiao</dc:creator>
  <cp:lastModifiedBy>Andrew Green</cp:lastModifiedBy>
  <cp:revision>275</cp:revision>
  <dcterms:created xsi:type="dcterms:W3CDTF">2010-09-12T20:40:41Z</dcterms:created>
  <dcterms:modified xsi:type="dcterms:W3CDTF">2023-02-08T14:30:28Z</dcterms:modified>
</cp:coreProperties>
</file>