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75"/>
  </p:notesMasterIdLst>
  <p:sldIdLst>
    <p:sldId id="256" r:id="rId2"/>
    <p:sldId id="318" r:id="rId3"/>
    <p:sldId id="337" r:id="rId4"/>
    <p:sldId id="415" r:id="rId5"/>
    <p:sldId id="320" r:id="rId6"/>
    <p:sldId id="338" r:id="rId7"/>
    <p:sldId id="474" r:id="rId8"/>
    <p:sldId id="476" r:id="rId9"/>
    <p:sldId id="475" r:id="rId10"/>
    <p:sldId id="477" r:id="rId11"/>
    <p:sldId id="478" r:id="rId12"/>
    <p:sldId id="479" r:id="rId13"/>
    <p:sldId id="481" r:id="rId14"/>
    <p:sldId id="482" r:id="rId15"/>
    <p:sldId id="483" r:id="rId16"/>
    <p:sldId id="484" r:id="rId17"/>
    <p:sldId id="485" r:id="rId18"/>
    <p:sldId id="486" r:id="rId19"/>
    <p:sldId id="487" r:id="rId20"/>
    <p:sldId id="488" r:id="rId21"/>
    <p:sldId id="489" r:id="rId22"/>
    <p:sldId id="490" r:id="rId23"/>
    <p:sldId id="491" r:id="rId24"/>
    <p:sldId id="492" r:id="rId25"/>
    <p:sldId id="493" r:id="rId26"/>
    <p:sldId id="494" r:id="rId27"/>
    <p:sldId id="495" r:id="rId28"/>
    <p:sldId id="496" r:id="rId29"/>
    <p:sldId id="497" r:id="rId30"/>
    <p:sldId id="498" r:id="rId31"/>
    <p:sldId id="499" r:id="rId32"/>
    <p:sldId id="501" r:id="rId33"/>
    <p:sldId id="500" r:id="rId34"/>
    <p:sldId id="502" r:id="rId35"/>
    <p:sldId id="503" r:id="rId36"/>
    <p:sldId id="504" r:id="rId37"/>
    <p:sldId id="505" r:id="rId38"/>
    <p:sldId id="540" r:id="rId39"/>
    <p:sldId id="506" r:id="rId40"/>
    <p:sldId id="507" r:id="rId41"/>
    <p:sldId id="508" r:id="rId42"/>
    <p:sldId id="509" r:id="rId43"/>
    <p:sldId id="510" r:id="rId44"/>
    <p:sldId id="511" r:id="rId45"/>
    <p:sldId id="512" r:id="rId46"/>
    <p:sldId id="513" r:id="rId47"/>
    <p:sldId id="514" r:id="rId48"/>
    <p:sldId id="515" r:id="rId49"/>
    <p:sldId id="516" r:id="rId50"/>
    <p:sldId id="517" r:id="rId51"/>
    <p:sldId id="518" r:id="rId52"/>
    <p:sldId id="519" r:id="rId53"/>
    <p:sldId id="521" r:id="rId54"/>
    <p:sldId id="523" r:id="rId55"/>
    <p:sldId id="524" r:id="rId56"/>
    <p:sldId id="525" r:id="rId57"/>
    <p:sldId id="526" r:id="rId58"/>
    <p:sldId id="520" r:id="rId59"/>
    <p:sldId id="527" r:id="rId60"/>
    <p:sldId id="528" r:id="rId61"/>
    <p:sldId id="529" r:id="rId62"/>
    <p:sldId id="530" r:id="rId63"/>
    <p:sldId id="531" r:id="rId64"/>
    <p:sldId id="534" r:id="rId65"/>
    <p:sldId id="535" r:id="rId66"/>
    <p:sldId id="536" r:id="rId67"/>
    <p:sldId id="532" r:id="rId68"/>
    <p:sldId id="533" r:id="rId69"/>
    <p:sldId id="537" r:id="rId70"/>
    <p:sldId id="378" r:id="rId71"/>
    <p:sldId id="538" r:id="rId72"/>
    <p:sldId id="413" r:id="rId73"/>
    <p:sldId id="325"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AD00"/>
    <a:srgbClr val="EBA039"/>
    <a:srgbClr val="525252"/>
    <a:srgbClr val="87A2D3"/>
    <a:srgbClr val="E78000"/>
    <a:srgbClr val="8474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97" autoAdjust="0"/>
    <p:restoredTop sz="82019" autoAdjust="0"/>
  </p:normalViewPr>
  <p:slideViewPr>
    <p:cSldViewPr>
      <p:cViewPr varScale="1">
        <p:scale>
          <a:sx n="71" d="100"/>
          <a:sy n="71" d="100"/>
        </p:scale>
        <p:origin x="1290"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Green" userId="5c87a1a1-9dba-4e8d-80a3-ee66ced3ed9c" providerId="ADAL" clId="{58189EAA-A052-41F7-9F0E-5D1C71405228}"/>
    <pc:docChg chg="undo custSel delSld modSld">
      <pc:chgData name="Andrew Green" userId="5c87a1a1-9dba-4e8d-80a3-ee66ced3ed9c" providerId="ADAL" clId="{58189EAA-A052-41F7-9F0E-5D1C71405228}" dt="2022-11-10T09:44:50.618" v="4" actId="20577"/>
      <pc:docMkLst>
        <pc:docMk/>
      </pc:docMkLst>
      <pc:sldChg chg="del">
        <pc:chgData name="Andrew Green" userId="5c87a1a1-9dba-4e8d-80a3-ee66ced3ed9c" providerId="ADAL" clId="{58189EAA-A052-41F7-9F0E-5D1C71405228}" dt="2022-11-10T09:44:32.871" v="2" actId="47"/>
        <pc:sldMkLst>
          <pc:docMk/>
          <pc:sldMk cId="780850818" sldId="379"/>
        </pc:sldMkLst>
      </pc:sldChg>
      <pc:sldChg chg="modSp mod">
        <pc:chgData name="Andrew Green" userId="5c87a1a1-9dba-4e8d-80a3-ee66ced3ed9c" providerId="ADAL" clId="{58189EAA-A052-41F7-9F0E-5D1C71405228}" dt="2022-10-27T15:38:50.904" v="1" actId="21"/>
        <pc:sldMkLst>
          <pc:docMk/>
          <pc:sldMk cId="31282370" sldId="483"/>
        </pc:sldMkLst>
        <pc:spChg chg="mod">
          <ac:chgData name="Andrew Green" userId="5c87a1a1-9dba-4e8d-80a3-ee66ced3ed9c" providerId="ADAL" clId="{58189EAA-A052-41F7-9F0E-5D1C71405228}" dt="2022-10-27T15:38:50.904" v="1" actId="21"/>
          <ac:spMkLst>
            <pc:docMk/>
            <pc:sldMk cId="31282370" sldId="483"/>
            <ac:spMk id="6" creationId="{00000000-0000-0000-0000-000000000000}"/>
          </ac:spMkLst>
        </pc:spChg>
      </pc:sldChg>
      <pc:sldChg chg="modSp mod">
        <pc:chgData name="Andrew Green" userId="5c87a1a1-9dba-4e8d-80a3-ee66ced3ed9c" providerId="ADAL" clId="{58189EAA-A052-41F7-9F0E-5D1C71405228}" dt="2022-11-10T09:44:50.618" v="4" actId="20577"/>
        <pc:sldMkLst>
          <pc:docMk/>
          <pc:sldMk cId="3740850666" sldId="538"/>
        </pc:sldMkLst>
        <pc:spChg chg="mod">
          <ac:chgData name="Andrew Green" userId="5c87a1a1-9dba-4e8d-80a3-ee66ced3ed9c" providerId="ADAL" clId="{58189EAA-A052-41F7-9F0E-5D1C71405228}" dt="2022-11-10T09:44:50.618" v="4" actId="20577"/>
          <ac:spMkLst>
            <pc:docMk/>
            <pc:sldMk cId="3740850666" sldId="538"/>
            <ac:spMk id="2" creationId="{00000000-0000-0000-0000-000000000000}"/>
          </ac:spMkLst>
        </pc:spChg>
      </pc:sldChg>
      <pc:sldChg chg="del">
        <pc:chgData name="Andrew Green" userId="5c87a1a1-9dba-4e8d-80a3-ee66ced3ed9c" providerId="ADAL" clId="{58189EAA-A052-41F7-9F0E-5D1C71405228}" dt="2022-11-10T09:44:46.551" v="3" actId="47"/>
        <pc:sldMkLst>
          <pc:docMk/>
          <pc:sldMk cId="2397934133" sldId="539"/>
        </pc:sldMkLst>
      </pc:sldChg>
    </pc:docChg>
  </pc:docChgLst>
  <pc:docChgLst>
    <pc:chgData name="Green, Andrew" userId="5c87a1a1-9dba-4e8d-80a3-ee66ced3ed9c" providerId="ADAL" clId="{F0C0DD2D-C796-4F16-AC48-016E1C1B9B06}"/>
    <pc:docChg chg="custSel addSld modSld">
      <pc:chgData name="Green, Andrew" userId="5c87a1a1-9dba-4e8d-80a3-ee66ced3ed9c" providerId="ADAL" clId="{F0C0DD2D-C796-4F16-AC48-016E1C1B9B06}" dt="2020-11-27T11:43:15.292" v="424" actId="1076"/>
      <pc:docMkLst>
        <pc:docMk/>
      </pc:docMkLst>
      <pc:sldChg chg="addSp modSp new mod modNotesTx">
        <pc:chgData name="Green, Andrew" userId="5c87a1a1-9dba-4e8d-80a3-ee66ced3ed9c" providerId="ADAL" clId="{F0C0DD2D-C796-4F16-AC48-016E1C1B9B06}" dt="2020-11-27T11:43:15.292" v="424" actId="1076"/>
        <pc:sldMkLst>
          <pc:docMk/>
          <pc:sldMk cId="1459363662" sldId="540"/>
        </pc:sldMkLst>
        <pc:spChg chg="mod">
          <ac:chgData name="Green, Andrew" userId="5c87a1a1-9dba-4e8d-80a3-ee66ced3ed9c" providerId="ADAL" clId="{F0C0DD2D-C796-4F16-AC48-016E1C1B9B06}" dt="2020-11-27T11:40:14.411" v="30" actId="20577"/>
          <ac:spMkLst>
            <pc:docMk/>
            <pc:sldMk cId="1459363662" sldId="540"/>
            <ac:spMk id="2" creationId="{4F818470-BEA9-4585-989E-C43DC2B2F070}"/>
          </ac:spMkLst>
        </pc:spChg>
        <pc:spChg chg="mod">
          <ac:chgData name="Green, Andrew" userId="5c87a1a1-9dba-4e8d-80a3-ee66ced3ed9c" providerId="ADAL" clId="{F0C0DD2D-C796-4F16-AC48-016E1C1B9B06}" dt="2020-11-27T11:43:12.388" v="423" actId="20577"/>
          <ac:spMkLst>
            <pc:docMk/>
            <pc:sldMk cId="1459363662" sldId="540"/>
            <ac:spMk id="3" creationId="{42EF0DAF-AAAE-4AA2-BB1C-D2EE2240E379}"/>
          </ac:spMkLst>
        </pc:spChg>
        <pc:picChg chg="add mod">
          <ac:chgData name="Green, Andrew" userId="5c87a1a1-9dba-4e8d-80a3-ee66ced3ed9c" providerId="ADAL" clId="{F0C0DD2D-C796-4F16-AC48-016E1C1B9B06}" dt="2020-11-27T11:43:15.292" v="424" actId="1076"/>
          <ac:picMkLst>
            <pc:docMk/>
            <pc:sldMk cId="1459363662" sldId="540"/>
            <ac:picMk id="5" creationId="{0B92E320-D8D2-45F7-922F-D4581746647A}"/>
          </ac:picMkLst>
        </pc:picChg>
      </pc:sldChg>
    </pc:docChg>
  </pc:docChgLst>
  <pc:docChgLst>
    <pc:chgData name="Green, Andrew" userId="5c87a1a1-9dba-4e8d-80a3-ee66ced3ed9c" providerId="ADAL" clId="{575E7EBE-7FE2-4595-989D-F6736F63ED44}"/>
    <pc:docChg chg="undo custSel modSld">
      <pc:chgData name="Green, Andrew" userId="5c87a1a1-9dba-4e8d-80a3-ee66ced3ed9c" providerId="ADAL" clId="{575E7EBE-7FE2-4595-989D-F6736F63ED44}" dt="2020-09-04T15:18:28.863" v="163" actId="27636"/>
      <pc:docMkLst>
        <pc:docMk/>
      </pc:docMkLst>
      <pc:sldChg chg="modSp mod">
        <pc:chgData name="Green, Andrew" userId="5c87a1a1-9dba-4e8d-80a3-ee66ced3ed9c" providerId="ADAL" clId="{575E7EBE-7FE2-4595-989D-F6736F63ED44}" dt="2020-09-04T15:18:28.863" v="163" actId="27636"/>
        <pc:sldMkLst>
          <pc:docMk/>
          <pc:sldMk cId="1217604820" sldId="479"/>
        </pc:sldMkLst>
        <pc:spChg chg="mod">
          <ac:chgData name="Green, Andrew" userId="5c87a1a1-9dba-4e8d-80a3-ee66ced3ed9c" providerId="ADAL" clId="{575E7EBE-7FE2-4595-989D-F6736F63ED44}" dt="2020-09-04T15:18:28.863" v="163" actId="27636"/>
          <ac:spMkLst>
            <pc:docMk/>
            <pc:sldMk cId="1217604820" sldId="479"/>
            <ac:spMk id="3" creationId="{00000000-0000-0000-0000-000000000000}"/>
          </ac:spMkLst>
        </pc:spChg>
      </pc:sldChg>
    </pc:docChg>
  </pc:docChgLst>
  <pc:docChgLst>
    <pc:chgData name="Andrew Green" userId="5c87a1a1-9dba-4e8d-80a3-ee66ced3ed9c" providerId="ADAL" clId="{3068D06B-48D5-4790-B4F8-03CD9351BA8A}"/>
    <pc:docChg chg="custSel modSld">
      <pc:chgData name="Andrew Green" userId="5c87a1a1-9dba-4e8d-80a3-ee66ced3ed9c" providerId="ADAL" clId="{3068D06B-48D5-4790-B4F8-03CD9351BA8A}" dt="2022-06-23T15:33:07.206" v="12" actId="478"/>
      <pc:docMkLst>
        <pc:docMk/>
      </pc:docMkLst>
      <pc:sldChg chg="modSp mod">
        <pc:chgData name="Andrew Green" userId="5c87a1a1-9dba-4e8d-80a3-ee66ced3ed9c" providerId="ADAL" clId="{3068D06B-48D5-4790-B4F8-03CD9351BA8A}" dt="2022-06-23T15:16:37.702" v="0"/>
        <pc:sldMkLst>
          <pc:docMk/>
          <pc:sldMk cId="0" sldId="256"/>
        </pc:sldMkLst>
        <pc:spChg chg="mod">
          <ac:chgData name="Andrew Green" userId="5c87a1a1-9dba-4e8d-80a3-ee66ced3ed9c" providerId="ADAL" clId="{3068D06B-48D5-4790-B4F8-03CD9351BA8A}" dt="2022-06-23T15:16:37.702" v="0"/>
          <ac:spMkLst>
            <pc:docMk/>
            <pc:sldMk cId="0" sldId="256"/>
            <ac:spMk id="2" creationId="{00000000-0000-0000-0000-000000000000}"/>
          </ac:spMkLst>
        </pc:spChg>
      </pc:sldChg>
      <pc:sldChg chg="addSp delSp modSp mod">
        <pc:chgData name="Andrew Green" userId="5c87a1a1-9dba-4e8d-80a3-ee66ced3ed9c" providerId="ADAL" clId="{3068D06B-48D5-4790-B4F8-03CD9351BA8A}" dt="2022-06-23T15:33:07.206" v="12" actId="478"/>
        <pc:sldMkLst>
          <pc:docMk/>
          <pc:sldMk cId="31282370" sldId="483"/>
        </pc:sldMkLst>
        <pc:spChg chg="mod">
          <ac:chgData name="Andrew Green" userId="5c87a1a1-9dba-4e8d-80a3-ee66ced3ed9c" providerId="ADAL" clId="{3068D06B-48D5-4790-B4F8-03CD9351BA8A}" dt="2022-06-23T15:28:11.992" v="7" actId="20577"/>
          <ac:spMkLst>
            <pc:docMk/>
            <pc:sldMk cId="31282370" sldId="483"/>
            <ac:spMk id="6" creationId="{00000000-0000-0000-0000-000000000000}"/>
          </ac:spMkLst>
        </pc:spChg>
        <pc:picChg chg="del">
          <ac:chgData name="Andrew Green" userId="5c87a1a1-9dba-4e8d-80a3-ee66ced3ed9c" providerId="ADAL" clId="{3068D06B-48D5-4790-B4F8-03CD9351BA8A}" dt="2022-06-23T15:32:05.087" v="8" actId="478"/>
          <ac:picMkLst>
            <pc:docMk/>
            <pc:sldMk cId="31282370" sldId="483"/>
            <ac:picMk id="4" creationId="{00000000-0000-0000-0000-000000000000}"/>
          </ac:picMkLst>
        </pc:picChg>
        <pc:picChg chg="add mod">
          <ac:chgData name="Andrew Green" userId="5c87a1a1-9dba-4e8d-80a3-ee66ced3ed9c" providerId="ADAL" clId="{3068D06B-48D5-4790-B4F8-03CD9351BA8A}" dt="2022-06-23T15:32:09.977" v="10" actId="1076"/>
          <ac:picMkLst>
            <pc:docMk/>
            <pc:sldMk cId="31282370" sldId="483"/>
            <ac:picMk id="5" creationId="{BF3D2EEF-0413-734B-D164-96BBAB078BDF}"/>
          </ac:picMkLst>
        </pc:picChg>
        <pc:picChg chg="del">
          <ac:chgData name="Andrew Green" userId="5c87a1a1-9dba-4e8d-80a3-ee66ced3ed9c" providerId="ADAL" clId="{3068D06B-48D5-4790-B4F8-03CD9351BA8A}" dt="2022-06-23T15:33:04.006" v="11" actId="478"/>
          <ac:picMkLst>
            <pc:docMk/>
            <pc:sldMk cId="31282370" sldId="483"/>
            <ac:picMk id="7" creationId="{00000000-0000-0000-0000-000000000000}"/>
          </ac:picMkLst>
        </pc:picChg>
        <pc:picChg chg="del">
          <ac:chgData name="Andrew Green" userId="5c87a1a1-9dba-4e8d-80a3-ee66ced3ed9c" providerId="ADAL" clId="{3068D06B-48D5-4790-B4F8-03CD9351BA8A}" dt="2022-06-23T15:33:07.206" v="12" actId="478"/>
          <ac:picMkLst>
            <pc:docMk/>
            <pc:sldMk cId="31282370" sldId="483"/>
            <ac:picMk id="8" creationId="{00000000-0000-0000-0000-000000000000}"/>
          </ac:picMkLst>
        </pc:picChg>
      </pc:sldChg>
    </pc:docChg>
  </pc:docChgLst>
  <pc:docChgLst>
    <pc:chgData name="Green, Andrew" userId="5c87a1a1-9dba-4e8d-80a3-ee66ced3ed9c" providerId="ADAL" clId="{BF10FE8D-FDB1-41AC-A25F-76D88B1F5763}"/>
    <pc:docChg chg="undo redo custSel modSld">
      <pc:chgData name="Green, Andrew" userId="5c87a1a1-9dba-4e8d-80a3-ee66ced3ed9c" providerId="ADAL" clId="{BF10FE8D-FDB1-41AC-A25F-76D88B1F5763}" dt="2020-12-11T09:35:35.625" v="104" actId="14861"/>
      <pc:docMkLst>
        <pc:docMk/>
      </pc:docMkLst>
      <pc:sldChg chg="modSp mod">
        <pc:chgData name="Green, Andrew" userId="5c87a1a1-9dba-4e8d-80a3-ee66ced3ed9c" providerId="ADAL" clId="{BF10FE8D-FDB1-41AC-A25F-76D88B1F5763}" dt="2020-12-10T12:36:28.116" v="6" actId="20577"/>
        <pc:sldMkLst>
          <pc:docMk/>
          <pc:sldMk cId="3317305001" sldId="477"/>
        </pc:sldMkLst>
        <pc:spChg chg="mod">
          <ac:chgData name="Green, Andrew" userId="5c87a1a1-9dba-4e8d-80a3-ee66ced3ed9c" providerId="ADAL" clId="{BF10FE8D-FDB1-41AC-A25F-76D88B1F5763}" dt="2020-12-10T12:36:28.116" v="6" actId="20577"/>
          <ac:spMkLst>
            <pc:docMk/>
            <pc:sldMk cId="3317305001" sldId="477"/>
            <ac:spMk id="3" creationId="{00000000-0000-0000-0000-000000000000}"/>
          </ac:spMkLst>
        </pc:spChg>
      </pc:sldChg>
      <pc:sldChg chg="addSp delSp modSp mod">
        <pc:chgData name="Green, Andrew" userId="5c87a1a1-9dba-4e8d-80a3-ee66ced3ed9c" providerId="ADAL" clId="{BF10FE8D-FDB1-41AC-A25F-76D88B1F5763}" dt="2020-12-11T09:21:11.435" v="14" actId="14861"/>
        <pc:sldMkLst>
          <pc:docMk/>
          <pc:sldMk cId="158164548" sldId="501"/>
        </pc:sldMkLst>
        <pc:picChg chg="add mod">
          <ac:chgData name="Green, Andrew" userId="5c87a1a1-9dba-4e8d-80a3-ee66ced3ed9c" providerId="ADAL" clId="{BF10FE8D-FDB1-41AC-A25F-76D88B1F5763}" dt="2020-12-11T09:21:11.435" v="14" actId="14861"/>
          <ac:picMkLst>
            <pc:docMk/>
            <pc:sldMk cId="158164548" sldId="501"/>
            <ac:picMk id="5" creationId="{018005BA-1A7A-40EC-8A3E-E9E3C2B190CF}"/>
          </ac:picMkLst>
        </pc:picChg>
        <pc:picChg chg="del">
          <ac:chgData name="Green, Andrew" userId="5c87a1a1-9dba-4e8d-80a3-ee66ced3ed9c" providerId="ADAL" clId="{BF10FE8D-FDB1-41AC-A25F-76D88B1F5763}" dt="2020-12-11T09:20:55.629" v="7" actId="478"/>
          <ac:picMkLst>
            <pc:docMk/>
            <pc:sldMk cId="158164548" sldId="501"/>
            <ac:picMk id="11" creationId="{FB8EA727-AB0A-4320-8BB6-A102437CFBE2}"/>
          </ac:picMkLst>
        </pc:picChg>
      </pc:sldChg>
      <pc:sldChg chg="addSp delSp modSp mod modNotesTx">
        <pc:chgData name="Green, Andrew" userId="5c87a1a1-9dba-4e8d-80a3-ee66ced3ed9c" providerId="ADAL" clId="{BF10FE8D-FDB1-41AC-A25F-76D88B1F5763}" dt="2020-12-11T09:25:58.681" v="28" actId="20577"/>
        <pc:sldMkLst>
          <pc:docMk/>
          <pc:sldMk cId="1875146488" sldId="512"/>
        </pc:sldMkLst>
        <pc:picChg chg="del">
          <ac:chgData name="Green, Andrew" userId="5c87a1a1-9dba-4e8d-80a3-ee66ced3ed9c" providerId="ADAL" clId="{BF10FE8D-FDB1-41AC-A25F-76D88B1F5763}" dt="2020-12-11T09:24:35.490" v="15" actId="478"/>
          <ac:picMkLst>
            <pc:docMk/>
            <pc:sldMk cId="1875146488" sldId="512"/>
            <ac:picMk id="5" creationId="{00000000-0000-0000-0000-000000000000}"/>
          </ac:picMkLst>
        </pc:picChg>
        <pc:picChg chg="add del mod">
          <ac:chgData name="Green, Andrew" userId="5c87a1a1-9dba-4e8d-80a3-ee66ced3ed9c" providerId="ADAL" clId="{BF10FE8D-FDB1-41AC-A25F-76D88B1F5763}" dt="2020-12-11T09:25:02.920" v="19" actId="478"/>
          <ac:picMkLst>
            <pc:docMk/>
            <pc:sldMk cId="1875146488" sldId="512"/>
            <ac:picMk id="6" creationId="{93E30643-DF45-4D3A-ABF1-AA04329CF21A}"/>
          </ac:picMkLst>
        </pc:picChg>
        <pc:picChg chg="add mod">
          <ac:chgData name="Green, Andrew" userId="5c87a1a1-9dba-4e8d-80a3-ee66ced3ed9c" providerId="ADAL" clId="{BF10FE8D-FDB1-41AC-A25F-76D88B1F5763}" dt="2020-12-11T09:25:08.856" v="23" actId="1076"/>
          <ac:picMkLst>
            <pc:docMk/>
            <pc:sldMk cId="1875146488" sldId="512"/>
            <ac:picMk id="8" creationId="{BE72B734-52E2-42A8-AD45-549598F00063}"/>
          </ac:picMkLst>
        </pc:picChg>
      </pc:sldChg>
      <pc:sldChg chg="addSp delSp modSp mod modNotesTx">
        <pc:chgData name="Green, Andrew" userId="5c87a1a1-9dba-4e8d-80a3-ee66ced3ed9c" providerId="ADAL" clId="{BF10FE8D-FDB1-41AC-A25F-76D88B1F5763}" dt="2020-12-11T09:27:17.572" v="35" actId="20577"/>
        <pc:sldMkLst>
          <pc:docMk/>
          <pc:sldMk cId="809403969" sldId="513"/>
        </pc:sldMkLst>
        <pc:picChg chg="del">
          <ac:chgData name="Green, Andrew" userId="5c87a1a1-9dba-4e8d-80a3-ee66ced3ed9c" providerId="ADAL" clId="{BF10FE8D-FDB1-41AC-A25F-76D88B1F5763}" dt="2020-12-11T09:26:53.615" v="29" actId="478"/>
          <ac:picMkLst>
            <pc:docMk/>
            <pc:sldMk cId="809403969" sldId="513"/>
            <ac:picMk id="4" creationId="{00000000-0000-0000-0000-000000000000}"/>
          </ac:picMkLst>
        </pc:picChg>
        <pc:picChg chg="add mod">
          <ac:chgData name="Green, Andrew" userId="5c87a1a1-9dba-4e8d-80a3-ee66ced3ed9c" providerId="ADAL" clId="{BF10FE8D-FDB1-41AC-A25F-76D88B1F5763}" dt="2020-12-11T09:27:05.199" v="34" actId="1076"/>
          <ac:picMkLst>
            <pc:docMk/>
            <pc:sldMk cId="809403969" sldId="513"/>
            <ac:picMk id="6" creationId="{33CCAF7C-A8B8-4B61-94E1-EE4B0E4999DB}"/>
          </ac:picMkLst>
        </pc:picChg>
      </pc:sldChg>
      <pc:sldChg chg="addSp delSp modSp mod">
        <pc:chgData name="Green, Andrew" userId="5c87a1a1-9dba-4e8d-80a3-ee66ced3ed9c" providerId="ADAL" clId="{BF10FE8D-FDB1-41AC-A25F-76D88B1F5763}" dt="2020-12-11T09:28:43.299" v="48" actId="14861"/>
        <pc:sldMkLst>
          <pc:docMk/>
          <pc:sldMk cId="3796058387" sldId="521"/>
        </pc:sldMkLst>
        <pc:picChg chg="add del mod">
          <ac:chgData name="Green, Andrew" userId="5c87a1a1-9dba-4e8d-80a3-ee66ced3ed9c" providerId="ADAL" clId="{BF10FE8D-FDB1-41AC-A25F-76D88B1F5763}" dt="2020-12-11T09:28:28.079" v="42" actId="478"/>
          <ac:picMkLst>
            <pc:docMk/>
            <pc:sldMk cId="3796058387" sldId="521"/>
            <ac:picMk id="6" creationId="{693E0CB2-FF98-4E30-A872-48C2C4CC6315}"/>
          </ac:picMkLst>
        </pc:picChg>
        <pc:picChg chg="del">
          <ac:chgData name="Green, Andrew" userId="5c87a1a1-9dba-4e8d-80a3-ee66ced3ed9c" providerId="ADAL" clId="{BF10FE8D-FDB1-41AC-A25F-76D88B1F5763}" dt="2020-12-11T09:28:05.391" v="36" actId="478"/>
          <ac:picMkLst>
            <pc:docMk/>
            <pc:sldMk cId="3796058387" sldId="521"/>
            <ac:picMk id="7" creationId="{F8C9269E-1106-4A4D-8856-333A020C42D0}"/>
          </ac:picMkLst>
        </pc:picChg>
        <pc:picChg chg="add mod">
          <ac:chgData name="Green, Andrew" userId="5c87a1a1-9dba-4e8d-80a3-ee66ced3ed9c" providerId="ADAL" clId="{BF10FE8D-FDB1-41AC-A25F-76D88B1F5763}" dt="2020-12-11T09:28:43.299" v="48" actId="14861"/>
          <ac:picMkLst>
            <pc:docMk/>
            <pc:sldMk cId="3796058387" sldId="521"/>
            <ac:picMk id="9" creationId="{DDF1D010-DEE0-47E6-A5FD-CD8D8D25DEDF}"/>
          </ac:picMkLst>
        </pc:picChg>
      </pc:sldChg>
      <pc:sldChg chg="addSp delSp modSp mod">
        <pc:chgData name="Green, Andrew" userId="5c87a1a1-9dba-4e8d-80a3-ee66ced3ed9c" providerId="ADAL" clId="{BF10FE8D-FDB1-41AC-A25F-76D88B1F5763}" dt="2020-12-11T09:29:18.758" v="59" actId="14861"/>
        <pc:sldMkLst>
          <pc:docMk/>
          <pc:sldMk cId="3956970962" sldId="524"/>
        </pc:sldMkLst>
        <pc:picChg chg="del">
          <ac:chgData name="Green, Andrew" userId="5c87a1a1-9dba-4e8d-80a3-ee66ced3ed9c" providerId="ADAL" clId="{BF10FE8D-FDB1-41AC-A25F-76D88B1F5763}" dt="2020-12-11T09:29:00.415" v="49" actId="478"/>
          <ac:picMkLst>
            <pc:docMk/>
            <pc:sldMk cId="3956970962" sldId="524"/>
            <ac:picMk id="5" creationId="{00000000-0000-0000-0000-000000000000}"/>
          </ac:picMkLst>
        </pc:picChg>
        <pc:picChg chg="add mod">
          <ac:chgData name="Green, Andrew" userId="5c87a1a1-9dba-4e8d-80a3-ee66ced3ed9c" providerId="ADAL" clId="{BF10FE8D-FDB1-41AC-A25F-76D88B1F5763}" dt="2020-12-11T09:29:18.758" v="59" actId="14861"/>
          <ac:picMkLst>
            <pc:docMk/>
            <pc:sldMk cId="3956970962" sldId="524"/>
            <ac:picMk id="7" creationId="{AEFE63F4-1B2D-4A5D-8B59-67867F81D0FE}"/>
          </ac:picMkLst>
        </pc:picChg>
      </pc:sldChg>
      <pc:sldChg chg="addSp delSp modSp mod modNotesTx">
        <pc:chgData name="Green, Andrew" userId="5c87a1a1-9dba-4e8d-80a3-ee66ced3ed9c" providerId="ADAL" clId="{BF10FE8D-FDB1-41AC-A25F-76D88B1F5763}" dt="2020-12-11T09:32:51.232" v="89" actId="20577"/>
        <pc:sldMkLst>
          <pc:docMk/>
          <pc:sldMk cId="2272186682" sldId="527"/>
        </pc:sldMkLst>
        <pc:picChg chg="del">
          <ac:chgData name="Green, Andrew" userId="5c87a1a1-9dba-4e8d-80a3-ee66ced3ed9c" providerId="ADAL" clId="{BF10FE8D-FDB1-41AC-A25F-76D88B1F5763}" dt="2020-12-11T09:30:22.040" v="60" actId="478"/>
          <ac:picMkLst>
            <pc:docMk/>
            <pc:sldMk cId="2272186682" sldId="527"/>
            <ac:picMk id="4" creationId="{00000000-0000-0000-0000-000000000000}"/>
          </ac:picMkLst>
        </pc:picChg>
        <pc:picChg chg="add del mod">
          <ac:chgData name="Green, Andrew" userId="5c87a1a1-9dba-4e8d-80a3-ee66ced3ed9c" providerId="ADAL" clId="{BF10FE8D-FDB1-41AC-A25F-76D88B1F5763}" dt="2020-12-11T09:30:50.743" v="71" actId="1076"/>
          <ac:picMkLst>
            <pc:docMk/>
            <pc:sldMk cId="2272186682" sldId="527"/>
            <ac:picMk id="6" creationId="{E6B2FBD9-1C9F-4DF6-B444-2AB51203C6E4}"/>
          </ac:picMkLst>
        </pc:picChg>
      </pc:sldChg>
      <pc:sldChg chg="addSp delSp modSp mod">
        <pc:chgData name="Green, Andrew" userId="5c87a1a1-9dba-4e8d-80a3-ee66ced3ed9c" providerId="ADAL" clId="{BF10FE8D-FDB1-41AC-A25F-76D88B1F5763}" dt="2020-12-11T09:32:22.126" v="81" actId="1076"/>
        <pc:sldMkLst>
          <pc:docMk/>
          <pc:sldMk cId="1527909030" sldId="528"/>
        </pc:sldMkLst>
        <pc:picChg chg="add del mod">
          <ac:chgData name="Green, Andrew" userId="5c87a1a1-9dba-4e8d-80a3-ee66ced3ed9c" providerId="ADAL" clId="{BF10FE8D-FDB1-41AC-A25F-76D88B1F5763}" dt="2020-12-11T09:32:11.663" v="77" actId="478"/>
          <ac:picMkLst>
            <pc:docMk/>
            <pc:sldMk cId="1527909030" sldId="528"/>
            <ac:picMk id="5" creationId="{85C1D0C2-B780-4C31-A258-002F67770890}"/>
          </ac:picMkLst>
        </pc:picChg>
        <pc:picChg chg="del">
          <ac:chgData name="Green, Andrew" userId="5c87a1a1-9dba-4e8d-80a3-ee66ced3ed9c" providerId="ADAL" clId="{BF10FE8D-FDB1-41AC-A25F-76D88B1F5763}" dt="2020-12-11T09:31:14.855" v="72" actId="478"/>
          <ac:picMkLst>
            <pc:docMk/>
            <pc:sldMk cId="1527909030" sldId="528"/>
            <ac:picMk id="6" creationId="{00000000-0000-0000-0000-000000000000}"/>
          </ac:picMkLst>
        </pc:picChg>
        <pc:picChg chg="add mod">
          <ac:chgData name="Green, Andrew" userId="5c87a1a1-9dba-4e8d-80a3-ee66ced3ed9c" providerId="ADAL" clId="{BF10FE8D-FDB1-41AC-A25F-76D88B1F5763}" dt="2020-12-11T09:32:22.126" v="81" actId="1076"/>
          <ac:picMkLst>
            <pc:docMk/>
            <pc:sldMk cId="1527909030" sldId="528"/>
            <ac:picMk id="8" creationId="{0D2D2B34-A850-460D-A08A-26D9E383B039}"/>
          </ac:picMkLst>
        </pc:picChg>
      </pc:sldChg>
      <pc:sldChg chg="addSp delSp modSp mod">
        <pc:chgData name="Green, Andrew" userId="5c87a1a1-9dba-4e8d-80a3-ee66ced3ed9c" providerId="ADAL" clId="{BF10FE8D-FDB1-41AC-A25F-76D88B1F5763}" dt="2020-12-11T09:33:22.477" v="94" actId="14861"/>
        <pc:sldMkLst>
          <pc:docMk/>
          <pc:sldMk cId="2703363160" sldId="529"/>
        </pc:sldMkLst>
        <pc:picChg chg="del">
          <ac:chgData name="Green, Andrew" userId="5c87a1a1-9dba-4e8d-80a3-ee66ced3ed9c" providerId="ADAL" clId="{BF10FE8D-FDB1-41AC-A25F-76D88B1F5763}" dt="2020-12-11T09:33:13.215" v="90" actId="478"/>
          <ac:picMkLst>
            <pc:docMk/>
            <pc:sldMk cId="2703363160" sldId="529"/>
            <ac:picMk id="4" creationId="{00000000-0000-0000-0000-000000000000}"/>
          </ac:picMkLst>
        </pc:picChg>
        <pc:picChg chg="add mod">
          <ac:chgData name="Green, Andrew" userId="5c87a1a1-9dba-4e8d-80a3-ee66ced3ed9c" providerId="ADAL" clId="{BF10FE8D-FDB1-41AC-A25F-76D88B1F5763}" dt="2020-12-11T09:33:22.477" v="94" actId="14861"/>
          <ac:picMkLst>
            <pc:docMk/>
            <pc:sldMk cId="2703363160" sldId="529"/>
            <ac:picMk id="6" creationId="{5C770463-C3E1-4D54-871A-CE824253F31C}"/>
          </ac:picMkLst>
        </pc:picChg>
      </pc:sldChg>
      <pc:sldChg chg="addSp delSp modSp mod">
        <pc:chgData name="Green, Andrew" userId="5c87a1a1-9dba-4e8d-80a3-ee66ced3ed9c" providerId="ADAL" clId="{BF10FE8D-FDB1-41AC-A25F-76D88B1F5763}" dt="2020-12-11T09:34:05.976" v="99" actId="1076"/>
        <pc:sldMkLst>
          <pc:docMk/>
          <pc:sldMk cId="4114422465" sldId="530"/>
        </pc:sldMkLst>
        <pc:picChg chg="add mod">
          <ac:chgData name="Green, Andrew" userId="5c87a1a1-9dba-4e8d-80a3-ee66ced3ed9c" providerId="ADAL" clId="{BF10FE8D-FDB1-41AC-A25F-76D88B1F5763}" dt="2020-12-11T09:34:05.976" v="99" actId="1076"/>
          <ac:picMkLst>
            <pc:docMk/>
            <pc:sldMk cId="4114422465" sldId="530"/>
            <ac:picMk id="5" creationId="{479DFE48-F479-4068-BFCB-1B5F879E3B9F}"/>
          </ac:picMkLst>
        </pc:picChg>
        <pc:picChg chg="del">
          <ac:chgData name="Green, Andrew" userId="5c87a1a1-9dba-4e8d-80a3-ee66ced3ed9c" providerId="ADAL" clId="{BF10FE8D-FDB1-41AC-A25F-76D88B1F5763}" dt="2020-12-11T09:33:58.511" v="95" actId="478"/>
          <ac:picMkLst>
            <pc:docMk/>
            <pc:sldMk cId="4114422465" sldId="530"/>
            <ac:picMk id="7" creationId="{00000000-0000-0000-0000-000000000000}"/>
          </ac:picMkLst>
        </pc:picChg>
      </pc:sldChg>
      <pc:sldChg chg="addSp delSp modSp mod">
        <pc:chgData name="Green, Andrew" userId="5c87a1a1-9dba-4e8d-80a3-ee66ced3ed9c" providerId="ADAL" clId="{BF10FE8D-FDB1-41AC-A25F-76D88B1F5763}" dt="2020-12-11T09:35:35.625" v="104" actId="14861"/>
        <pc:sldMkLst>
          <pc:docMk/>
          <pc:sldMk cId="1575686587" sldId="537"/>
        </pc:sldMkLst>
        <pc:picChg chg="del">
          <ac:chgData name="Green, Andrew" userId="5c87a1a1-9dba-4e8d-80a3-ee66ced3ed9c" providerId="ADAL" clId="{BF10FE8D-FDB1-41AC-A25F-76D88B1F5763}" dt="2020-12-11T09:35:26.047" v="100" actId="478"/>
          <ac:picMkLst>
            <pc:docMk/>
            <pc:sldMk cId="1575686587" sldId="537"/>
            <ac:picMk id="4" creationId="{00000000-0000-0000-0000-000000000000}"/>
          </ac:picMkLst>
        </pc:picChg>
        <pc:picChg chg="add mod">
          <ac:chgData name="Green, Andrew" userId="5c87a1a1-9dba-4e8d-80a3-ee66ced3ed9c" providerId="ADAL" clId="{BF10FE8D-FDB1-41AC-A25F-76D88B1F5763}" dt="2020-12-11T09:35:35.625" v="104" actId="14861"/>
          <ac:picMkLst>
            <pc:docMk/>
            <pc:sldMk cId="1575686587" sldId="537"/>
            <ac:picMk id="6" creationId="{1E2162EF-71FE-4828-8ED1-E19A778477A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48FD93-DBCC-454F-8B41-8334835EDD7F}" type="datetimeFigureOut">
              <a:rPr lang="en-GB" smtClean="0"/>
              <a:t>10/11/2022</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13D83F-DC1D-4206-A168-2287E477B1D2}" type="slidenum">
              <a:rPr lang="en-GB" smtClean="0"/>
              <a:t>‹#›</a:t>
            </a:fld>
            <a:endParaRPr lang="en-GB" dirty="0"/>
          </a:p>
        </p:txBody>
      </p:sp>
    </p:spTree>
    <p:extLst>
      <p:ext uri="{BB962C8B-B14F-4D97-AF65-F5344CB8AC3E}">
        <p14:creationId xmlns:p14="http://schemas.microsoft.com/office/powerpoint/2010/main" val="2895033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many implementations of ORM including</a:t>
            </a:r>
            <a:r>
              <a:rPr lang="en-GB" baseline="0" dirty="0"/>
              <a:t> some libraries such as Java’s Hibernate library, which are only ORM and require adding to other frameworks</a:t>
            </a:r>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7</a:t>
            </a:fld>
            <a:endParaRPr lang="en-GB" dirty="0"/>
          </a:p>
        </p:txBody>
      </p:sp>
    </p:spTree>
    <p:extLst>
      <p:ext uri="{BB962C8B-B14F-4D97-AF65-F5344CB8AC3E}">
        <p14:creationId xmlns:p14="http://schemas.microsoft.com/office/powerpoint/2010/main" val="3834530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time we</a:t>
            </a:r>
            <a:r>
              <a:rPr lang="en-GB" baseline="0" dirty="0"/>
              <a:t> specify the </a:t>
            </a:r>
            <a:r>
              <a:rPr lang="en-GB" b="1" baseline="0" dirty="0"/>
              <a:t>make</a:t>
            </a:r>
            <a:r>
              <a:rPr lang="en-GB" baseline="0" dirty="0"/>
              <a:t> artisan command, tell it that we want a new </a:t>
            </a:r>
            <a:r>
              <a:rPr lang="en-GB" b="1" baseline="0" dirty="0"/>
              <a:t>model</a:t>
            </a:r>
            <a:r>
              <a:rPr lang="en-GB" baseline="0" dirty="0"/>
              <a:t> and the name of the singular object that the model should correspond to </a:t>
            </a:r>
            <a:r>
              <a:rPr lang="en-GB" b="1" baseline="0" dirty="0"/>
              <a:t>Task</a:t>
            </a:r>
          </a:p>
          <a:p>
            <a:endParaRPr lang="en-GB" baseline="0" dirty="0"/>
          </a:p>
          <a:p>
            <a:r>
              <a:rPr lang="en-GB" baseline="0" dirty="0"/>
              <a:t>Beware of capitalisation and plurals here:</a:t>
            </a:r>
          </a:p>
          <a:p>
            <a:r>
              <a:rPr lang="en-GB" baseline="0" dirty="0"/>
              <a:t>– Tables in the database are all lowercase and plural as they hold many of… whatever (e.g. </a:t>
            </a:r>
            <a:r>
              <a:rPr lang="en-GB" b="1" baseline="0" dirty="0"/>
              <a:t>tasks</a:t>
            </a:r>
            <a:r>
              <a:rPr lang="en-GB" baseline="0" dirty="0"/>
              <a:t>)</a:t>
            </a:r>
          </a:p>
          <a:p>
            <a:pPr marL="171450" indent="-171450">
              <a:buFontTx/>
              <a:buChar char="-"/>
            </a:pPr>
            <a:r>
              <a:rPr lang="en-GB" baseline="0" dirty="0"/>
              <a:t>Models are objects so are capitalised and are singular (</a:t>
            </a:r>
            <a:r>
              <a:rPr lang="en-GB" b="1" baseline="0" dirty="0"/>
              <a:t>Task</a:t>
            </a:r>
            <a:r>
              <a:rPr lang="en-GB" baseline="0" dirty="0"/>
              <a:t> rather than </a:t>
            </a:r>
            <a:r>
              <a:rPr lang="en-GB" b="1" baseline="0" dirty="0"/>
              <a:t>tasks</a:t>
            </a:r>
            <a:r>
              <a:rPr lang="en-GB" baseline="0" dirty="0"/>
              <a:t>) as each instance of the </a:t>
            </a:r>
            <a:r>
              <a:rPr lang="en-GB" b="1" baseline="0" dirty="0"/>
              <a:t>Task</a:t>
            </a:r>
            <a:r>
              <a:rPr lang="en-GB" baseline="0" dirty="0"/>
              <a:t> object will hold data for exactly one task</a:t>
            </a:r>
          </a:p>
          <a:p>
            <a:pPr marL="171450" indent="-171450">
              <a:buFontTx/>
              <a:buChar char="-"/>
            </a:pPr>
            <a:endParaRPr lang="en-GB" baseline="0" dirty="0"/>
          </a:p>
          <a:p>
            <a:pPr marL="0" indent="0">
              <a:buFontTx/>
              <a:buNone/>
            </a:pPr>
            <a:r>
              <a:rPr lang="en-GB" baseline="0" dirty="0"/>
              <a:t>The docs say: </a:t>
            </a:r>
          </a:p>
          <a:p>
            <a:pPr marL="0" indent="0">
              <a:buFontTx/>
              <a:buNone/>
            </a:pPr>
            <a:r>
              <a:rPr lang="en-GB" baseline="0" dirty="0"/>
              <a:t>“</a:t>
            </a:r>
            <a:r>
              <a:rPr lang="en-GB" dirty="0"/>
              <a:t>We do not have to explicitly tell the Eloquent model which table it corresponds to because it will assume the database table is the plural form of the model name. So, in this case, the Task model is assumed to correspond with the tasks database table.”</a:t>
            </a:r>
            <a:endParaRPr lang="en-GB" baseline="0" dirty="0"/>
          </a:p>
          <a:p>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26</a:t>
            </a:fld>
            <a:endParaRPr lang="en-GB" dirty="0"/>
          </a:p>
        </p:txBody>
      </p:sp>
    </p:spTree>
    <p:extLst>
      <p:ext uri="{BB962C8B-B14F-4D97-AF65-F5344CB8AC3E}">
        <p14:creationId xmlns:p14="http://schemas.microsoft.com/office/powerpoint/2010/main" val="2931779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Pay close attention to the trailing</a:t>
            </a:r>
            <a:r>
              <a:rPr lang="en-GB" baseline="0" dirty="0"/>
              <a:t> bracket which closes the class – the new method needs to be included before this trailing brace.</a:t>
            </a:r>
          </a:p>
          <a:p>
            <a:r>
              <a:rPr lang="en-GB" baseline="0" dirty="0"/>
              <a:t>We do not need to add a reference to the Task class (the “use” keyword) as it is found in the same directory as the User class</a:t>
            </a:r>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29</a:t>
            </a:fld>
            <a:endParaRPr lang="en-GB" dirty="0"/>
          </a:p>
        </p:txBody>
      </p:sp>
    </p:spTree>
    <p:extLst>
      <p:ext uri="{BB962C8B-B14F-4D97-AF65-F5344CB8AC3E}">
        <p14:creationId xmlns:p14="http://schemas.microsoft.com/office/powerpoint/2010/main" val="397187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Pay close attention to the trailing</a:t>
            </a:r>
            <a:r>
              <a:rPr lang="en-GB" baseline="0" dirty="0"/>
              <a:t> bracket which closes the class – the new method needs to be included before this trailing brace.</a:t>
            </a:r>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30</a:t>
            </a:fld>
            <a:endParaRPr lang="en-GB" dirty="0"/>
          </a:p>
        </p:txBody>
      </p:sp>
    </p:spTree>
    <p:extLst>
      <p:ext uri="{BB962C8B-B14F-4D97-AF65-F5344CB8AC3E}">
        <p14:creationId xmlns:p14="http://schemas.microsoft.com/office/powerpoint/2010/main" val="679410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31</a:t>
            </a:fld>
            <a:endParaRPr lang="en-GB" dirty="0"/>
          </a:p>
        </p:txBody>
      </p:sp>
    </p:spTree>
    <p:extLst>
      <p:ext uri="{BB962C8B-B14F-4D97-AF65-F5344CB8AC3E}">
        <p14:creationId xmlns:p14="http://schemas.microsoft.com/office/powerpoint/2010/main" val="470290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a:t>
            </a:r>
            <a:r>
              <a:rPr lang="en-GB" sz="1200" dirty="0"/>
              <a:t>The API equivalent file is routes/</a:t>
            </a:r>
            <a:r>
              <a:rPr lang="en-GB" sz="1200" dirty="0" err="1"/>
              <a:t>api.php</a:t>
            </a:r>
            <a:endParaRPr lang="en-GB"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t>Lines</a:t>
            </a:r>
            <a:r>
              <a:rPr lang="en-GB" sz="1200" b="1" baseline="0" dirty="0"/>
              <a:t> 16 – 18</a:t>
            </a:r>
            <a:r>
              <a:rPr lang="en-GB" sz="1200" baseline="0" dirty="0"/>
              <a:t> define a Closure, that is a route without a controller method to map to which simply returns a view – this is not encouraged as it leads to a messy Routes file</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baseline="0" dirty="0"/>
              <a:t>Line 20 </a:t>
            </a:r>
            <a:r>
              <a:rPr lang="en-GB" sz="1200" baseline="0" dirty="0"/>
              <a:t>includes all of the authentication routes, </a:t>
            </a:r>
            <a:r>
              <a:rPr lang="en-GB" sz="1200" b="1" baseline="0" dirty="0"/>
              <a:t>/login</a:t>
            </a:r>
            <a:r>
              <a:rPr lang="en-GB" sz="1200" baseline="0" dirty="0"/>
              <a:t>, </a:t>
            </a:r>
            <a:r>
              <a:rPr lang="en-GB" sz="1200" b="1" baseline="0" dirty="0"/>
              <a:t>/register </a:t>
            </a:r>
            <a:r>
              <a:rPr lang="en-GB" sz="1200" baseline="0" dirty="0"/>
              <a:t>and </a:t>
            </a:r>
            <a:r>
              <a:rPr lang="en-GB" sz="1200" b="1" baseline="0" dirty="0"/>
              <a:t>/confirm</a:t>
            </a:r>
            <a:endParaRPr lang="en-GB" sz="1200" b="1" dirty="0"/>
          </a:p>
          <a:p>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33</a:t>
            </a:fld>
            <a:endParaRPr lang="en-GB" dirty="0"/>
          </a:p>
        </p:txBody>
      </p:sp>
    </p:spTree>
    <p:extLst>
      <p:ext uri="{BB962C8B-B14F-4D97-AF65-F5344CB8AC3E}">
        <p14:creationId xmlns:p14="http://schemas.microsoft.com/office/powerpoint/2010/main" val="1608575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a:t>
            </a:r>
            <a:r>
              <a:rPr lang="en-GB" baseline="0" dirty="0"/>
              <a:t> leaves all of our </a:t>
            </a:r>
            <a:r>
              <a:rPr lang="en-GB" baseline="0" dirty="0" err="1"/>
              <a:t>auth</a:t>
            </a:r>
            <a:r>
              <a:rPr lang="en-GB" baseline="0" dirty="0"/>
              <a:t> routes intact and routes any request to just the domain name to the </a:t>
            </a:r>
            <a:r>
              <a:rPr lang="en-GB" b="1" baseline="0" dirty="0"/>
              <a:t>index</a:t>
            </a:r>
            <a:r>
              <a:rPr lang="en-GB" baseline="0" dirty="0"/>
              <a:t> method in </a:t>
            </a:r>
            <a:r>
              <a:rPr lang="en-GB" b="1" baseline="0" dirty="0" err="1"/>
              <a:t>HomeController</a:t>
            </a:r>
            <a:endParaRPr lang="en-GB" b="1" baseline="0" dirty="0"/>
          </a:p>
          <a:p>
            <a:endParaRPr lang="en-GB" b="1" baseline="0" dirty="0"/>
          </a:p>
          <a:p>
            <a:r>
              <a:rPr lang="en-GB" b="0" baseline="0" dirty="0"/>
              <a:t>So now </a:t>
            </a:r>
            <a:r>
              <a:rPr lang="en-GB" b="1" baseline="0" dirty="0"/>
              <a:t>http://larval.tasklist/ </a:t>
            </a:r>
            <a:r>
              <a:rPr lang="en-GB" b="0" baseline="0" dirty="0"/>
              <a:t>and </a:t>
            </a:r>
            <a:r>
              <a:rPr lang="en-GB" b="1" baseline="0" dirty="0"/>
              <a:t>http://larval.tasklist/home </a:t>
            </a:r>
            <a:r>
              <a:rPr lang="en-GB" b="0" baseline="0" dirty="0"/>
              <a:t>both route to the same controller and method</a:t>
            </a:r>
            <a:endParaRPr lang="en-GB" b="0" dirty="0"/>
          </a:p>
        </p:txBody>
      </p:sp>
      <p:sp>
        <p:nvSpPr>
          <p:cNvPr id="4" name="Slide Number Placeholder 3"/>
          <p:cNvSpPr>
            <a:spLocks noGrp="1"/>
          </p:cNvSpPr>
          <p:nvPr>
            <p:ph type="sldNum" sz="quarter" idx="10"/>
          </p:nvPr>
        </p:nvSpPr>
        <p:spPr/>
        <p:txBody>
          <a:bodyPr/>
          <a:lstStyle/>
          <a:p>
            <a:fld id="{F613D83F-DC1D-4206-A168-2287E477B1D2}" type="slidenum">
              <a:rPr lang="en-GB" smtClean="0"/>
              <a:t>34</a:t>
            </a:fld>
            <a:endParaRPr lang="en-GB" dirty="0"/>
          </a:p>
        </p:txBody>
      </p:sp>
    </p:spTree>
    <p:extLst>
      <p:ext uri="{BB962C8B-B14F-4D97-AF65-F5344CB8AC3E}">
        <p14:creationId xmlns:p14="http://schemas.microsoft.com/office/powerpoint/2010/main" val="2392895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Laravel Middleware</a:t>
            </a:r>
            <a:r>
              <a:rPr lang="en-GB" b="1" baseline="0" dirty="0"/>
              <a:t> docs </a:t>
            </a:r>
            <a:r>
              <a:rPr lang="en-GB" baseline="0" dirty="0"/>
              <a:t>- https://laravel.com/docs/7.x/middleware</a:t>
            </a:r>
          </a:p>
          <a:p>
            <a:r>
              <a:rPr lang="en-GB" baseline="0" dirty="0"/>
              <a:t>These docs are useful for additional authentication requirements when creating this kind of server-side web application as it is relatively easy to add your own Middleware classes with specific requirements – for example, admin users may require different levels of access to other users, additional middleware can check that not only has a user been logged in but that they have the right kind of account to be accessing a particular function</a:t>
            </a:r>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37</a:t>
            </a:fld>
            <a:endParaRPr lang="en-GB" dirty="0"/>
          </a:p>
        </p:txBody>
      </p:sp>
    </p:spTree>
    <p:extLst>
      <p:ext uri="{BB962C8B-B14F-4D97-AF65-F5344CB8AC3E}">
        <p14:creationId xmlns:p14="http://schemas.microsoft.com/office/powerpoint/2010/main" val="2246462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a:t>
            </a:r>
            <a:r>
              <a:rPr lang="en-GB" sz="1200" dirty="0"/>
              <a:t>If using a later revision of Laravel, the Task class *might* be in App\Model\Task – be sure to check!</a:t>
            </a:r>
          </a:p>
        </p:txBody>
      </p:sp>
      <p:sp>
        <p:nvSpPr>
          <p:cNvPr id="4" name="Slide Number Placeholder 3"/>
          <p:cNvSpPr>
            <a:spLocks noGrp="1"/>
          </p:cNvSpPr>
          <p:nvPr>
            <p:ph type="sldNum" sz="quarter" idx="5"/>
          </p:nvPr>
        </p:nvSpPr>
        <p:spPr/>
        <p:txBody>
          <a:bodyPr/>
          <a:lstStyle/>
          <a:p>
            <a:fld id="{F613D83F-DC1D-4206-A168-2287E477B1D2}" type="slidenum">
              <a:rPr lang="en-GB" smtClean="0"/>
              <a:t>38</a:t>
            </a:fld>
            <a:endParaRPr lang="en-GB" dirty="0"/>
          </a:p>
        </p:txBody>
      </p:sp>
    </p:spTree>
    <p:extLst>
      <p:ext uri="{BB962C8B-B14F-4D97-AF65-F5344CB8AC3E}">
        <p14:creationId xmlns:p14="http://schemas.microsoft.com/office/powerpoint/2010/main" val="1476380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39</a:t>
            </a:fld>
            <a:endParaRPr lang="en-GB" dirty="0"/>
          </a:p>
        </p:txBody>
      </p:sp>
    </p:spTree>
    <p:extLst>
      <p:ext uri="{BB962C8B-B14F-4D97-AF65-F5344CB8AC3E}">
        <p14:creationId xmlns:p14="http://schemas.microsoft.com/office/powerpoint/2010/main" val="18052279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Blades documentation</a:t>
            </a:r>
            <a:r>
              <a:rPr lang="en-GB" b="1" baseline="0" dirty="0"/>
              <a:t> </a:t>
            </a:r>
            <a:r>
              <a:rPr lang="en-GB" baseline="0" dirty="0"/>
              <a:t>- https://laravel.com/docs/7.x/blade</a:t>
            </a:r>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40</a:t>
            </a:fld>
            <a:endParaRPr lang="en-GB" dirty="0"/>
          </a:p>
        </p:txBody>
      </p:sp>
    </p:spTree>
    <p:extLst>
      <p:ext uri="{BB962C8B-B14F-4D97-AF65-F5344CB8AC3E}">
        <p14:creationId xmlns:p14="http://schemas.microsoft.com/office/powerpoint/2010/main" val="1437209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See PHP</a:t>
            </a:r>
            <a:r>
              <a:rPr lang="en-GB" baseline="0" dirty="0"/>
              <a:t> session #3 </a:t>
            </a:r>
            <a:r>
              <a:rPr lang="en-GB" dirty="0"/>
              <a:t>for how</a:t>
            </a:r>
            <a:r>
              <a:rPr lang="en-GB" baseline="0" dirty="0"/>
              <a:t> to do this if you are unsure</a:t>
            </a:r>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13</a:t>
            </a:fld>
            <a:endParaRPr lang="en-GB" dirty="0"/>
          </a:p>
        </p:txBody>
      </p:sp>
    </p:spTree>
    <p:extLst>
      <p:ext uri="{BB962C8B-B14F-4D97-AF65-F5344CB8AC3E}">
        <p14:creationId xmlns:p14="http://schemas.microsoft.com/office/powerpoint/2010/main" val="13435854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*Node.js</a:t>
            </a:r>
            <a:r>
              <a:rPr lang="en-GB" dirty="0"/>
              <a:t> is quite</a:t>
            </a:r>
            <a:r>
              <a:rPr lang="en-GB" baseline="0" dirty="0"/>
              <a:t> important for a number of aspects of this unit so downloading and installing it is advised as the earlier that you start using these things, the better!</a:t>
            </a:r>
          </a:p>
          <a:p>
            <a:endParaRPr lang="en-GB" baseline="0" dirty="0"/>
          </a:p>
          <a:p>
            <a:r>
              <a:rPr lang="en-GB" b="1" baseline="0" dirty="0"/>
              <a:t>Bootstrap</a:t>
            </a:r>
            <a:r>
              <a:rPr lang="en-GB" baseline="0" dirty="0"/>
              <a:t> - https://getbootstrap.com/</a:t>
            </a:r>
          </a:p>
          <a:p>
            <a:r>
              <a:rPr lang="en-GB" baseline="0" dirty="0"/>
              <a:t>I usually do not encourage use of Bootstrap as its bland, lazy and generic – for speed I will live with it in this project</a:t>
            </a:r>
          </a:p>
          <a:p>
            <a:endParaRPr lang="en-GB" baseline="0" dirty="0"/>
          </a:p>
          <a:p>
            <a:r>
              <a:rPr lang="en-GB" baseline="0" dirty="0"/>
              <a:t>May fail if </a:t>
            </a:r>
            <a:r>
              <a:rPr lang="en-GB" baseline="0" dirty="0" err="1"/>
              <a:t>Vue</a:t>
            </a:r>
            <a:r>
              <a:rPr lang="en-GB" baseline="0" dirty="0"/>
              <a:t>-loader needs an update… if so look here (https://vue-loader.vuejs.org/guide/) and run this - </a:t>
            </a:r>
            <a:r>
              <a:rPr lang="fr-FR" b="1" dirty="0" err="1"/>
              <a:t>npm</a:t>
            </a:r>
            <a:r>
              <a:rPr lang="fr-FR" b="1" dirty="0"/>
              <a:t> </a:t>
            </a:r>
            <a:r>
              <a:rPr lang="fr-FR" b="1" dirty="0" err="1"/>
              <a:t>install</a:t>
            </a:r>
            <a:r>
              <a:rPr lang="fr-FR" b="1" dirty="0"/>
              <a:t> -D vue-loader vue-</a:t>
            </a:r>
            <a:r>
              <a:rPr lang="fr-FR" b="1" dirty="0" err="1"/>
              <a:t>template</a:t>
            </a:r>
            <a:r>
              <a:rPr lang="fr-FR" b="1" dirty="0"/>
              <a:t>-compiler</a:t>
            </a:r>
            <a:endParaRPr lang="en-GB" b="1" dirty="0"/>
          </a:p>
        </p:txBody>
      </p:sp>
      <p:sp>
        <p:nvSpPr>
          <p:cNvPr id="4" name="Slide Number Placeholder 3"/>
          <p:cNvSpPr>
            <a:spLocks noGrp="1"/>
          </p:cNvSpPr>
          <p:nvPr>
            <p:ph type="sldNum" sz="quarter" idx="10"/>
          </p:nvPr>
        </p:nvSpPr>
        <p:spPr/>
        <p:txBody>
          <a:bodyPr/>
          <a:lstStyle/>
          <a:p>
            <a:fld id="{F613D83F-DC1D-4206-A168-2287E477B1D2}" type="slidenum">
              <a:rPr lang="en-GB" smtClean="0"/>
              <a:t>41</a:t>
            </a:fld>
            <a:endParaRPr lang="en-GB" dirty="0"/>
          </a:p>
        </p:txBody>
      </p:sp>
    </p:spTree>
    <p:extLst>
      <p:ext uri="{BB962C8B-B14F-4D97-AF65-F5344CB8AC3E}">
        <p14:creationId xmlns:p14="http://schemas.microsoft.com/office/powerpoint/2010/main" val="28894270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Line 3 </a:t>
            </a:r>
            <a:r>
              <a:rPr lang="en-GB" dirty="0"/>
              <a:t>specifies</a:t>
            </a:r>
            <a:r>
              <a:rPr lang="en-GB" baseline="0" dirty="0"/>
              <a:t> that this blade extends the </a:t>
            </a:r>
            <a:r>
              <a:rPr lang="en-GB" b="1" baseline="0" dirty="0" err="1"/>
              <a:t>app.blade.php</a:t>
            </a:r>
            <a:r>
              <a:rPr lang="en-GB" baseline="0" dirty="0"/>
              <a:t> file found inside the </a:t>
            </a:r>
            <a:r>
              <a:rPr lang="en-GB" b="1" baseline="0" dirty="0"/>
              <a:t>resources/views/layouts</a:t>
            </a:r>
            <a:r>
              <a:rPr lang="en-GB" baseline="0" dirty="0"/>
              <a:t> folder</a:t>
            </a:r>
          </a:p>
          <a:p>
            <a:r>
              <a:rPr lang="en-GB" b="1" dirty="0"/>
              <a:t>Line</a:t>
            </a:r>
            <a:r>
              <a:rPr lang="en-GB" b="1" baseline="0" dirty="0"/>
              <a:t> 3 </a:t>
            </a:r>
            <a:r>
              <a:rPr lang="en-GB" baseline="0" dirty="0"/>
              <a:t>and </a:t>
            </a:r>
            <a:r>
              <a:rPr lang="en-GB" b="1" baseline="0" dirty="0"/>
              <a:t>line 22 </a:t>
            </a:r>
            <a:r>
              <a:rPr lang="en-GB" baseline="0" dirty="0"/>
              <a:t>define the start and end of the content block which will be included in the </a:t>
            </a:r>
            <a:r>
              <a:rPr lang="en-GB" b="1" baseline="0" dirty="0" err="1"/>
              <a:t>app.blade.php</a:t>
            </a:r>
            <a:r>
              <a:rPr lang="en-GB" baseline="0" dirty="0"/>
              <a:t> template at the point of the </a:t>
            </a:r>
            <a:r>
              <a:rPr lang="en-GB" b="1" baseline="0" dirty="0"/>
              <a:t>@yield(‘content’) </a:t>
            </a:r>
            <a:r>
              <a:rPr lang="en-GB" baseline="0" dirty="0"/>
              <a:t>statement discussed on </a:t>
            </a:r>
            <a:r>
              <a:rPr lang="en-GB" b="1" baseline="0" dirty="0"/>
              <a:t>slide 43</a:t>
            </a:r>
          </a:p>
          <a:p>
            <a:r>
              <a:rPr lang="en-GB" b="1" baseline="0" dirty="0"/>
              <a:t>Line 13 </a:t>
            </a:r>
            <a:r>
              <a:rPr lang="en-GB" b="0" baseline="0" dirty="0"/>
              <a:t>includes another blade which we have not added yet </a:t>
            </a:r>
            <a:r>
              <a:rPr lang="en-GB" b="1" baseline="0" dirty="0"/>
              <a:t>resources/views/common/</a:t>
            </a:r>
            <a:r>
              <a:rPr lang="en-GB" b="1" baseline="0" dirty="0" err="1"/>
              <a:t>errors.blade.php</a:t>
            </a:r>
            <a:r>
              <a:rPr lang="en-GB" b="1" baseline="0" dirty="0"/>
              <a:t> </a:t>
            </a:r>
            <a:r>
              <a:rPr lang="en-GB" b="0" baseline="0" dirty="0"/>
              <a:t>we will add this soon but for now it will cause the application to fail to load the view, so do not try this out in the browser just yet!</a:t>
            </a:r>
            <a:endParaRPr lang="en-GB" b="1" dirty="0"/>
          </a:p>
        </p:txBody>
      </p:sp>
      <p:sp>
        <p:nvSpPr>
          <p:cNvPr id="4" name="Slide Number Placeholder 3"/>
          <p:cNvSpPr>
            <a:spLocks noGrp="1"/>
          </p:cNvSpPr>
          <p:nvPr>
            <p:ph type="sldNum" sz="quarter" idx="10"/>
          </p:nvPr>
        </p:nvSpPr>
        <p:spPr/>
        <p:txBody>
          <a:bodyPr/>
          <a:lstStyle/>
          <a:p>
            <a:fld id="{F613D83F-DC1D-4206-A168-2287E477B1D2}" type="slidenum">
              <a:rPr lang="en-GB" smtClean="0"/>
              <a:t>45</a:t>
            </a:fld>
            <a:endParaRPr lang="en-GB" dirty="0"/>
          </a:p>
        </p:txBody>
      </p:sp>
    </p:spTree>
    <p:extLst>
      <p:ext uri="{BB962C8B-B14F-4D97-AF65-F5344CB8AC3E}">
        <p14:creationId xmlns:p14="http://schemas.microsoft.com/office/powerpoint/2010/main" val="15079339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Line 17 </a:t>
            </a:r>
            <a:r>
              <a:rPr lang="en-GB" dirty="0"/>
              <a:t>is important – it draws</a:t>
            </a:r>
            <a:r>
              <a:rPr lang="en-GB" baseline="0" dirty="0"/>
              <a:t> an encrypted string into the form which Laravel checks for on all form sends – this is done to lessen the likelihood of an attacker hard coding their own forms in an attempt to break or disrupt the system – this is known as a CSRF (cross-site request forgery) attack (more on this here: </a:t>
            </a:r>
            <a:r>
              <a:rPr lang="en-GB" b="1" baseline="0" dirty="0"/>
              <a:t>https://owasp.org/www-community/attacks/csrf</a:t>
            </a:r>
            <a:r>
              <a:rPr lang="en-GB" baseline="0" dirty="0"/>
              <a:t>)</a:t>
            </a:r>
          </a:p>
          <a:p>
            <a:endParaRPr lang="en-GB" baseline="0" dirty="0"/>
          </a:p>
          <a:p>
            <a:r>
              <a:rPr lang="en-GB" baseline="0" dirty="0"/>
              <a:t>Other than the CSRF field, this is fairly straightforward HTML form.  </a:t>
            </a:r>
          </a:p>
          <a:p>
            <a:r>
              <a:rPr lang="en-GB" b="1" baseline="0" dirty="0"/>
              <a:t>Note: </a:t>
            </a:r>
            <a:r>
              <a:rPr lang="en-GB" baseline="0" dirty="0"/>
              <a:t>The form’s action attribute is set to </a:t>
            </a:r>
            <a:r>
              <a:rPr lang="en-GB" b="1" baseline="0" dirty="0"/>
              <a:t>/task </a:t>
            </a:r>
            <a:r>
              <a:rPr lang="en-GB" b="0" baseline="0" dirty="0"/>
              <a:t>and the method to </a:t>
            </a:r>
            <a:r>
              <a:rPr lang="en-GB" b="1" baseline="0" dirty="0"/>
              <a:t>post</a:t>
            </a:r>
            <a:r>
              <a:rPr lang="en-GB" b="0" baseline="0" dirty="0"/>
              <a:t> (and so will be picked up by the route defined earlier in </a:t>
            </a:r>
            <a:r>
              <a:rPr lang="en-GB" b="1" baseline="0" dirty="0"/>
              <a:t>routes/</a:t>
            </a:r>
            <a:r>
              <a:rPr lang="en-GB" b="1" baseline="0" dirty="0" err="1"/>
              <a:t>web.php</a:t>
            </a:r>
            <a:r>
              <a:rPr lang="en-GB" b="1" baseline="0" dirty="0"/>
              <a:t> = Route::post('/task', '</a:t>
            </a:r>
            <a:r>
              <a:rPr lang="en-GB" b="1" baseline="0" dirty="0" err="1"/>
              <a:t>TaskController@store</a:t>
            </a:r>
            <a:r>
              <a:rPr lang="en-GB" b="1" baseline="0" dirty="0"/>
              <a:t>');</a:t>
            </a:r>
            <a:r>
              <a:rPr lang="en-GB" b="0" baseline="0" dirty="0"/>
              <a:t>)</a:t>
            </a:r>
            <a:endParaRPr lang="en-GB" b="1" dirty="0"/>
          </a:p>
        </p:txBody>
      </p:sp>
      <p:sp>
        <p:nvSpPr>
          <p:cNvPr id="4" name="Slide Number Placeholder 3"/>
          <p:cNvSpPr>
            <a:spLocks noGrp="1"/>
          </p:cNvSpPr>
          <p:nvPr>
            <p:ph type="sldNum" sz="quarter" idx="10"/>
          </p:nvPr>
        </p:nvSpPr>
        <p:spPr/>
        <p:txBody>
          <a:bodyPr/>
          <a:lstStyle/>
          <a:p>
            <a:fld id="{F613D83F-DC1D-4206-A168-2287E477B1D2}" type="slidenum">
              <a:rPr lang="en-GB" smtClean="0"/>
              <a:t>46</a:t>
            </a:fld>
            <a:endParaRPr lang="en-GB" dirty="0"/>
          </a:p>
        </p:txBody>
      </p:sp>
    </p:spTree>
    <p:extLst>
      <p:ext uri="{BB962C8B-B14F-4D97-AF65-F5344CB8AC3E}">
        <p14:creationId xmlns:p14="http://schemas.microsoft.com/office/powerpoint/2010/main" val="4779876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Once again,</a:t>
            </a:r>
            <a:r>
              <a:rPr lang="en-GB" baseline="0" dirty="0"/>
              <a:t> please pay attention to the trailing brace which closes the class - make sure that the block is added before this last brace</a:t>
            </a:r>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47</a:t>
            </a:fld>
            <a:endParaRPr lang="en-GB" dirty="0"/>
          </a:p>
        </p:txBody>
      </p:sp>
    </p:spTree>
    <p:extLst>
      <p:ext uri="{BB962C8B-B14F-4D97-AF65-F5344CB8AC3E}">
        <p14:creationId xmlns:p14="http://schemas.microsoft.com/office/powerpoint/2010/main" val="33495646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Since we are in a controller, we can leverage the convenience of the </a:t>
            </a:r>
            <a:r>
              <a:rPr lang="en-GB" b="1" dirty="0" err="1"/>
              <a:t>ValidatesRequests</a:t>
            </a:r>
            <a:r>
              <a:rPr lang="en-GB" dirty="0"/>
              <a:t> trait that is included in the base Laravel controller. This trait exposes a simple validate method which accepts a request and an array of validation rules. </a:t>
            </a:r>
          </a:p>
          <a:p>
            <a:r>
              <a:rPr lang="en-GB" dirty="0"/>
              <a:t>Traits are similar to abstract classes as they contains methods</a:t>
            </a:r>
            <a:r>
              <a:rPr lang="en-GB" baseline="0" dirty="0"/>
              <a:t> with can be leveraged in a concrete class like TaskController – unlike abstract classes, traits cannot be extended, only implemented</a:t>
            </a:r>
            <a:endParaRPr lang="en-GB" dirty="0"/>
          </a:p>
          <a:p>
            <a:endParaRPr lang="en-GB" dirty="0"/>
          </a:p>
          <a:p>
            <a:r>
              <a:rPr lang="en-GB" b="1" dirty="0"/>
              <a:t>Laravel validation</a:t>
            </a:r>
            <a:r>
              <a:rPr lang="en-GB" b="1" baseline="0" dirty="0"/>
              <a:t> rules docs are found here </a:t>
            </a:r>
            <a:r>
              <a:rPr lang="en-GB" baseline="0" dirty="0"/>
              <a:t>- https://laravel.com/docs/7.x/validation</a:t>
            </a:r>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49</a:t>
            </a:fld>
            <a:endParaRPr lang="en-GB" dirty="0"/>
          </a:p>
        </p:txBody>
      </p:sp>
    </p:spTree>
    <p:extLst>
      <p:ext uri="{BB962C8B-B14F-4D97-AF65-F5344CB8AC3E}">
        <p14:creationId xmlns:p14="http://schemas.microsoft.com/office/powerpoint/2010/main" val="13102774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Line 1 </a:t>
            </a:r>
            <a:r>
              <a:rPr lang="en-GB" b="0" dirty="0"/>
              <a:t>contains</a:t>
            </a:r>
            <a:r>
              <a:rPr lang="en-GB" b="0" baseline="0" dirty="0"/>
              <a:t> an </a:t>
            </a:r>
            <a:r>
              <a:rPr lang="en-GB" b="1" baseline="0" dirty="0"/>
              <a:t>if</a:t>
            </a:r>
            <a:r>
              <a:rPr lang="en-GB" b="0" baseline="0" dirty="0"/>
              <a:t> statements which examines the number of </a:t>
            </a:r>
            <a:r>
              <a:rPr lang="en-GB" b="1" baseline="0" dirty="0"/>
              <a:t>$errors </a:t>
            </a:r>
            <a:r>
              <a:rPr lang="en-GB" b="0" baseline="0" dirty="0"/>
              <a:t>which presently exist, if it finds none, no extra content is added to the page – if errors are found the extra HTML needed to draw the error box and alert the user is added to the page</a:t>
            </a:r>
            <a:endParaRPr lang="en-GB" b="1" dirty="0"/>
          </a:p>
          <a:p>
            <a:r>
              <a:rPr lang="en-GB" b="1" dirty="0"/>
              <a:t>Lines 7 </a:t>
            </a:r>
            <a:r>
              <a:rPr lang="en-GB" dirty="0"/>
              <a:t>and </a:t>
            </a:r>
            <a:r>
              <a:rPr lang="en-GB" b="1" dirty="0"/>
              <a:t>9</a:t>
            </a:r>
            <a:r>
              <a:rPr lang="en-GB" dirty="0"/>
              <a:t> define the start</a:t>
            </a:r>
            <a:r>
              <a:rPr lang="en-GB" baseline="0" dirty="0"/>
              <a:t> and end of a </a:t>
            </a:r>
            <a:r>
              <a:rPr lang="en-GB" b="1" baseline="0" dirty="0"/>
              <a:t>foreach</a:t>
            </a:r>
            <a:r>
              <a:rPr lang="en-GB" baseline="0" dirty="0"/>
              <a:t> loop </a:t>
            </a:r>
          </a:p>
          <a:p>
            <a:r>
              <a:rPr lang="en-GB" baseline="0" dirty="0"/>
              <a:t>This loop iterates over each error contained in the </a:t>
            </a:r>
            <a:r>
              <a:rPr lang="en-GB" baseline="0" dirty="0" err="1"/>
              <a:t>Laravel</a:t>
            </a:r>
            <a:r>
              <a:rPr lang="en-GB" baseline="0" dirty="0"/>
              <a:t> </a:t>
            </a:r>
            <a:r>
              <a:rPr lang="en-GB" b="1" baseline="0" dirty="0"/>
              <a:t>$errors </a:t>
            </a:r>
            <a:r>
              <a:rPr lang="en-GB" baseline="0" dirty="0"/>
              <a:t>object (and accessed with </a:t>
            </a:r>
            <a:r>
              <a:rPr lang="en-GB" b="1" baseline="0" dirty="0"/>
              <a:t>$errors-&gt;all()</a:t>
            </a:r>
            <a:r>
              <a:rPr lang="en-GB" baseline="0" dirty="0"/>
              <a:t>)</a:t>
            </a:r>
          </a:p>
          <a:p>
            <a:r>
              <a:rPr lang="en-GB" baseline="0" dirty="0"/>
              <a:t>Each error is printed to the page with </a:t>
            </a:r>
            <a:r>
              <a:rPr lang="en-GB" b="1" baseline="0" dirty="0"/>
              <a:t>{{ $error }} </a:t>
            </a:r>
            <a:r>
              <a:rPr lang="en-GB" baseline="0" dirty="0"/>
              <a:t>(the Blade engine equivalent of </a:t>
            </a:r>
            <a:r>
              <a:rPr lang="en-GB" b="1" baseline="0" dirty="0"/>
              <a:t>&lt;?= $error; ?&gt;</a:t>
            </a:r>
            <a:r>
              <a:rPr lang="en-GB" baseline="0" dirty="0"/>
              <a:t>) </a:t>
            </a:r>
          </a:p>
          <a:p>
            <a:r>
              <a:rPr lang="en-GB" baseline="0" dirty="0"/>
              <a:t>Each error is contained in an &lt;li&gt;…&lt;/li&gt; block, as these tags are contained in the </a:t>
            </a:r>
            <a:r>
              <a:rPr lang="en-GB" b="1" baseline="0" dirty="0" err="1"/>
              <a:t>foreach</a:t>
            </a:r>
            <a:r>
              <a:rPr lang="en-GB" baseline="0" dirty="0"/>
              <a:t> loop, they will also be repeated for each error delivering a nicely formatted HTML unordered list</a:t>
            </a:r>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51</a:t>
            </a:fld>
            <a:endParaRPr lang="en-GB" dirty="0"/>
          </a:p>
        </p:txBody>
      </p:sp>
    </p:spTree>
    <p:extLst>
      <p:ext uri="{BB962C8B-B14F-4D97-AF65-F5344CB8AC3E}">
        <p14:creationId xmlns:p14="http://schemas.microsoft.com/office/powerpoint/2010/main" val="298401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“Most of </a:t>
            </a:r>
            <a:r>
              <a:rPr lang="en-GB" dirty="0" err="1"/>
              <a:t>Laravel's</a:t>
            </a:r>
            <a:r>
              <a:rPr lang="en-GB" dirty="0"/>
              <a:t> relationships expose a </a:t>
            </a:r>
            <a:r>
              <a:rPr lang="en-GB" b="1" dirty="0"/>
              <a:t>create</a:t>
            </a:r>
            <a:r>
              <a:rPr lang="en-GB" dirty="0"/>
              <a:t> method, which accepts an array of attributes and will automatically set the foreign key value on the related model before storing it in the database. </a:t>
            </a:r>
          </a:p>
          <a:p>
            <a:r>
              <a:rPr lang="en-GB" dirty="0"/>
              <a:t>In this case, the create method will automatically set the </a:t>
            </a:r>
            <a:r>
              <a:rPr lang="en-GB" b="1" dirty="0" err="1"/>
              <a:t>user_id</a:t>
            </a:r>
            <a:r>
              <a:rPr lang="en-GB" dirty="0"/>
              <a:t> property of the given task to the ID of the currently authenticated user, which we are accessing using </a:t>
            </a:r>
            <a:r>
              <a:rPr lang="en-GB" b="1" dirty="0"/>
              <a:t>$request-&gt;user().”</a:t>
            </a:r>
          </a:p>
          <a:p>
            <a:endParaRPr lang="en-GB" dirty="0"/>
          </a:p>
          <a:p>
            <a:r>
              <a:rPr lang="en-GB" dirty="0"/>
              <a:t>https://laravel.com/docs/5.1/quickstart-intermediate</a:t>
            </a:r>
          </a:p>
        </p:txBody>
      </p:sp>
      <p:sp>
        <p:nvSpPr>
          <p:cNvPr id="4" name="Slide Number Placeholder 3"/>
          <p:cNvSpPr>
            <a:spLocks noGrp="1"/>
          </p:cNvSpPr>
          <p:nvPr>
            <p:ph type="sldNum" sz="quarter" idx="10"/>
          </p:nvPr>
        </p:nvSpPr>
        <p:spPr/>
        <p:txBody>
          <a:bodyPr/>
          <a:lstStyle/>
          <a:p>
            <a:fld id="{F613D83F-DC1D-4206-A168-2287E477B1D2}" type="slidenum">
              <a:rPr lang="en-GB" smtClean="0"/>
              <a:t>52</a:t>
            </a:fld>
            <a:endParaRPr lang="en-GB" dirty="0"/>
          </a:p>
        </p:txBody>
      </p:sp>
    </p:spTree>
    <p:extLst>
      <p:ext uri="{BB962C8B-B14F-4D97-AF65-F5344CB8AC3E}">
        <p14:creationId xmlns:p14="http://schemas.microsoft.com/office/powerpoint/2010/main" val="21016947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53</a:t>
            </a:fld>
            <a:endParaRPr lang="en-GB" dirty="0"/>
          </a:p>
        </p:txBody>
      </p:sp>
    </p:spTree>
    <p:extLst>
      <p:ext uri="{BB962C8B-B14F-4D97-AF65-F5344CB8AC3E}">
        <p14:creationId xmlns:p14="http://schemas.microsoft.com/office/powerpoint/2010/main" val="36997868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Line 26</a:t>
            </a:r>
            <a:r>
              <a:rPr lang="en-GB" b="1" baseline="0" dirty="0"/>
              <a:t> </a:t>
            </a:r>
            <a:r>
              <a:rPr lang="en-GB" baseline="0" dirty="0"/>
              <a:t>queries for all tasks where </a:t>
            </a:r>
            <a:r>
              <a:rPr lang="en-GB" b="1" baseline="0" dirty="0" err="1"/>
              <a:t>user_id</a:t>
            </a:r>
            <a:r>
              <a:rPr lang="en-GB" baseline="0" dirty="0"/>
              <a:t> matches the </a:t>
            </a:r>
            <a:r>
              <a:rPr lang="en-GB" b="1" baseline="0" dirty="0"/>
              <a:t>id</a:t>
            </a:r>
            <a:r>
              <a:rPr lang="en-GB" baseline="0" dirty="0"/>
              <a:t> of the currently logged in user and stores this in </a:t>
            </a:r>
            <a:r>
              <a:rPr lang="en-GB" b="1" baseline="0" dirty="0"/>
              <a:t>$tasks</a:t>
            </a:r>
          </a:p>
          <a:p>
            <a:endParaRPr lang="en-GB" b="1" baseline="0" dirty="0"/>
          </a:p>
          <a:p>
            <a:r>
              <a:rPr lang="en-GB" b="1" baseline="0" dirty="0"/>
              <a:t>Lines 28,29 and 30</a:t>
            </a:r>
            <a:r>
              <a:rPr lang="en-GB" b="0" baseline="0" dirty="0"/>
              <a:t> call the </a:t>
            </a:r>
            <a:r>
              <a:rPr lang="en-GB" b="1" baseline="0" dirty="0"/>
              <a:t>tasks/</a:t>
            </a:r>
            <a:r>
              <a:rPr lang="en-GB" b="1" baseline="0" dirty="0" err="1"/>
              <a:t>index.blade.php</a:t>
            </a:r>
            <a:r>
              <a:rPr lang="en-GB" b="0" baseline="0" dirty="0"/>
              <a:t> view as before but now pass the </a:t>
            </a:r>
            <a:r>
              <a:rPr lang="en-GB" b="1" baseline="0" dirty="0"/>
              <a:t>$tasks </a:t>
            </a:r>
            <a:r>
              <a:rPr lang="en-GB" b="0" baseline="0" dirty="0"/>
              <a:t>collection into the view as well</a:t>
            </a:r>
            <a:endParaRPr lang="en-GB" b="1" dirty="0"/>
          </a:p>
        </p:txBody>
      </p:sp>
      <p:sp>
        <p:nvSpPr>
          <p:cNvPr id="4" name="Slide Number Placeholder 3"/>
          <p:cNvSpPr>
            <a:spLocks noGrp="1"/>
          </p:cNvSpPr>
          <p:nvPr>
            <p:ph type="sldNum" sz="quarter" idx="10"/>
          </p:nvPr>
        </p:nvSpPr>
        <p:spPr/>
        <p:txBody>
          <a:bodyPr/>
          <a:lstStyle/>
          <a:p>
            <a:fld id="{F613D83F-DC1D-4206-A168-2287E477B1D2}" type="slidenum">
              <a:rPr lang="en-GB" smtClean="0"/>
              <a:t>58</a:t>
            </a:fld>
            <a:endParaRPr lang="en-GB" dirty="0"/>
          </a:p>
        </p:txBody>
      </p:sp>
    </p:spTree>
    <p:extLst>
      <p:ext uri="{BB962C8B-B14F-4D97-AF65-F5344CB8AC3E}">
        <p14:creationId xmlns:p14="http://schemas.microsoft.com/office/powerpoint/2010/main" val="605133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code adds a new panel</a:t>
            </a:r>
            <a:r>
              <a:rPr lang="en-GB" baseline="0" dirty="0"/>
              <a:t> to contain the tasks table but does not yet at the table itself</a:t>
            </a:r>
          </a:p>
          <a:p>
            <a:r>
              <a:rPr lang="en-GB" baseline="0" dirty="0"/>
              <a:t>As with the </a:t>
            </a:r>
            <a:r>
              <a:rPr lang="en-GB" b="1" baseline="0" dirty="0" err="1"/>
              <a:t>errors.blade.php</a:t>
            </a:r>
            <a:r>
              <a:rPr lang="en-GB" baseline="0" dirty="0"/>
              <a:t> file, this block checks that the collection is present and larger than 0, if it isn’t, none of the code is drawn</a:t>
            </a:r>
          </a:p>
          <a:p>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59</a:t>
            </a:fld>
            <a:endParaRPr lang="en-GB" dirty="0"/>
          </a:p>
        </p:txBody>
      </p:sp>
    </p:spTree>
    <p:extLst>
      <p:ext uri="{BB962C8B-B14F-4D97-AF65-F5344CB8AC3E}">
        <p14:creationId xmlns:p14="http://schemas.microsoft.com/office/powerpoint/2010/main" val="81442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CD = change directory</a:t>
            </a:r>
          </a:p>
        </p:txBody>
      </p:sp>
      <p:sp>
        <p:nvSpPr>
          <p:cNvPr id="4" name="Slide Number Placeholder 3"/>
          <p:cNvSpPr>
            <a:spLocks noGrp="1"/>
          </p:cNvSpPr>
          <p:nvPr>
            <p:ph type="sldNum" sz="quarter" idx="10"/>
          </p:nvPr>
        </p:nvSpPr>
        <p:spPr/>
        <p:txBody>
          <a:bodyPr/>
          <a:lstStyle/>
          <a:p>
            <a:fld id="{F613D83F-DC1D-4206-A168-2287E477B1D2}" type="slidenum">
              <a:rPr lang="en-GB" smtClean="0"/>
              <a:t>15</a:t>
            </a:fld>
            <a:endParaRPr lang="en-GB" dirty="0"/>
          </a:p>
        </p:txBody>
      </p:sp>
    </p:spTree>
    <p:extLst>
      <p:ext uri="{BB962C8B-B14F-4D97-AF65-F5344CB8AC3E}">
        <p14:creationId xmlns:p14="http://schemas.microsoft.com/office/powerpoint/2010/main" val="3787975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before, a </a:t>
            </a:r>
            <a:r>
              <a:rPr lang="en-GB" b="1" dirty="0" err="1"/>
              <a:t>foreach</a:t>
            </a:r>
            <a:r>
              <a:rPr lang="en-GB" baseline="0" dirty="0"/>
              <a:t> block is coded to create in this instance a table row for each of the tasks in the collection</a:t>
            </a:r>
          </a:p>
          <a:p>
            <a:r>
              <a:rPr lang="en-GB" b="1" baseline="0" dirty="0"/>
              <a:t>Note: </a:t>
            </a:r>
            <a:r>
              <a:rPr lang="en-GB" baseline="0" dirty="0"/>
              <a:t>the </a:t>
            </a:r>
            <a:r>
              <a:rPr lang="en-GB" b="1" baseline="0" dirty="0"/>
              <a:t>TODO</a:t>
            </a:r>
            <a:r>
              <a:rPr lang="en-GB" baseline="0" dirty="0"/>
              <a:t> comment on </a:t>
            </a:r>
            <a:r>
              <a:rPr lang="en-GB" b="1" baseline="0" dirty="0"/>
              <a:t>line 48 </a:t>
            </a:r>
            <a:r>
              <a:rPr lang="en-GB" baseline="0" dirty="0"/>
              <a:t>– we will come back to this shortly</a:t>
            </a:r>
          </a:p>
          <a:p>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60</a:t>
            </a:fld>
            <a:endParaRPr lang="en-GB" dirty="0"/>
          </a:p>
        </p:txBody>
      </p:sp>
    </p:spTree>
    <p:extLst>
      <p:ext uri="{BB962C8B-B14F-4D97-AF65-F5344CB8AC3E}">
        <p14:creationId xmlns:p14="http://schemas.microsoft.com/office/powerpoint/2010/main" val="21099166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control</a:t>
            </a:r>
            <a:r>
              <a:rPr lang="en-GB" baseline="0" dirty="0"/>
              <a:t> requires a form – the action of the form is the named route for </a:t>
            </a:r>
            <a:r>
              <a:rPr lang="en-GB" b="1" baseline="0" dirty="0"/>
              <a:t>/tasks </a:t>
            </a:r>
            <a:r>
              <a:rPr lang="en-GB" baseline="0" dirty="0"/>
              <a:t>followed by a / and then the </a:t>
            </a:r>
            <a:r>
              <a:rPr lang="en-GB" b="1" baseline="0" dirty="0"/>
              <a:t>id</a:t>
            </a:r>
            <a:r>
              <a:rPr lang="en-GB" baseline="0" dirty="0"/>
              <a:t> of the task to be deleted.</a:t>
            </a:r>
          </a:p>
          <a:p>
            <a:r>
              <a:rPr lang="en-GB" baseline="0" dirty="0"/>
              <a:t>This targets this route defined earlier in </a:t>
            </a:r>
            <a:r>
              <a:rPr lang="en-GB" b="1" baseline="0" dirty="0" err="1"/>
              <a:t>web.php</a:t>
            </a:r>
            <a:r>
              <a:rPr lang="en-GB" baseline="0" dirty="0"/>
              <a:t> - </a:t>
            </a:r>
            <a:r>
              <a:rPr lang="en-GB" b="1" baseline="0" dirty="0"/>
              <a:t>Route::delete('/task/{task}', '</a:t>
            </a:r>
            <a:r>
              <a:rPr lang="en-GB" b="1" baseline="0" dirty="0" err="1"/>
              <a:t>TaskController@destroy</a:t>
            </a:r>
            <a:r>
              <a:rPr lang="en-GB" b="1" baseline="0" dirty="0"/>
              <a:t>'); </a:t>
            </a:r>
            <a:r>
              <a:rPr lang="en-GB" b="0" baseline="0" dirty="0"/>
              <a:t>- whenever we specify {something} in a route, any data in those braces is delivered to the method specified in the route</a:t>
            </a:r>
          </a:p>
          <a:p>
            <a:endParaRPr lang="en-GB" b="0" baseline="0" dirty="0"/>
          </a:p>
          <a:p>
            <a:r>
              <a:rPr lang="en-GB" b="0" baseline="0" dirty="0"/>
              <a:t>“</a:t>
            </a:r>
            <a:r>
              <a:rPr lang="en-GB" dirty="0"/>
              <a:t>Note that the delete button's form method is listed as </a:t>
            </a:r>
            <a:r>
              <a:rPr lang="en-GB" b="1" dirty="0"/>
              <a:t>POST</a:t>
            </a:r>
            <a:r>
              <a:rPr lang="en-GB" dirty="0"/>
              <a:t>, even though we are responding to the request using a Route::</a:t>
            </a:r>
            <a:r>
              <a:rPr lang="en-GB" b="1" dirty="0"/>
              <a:t>delete</a:t>
            </a:r>
            <a:r>
              <a:rPr lang="en-GB" dirty="0"/>
              <a:t> route. HTML forms only allow the GET and POST HTTP verbs, so we need a way to spoof a DELETE request from the form.</a:t>
            </a:r>
          </a:p>
          <a:p>
            <a:r>
              <a:rPr lang="en-GB" dirty="0"/>
              <a:t>We can spoof a DELETE request by outputting the results of the </a:t>
            </a:r>
            <a:r>
              <a:rPr lang="en-GB" b="1" dirty="0" err="1"/>
              <a:t>method_field</a:t>
            </a:r>
            <a:r>
              <a:rPr lang="en-GB" b="1" dirty="0"/>
              <a:t>('DELETE')</a:t>
            </a:r>
            <a:r>
              <a:rPr lang="en-GB" dirty="0"/>
              <a:t> function within our form. This function generates a hidden form input that </a:t>
            </a:r>
            <a:r>
              <a:rPr lang="en-GB" dirty="0" err="1"/>
              <a:t>Laravel</a:t>
            </a:r>
            <a:r>
              <a:rPr lang="en-GB" dirty="0"/>
              <a:t> recognizes and will use to override the actual HTTP request method. The generated field will look like the following:</a:t>
            </a:r>
            <a:r>
              <a:rPr lang="en-GB" baseline="0" dirty="0"/>
              <a:t> </a:t>
            </a:r>
            <a:r>
              <a:rPr lang="en-GB" b="1" dirty="0"/>
              <a:t>&lt;input type="hidden" name="_method" value="DELETE"&gt; </a:t>
            </a:r>
            <a:r>
              <a:rPr lang="en-GB" b="0" dirty="0"/>
              <a:t> - https://laravel.com/docs/5.1/quickstart-intermediate</a:t>
            </a:r>
            <a:endParaRPr lang="en-GB" b="1" baseline="0" dirty="0"/>
          </a:p>
          <a:p>
            <a:endParaRPr lang="en-GB" b="1" dirty="0"/>
          </a:p>
        </p:txBody>
      </p:sp>
      <p:sp>
        <p:nvSpPr>
          <p:cNvPr id="4" name="Slide Number Placeholder 3"/>
          <p:cNvSpPr>
            <a:spLocks noGrp="1"/>
          </p:cNvSpPr>
          <p:nvPr>
            <p:ph type="sldNum" sz="quarter" idx="10"/>
          </p:nvPr>
        </p:nvSpPr>
        <p:spPr/>
        <p:txBody>
          <a:bodyPr/>
          <a:lstStyle/>
          <a:p>
            <a:fld id="{F613D83F-DC1D-4206-A168-2287E477B1D2}" type="slidenum">
              <a:rPr lang="en-GB" smtClean="0"/>
              <a:t>62</a:t>
            </a:fld>
            <a:endParaRPr lang="en-GB" dirty="0"/>
          </a:p>
        </p:txBody>
      </p:sp>
    </p:spTree>
    <p:extLst>
      <p:ext uri="{BB962C8B-B14F-4D97-AF65-F5344CB8AC3E}">
        <p14:creationId xmlns:p14="http://schemas.microsoft.com/office/powerpoint/2010/main" val="35933094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with previous method additions, please pay very close attention to the position of the trailing brace</a:t>
            </a:r>
            <a:r>
              <a:rPr lang="en-GB" baseline="0" dirty="0"/>
              <a:t> which closes this </a:t>
            </a:r>
            <a:r>
              <a:rPr lang="en-GB" b="1" baseline="0" dirty="0" err="1"/>
              <a:t>TaskController</a:t>
            </a:r>
            <a:r>
              <a:rPr lang="en-GB" baseline="0" dirty="0"/>
              <a:t> class, make sure that the </a:t>
            </a:r>
            <a:r>
              <a:rPr lang="en-GB" b="1" baseline="0" dirty="0"/>
              <a:t>destroy</a:t>
            </a:r>
            <a:r>
              <a:rPr lang="en-GB" baseline="0" dirty="0"/>
              <a:t> method is added before this brace</a:t>
            </a:r>
          </a:p>
          <a:p>
            <a:r>
              <a:rPr lang="en-GB" baseline="0" dirty="0"/>
              <a:t>The </a:t>
            </a:r>
            <a:r>
              <a:rPr lang="en-GB" b="1" baseline="0" dirty="0"/>
              <a:t>{task} </a:t>
            </a:r>
            <a:r>
              <a:rPr lang="en-GB" baseline="0" dirty="0"/>
              <a:t>portion of the route presents the </a:t>
            </a:r>
            <a:r>
              <a:rPr lang="en-GB" b="1" baseline="0" dirty="0"/>
              <a:t>task id </a:t>
            </a:r>
            <a:r>
              <a:rPr lang="en-GB" baseline="0" dirty="0"/>
              <a:t>to this method and </a:t>
            </a:r>
            <a:r>
              <a:rPr lang="en-GB" baseline="0" dirty="0" err="1"/>
              <a:t>Laravel’s</a:t>
            </a:r>
            <a:r>
              <a:rPr lang="en-GB" baseline="0" dirty="0"/>
              <a:t> inbuilt implicit model bindings (https://laravel.com/docs/7.x/routing#route-model-binding) – resolve this to the </a:t>
            </a:r>
            <a:r>
              <a:rPr lang="en-GB" b="1" baseline="0" dirty="0"/>
              <a:t>Task</a:t>
            </a:r>
            <a:r>
              <a:rPr lang="en-GB" baseline="0" dirty="0"/>
              <a:t> object to be deleted</a:t>
            </a:r>
            <a:endParaRPr lang="en-GB" b="1" dirty="0"/>
          </a:p>
        </p:txBody>
      </p:sp>
      <p:sp>
        <p:nvSpPr>
          <p:cNvPr id="4" name="Slide Number Placeholder 3"/>
          <p:cNvSpPr>
            <a:spLocks noGrp="1"/>
          </p:cNvSpPr>
          <p:nvPr>
            <p:ph type="sldNum" sz="quarter" idx="10"/>
          </p:nvPr>
        </p:nvSpPr>
        <p:spPr/>
        <p:txBody>
          <a:bodyPr/>
          <a:lstStyle/>
          <a:p>
            <a:fld id="{F613D83F-DC1D-4206-A168-2287E477B1D2}" type="slidenum">
              <a:rPr lang="en-GB" smtClean="0"/>
              <a:t>63</a:t>
            </a:fld>
            <a:endParaRPr lang="en-GB" dirty="0"/>
          </a:p>
        </p:txBody>
      </p:sp>
    </p:spTree>
    <p:extLst>
      <p:ext uri="{BB962C8B-B14F-4D97-AF65-F5344CB8AC3E}">
        <p14:creationId xmlns:p14="http://schemas.microsoft.com/office/powerpoint/2010/main" val="40440866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a:r>
            <a:r>
              <a:rPr lang="en-GB" baseline="0" dirty="0"/>
              <a:t> Presently any authenticated user could build a fake form targeted at /tasks/{task} with a delete method and a CSRF field.  They could maliciously delete other user’s tasks (this would be an effort but is a security risk nevertheless)</a:t>
            </a:r>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64</a:t>
            </a:fld>
            <a:endParaRPr lang="en-GB" dirty="0"/>
          </a:p>
        </p:txBody>
      </p:sp>
    </p:spTree>
    <p:extLst>
      <p:ext uri="{BB962C8B-B14F-4D97-AF65-F5344CB8AC3E}">
        <p14:creationId xmlns:p14="http://schemas.microsoft.com/office/powerpoint/2010/main" val="37471630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Line</a:t>
            </a:r>
            <a:r>
              <a:rPr lang="en-GB" b="1" baseline="0" dirty="0"/>
              <a:t> 19 </a:t>
            </a:r>
            <a:r>
              <a:rPr lang="en-GB" baseline="0" dirty="0"/>
              <a:t>specifies a destroy method mirroring the method name being authorised in the </a:t>
            </a:r>
            <a:r>
              <a:rPr lang="en-GB" b="1" baseline="0" dirty="0" err="1"/>
              <a:t>TaskController</a:t>
            </a:r>
            <a:r>
              <a:rPr lang="en-GB" b="1" baseline="0" dirty="0"/>
              <a:t> </a:t>
            </a:r>
            <a:r>
              <a:rPr lang="en-GB" b="0" baseline="0" dirty="0"/>
              <a:t> - this method accepts a User and a Task object as arguments</a:t>
            </a:r>
          </a:p>
          <a:p>
            <a:r>
              <a:rPr lang="en-GB" b="1" baseline="0" dirty="0"/>
              <a:t>Line 20 </a:t>
            </a:r>
            <a:r>
              <a:rPr lang="en-GB" b="0" baseline="0" dirty="0"/>
              <a:t>compares the </a:t>
            </a:r>
            <a:r>
              <a:rPr lang="en-GB" b="1" baseline="0" dirty="0"/>
              <a:t>$user-&gt;id </a:t>
            </a:r>
            <a:r>
              <a:rPr lang="en-GB" b="0" baseline="0" dirty="0"/>
              <a:t>with the </a:t>
            </a:r>
            <a:r>
              <a:rPr lang="en-GB" b="1" baseline="0" dirty="0"/>
              <a:t>$task-</a:t>
            </a:r>
            <a:r>
              <a:rPr lang="en-GB" b="1" baseline="0" dirty="0" err="1"/>
              <a:t>user_id</a:t>
            </a:r>
            <a:r>
              <a:rPr lang="en-GB" b="1" baseline="0" dirty="0"/>
              <a:t> </a:t>
            </a:r>
            <a:r>
              <a:rPr lang="en-GB" b="0" baseline="0" dirty="0"/>
              <a:t>to determine if the </a:t>
            </a:r>
            <a:r>
              <a:rPr lang="en-GB" b="1" baseline="0" dirty="0"/>
              <a:t>Task</a:t>
            </a:r>
            <a:r>
              <a:rPr lang="en-GB" b="0" baseline="0" dirty="0"/>
              <a:t> object belongs to the </a:t>
            </a:r>
            <a:r>
              <a:rPr lang="en-GB" b="1" baseline="0" dirty="0"/>
              <a:t>User</a:t>
            </a:r>
            <a:r>
              <a:rPr lang="en-GB" b="0" baseline="0" dirty="0"/>
              <a:t> object – as it begins with a return statement and as a comparison operator is used, a Boolean will be returned as a result of this test</a:t>
            </a:r>
            <a:endParaRPr lang="en-GB" b="1" dirty="0"/>
          </a:p>
        </p:txBody>
      </p:sp>
      <p:sp>
        <p:nvSpPr>
          <p:cNvPr id="4" name="Slide Number Placeholder 3"/>
          <p:cNvSpPr>
            <a:spLocks noGrp="1"/>
          </p:cNvSpPr>
          <p:nvPr>
            <p:ph type="sldNum" sz="quarter" idx="10"/>
          </p:nvPr>
        </p:nvSpPr>
        <p:spPr/>
        <p:txBody>
          <a:bodyPr/>
          <a:lstStyle/>
          <a:p>
            <a:fld id="{F613D83F-DC1D-4206-A168-2287E477B1D2}" type="slidenum">
              <a:rPr lang="en-GB" smtClean="0"/>
              <a:t>65</a:t>
            </a:fld>
            <a:endParaRPr lang="en-GB" dirty="0"/>
          </a:p>
        </p:txBody>
      </p:sp>
    </p:spTree>
    <p:extLst>
      <p:ext uri="{BB962C8B-B14F-4D97-AF65-F5344CB8AC3E}">
        <p14:creationId xmlns:p14="http://schemas.microsoft.com/office/powerpoint/2010/main" val="2568577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whenever </a:t>
            </a:r>
            <a:r>
              <a:rPr lang="en-GB" b="1" dirty="0"/>
              <a:t>/task </a:t>
            </a:r>
            <a:r>
              <a:rPr lang="en-GB" dirty="0"/>
              <a:t>is requested,</a:t>
            </a:r>
            <a:r>
              <a:rPr lang="en-GB" baseline="0" dirty="0"/>
              <a:t> the </a:t>
            </a:r>
            <a:r>
              <a:rPr lang="en-GB" b="1" baseline="0" dirty="0" err="1"/>
              <a:t>TaskPolicy</a:t>
            </a:r>
            <a:r>
              <a:rPr lang="en-GB" baseline="0" dirty="0"/>
              <a:t> is examined for the specific action being run</a:t>
            </a:r>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66</a:t>
            </a:fld>
            <a:endParaRPr lang="en-GB" dirty="0"/>
          </a:p>
        </p:txBody>
      </p:sp>
    </p:spTree>
    <p:extLst>
      <p:ext uri="{BB962C8B-B14F-4D97-AF65-F5344CB8AC3E}">
        <p14:creationId xmlns:p14="http://schemas.microsoft.com/office/powerpoint/2010/main" val="9463268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Line</a:t>
            </a:r>
            <a:r>
              <a:rPr lang="en-GB" b="1" baseline="0" dirty="0"/>
              <a:t> 60 </a:t>
            </a:r>
            <a:r>
              <a:rPr lang="en-GB" baseline="0" dirty="0"/>
              <a:t>– the first argument is the name of the method called (corresponds to the policy method name), the second is the </a:t>
            </a:r>
            <a:r>
              <a:rPr lang="en-GB" b="1" baseline="0" dirty="0"/>
              <a:t>Task</a:t>
            </a:r>
            <a:r>
              <a:rPr lang="en-GB" baseline="0" dirty="0"/>
              <a:t> that we want to run this against. The current </a:t>
            </a:r>
            <a:r>
              <a:rPr lang="en-GB" b="1" baseline="0" dirty="0"/>
              <a:t>User</a:t>
            </a:r>
            <a:r>
              <a:rPr lang="en-GB" baseline="0" dirty="0"/>
              <a:t> will also be sent to the policy method so no need to pass that argument</a:t>
            </a:r>
          </a:p>
          <a:p>
            <a:r>
              <a:rPr lang="en-GB" baseline="0" dirty="0"/>
              <a:t>If the authorisation fails, </a:t>
            </a:r>
            <a:r>
              <a:rPr lang="en-GB" baseline="0" dirty="0" err="1"/>
              <a:t>Laravel</a:t>
            </a:r>
            <a:r>
              <a:rPr lang="en-GB" baseline="0" dirty="0"/>
              <a:t> will generate a 404 not found error and display the relevant error page</a:t>
            </a:r>
          </a:p>
          <a:p>
            <a:r>
              <a:rPr lang="en-GB" baseline="0" dirty="0"/>
              <a:t>This is only one way to take advantage of </a:t>
            </a:r>
            <a:r>
              <a:rPr lang="en-GB" baseline="0" dirty="0" err="1"/>
              <a:t>Laravel’s</a:t>
            </a:r>
            <a:r>
              <a:rPr lang="en-GB" baseline="0" dirty="0"/>
              <a:t> detailed authorisation framework – The manual for this is - https://laravel.com/docs/7.x/authorization</a:t>
            </a:r>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67</a:t>
            </a:fld>
            <a:endParaRPr lang="en-GB" dirty="0"/>
          </a:p>
        </p:txBody>
      </p:sp>
    </p:spTree>
    <p:extLst>
      <p:ext uri="{BB962C8B-B14F-4D97-AF65-F5344CB8AC3E}">
        <p14:creationId xmlns:p14="http://schemas.microsoft.com/office/powerpoint/2010/main" val="38136694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quick and dirty app, good UI/UX would be to include a double</a:t>
            </a:r>
            <a:r>
              <a:rPr lang="en-GB" baseline="0" dirty="0"/>
              <a:t> check that the user actually wants to delete the task and then a confirmation that this had been done successfully.</a:t>
            </a:r>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68</a:t>
            </a:fld>
            <a:endParaRPr lang="en-GB" dirty="0"/>
          </a:p>
        </p:txBody>
      </p:sp>
    </p:spTree>
    <p:extLst>
      <p:ext uri="{BB962C8B-B14F-4D97-AF65-F5344CB8AC3E}">
        <p14:creationId xmlns:p14="http://schemas.microsoft.com/office/powerpoint/2010/main" val="2177750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I don’t</a:t>
            </a:r>
            <a:r>
              <a:rPr lang="en-GB" baseline="0" dirty="0"/>
              <a:t> use this much – I prefer to include more named routes using either get or post all of which can be routed to whatever controller I like – although using a delete method is more expressive, it is not using HTML or HTTP entirely as they were intended to be used and this makes me a little uncomfortable.</a:t>
            </a:r>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70</a:t>
            </a:fld>
            <a:endParaRPr lang="en-GB" dirty="0"/>
          </a:p>
        </p:txBody>
      </p:sp>
    </p:spTree>
    <p:extLst>
      <p:ext uri="{BB962C8B-B14F-4D97-AF65-F5344CB8AC3E}">
        <p14:creationId xmlns:p14="http://schemas.microsoft.com/office/powerpoint/2010/main" val="3191478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a:r>
            <a:r>
              <a:rPr lang="en-GB" baseline="0" dirty="0"/>
              <a:t> Many project require user authentication so this is another job which comes already </a:t>
            </a:r>
            <a:r>
              <a:rPr lang="en-GB" baseline="0"/>
              <a:t>done for us</a:t>
            </a:r>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16</a:t>
            </a:fld>
            <a:endParaRPr lang="en-GB" dirty="0"/>
          </a:p>
        </p:txBody>
      </p:sp>
    </p:spTree>
    <p:extLst>
      <p:ext uri="{BB962C8B-B14F-4D97-AF65-F5344CB8AC3E}">
        <p14:creationId xmlns:p14="http://schemas.microsoft.com/office/powerpoint/2010/main" val="3594444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Take a moment to have a look at some of the folders discussed earlier</a:t>
            </a:r>
          </a:p>
          <a:p>
            <a:pPr lvl="1"/>
            <a:br>
              <a:rPr lang="en-GB" dirty="0"/>
            </a:br>
            <a:r>
              <a:rPr lang="en-GB" sz="1600" dirty="0"/>
              <a:t>App/HTTP/Controllers – application logic</a:t>
            </a:r>
          </a:p>
          <a:p>
            <a:pPr lvl="1"/>
            <a:r>
              <a:rPr lang="en-GB" sz="1600" dirty="0"/>
              <a:t>App/HTTP/Middleware – authentication logic</a:t>
            </a:r>
          </a:p>
          <a:p>
            <a:pPr lvl="1"/>
            <a:r>
              <a:rPr lang="en-GB" sz="1600" dirty="0"/>
              <a:t>App – data object classes default folder (can be changed if preferred)</a:t>
            </a:r>
          </a:p>
          <a:p>
            <a:pPr lvl="1"/>
            <a:r>
              <a:rPr lang="en-GB" sz="1600" dirty="0"/>
              <a:t>Routes – all URL request are routed to controllers and methods (</a:t>
            </a:r>
            <a:r>
              <a:rPr lang="en-GB" sz="1600" dirty="0" err="1"/>
              <a:t>web.php</a:t>
            </a:r>
            <a:r>
              <a:rPr lang="en-GB" sz="1600" dirty="0"/>
              <a:t> and </a:t>
            </a:r>
            <a:r>
              <a:rPr lang="en-GB" sz="1600" dirty="0" err="1"/>
              <a:t>api.php</a:t>
            </a:r>
            <a:r>
              <a:rPr lang="en-GB" sz="1600" dirty="0"/>
              <a:t>)</a:t>
            </a:r>
          </a:p>
          <a:p>
            <a:pPr lvl="1"/>
            <a:r>
              <a:rPr lang="en-GB" sz="1600" dirty="0"/>
              <a:t>Public – images, CSS and JavaScript resources</a:t>
            </a:r>
          </a:p>
          <a:p>
            <a:pPr lvl="1"/>
            <a:r>
              <a:rPr lang="en-GB" sz="1600" dirty="0"/>
              <a:t>Resources/Views – HTML templates known as blades which combine to form views</a:t>
            </a:r>
          </a:p>
          <a:p>
            <a:pPr lvl="1"/>
            <a:r>
              <a:rPr lang="en-GB" sz="1600" dirty="0"/>
              <a:t>Database/Migrations – Data structure information used to configure the database tables</a:t>
            </a:r>
          </a:p>
          <a:p>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17</a:t>
            </a:fld>
            <a:endParaRPr lang="en-GB" dirty="0"/>
          </a:p>
        </p:txBody>
      </p:sp>
    </p:spTree>
    <p:extLst>
      <p:ext uri="{BB962C8B-B14F-4D97-AF65-F5344CB8AC3E}">
        <p14:creationId xmlns:p14="http://schemas.microsoft.com/office/powerpoint/2010/main" val="497579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Artisan command line interface docs here - https://laravel.com/docs/7.x/artisan</a:t>
            </a:r>
          </a:p>
          <a:p>
            <a:endParaRPr lang="en-GB" dirty="0"/>
          </a:p>
          <a:p>
            <a:r>
              <a:rPr lang="en-GB" dirty="0"/>
              <a:t>To break</a:t>
            </a:r>
            <a:r>
              <a:rPr lang="en-GB" baseline="0" dirty="0"/>
              <a:t> this down:</a:t>
            </a:r>
          </a:p>
          <a:p>
            <a:r>
              <a:rPr lang="en-GB" baseline="0" dirty="0"/>
              <a:t>We specify a php artisan command called </a:t>
            </a:r>
            <a:r>
              <a:rPr lang="en-GB" b="1" baseline="0" dirty="0"/>
              <a:t>make</a:t>
            </a:r>
            <a:r>
              <a:rPr lang="en-GB" baseline="0" dirty="0"/>
              <a:t> and pass it the Laravel concept (</a:t>
            </a:r>
            <a:r>
              <a:rPr lang="en-GB" b="1" baseline="0" dirty="0"/>
              <a:t>migration</a:t>
            </a:r>
            <a:r>
              <a:rPr lang="en-GB" baseline="0" dirty="0"/>
              <a:t>) that we want to make a new one of</a:t>
            </a:r>
          </a:p>
          <a:p>
            <a:r>
              <a:rPr lang="en-GB" baseline="0" dirty="0"/>
              <a:t>The </a:t>
            </a:r>
            <a:r>
              <a:rPr lang="en-GB" b="1" baseline="0" dirty="0"/>
              <a:t>create_tasks_table</a:t>
            </a:r>
            <a:r>
              <a:rPr lang="en-GB" baseline="0" dirty="0"/>
              <a:t> is simply a name for this migration file</a:t>
            </a:r>
          </a:p>
          <a:p>
            <a:r>
              <a:rPr lang="en-GB" baseline="0" dirty="0"/>
              <a:t>Finally we specify what type of migration we want, in this case a new table (</a:t>
            </a:r>
            <a:r>
              <a:rPr lang="en-GB" b="1" baseline="0" dirty="0"/>
              <a:t>create</a:t>
            </a:r>
            <a:r>
              <a:rPr lang="en-GB" b="0" baseline="0" dirty="0"/>
              <a:t>)</a:t>
            </a:r>
            <a:r>
              <a:rPr lang="en-GB" baseline="0" dirty="0"/>
              <a:t> and the table name, </a:t>
            </a:r>
            <a:r>
              <a:rPr lang="en-GB" b="1" baseline="0" dirty="0"/>
              <a:t>tasks</a:t>
            </a:r>
          </a:p>
        </p:txBody>
      </p:sp>
      <p:sp>
        <p:nvSpPr>
          <p:cNvPr id="4" name="Slide Number Placeholder 3"/>
          <p:cNvSpPr>
            <a:spLocks noGrp="1"/>
          </p:cNvSpPr>
          <p:nvPr>
            <p:ph type="sldNum" sz="quarter" idx="10"/>
          </p:nvPr>
        </p:nvSpPr>
        <p:spPr/>
        <p:txBody>
          <a:bodyPr/>
          <a:lstStyle/>
          <a:p>
            <a:fld id="{F613D83F-DC1D-4206-A168-2287E477B1D2}" type="slidenum">
              <a:rPr lang="en-GB" smtClean="0"/>
              <a:t>21</a:t>
            </a:fld>
            <a:endParaRPr lang="en-GB" dirty="0"/>
          </a:p>
        </p:txBody>
      </p:sp>
    </p:spTree>
    <p:extLst>
      <p:ext uri="{BB962C8B-B14F-4D97-AF65-F5344CB8AC3E}">
        <p14:creationId xmlns:p14="http://schemas.microsoft.com/office/powerpoint/2010/main" val="1358162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baseline="0" dirty="0"/>
          </a:p>
        </p:txBody>
      </p:sp>
      <p:sp>
        <p:nvSpPr>
          <p:cNvPr id="4" name="Slide Number Placeholder 3"/>
          <p:cNvSpPr>
            <a:spLocks noGrp="1"/>
          </p:cNvSpPr>
          <p:nvPr>
            <p:ph type="sldNum" sz="quarter" idx="10"/>
          </p:nvPr>
        </p:nvSpPr>
        <p:spPr/>
        <p:txBody>
          <a:bodyPr/>
          <a:lstStyle/>
          <a:p>
            <a:fld id="{F613D83F-DC1D-4206-A168-2287E477B1D2}" type="slidenum">
              <a:rPr lang="en-GB" smtClean="0"/>
              <a:t>22</a:t>
            </a:fld>
            <a:endParaRPr lang="en-GB" dirty="0"/>
          </a:p>
        </p:txBody>
      </p:sp>
    </p:spTree>
    <p:extLst>
      <p:ext uri="{BB962C8B-B14F-4D97-AF65-F5344CB8AC3E}">
        <p14:creationId xmlns:p14="http://schemas.microsoft.com/office/powerpoint/2010/main" val="3753361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baseline="0" dirty="0"/>
              <a:t>Most of this should be self-explanatory except maybe the </a:t>
            </a:r>
            <a:r>
              <a:rPr lang="en-GB" b="1" baseline="0" dirty="0"/>
              <a:t>-&gt;index() </a:t>
            </a:r>
            <a:r>
              <a:rPr lang="en-GB" b="0" baseline="0" dirty="0"/>
              <a:t>directive</a:t>
            </a:r>
          </a:p>
          <a:p>
            <a:endParaRPr lang="en-GB" b="0" baseline="0" dirty="0"/>
          </a:p>
          <a:p>
            <a:r>
              <a:rPr lang="en-GB" b="0" baseline="0" dirty="0"/>
              <a:t>As the application will be running searches on this table mostly using the </a:t>
            </a:r>
            <a:r>
              <a:rPr lang="en-GB" b="1" baseline="0" dirty="0" err="1"/>
              <a:t>user_id</a:t>
            </a:r>
            <a:r>
              <a:rPr lang="en-GB" b="1" baseline="0" dirty="0"/>
              <a:t> </a:t>
            </a:r>
            <a:r>
              <a:rPr lang="en-GB" b="0" baseline="0" dirty="0"/>
              <a:t>column, making this an </a:t>
            </a:r>
            <a:r>
              <a:rPr lang="en-GB" b="1" baseline="0" dirty="0"/>
              <a:t>index</a:t>
            </a:r>
            <a:r>
              <a:rPr lang="en-GB" b="0" baseline="0" dirty="0"/>
              <a:t> improves the speed of these queries – there is a small server-performance hit for doing this so if you include it in your projects, do so sparingly and only where a specific field is the one being searched in nearly all cases</a:t>
            </a:r>
          </a:p>
        </p:txBody>
      </p:sp>
      <p:sp>
        <p:nvSpPr>
          <p:cNvPr id="4" name="Slide Number Placeholder 3"/>
          <p:cNvSpPr>
            <a:spLocks noGrp="1"/>
          </p:cNvSpPr>
          <p:nvPr>
            <p:ph type="sldNum" sz="quarter" idx="10"/>
          </p:nvPr>
        </p:nvSpPr>
        <p:spPr/>
        <p:txBody>
          <a:bodyPr/>
          <a:lstStyle/>
          <a:p>
            <a:fld id="{F613D83F-DC1D-4206-A168-2287E477B1D2}" type="slidenum">
              <a:rPr lang="en-GB" smtClean="0"/>
              <a:t>23</a:t>
            </a:fld>
            <a:endParaRPr lang="en-GB" dirty="0"/>
          </a:p>
        </p:txBody>
      </p:sp>
    </p:spTree>
    <p:extLst>
      <p:ext uri="{BB962C8B-B14F-4D97-AF65-F5344CB8AC3E}">
        <p14:creationId xmlns:p14="http://schemas.microsoft.com/office/powerpoint/2010/main" val="1722348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Full migrations documentation</a:t>
            </a:r>
            <a:r>
              <a:rPr lang="en-GB" b="1" baseline="0" dirty="0"/>
              <a:t>: </a:t>
            </a:r>
            <a:r>
              <a:rPr lang="en-GB" dirty="0"/>
              <a:t>https://laravel.com/docs/7.x/migrations</a:t>
            </a:r>
          </a:p>
        </p:txBody>
      </p:sp>
      <p:sp>
        <p:nvSpPr>
          <p:cNvPr id="4" name="Slide Number Placeholder 3"/>
          <p:cNvSpPr>
            <a:spLocks noGrp="1"/>
          </p:cNvSpPr>
          <p:nvPr>
            <p:ph type="sldNum" sz="quarter" idx="10"/>
          </p:nvPr>
        </p:nvSpPr>
        <p:spPr/>
        <p:txBody>
          <a:bodyPr/>
          <a:lstStyle/>
          <a:p>
            <a:fld id="{F613D83F-DC1D-4206-A168-2287E477B1D2}" type="slidenum">
              <a:rPr lang="en-GB" smtClean="0"/>
              <a:t>25</a:t>
            </a:fld>
            <a:endParaRPr lang="en-GB" dirty="0"/>
          </a:p>
        </p:txBody>
      </p:sp>
    </p:spTree>
    <p:extLst>
      <p:ext uri="{BB962C8B-B14F-4D97-AF65-F5344CB8AC3E}">
        <p14:creationId xmlns:p14="http://schemas.microsoft.com/office/powerpoint/2010/main" val="1971526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endParaRPr kumimoji="0" lang="en-US" dirty="0"/>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endParaRPr kumimoji="0" lang="en-US" dirty="0"/>
          </a:p>
        </p:txBody>
      </p:sp>
      <p:sp>
        <p:nvSpPr>
          <p:cNvPr id="4" name="Date Placeholder 3"/>
          <p:cNvSpPr>
            <a:spLocks noGrp="1"/>
          </p:cNvSpPr>
          <p:nvPr>
            <p:ph type="dt" sz="half" idx="10"/>
          </p:nvPr>
        </p:nvSpPr>
        <p:spPr/>
        <p:txBody>
          <a:bodyPr/>
          <a:lstStyle>
            <a:lvl1pPr>
              <a:defRPr>
                <a:latin typeface="Calibri" pitchFamily="34" charset="0"/>
              </a:defRPr>
            </a:lvl1pPr>
          </a:lstStyle>
          <a:p>
            <a:fld id="{D7C3A134-F1C3-464B-BF47-54DC2DE08F52}" type="datetimeFigureOut">
              <a:rPr lang="en-US" smtClean="0"/>
              <a:pPr/>
              <a:t>11/10/2022</a:t>
            </a:fld>
            <a:endParaRPr lang="en-US" dirty="0"/>
          </a:p>
        </p:txBody>
      </p:sp>
      <p:sp>
        <p:nvSpPr>
          <p:cNvPr id="5" name="Footer Placeholder 4"/>
          <p:cNvSpPr>
            <a:spLocks noGrp="1"/>
          </p:cNvSpPr>
          <p:nvPr>
            <p:ph type="ftr" sz="quarter" idx="11"/>
          </p:nvPr>
        </p:nvSpPr>
        <p:spPr/>
        <p:txBody>
          <a:bodyPr/>
          <a:lstStyle>
            <a:lvl1pPr>
              <a:defRPr>
                <a:latin typeface="Calibri" pitchFamily="34" charset="0"/>
              </a:defRPr>
            </a:lvl1pPr>
          </a:lstStyle>
          <a:p>
            <a:endParaRPr kumimoji="0" lang="en-US" dirty="0"/>
          </a:p>
        </p:txBody>
      </p:sp>
      <p:sp>
        <p:nvSpPr>
          <p:cNvPr id="6" name="Slide Number Placeholder 5"/>
          <p:cNvSpPr>
            <a:spLocks noGrp="1"/>
          </p:cNvSpPr>
          <p:nvPr>
            <p:ph type="sldNum" sz="quarter" idx="12"/>
          </p:nvPr>
        </p:nvSpPr>
        <p:spPr/>
        <p:txBody>
          <a:bodyPr/>
          <a:lstStyle>
            <a:lvl1pPr>
              <a:defRPr>
                <a:latin typeface="Calibri" pitchFamily="34" charset="0"/>
              </a:defRPr>
            </a:lvl1pPr>
          </a:lstStyle>
          <a:p>
            <a:fld id="{9648F39E-9C37-485F-AC97-16BB4BDF9F49}" type="slidenum">
              <a:rPr kumimoji="0" lang="en-US" smtClean="0"/>
              <a:pPr/>
              <a:t>‹#›</a:t>
            </a:fld>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pPr/>
              <a:t>11/10/2022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pPr/>
              <a:t>11/10/2022</a:t>
            </a:fld>
            <a:endParaRPr lang="en-US" dirty="0"/>
          </a:p>
        </p:txBody>
      </p:sp>
      <p:sp>
        <p:nvSpPr>
          <p:cNvPr id="5" name="Footer Placeholder 4"/>
          <p:cNvSpPr>
            <a:spLocks noGrp="1"/>
          </p:cNvSpPr>
          <p:nvPr>
            <p:ph type="ftr" sz="quarter" idx="11"/>
          </p:nvPr>
        </p:nvSpPr>
        <p:spPr>
          <a:xfrm>
            <a:off x="2640597" y="6377459"/>
            <a:ext cx="3836404" cy="365125"/>
          </a:xfrm>
        </p:spPr>
        <p:txBody>
          <a:bodyPr/>
          <a:lstStyle/>
          <a:p>
            <a:endParaRPr kumimoji="0" lang="en-US" dirty="0"/>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endParaRPr kumimoji="0" lang="en-US" dirty="0"/>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D7C3A134-F1C3-464B-BF47-54DC2DE08F52}" type="datetimeFigureOut">
              <a:rPr lang="en-US" smtClean="0"/>
              <a:pPr/>
              <a:t>11/10/2022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4000" cy="6857999"/>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endParaRPr kumimoji="0" lang="en-US" dirty="0"/>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7C3A134-F1C3-464B-BF47-54DC2DE08F52}" type="datetimeFigureOut">
              <a:rPr lang="en-US" smtClean="0"/>
              <a:pPr/>
              <a:t>11/10/2022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7C3A134-F1C3-464B-BF47-54DC2DE08F52}" type="datetimeFigureOut">
              <a:rPr lang="en-US" smtClean="0"/>
              <a:pPr/>
              <a:t>11/10/2022</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7C3A134-F1C3-464B-BF47-54DC2DE08F52}" type="datetimeFigureOut">
              <a:rPr lang="en-US" smtClean="0"/>
              <a:pPr/>
              <a:t>11/10/2022</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D7C3A134-F1C3-464B-BF47-54DC2DE08F52}" type="datetimeFigureOut">
              <a:rPr lang="en-US" smtClean="0"/>
              <a:pPr/>
              <a:t>11/10/2022</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C3A134-F1C3-464B-BF47-54DC2DE08F52}" type="datetimeFigureOut">
              <a:rPr lang="en-US" smtClean="0"/>
              <a:pPr/>
              <a:t>11/10/2022</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D7C3A134-F1C3-464B-BF47-54DC2DE08F52}" type="datetimeFigureOut">
              <a:rPr lang="en-US" smtClean="0"/>
              <a:pPr/>
              <a:t>11/10/2022</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9648F39E-9C37-485F-AC97-16BB4BDF9F49}" type="slidenum">
              <a:rPr kumimoji="0" lang="en-US" smtClean="0"/>
              <a:pPr/>
              <a:t>‹#›</a:t>
            </a:fld>
            <a:endParaRPr kumimoji="0"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a:t>Click icon to add picture</a:t>
            </a:r>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D7C3A134-F1C3-464B-BF47-54DC2DE08F52}" type="datetimeFigureOut">
              <a:rPr lang="en-US" smtClean="0"/>
              <a:pPr/>
              <a:t>11/10/2022</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kumimoji="0" lang="en-US" dirty="0"/>
          </a:p>
        </p:txBody>
      </p:sp>
      <p:sp>
        <p:nvSpPr>
          <p:cNvPr id="7" name="Slide Number Placeholder 6"/>
          <p:cNvSpPr>
            <a:spLocks noGrp="1"/>
          </p:cNvSpPr>
          <p:nvPr>
            <p:ph type="sldNum" sz="quarter" idx="12"/>
          </p:nvPr>
        </p:nvSpPr>
        <p:spPr>
          <a:xfrm>
            <a:off x="8339328" y="1170432"/>
            <a:ext cx="733864" cy="201168"/>
          </a:xfrm>
        </p:spPr>
        <p:txBody>
          <a:bodyPr/>
          <a:lstStyle/>
          <a:p>
            <a:fld id="{9648F39E-9C37-485F-AC97-16BB4BDF9F49}" type="slidenum">
              <a:rPr kumimoji="0" lang="en-US" smtClean="0"/>
              <a:pPr/>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endParaRPr kumimoji="0" lang="en-US" dirty="0"/>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7C3A134-F1C3-464B-BF47-54DC2DE08F52}" type="datetimeFigureOut">
              <a:rPr lang="en-US" smtClean="0"/>
              <a:pPr/>
              <a:t>11/10/2022</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kumimoji="0"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9648F39E-9C37-485F-AC97-16BB4BDF9F49}" type="slidenum">
              <a:rPr kumimoji="0" lang="en-US" smtClean="0"/>
              <a:pPr/>
              <a:t>‹#›</a:t>
            </a:fld>
            <a:endParaRPr kumimoji="0"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500" b="1" kern="1200">
          <a:solidFill>
            <a:schemeClr val="accent1">
              <a:satMod val="150000"/>
            </a:schemeClr>
          </a:solidFill>
          <a:effectLst/>
          <a:latin typeface="Calibri" pitchFamily="34" charset="0"/>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Calibri" pitchFamily="34" charset="0"/>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Calibri" pitchFamily="34" charset="0"/>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Calibri" pitchFamily="34" charset="0"/>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Calibri" pitchFamily="34" charset="0"/>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Calibri" pitchFamily="34" charset="0"/>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laravel.com/docs/5.1/quickstart-intermediat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laravel.com/docs/5.1/quickstart-intermediat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laravel.com/docs/7.x/artisa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laravel.com/docs/7.x/migration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hyperlink" Target="https://laravel.com/docs/7.x/eloquen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s://laravel.com/docs/5.1/quickstart-intermediate"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laravel.tasklist/login" TargetMode="External"/><Relationship Id="rId2" Type="http://schemas.openxmlformats.org/officeDocument/2006/relationships/hyperlink" Target="http://laravel.tasklist/" TargetMode="Externa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laravel.com/docs/5.1/middlewar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laravel.com/docs/7.x/blade"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getbootstrap.co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hyperlink" Target="https://nodejs.org/en/"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5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laravel.com/"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ocs.microsoft.com/en-us/nuget/what-is-nuget" TargetMode="External"/><Relationship Id="rId2" Type="http://schemas.openxmlformats.org/officeDocument/2006/relationships/hyperlink" Target="https://blogs.oracle.com/java/java-dependency-management-with-maven" TargetMode="External"/><Relationship Id="rId1" Type="http://schemas.openxmlformats.org/officeDocument/2006/relationships/slideLayout" Target="../slideLayouts/slideLayout2.xml"/><Relationship Id="rId5" Type="http://schemas.openxmlformats.org/officeDocument/2006/relationships/hyperlink" Target="https://getcomposer.org/" TargetMode="External"/><Relationship Id="rId4" Type="http://schemas.openxmlformats.org/officeDocument/2006/relationships/hyperlink" Target="https://scotch.io/tutorials/a-beginners-guide-to-compos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580698-23A9-42E6-849C-55D0309FBA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2" name="Title 1"/>
          <p:cNvSpPr>
            <a:spLocks noGrp="1"/>
          </p:cNvSpPr>
          <p:nvPr>
            <p:ph type="ctrTitle"/>
          </p:nvPr>
        </p:nvSpPr>
        <p:spPr>
          <a:xfrm>
            <a:off x="685800" y="3355848"/>
            <a:ext cx="8077200" cy="2233392"/>
          </a:xfrm>
        </p:spPr>
        <p:txBody>
          <a:bodyPr>
            <a:normAutofit/>
          </a:bodyPr>
          <a:lstStyle/>
          <a:p>
            <a:r>
              <a:rPr lang="en-GB" sz="3000" dirty="0"/>
              <a:t>Server-side coding with PHP and Laravel</a:t>
            </a:r>
            <a:br>
              <a:rPr lang="en-GB" dirty="0"/>
            </a:br>
            <a:r>
              <a:rPr lang="en-GB" sz="2400" dirty="0">
                <a:solidFill>
                  <a:schemeClr val="tx1"/>
                </a:solidFill>
              </a:rPr>
              <a:t>Introduction to Laravel</a:t>
            </a:r>
            <a:endParaRPr lang="en-GB" sz="1800" b="0" dirty="0">
              <a:solidFill>
                <a:schemeClr val="tx1"/>
              </a:solidFill>
            </a:endParaRPr>
          </a:p>
        </p:txBody>
      </p:sp>
      <p:sp>
        <p:nvSpPr>
          <p:cNvPr id="3" name="Subtitle 2"/>
          <p:cNvSpPr>
            <a:spLocks noGrp="1"/>
          </p:cNvSpPr>
          <p:nvPr>
            <p:ph type="subTitle" idx="1"/>
          </p:nvPr>
        </p:nvSpPr>
        <p:spPr/>
        <p:txBody>
          <a:bodyPr/>
          <a:lstStyle/>
          <a:p>
            <a:r>
              <a:rPr lang="en-GB" b="1" dirty="0"/>
              <a:t>BSc </a:t>
            </a:r>
            <a:r>
              <a:rPr lang="en-GB" dirty="0"/>
              <a:t>Applied Computing</a:t>
            </a:r>
            <a:endParaRPr lang="en-GB"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Tour of a Laravel project</a:t>
            </a:r>
          </a:p>
        </p:txBody>
      </p:sp>
      <p:sp>
        <p:nvSpPr>
          <p:cNvPr id="3" name="Content Placeholder 2"/>
          <p:cNvSpPr>
            <a:spLocks noGrp="1"/>
          </p:cNvSpPr>
          <p:nvPr>
            <p:ph idx="1"/>
          </p:nvPr>
        </p:nvSpPr>
        <p:spPr/>
        <p:txBody>
          <a:bodyPr>
            <a:normAutofit/>
          </a:bodyPr>
          <a:lstStyle/>
          <a:p>
            <a:pPr>
              <a:spcAft>
                <a:spcPts val="600"/>
              </a:spcAft>
            </a:pPr>
            <a:r>
              <a:rPr lang="en-GB" sz="2000" dirty="0"/>
              <a:t>A fresh </a:t>
            </a:r>
            <a:r>
              <a:rPr lang="en-GB" sz="2000" b="1" dirty="0"/>
              <a:t>Laravel</a:t>
            </a:r>
            <a:r>
              <a:rPr lang="en-GB" sz="2000" dirty="0"/>
              <a:t> install will include a complex folder structure</a:t>
            </a:r>
          </a:p>
          <a:p>
            <a:r>
              <a:rPr lang="en-GB" sz="2000" dirty="0"/>
              <a:t>You do not need to be familiar with all of these, but there are some areas which you are likely to want to use at some point:</a:t>
            </a:r>
          </a:p>
          <a:p>
            <a:pPr lvl="1"/>
            <a:r>
              <a:rPr lang="en-GB" sz="1600" dirty="0"/>
              <a:t>App/HTTP/Controllers – application logic</a:t>
            </a:r>
          </a:p>
          <a:p>
            <a:pPr lvl="1"/>
            <a:r>
              <a:rPr lang="en-GB" sz="1600" dirty="0"/>
              <a:t>App/HTTP/Middleware – authentication logic</a:t>
            </a:r>
          </a:p>
          <a:p>
            <a:pPr lvl="1"/>
            <a:r>
              <a:rPr lang="en-GB" sz="1600" dirty="0"/>
              <a:t>App/Models – data object classes default folder (can be changed if preferred)</a:t>
            </a:r>
          </a:p>
          <a:p>
            <a:pPr lvl="1"/>
            <a:r>
              <a:rPr lang="en-GB" sz="1600" dirty="0"/>
              <a:t>Routes – all URL request are routed to controllers and methods (</a:t>
            </a:r>
            <a:r>
              <a:rPr lang="en-GB" sz="1600" dirty="0" err="1"/>
              <a:t>web.php</a:t>
            </a:r>
            <a:r>
              <a:rPr lang="en-GB" sz="1600" dirty="0"/>
              <a:t> and </a:t>
            </a:r>
            <a:r>
              <a:rPr lang="en-GB" sz="1600" dirty="0" err="1"/>
              <a:t>api.php</a:t>
            </a:r>
            <a:r>
              <a:rPr lang="en-GB" sz="1600" dirty="0"/>
              <a:t>)</a:t>
            </a:r>
          </a:p>
          <a:p>
            <a:pPr lvl="1"/>
            <a:r>
              <a:rPr lang="en-GB" sz="1600" dirty="0"/>
              <a:t>Public – images, CSS and JavaScript resources</a:t>
            </a:r>
          </a:p>
          <a:p>
            <a:pPr lvl="1"/>
            <a:r>
              <a:rPr lang="en-GB" sz="1600" dirty="0"/>
              <a:t>Resources/Views – HTML templates known as blades which combine to form views</a:t>
            </a:r>
          </a:p>
          <a:p>
            <a:pPr lvl="1"/>
            <a:r>
              <a:rPr lang="en-GB" sz="1600" dirty="0"/>
              <a:t>Database/Migrations – Data structure information used to configure the database tables</a:t>
            </a:r>
          </a:p>
          <a:p>
            <a:pPr lvl="1"/>
            <a:endParaRPr lang="en-GB" sz="1600" dirty="0"/>
          </a:p>
        </p:txBody>
      </p:sp>
    </p:spTree>
    <p:extLst>
      <p:ext uri="{BB962C8B-B14F-4D97-AF65-F5344CB8AC3E}">
        <p14:creationId xmlns:p14="http://schemas.microsoft.com/office/powerpoint/2010/main" val="3317305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580698-23A9-42E6-849C-55D0309FBA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2" name="Title 1"/>
          <p:cNvSpPr>
            <a:spLocks noGrp="1"/>
          </p:cNvSpPr>
          <p:nvPr>
            <p:ph type="ctrTitle"/>
          </p:nvPr>
        </p:nvSpPr>
        <p:spPr>
          <a:xfrm>
            <a:off x="685800" y="3355848"/>
            <a:ext cx="8077200" cy="2233392"/>
          </a:xfrm>
        </p:spPr>
        <p:txBody>
          <a:bodyPr>
            <a:normAutofit/>
          </a:bodyPr>
          <a:lstStyle/>
          <a:p>
            <a:r>
              <a:rPr lang="en-GB" sz="3200" dirty="0"/>
              <a:t>Laravel task list project</a:t>
            </a:r>
            <a:endParaRPr lang="en-GB" sz="1400" b="0" dirty="0">
              <a:solidFill>
                <a:schemeClr val="tx1"/>
              </a:solidFill>
            </a:endParaRPr>
          </a:p>
        </p:txBody>
      </p:sp>
      <p:sp>
        <p:nvSpPr>
          <p:cNvPr id="3" name="Subtitle 2"/>
          <p:cNvSpPr>
            <a:spLocks noGrp="1"/>
          </p:cNvSpPr>
          <p:nvPr>
            <p:ph type="subTitle" idx="1"/>
          </p:nvPr>
        </p:nvSpPr>
        <p:spPr/>
        <p:txBody>
          <a:bodyPr/>
          <a:lstStyle/>
          <a:p>
            <a:r>
              <a:rPr lang="en-GB" b="1" dirty="0"/>
              <a:t>BSc </a:t>
            </a:r>
            <a:r>
              <a:rPr lang="en-GB" dirty="0"/>
              <a:t>Applied Computing</a:t>
            </a:r>
            <a:endParaRPr lang="en-GB" sz="1200" dirty="0"/>
          </a:p>
        </p:txBody>
      </p:sp>
    </p:spTree>
    <p:extLst>
      <p:ext uri="{BB962C8B-B14F-4D97-AF65-F5344CB8AC3E}">
        <p14:creationId xmlns:p14="http://schemas.microsoft.com/office/powerpoint/2010/main" val="1506801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Project setup</a:t>
            </a:r>
          </a:p>
        </p:txBody>
      </p:sp>
      <p:sp>
        <p:nvSpPr>
          <p:cNvPr id="3" name="Content Placeholder 2"/>
          <p:cNvSpPr>
            <a:spLocks noGrp="1"/>
          </p:cNvSpPr>
          <p:nvPr>
            <p:ph idx="1"/>
          </p:nvPr>
        </p:nvSpPr>
        <p:spPr>
          <a:xfrm>
            <a:off x="457200" y="1775191"/>
            <a:ext cx="8229600" cy="4750153"/>
          </a:xfrm>
        </p:spPr>
        <p:txBody>
          <a:bodyPr>
            <a:normAutofit fontScale="62500" lnSpcReduction="20000"/>
          </a:bodyPr>
          <a:lstStyle/>
          <a:p>
            <a:pPr>
              <a:spcAft>
                <a:spcPts val="600"/>
              </a:spcAft>
            </a:pPr>
            <a:r>
              <a:rPr lang="en-GB" sz="2000" dirty="0"/>
              <a:t>You should create a new virtual host for this project (use the instructions from week 1 if needed)</a:t>
            </a:r>
          </a:p>
          <a:p>
            <a:pPr>
              <a:spcAft>
                <a:spcPts val="600"/>
              </a:spcAft>
            </a:pPr>
            <a:r>
              <a:rPr lang="en-GB" sz="2000" b="1" dirty="0"/>
              <a:t>Project URL: </a:t>
            </a:r>
            <a:r>
              <a:rPr lang="en-GB" sz="2000" dirty="0"/>
              <a:t>laravel.tasklist</a:t>
            </a:r>
          </a:p>
          <a:p>
            <a:pPr>
              <a:spcAft>
                <a:spcPts val="600"/>
              </a:spcAft>
            </a:pPr>
            <a:r>
              <a:rPr lang="en-GB" sz="2000" b="1" dirty="0"/>
              <a:t>Project folder: </a:t>
            </a:r>
            <a:r>
              <a:rPr lang="en-GB" sz="2000" dirty="0"/>
              <a:t>LaravelTaskList </a:t>
            </a:r>
            <a:br>
              <a:rPr lang="en-GB" sz="2000" dirty="0"/>
            </a:br>
            <a:r>
              <a:rPr lang="en-GB" sz="1500" dirty="0"/>
              <a:t>(do not create the folder yet, just add to </a:t>
            </a:r>
            <a:r>
              <a:rPr lang="en-GB" sz="1500" b="1" dirty="0"/>
              <a:t>httpd-vhosts.conf</a:t>
            </a:r>
            <a:r>
              <a:rPr lang="en-GB" sz="1500" dirty="0"/>
              <a:t> including a reference to a subfolder that Laravel will create for us, </a:t>
            </a:r>
            <a:r>
              <a:rPr lang="en-GB" sz="1500" b="1" dirty="0"/>
              <a:t>public</a:t>
            </a:r>
            <a:r>
              <a:rPr lang="en-GB" sz="1500" dirty="0"/>
              <a:t>)</a:t>
            </a:r>
          </a:p>
          <a:p>
            <a:pPr>
              <a:spcAft>
                <a:spcPts val="600"/>
              </a:spcAft>
            </a:pPr>
            <a:endParaRPr lang="en-GB" dirty="0"/>
          </a:p>
          <a:p>
            <a:pPr>
              <a:spcAft>
                <a:spcPts val="600"/>
              </a:spcAft>
            </a:pPr>
            <a:endParaRPr lang="en-GB" dirty="0"/>
          </a:p>
          <a:p>
            <a:pPr>
              <a:spcAft>
                <a:spcPts val="600"/>
              </a:spcAft>
            </a:pPr>
            <a:endParaRPr lang="en-GB" dirty="0"/>
          </a:p>
          <a:p>
            <a:pPr>
              <a:spcAft>
                <a:spcPts val="600"/>
              </a:spcAft>
            </a:pPr>
            <a:endParaRPr lang="en-GB" dirty="0"/>
          </a:p>
          <a:p>
            <a:pPr>
              <a:spcAft>
                <a:spcPts val="600"/>
              </a:spcAft>
            </a:pPr>
            <a:endParaRPr lang="en-GB" dirty="0"/>
          </a:p>
          <a:p>
            <a:pPr>
              <a:spcAft>
                <a:spcPts val="600"/>
              </a:spcAft>
            </a:pPr>
            <a:endParaRPr lang="en-GB" dirty="0"/>
          </a:p>
          <a:p>
            <a:pPr>
              <a:spcAft>
                <a:spcPts val="600"/>
              </a:spcAft>
            </a:pPr>
            <a:endParaRPr lang="en-GB" sz="2200" dirty="0"/>
          </a:p>
          <a:p>
            <a:pPr>
              <a:spcAft>
                <a:spcPts val="600"/>
              </a:spcAft>
            </a:pPr>
            <a:r>
              <a:rPr lang="en-GB" sz="2200" dirty="0"/>
              <a:t>This tutorial is largely the same as the </a:t>
            </a:r>
            <a:r>
              <a:rPr lang="en-GB" sz="2200" dirty="0">
                <a:hlinkClick r:id="rId2"/>
              </a:rPr>
              <a:t>Laravel Quickstart</a:t>
            </a:r>
            <a:r>
              <a:rPr lang="en-GB" sz="2200" dirty="0"/>
              <a:t> tutorial but updated for Laravel 7 to take advantage of simpler authentication etc.</a:t>
            </a:r>
          </a:p>
          <a:p>
            <a:pPr>
              <a:spcAft>
                <a:spcPts val="600"/>
              </a:spcAft>
            </a:pPr>
            <a:r>
              <a:rPr lang="en-GB" sz="2200" dirty="0"/>
              <a:t>This project will be developed further in the next session so it is imperative that you complete this stage</a:t>
            </a:r>
          </a:p>
          <a:p>
            <a:pPr>
              <a:spcAft>
                <a:spcPts val="600"/>
              </a:spcAft>
            </a:pPr>
            <a:r>
              <a:rPr lang="en-GB" sz="2200" dirty="0"/>
              <a:t>This tutorial will use the </a:t>
            </a:r>
            <a:r>
              <a:rPr lang="en-GB" sz="2200" b="1" dirty="0"/>
              <a:t>Brackets</a:t>
            </a:r>
            <a:r>
              <a:rPr lang="en-GB" sz="2200" dirty="0"/>
              <a:t> editor</a:t>
            </a:r>
          </a:p>
          <a:p>
            <a:pPr>
              <a:spcAft>
                <a:spcPts val="600"/>
              </a:spcAft>
            </a:pPr>
            <a:r>
              <a:rPr lang="en-GB" sz="2200" b="1" dirty="0"/>
              <a:t>All new code will be highlighted</a:t>
            </a:r>
            <a:r>
              <a:rPr lang="en-GB" sz="2200" dirty="0"/>
              <a:t>, other code will be included to indicate placement of new code only and should not be entered</a:t>
            </a:r>
          </a:p>
          <a:p>
            <a:pPr>
              <a:spcAft>
                <a:spcPts val="600"/>
              </a:spcAft>
            </a:pPr>
            <a:r>
              <a:rPr lang="en-GB" sz="2200" dirty="0"/>
              <a:t>Further explanation of code is included in the notes pane of specific slides</a:t>
            </a:r>
          </a:p>
        </p:txBody>
      </p:sp>
      <p:pic>
        <p:nvPicPr>
          <p:cNvPr id="4" name="Picture 3"/>
          <p:cNvPicPr>
            <a:picLocks noChangeAspect="1"/>
          </p:cNvPicPr>
          <p:nvPr/>
        </p:nvPicPr>
        <p:blipFill>
          <a:blip r:embed="rId3"/>
          <a:stretch>
            <a:fillRect/>
          </a:stretch>
        </p:blipFill>
        <p:spPr>
          <a:xfrm>
            <a:off x="1916063" y="2780928"/>
            <a:ext cx="5311874" cy="1765507"/>
          </a:xfrm>
          <a:prstGeom prst="rect">
            <a:avLst/>
          </a:prstGeom>
        </p:spPr>
      </p:pic>
    </p:spTree>
    <p:extLst>
      <p:ext uri="{BB962C8B-B14F-4D97-AF65-F5344CB8AC3E}">
        <p14:creationId xmlns:p14="http://schemas.microsoft.com/office/powerpoint/2010/main" val="1217604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Database setup</a:t>
            </a:r>
          </a:p>
        </p:txBody>
      </p:sp>
      <p:sp>
        <p:nvSpPr>
          <p:cNvPr id="3" name="Content Placeholder 2"/>
          <p:cNvSpPr>
            <a:spLocks noGrp="1"/>
          </p:cNvSpPr>
          <p:nvPr>
            <p:ph idx="1"/>
          </p:nvPr>
        </p:nvSpPr>
        <p:spPr/>
        <p:txBody>
          <a:bodyPr/>
          <a:lstStyle/>
          <a:p>
            <a:pPr>
              <a:spcAft>
                <a:spcPts val="600"/>
              </a:spcAft>
            </a:pPr>
            <a:r>
              <a:rPr lang="en-GB" sz="2000" dirty="0"/>
              <a:t>Even using Laravel, the database itself and the user account for the webserver still need to be set up using </a:t>
            </a:r>
            <a:r>
              <a:rPr lang="en-GB" sz="2000" dirty="0" err="1"/>
              <a:t>PHPMyAdmin</a:t>
            </a:r>
            <a:r>
              <a:rPr lang="en-GB" sz="2000" dirty="0"/>
              <a:t>*</a:t>
            </a:r>
          </a:p>
          <a:p>
            <a:pPr>
              <a:spcAft>
                <a:spcPts val="600"/>
              </a:spcAft>
            </a:pPr>
            <a:endParaRPr lang="en-GB" sz="2000" dirty="0"/>
          </a:p>
          <a:p>
            <a:pPr>
              <a:spcAft>
                <a:spcPts val="600"/>
              </a:spcAft>
            </a:pPr>
            <a:endParaRPr lang="en-GB" sz="2000" dirty="0"/>
          </a:p>
          <a:p>
            <a:pPr>
              <a:spcAft>
                <a:spcPts val="600"/>
              </a:spcAft>
            </a:pPr>
            <a:endParaRPr lang="en-GB" sz="2000" dirty="0"/>
          </a:p>
          <a:p>
            <a:pPr>
              <a:spcAft>
                <a:spcPts val="600"/>
              </a:spcAft>
            </a:pPr>
            <a:r>
              <a:rPr lang="en-GB" sz="2000" dirty="0"/>
              <a:t>Set up a new database with the following details</a:t>
            </a:r>
          </a:p>
          <a:p>
            <a:pPr>
              <a:spcAft>
                <a:spcPts val="600"/>
              </a:spcAft>
            </a:pPr>
            <a:r>
              <a:rPr lang="en-GB" sz="1600" b="1" dirty="0"/>
              <a:t>Database: </a:t>
            </a:r>
            <a:r>
              <a:rPr lang="en-GB" sz="1600" dirty="0" err="1"/>
              <a:t>tasklist</a:t>
            </a:r>
            <a:endParaRPr lang="en-GB" sz="1600" dirty="0"/>
          </a:p>
          <a:p>
            <a:pPr>
              <a:spcAft>
                <a:spcPts val="600"/>
              </a:spcAft>
            </a:pPr>
            <a:r>
              <a:rPr lang="en-GB" sz="1600" b="1" dirty="0"/>
              <a:t>Username: </a:t>
            </a:r>
            <a:r>
              <a:rPr lang="en-GB" sz="1600" dirty="0" err="1"/>
              <a:t>tasklist</a:t>
            </a:r>
            <a:endParaRPr lang="en-GB" sz="1600" dirty="0"/>
          </a:p>
          <a:p>
            <a:pPr>
              <a:spcAft>
                <a:spcPts val="600"/>
              </a:spcAft>
            </a:pPr>
            <a:r>
              <a:rPr lang="en-GB" sz="1600" b="1" dirty="0"/>
              <a:t>Password: </a:t>
            </a:r>
            <a:r>
              <a:rPr lang="en-GB" sz="1600" dirty="0" err="1"/>
              <a:t>tasklist</a:t>
            </a:r>
            <a:endParaRPr lang="en-GB" sz="1600" dirty="0"/>
          </a:p>
          <a:p>
            <a:pPr>
              <a:spcAft>
                <a:spcPts val="600"/>
              </a:spcAft>
            </a:pPr>
            <a:r>
              <a:rPr lang="en-GB" sz="1600" b="1" dirty="0"/>
              <a:t>Hostname: </a:t>
            </a:r>
            <a:r>
              <a:rPr lang="en-GB" sz="1600" dirty="0"/>
              <a:t>localhost</a:t>
            </a:r>
          </a:p>
          <a:p>
            <a:endParaRPr lang="en-GB" dirty="0"/>
          </a:p>
        </p:txBody>
      </p:sp>
      <p:pic>
        <p:nvPicPr>
          <p:cNvPr id="6" name="Picture 5"/>
          <p:cNvPicPr>
            <a:picLocks noChangeAspect="1"/>
          </p:cNvPicPr>
          <p:nvPr/>
        </p:nvPicPr>
        <p:blipFill>
          <a:blip r:embed="rId3"/>
          <a:stretch>
            <a:fillRect/>
          </a:stretch>
        </p:blipFill>
        <p:spPr>
          <a:xfrm>
            <a:off x="2267744" y="2636912"/>
            <a:ext cx="4824536" cy="828808"/>
          </a:xfrm>
          <a:prstGeom prst="rect">
            <a:avLst/>
          </a:prstGeom>
        </p:spPr>
      </p:pic>
      <p:pic>
        <p:nvPicPr>
          <p:cNvPr id="7" name="Picture 6"/>
          <p:cNvPicPr>
            <a:picLocks noChangeAspect="1"/>
          </p:cNvPicPr>
          <p:nvPr/>
        </p:nvPicPr>
        <p:blipFill rotWithShape="1">
          <a:blip r:embed="rId4"/>
          <a:srcRect b="13563"/>
          <a:stretch/>
        </p:blipFill>
        <p:spPr>
          <a:xfrm>
            <a:off x="2811988" y="4103471"/>
            <a:ext cx="6332012" cy="2781914"/>
          </a:xfrm>
          <a:prstGeom prst="rect">
            <a:avLst/>
          </a:prstGeom>
        </p:spPr>
      </p:pic>
    </p:spTree>
    <p:extLst>
      <p:ext uri="{BB962C8B-B14F-4D97-AF65-F5344CB8AC3E}">
        <p14:creationId xmlns:p14="http://schemas.microsoft.com/office/powerpoint/2010/main" val="938903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a:spcAft>
                <a:spcPts val="600"/>
              </a:spcAft>
            </a:pPr>
            <a:r>
              <a:rPr lang="en-GB" sz="2000" dirty="0"/>
              <a:t>Open the XAMPP control panel and find the Shell button </a:t>
            </a:r>
          </a:p>
          <a:p>
            <a:r>
              <a:rPr lang="en-GB" sz="2000" dirty="0"/>
              <a:t>This opens a command line window which allows us to use PHP and composer to create a new project</a:t>
            </a:r>
          </a:p>
        </p:txBody>
      </p:sp>
      <p:sp>
        <p:nvSpPr>
          <p:cNvPr id="2" name="Title 1"/>
          <p:cNvSpPr>
            <a:spLocks noGrp="1"/>
          </p:cNvSpPr>
          <p:nvPr>
            <p:ph type="title"/>
          </p:nvPr>
        </p:nvSpPr>
        <p:spPr/>
        <p:txBody>
          <a:bodyPr/>
          <a:lstStyle/>
          <a:p>
            <a:r>
              <a:rPr lang="en-GB" dirty="0"/>
              <a:t>Creating a new Laravel project</a:t>
            </a:r>
          </a:p>
        </p:txBody>
      </p:sp>
      <p:pic>
        <p:nvPicPr>
          <p:cNvPr id="9" name="Picture 8"/>
          <p:cNvPicPr>
            <a:picLocks noChangeAspect="1"/>
          </p:cNvPicPr>
          <p:nvPr/>
        </p:nvPicPr>
        <p:blipFill>
          <a:blip r:embed="rId2"/>
          <a:stretch>
            <a:fillRect/>
          </a:stretch>
        </p:blipFill>
        <p:spPr>
          <a:xfrm>
            <a:off x="1829578" y="3068960"/>
            <a:ext cx="5484844" cy="3554839"/>
          </a:xfrm>
          <a:prstGeom prst="rect">
            <a:avLst/>
          </a:prstGeom>
          <a:ln>
            <a:solidFill>
              <a:schemeClr val="tx1">
                <a:lumMod val="50000"/>
                <a:lumOff val="50000"/>
              </a:schemeClr>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30560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a:spcAft>
                <a:spcPts val="600"/>
              </a:spcAft>
            </a:pPr>
            <a:r>
              <a:rPr lang="en-GB" sz="2000" dirty="0"/>
              <a:t>The shell opens in the </a:t>
            </a:r>
            <a:r>
              <a:rPr lang="en-GB" sz="2000" b="1" dirty="0"/>
              <a:t>c:\xampp </a:t>
            </a:r>
            <a:r>
              <a:rPr lang="en-GB" sz="2000" dirty="0"/>
              <a:t>folder</a:t>
            </a:r>
          </a:p>
          <a:p>
            <a:pPr>
              <a:spcAft>
                <a:spcPts val="600"/>
              </a:spcAft>
            </a:pPr>
            <a:r>
              <a:rPr lang="en-GB" sz="2000" dirty="0"/>
              <a:t>Navigate to the </a:t>
            </a:r>
            <a:r>
              <a:rPr lang="en-GB" sz="2000" dirty="0" err="1"/>
              <a:t>htdocs</a:t>
            </a:r>
            <a:r>
              <a:rPr lang="en-GB" sz="2000" dirty="0"/>
              <a:t> folder with the command </a:t>
            </a:r>
            <a:r>
              <a:rPr lang="en-GB" sz="2000" b="1" dirty="0"/>
              <a:t>cd </a:t>
            </a:r>
            <a:r>
              <a:rPr lang="en-GB" sz="2000" b="1" dirty="0" err="1"/>
              <a:t>htdocs</a:t>
            </a:r>
            <a:endParaRPr lang="en-GB" sz="2000" b="1" dirty="0"/>
          </a:p>
          <a:p>
            <a:pPr>
              <a:spcAft>
                <a:spcPts val="600"/>
              </a:spcAft>
            </a:pPr>
            <a:r>
              <a:rPr lang="en-GB" sz="2000" dirty="0"/>
              <a:t>Create a new Laravel project with </a:t>
            </a:r>
            <a:r>
              <a:rPr lang="en-GB" sz="2000" b="1" dirty="0"/>
              <a:t>composer</a:t>
            </a:r>
            <a:r>
              <a:rPr lang="en-GB" sz="2000" dirty="0"/>
              <a:t> using the command</a:t>
            </a:r>
          </a:p>
          <a:p>
            <a:pPr lvl="1">
              <a:spcAft>
                <a:spcPts val="600"/>
              </a:spcAft>
            </a:pPr>
            <a:r>
              <a:rPr lang="en-GB" sz="1600" b="1" dirty="0"/>
              <a:t>composer create-project </a:t>
            </a:r>
            <a:r>
              <a:rPr lang="en-GB" sz="1600" b="1" dirty="0" err="1"/>
              <a:t>laravel</a:t>
            </a:r>
            <a:r>
              <a:rPr lang="en-GB" sz="1600" b="1" dirty="0"/>
              <a:t>/</a:t>
            </a:r>
            <a:r>
              <a:rPr lang="en-GB" sz="1600" b="1" dirty="0" err="1"/>
              <a:t>laravel</a:t>
            </a:r>
            <a:r>
              <a:rPr lang="en-GB" sz="1600" b="1" dirty="0"/>
              <a:t> </a:t>
            </a:r>
            <a:r>
              <a:rPr lang="en-GB" sz="1600" b="1" dirty="0" err="1"/>
              <a:t>LaravelTaskList</a:t>
            </a:r>
            <a:r>
              <a:rPr lang="en-GB" sz="1600" b="1" dirty="0"/>
              <a:t> 8.6.12 –prefer-</a:t>
            </a:r>
            <a:r>
              <a:rPr lang="en-GB" sz="1600" b="1" dirty="0" err="1"/>
              <a:t>dist</a:t>
            </a:r>
            <a:endParaRPr lang="en-GB" sz="1600" b="1" dirty="0"/>
          </a:p>
          <a:p>
            <a:pPr lvl="1">
              <a:spcAft>
                <a:spcPts val="600"/>
              </a:spcAft>
            </a:pPr>
            <a:endParaRPr lang="en-GB" sz="1600" b="1" dirty="0"/>
          </a:p>
          <a:p>
            <a:pPr lvl="1">
              <a:spcAft>
                <a:spcPts val="600"/>
              </a:spcAft>
            </a:pPr>
            <a:endParaRPr lang="en-GB" sz="1600" b="1" dirty="0"/>
          </a:p>
          <a:p>
            <a:pPr lvl="1">
              <a:spcAft>
                <a:spcPts val="600"/>
              </a:spcAft>
            </a:pPr>
            <a:endParaRPr lang="en-GB" sz="1600" b="1" dirty="0"/>
          </a:p>
          <a:p>
            <a:pPr lvl="1">
              <a:spcAft>
                <a:spcPts val="600"/>
              </a:spcAft>
            </a:pPr>
            <a:endParaRPr lang="en-GB" sz="1600" b="1" dirty="0"/>
          </a:p>
          <a:p>
            <a:pPr>
              <a:spcAft>
                <a:spcPts val="600"/>
              </a:spcAft>
            </a:pPr>
            <a:r>
              <a:rPr lang="en-GB" sz="2000" dirty="0"/>
              <a:t>This will create a new project folder called </a:t>
            </a:r>
            <a:r>
              <a:rPr lang="en-GB" sz="2000" b="1" dirty="0"/>
              <a:t>LaravelTaskList </a:t>
            </a:r>
            <a:r>
              <a:rPr lang="en-GB" sz="2000" dirty="0"/>
              <a:t>and download a fresh Laravel install to it</a:t>
            </a:r>
          </a:p>
          <a:p>
            <a:pPr>
              <a:spcAft>
                <a:spcPts val="600"/>
              </a:spcAft>
            </a:pPr>
            <a:endParaRPr lang="en-GB" sz="2000" dirty="0"/>
          </a:p>
        </p:txBody>
      </p:sp>
      <p:sp>
        <p:nvSpPr>
          <p:cNvPr id="2" name="Title 1"/>
          <p:cNvSpPr>
            <a:spLocks noGrp="1"/>
          </p:cNvSpPr>
          <p:nvPr>
            <p:ph type="title"/>
          </p:nvPr>
        </p:nvSpPr>
        <p:spPr/>
        <p:txBody>
          <a:bodyPr/>
          <a:lstStyle/>
          <a:p>
            <a:r>
              <a:rPr lang="en-GB" dirty="0"/>
              <a:t>Creating a new Laravel project</a:t>
            </a:r>
          </a:p>
        </p:txBody>
      </p:sp>
      <p:pic>
        <p:nvPicPr>
          <p:cNvPr id="5" name="Picture 4">
            <a:extLst>
              <a:ext uri="{FF2B5EF4-FFF2-40B4-BE49-F238E27FC236}">
                <a16:creationId xmlns:a16="http://schemas.microsoft.com/office/drawing/2014/main" id="{BF3D2EEF-0413-734B-D164-96BBAB078BDF}"/>
              </a:ext>
            </a:extLst>
          </p:cNvPr>
          <p:cNvPicPr>
            <a:picLocks noChangeAspect="1"/>
          </p:cNvPicPr>
          <p:nvPr/>
        </p:nvPicPr>
        <p:blipFill>
          <a:blip r:embed="rId3"/>
          <a:stretch>
            <a:fillRect/>
          </a:stretch>
        </p:blipFill>
        <p:spPr>
          <a:xfrm>
            <a:off x="1033462" y="3429000"/>
            <a:ext cx="7077075" cy="466725"/>
          </a:xfrm>
          <a:prstGeom prst="rect">
            <a:avLst/>
          </a:prstGeom>
        </p:spPr>
      </p:pic>
    </p:spTree>
    <p:extLst>
      <p:ext uri="{BB962C8B-B14F-4D97-AF65-F5344CB8AC3E}">
        <p14:creationId xmlns:p14="http://schemas.microsoft.com/office/powerpoint/2010/main" val="31282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775191"/>
            <a:ext cx="3682752" cy="4625609"/>
          </a:xfrm>
        </p:spPr>
        <p:txBody>
          <a:bodyPr>
            <a:normAutofit/>
          </a:bodyPr>
          <a:lstStyle/>
          <a:p>
            <a:pPr>
              <a:spcAft>
                <a:spcPts val="600"/>
              </a:spcAft>
            </a:pPr>
            <a:r>
              <a:rPr lang="en-GB" sz="2000" dirty="0"/>
              <a:t>Laravel has a bespoke user authentication module*</a:t>
            </a:r>
          </a:p>
          <a:p>
            <a:pPr>
              <a:spcAft>
                <a:spcPts val="600"/>
              </a:spcAft>
            </a:pPr>
            <a:r>
              <a:rPr lang="en-GB" sz="2000" dirty="0"/>
              <a:t>Move into the project folder with the command </a:t>
            </a:r>
          </a:p>
          <a:p>
            <a:pPr lvl="1">
              <a:spcAft>
                <a:spcPts val="600"/>
              </a:spcAft>
            </a:pPr>
            <a:r>
              <a:rPr lang="en-GB" sz="1600" b="1" dirty="0"/>
              <a:t>cd LaravelTaskList</a:t>
            </a:r>
          </a:p>
          <a:p>
            <a:r>
              <a:rPr lang="en-GB" sz="2000" dirty="0"/>
              <a:t>Tell composer that we want to add authentication with the command</a:t>
            </a:r>
          </a:p>
          <a:p>
            <a:pPr lvl="1">
              <a:spcBef>
                <a:spcPts val="0"/>
              </a:spcBef>
              <a:spcAft>
                <a:spcPts val="600"/>
              </a:spcAft>
            </a:pPr>
            <a:r>
              <a:rPr lang="en-GB" sz="1600" b="1" dirty="0"/>
              <a:t>composer require </a:t>
            </a:r>
            <a:r>
              <a:rPr lang="en-GB" sz="1600" b="1" dirty="0" err="1"/>
              <a:t>laravel</a:t>
            </a:r>
            <a:r>
              <a:rPr lang="en-GB" sz="1600" b="1" dirty="0"/>
              <a:t>/</a:t>
            </a:r>
            <a:r>
              <a:rPr lang="en-GB" sz="1600" b="1" dirty="0" err="1"/>
              <a:t>ui</a:t>
            </a:r>
            <a:endParaRPr lang="en-GB" sz="1600" b="1" dirty="0"/>
          </a:p>
          <a:p>
            <a:r>
              <a:rPr lang="en-GB" sz="2000" dirty="0"/>
              <a:t>Install the authentication scaffolding with the command</a:t>
            </a:r>
          </a:p>
          <a:p>
            <a:pPr lvl="1">
              <a:spcBef>
                <a:spcPts val="0"/>
              </a:spcBef>
            </a:pPr>
            <a:r>
              <a:rPr lang="en-GB" sz="1600" b="1" dirty="0"/>
              <a:t>php artisan </a:t>
            </a:r>
            <a:r>
              <a:rPr lang="en-GB" sz="1600" b="1" dirty="0" err="1"/>
              <a:t>ui</a:t>
            </a:r>
            <a:r>
              <a:rPr lang="en-GB" sz="1600" b="1" dirty="0"/>
              <a:t> </a:t>
            </a:r>
            <a:r>
              <a:rPr lang="en-GB" sz="1600" b="1" dirty="0" err="1"/>
              <a:t>vue</a:t>
            </a:r>
            <a:r>
              <a:rPr lang="en-GB" sz="1600" b="1" dirty="0"/>
              <a:t> --</a:t>
            </a:r>
            <a:r>
              <a:rPr lang="en-GB" sz="1600" b="1" dirty="0" err="1"/>
              <a:t>auth</a:t>
            </a:r>
            <a:endParaRPr lang="en-GB" sz="1600" b="1" dirty="0"/>
          </a:p>
          <a:p>
            <a:pPr>
              <a:spcAft>
                <a:spcPts val="600"/>
              </a:spcAft>
            </a:pPr>
            <a:endParaRPr lang="en-GB" sz="2000" dirty="0"/>
          </a:p>
        </p:txBody>
      </p:sp>
      <p:sp>
        <p:nvSpPr>
          <p:cNvPr id="2" name="Title 1"/>
          <p:cNvSpPr>
            <a:spLocks noGrp="1"/>
          </p:cNvSpPr>
          <p:nvPr>
            <p:ph type="title"/>
          </p:nvPr>
        </p:nvSpPr>
        <p:spPr/>
        <p:txBody>
          <a:bodyPr/>
          <a:lstStyle/>
          <a:p>
            <a:r>
              <a:rPr lang="en-GB" dirty="0"/>
              <a:t>Adding authentication</a:t>
            </a:r>
          </a:p>
        </p:txBody>
      </p:sp>
      <p:pic>
        <p:nvPicPr>
          <p:cNvPr id="7" name="Picture 6"/>
          <p:cNvPicPr>
            <a:picLocks noChangeAspect="1"/>
          </p:cNvPicPr>
          <p:nvPr/>
        </p:nvPicPr>
        <p:blipFill>
          <a:blip r:embed="rId3"/>
          <a:stretch>
            <a:fillRect/>
          </a:stretch>
        </p:blipFill>
        <p:spPr>
          <a:xfrm>
            <a:off x="4139952" y="1882957"/>
            <a:ext cx="4638675" cy="4410075"/>
          </a:xfrm>
          <a:prstGeom prst="rect">
            <a:avLst/>
          </a:prstGeom>
        </p:spPr>
      </p:pic>
    </p:spTree>
    <p:extLst>
      <p:ext uri="{BB962C8B-B14F-4D97-AF65-F5344CB8AC3E}">
        <p14:creationId xmlns:p14="http://schemas.microsoft.com/office/powerpoint/2010/main" val="1773649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Project folder</a:t>
            </a:r>
          </a:p>
        </p:txBody>
      </p:sp>
      <p:sp>
        <p:nvSpPr>
          <p:cNvPr id="3" name="Content Placeholder 2"/>
          <p:cNvSpPr>
            <a:spLocks noGrp="1"/>
          </p:cNvSpPr>
          <p:nvPr>
            <p:ph idx="1"/>
          </p:nvPr>
        </p:nvSpPr>
        <p:spPr/>
        <p:txBody>
          <a:bodyPr>
            <a:normAutofit/>
          </a:bodyPr>
          <a:lstStyle/>
          <a:p>
            <a:pPr>
              <a:spcAft>
                <a:spcPts val="600"/>
              </a:spcAft>
            </a:pPr>
            <a:r>
              <a:rPr lang="en-GB" sz="2000" dirty="0"/>
              <a:t>Installing Laravel may take a moment</a:t>
            </a:r>
          </a:p>
          <a:p>
            <a:pPr>
              <a:spcAft>
                <a:spcPts val="600"/>
              </a:spcAft>
            </a:pPr>
            <a:r>
              <a:rPr lang="en-GB" sz="2000" dirty="0"/>
              <a:t>When it is complete, take a look in the project folder, it should look something like this</a:t>
            </a:r>
          </a:p>
        </p:txBody>
      </p:sp>
      <p:pic>
        <p:nvPicPr>
          <p:cNvPr id="4" name="Picture 3"/>
          <p:cNvPicPr>
            <a:picLocks noChangeAspect="1"/>
          </p:cNvPicPr>
          <p:nvPr/>
        </p:nvPicPr>
        <p:blipFill>
          <a:blip r:embed="rId3"/>
          <a:stretch>
            <a:fillRect/>
          </a:stretch>
        </p:blipFill>
        <p:spPr>
          <a:xfrm>
            <a:off x="2051720" y="2996952"/>
            <a:ext cx="5400600" cy="3547751"/>
          </a:xfrm>
          <a:prstGeom prst="rect">
            <a:avLst/>
          </a:prstGeom>
        </p:spPr>
      </p:pic>
    </p:spTree>
    <p:extLst>
      <p:ext uri="{BB962C8B-B14F-4D97-AF65-F5344CB8AC3E}">
        <p14:creationId xmlns:p14="http://schemas.microsoft.com/office/powerpoint/2010/main" val="2228247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Database configuration</a:t>
            </a:r>
          </a:p>
        </p:txBody>
      </p:sp>
      <p:sp>
        <p:nvSpPr>
          <p:cNvPr id="3" name="Content Placeholder 2"/>
          <p:cNvSpPr>
            <a:spLocks noGrp="1"/>
          </p:cNvSpPr>
          <p:nvPr>
            <p:ph idx="1"/>
          </p:nvPr>
        </p:nvSpPr>
        <p:spPr/>
        <p:txBody>
          <a:bodyPr>
            <a:normAutofit/>
          </a:bodyPr>
          <a:lstStyle/>
          <a:p>
            <a:pPr>
              <a:spcAft>
                <a:spcPts val="600"/>
              </a:spcAft>
            </a:pPr>
            <a:r>
              <a:rPr lang="en-GB" sz="2000" dirty="0"/>
              <a:t>Laravel needs access to the database that we have set up for this project, this is contained in the </a:t>
            </a:r>
            <a:r>
              <a:rPr lang="en-GB" sz="2000" b="1" dirty="0"/>
              <a:t>.</a:t>
            </a:r>
            <a:r>
              <a:rPr lang="en-GB" sz="2000" b="1" dirty="0" err="1"/>
              <a:t>env</a:t>
            </a:r>
            <a:r>
              <a:rPr lang="en-GB" sz="2000" b="1" dirty="0"/>
              <a:t> </a:t>
            </a:r>
            <a:r>
              <a:rPr lang="en-GB" sz="2000" dirty="0"/>
              <a:t>file</a:t>
            </a:r>
          </a:p>
          <a:p>
            <a:pPr>
              <a:spcAft>
                <a:spcPts val="600"/>
              </a:spcAft>
            </a:pPr>
            <a:r>
              <a:rPr lang="en-GB" sz="2000" dirty="0"/>
              <a:t>Navigate to the project folder in Windows Explorer or similar, right click and select </a:t>
            </a:r>
            <a:r>
              <a:rPr lang="en-GB" sz="2000" b="1" dirty="0"/>
              <a:t>Open as a Brackets Project</a:t>
            </a:r>
          </a:p>
          <a:p>
            <a:pPr>
              <a:spcAft>
                <a:spcPts val="600"/>
              </a:spcAft>
            </a:pPr>
            <a:r>
              <a:rPr lang="en-GB" sz="2000" dirty="0"/>
              <a:t>Locate and open the </a:t>
            </a:r>
            <a:r>
              <a:rPr lang="en-GB" sz="2000" b="1" dirty="0"/>
              <a:t>.</a:t>
            </a:r>
            <a:r>
              <a:rPr lang="en-GB" sz="2000" b="1" dirty="0" err="1"/>
              <a:t>env</a:t>
            </a:r>
            <a:r>
              <a:rPr lang="en-GB" sz="2000" b="1" dirty="0"/>
              <a:t> </a:t>
            </a:r>
            <a:r>
              <a:rPr lang="en-GB" sz="2000" dirty="0"/>
              <a:t>file in the project root folder – make the highlighted changes below then save this file</a:t>
            </a:r>
          </a:p>
          <a:p>
            <a:pPr>
              <a:spcAft>
                <a:spcPts val="600"/>
              </a:spcAft>
            </a:pPr>
            <a:endParaRPr lang="en-GB" sz="2000" b="1" dirty="0"/>
          </a:p>
        </p:txBody>
      </p:sp>
      <p:pic>
        <p:nvPicPr>
          <p:cNvPr id="4" name="Picture 3"/>
          <p:cNvPicPr>
            <a:picLocks noChangeAspect="1"/>
          </p:cNvPicPr>
          <p:nvPr/>
        </p:nvPicPr>
        <p:blipFill>
          <a:blip r:embed="rId2"/>
          <a:stretch>
            <a:fillRect/>
          </a:stretch>
        </p:blipFill>
        <p:spPr>
          <a:xfrm>
            <a:off x="1664749" y="4005064"/>
            <a:ext cx="5814502" cy="2646955"/>
          </a:xfrm>
          <a:prstGeom prst="rect">
            <a:avLst/>
          </a:prstGeom>
        </p:spPr>
      </p:pic>
    </p:spTree>
    <p:extLst>
      <p:ext uri="{BB962C8B-B14F-4D97-AF65-F5344CB8AC3E}">
        <p14:creationId xmlns:p14="http://schemas.microsoft.com/office/powerpoint/2010/main" val="383698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Database Migrations</a:t>
            </a:r>
          </a:p>
        </p:txBody>
      </p:sp>
      <p:sp>
        <p:nvSpPr>
          <p:cNvPr id="3" name="Content Placeholder 2"/>
          <p:cNvSpPr>
            <a:spLocks noGrp="1"/>
          </p:cNvSpPr>
          <p:nvPr>
            <p:ph idx="1"/>
          </p:nvPr>
        </p:nvSpPr>
        <p:spPr/>
        <p:txBody>
          <a:bodyPr>
            <a:normAutofit/>
          </a:bodyPr>
          <a:lstStyle/>
          <a:p>
            <a:pPr>
              <a:spcAft>
                <a:spcPts val="600"/>
              </a:spcAft>
            </a:pPr>
            <a:r>
              <a:rPr lang="en-GB" sz="2000" dirty="0"/>
              <a:t>“</a:t>
            </a:r>
            <a:r>
              <a:rPr lang="en-GB" sz="2000" dirty="0" err="1"/>
              <a:t>Laravel's</a:t>
            </a:r>
            <a:r>
              <a:rPr lang="en-GB" sz="2000" dirty="0"/>
              <a:t> database migrations provide an easy way to define your database table structure and modifications” – </a:t>
            </a:r>
            <a:r>
              <a:rPr lang="en-GB" sz="2000" dirty="0">
                <a:hlinkClick r:id="rId2"/>
              </a:rPr>
              <a:t>Laravel Quickstart</a:t>
            </a:r>
            <a:endParaRPr lang="en-GB" sz="2000" dirty="0"/>
          </a:p>
          <a:p>
            <a:pPr>
              <a:spcAft>
                <a:spcPts val="600"/>
              </a:spcAft>
            </a:pPr>
            <a:r>
              <a:rPr lang="en-GB" sz="2000" dirty="0"/>
              <a:t>Useful for team projects as these files can be used to setup all databases identically – similar in concept to the </a:t>
            </a:r>
            <a:r>
              <a:rPr lang="en-GB" sz="2000" b="1" dirty="0" err="1"/>
              <a:t>dbsetup.php</a:t>
            </a:r>
            <a:r>
              <a:rPr lang="en-GB" sz="2000" dirty="0"/>
              <a:t> script used last week</a:t>
            </a:r>
          </a:p>
          <a:p>
            <a:pPr>
              <a:spcAft>
                <a:spcPts val="600"/>
              </a:spcAft>
            </a:pPr>
            <a:r>
              <a:rPr lang="en-GB" sz="2000" dirty="0"/>
              <a:t>This project requires 2 tables, </a:t>
            </a:r>
            <a:r>
              <a:rPr lang="en-GB" sz="2000" b="1" dirty="0"/>
              <a:t>users</a:t>
            </a:r>
            <a:r>
              <a:rPr lang="en-GB" sz="2000" dirty="0"/>
              <a:t> and </a:t>
            </a:r>
            <a:r>
              <a:rPr lang="en-GB" sz="2000" b="1" dirty="0"/>
              <a:t>tasks</a:t>
            </a:r>
          </a:p>
          <a:p>
            <a:pPr>
              <a:spcAft>
                <a:spcPts val="600"/>
              </a:spcAft>
            </a:pPr>
            <a:r>
              <a:rPr lang="en-GB" sz="2000" dirty="0"/>
              <a:t>As we have included the </a:t>
            </a:r>
            <a:r>
              <a:rPr lang="en-GB" sz="2000" b="1" dirty="0" err="1"/>
              <a:t>Auth</a:t>
            </a:r>
            <a:r>
              <a:rPr lang="en-GB" sz="2000" dirty="0"/>
              <a:t> module, we now have a default </a:t>
            </a:r>
            <a:r>
              <a:rPr lang="en-GB" sz="2000" b="1" dirty="0"/>
              <a:t>users</a:t>
            </a:r>
            <a:r>
              <a:rPr lang="en-GB" sz="2000" dirty="0"/>
              <a:t> table migration file already set up</a:t>
            </a:r>
          </a:p>
          <a:p>
            <a:pPr>
              <a:spcAft>
                <a:spcPts val="600"/>
              </a:spcAft>
            </a:pPr>
            <a:r>
              <a:rPr lang="en-GB" sz="2000" dirty="0"/>
              <a:t>Migration files contain two important methods, up for data to be added to the database and down for how this can be removed from the database</a:t>
            </a:r>
          </a:p>
          <a:p>
            <a:pPr>
              <a:spcAft>
                <a:spcPts val="600"/>
              </a:spcAft>
            </a:pPr>
            <a:r>
              <a:rPr lang="en-GB" sz="2000" dirty="0"/>
              <a:t>The default users migration from the new project is on the next slide</a:t>
            </a:r>
          </a:p>
          <a:p>
            <a:pPr>
              <a:spcAft>
                <a:spcPts val="600"/>
              </a:spcAft>
            </a:pPr>
            <a:r>
              <a:rPr lang="en-GB" sz="2000" dirty="0"/>
              <a:t>Migrations can add whole tables or adjust the structure of existing tables</a:t>
            </a:r>
          </a:p>
        </p:txBody>
      </p:sp>
    </p:spTree>
    <p:extLst>
      <p:ext uri="{BB962C8B-B14F-4D97-AF65-F5344CB8AC3E}">
        <p14:creationId xmlns:p14="http://schemas.microsoft.com/office/powerpoint/2010/main" val="797364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In this session…</a:t>
            </a:r>
            <a:endParaRPr lang="en-GB" sz="4400" dirty="0">
              <a:solidFill>
                <a:schemeClr val="bg1"/>
              </a:solidFill>
            </a:endParaRPr>
          </a:p>
        </p:txBody>
      </p:sp>
      <p:sp>
        <p:nvSpPr>
          <p:cNvPr id="3" name="Content Placeholder 2"/>
          <p:cNvSpPr>
            <a:spLocks noGrp="1"/>
          </p:cNvSpPr>
          <p:nvPr>
            <p:ph idx="1"/>
          </p:nvPr>
        </p:nvSpPr>
        <p:spPr>
          <a:xfrm>
            <a:off x="457200" y="1772816"/>
            <a:ext cx="8229600" cy="4680520"/>
          </a:xfrm>
        </p:spPr>
        <p:txBody>
          <a:bodyPr>
            <a:normAutofit/>
          </a:bodyPr>
          <a:lstStyle/>
          <a:p>
            <a:r>
              <a:rPr lang="en-GB" sz="2400" dirty="0"/>
              <a:t>Recap OOP PHP</a:t>
            </a:r>
          </a:p>
          <a:p>
            <a:pPr lvl="1">
              <a:spcBef>
                <a:spcPts val="0"/>
              </a:spcBef>
            </a:pPr>
            <a:r>
              <a:rPr lang="en-GB" sz="1600" dirty="0"/>
              <a:t>Last exercise progress</a:t>
            </a:r>
          </a:p>
          <a:p>
            <a:pPr lvl="1">
              <a:spcBef>
                <a:spcPts val="0"/>
              </a:spcBef>
            </a:pPr>
            <a:r>
              <a:rPr lang="en-GB" sz="1600" dirty="0"/>
              <a:t>OOP fundamentals (class, namespace and use statements)</a:t>
            </a:r>
          </a:p>
          <a:p>
            <a:pPr lvl="1">
              <a:spcBef>
                <a:spcPts val="0"/>
              </a:spcBef>
            </a:pPr>
            <a:r>
              <a:rPr lang="en-GB" sz="1600" dirty="0"/>
              <a:t>Frameworks are OOP</a:t>
            </a:r>
          </a:p>
          <a:p>
            <a:pPr lvl="1">
              <a:spcBef>
                <a:spcPts val="0"/>
              </a:spcBef>
            </a:pPr>
            <a:r>
              <a:rPr lang="en-GB" sz="1600" dirty="0"/>
              <a:t>Frameworks are the easiest way of implementing an API</a:t>
            </a:r>
          </a:p>
          <a:p>
            <a:r>
              <a:rPr lang="en-GB" sz="2400" dirty="0"/>
              <a:t>Introduction to Laravel</a:t>
            </a:r>
          </a:p>
          <a:p>
            <a:pPr lvl="1">
              <a:spcBef>
                <a:spcPts val="0"/>
              </a:spcBef>
            </a:pPr>
            <a:r>
              <a:rPr lang="en-GB" sz="1600" dirty="0"/>
              <a:t>Server-side OOP PHP framework for both web applications and APIs</a:t>
            </a:r>
          </a:p>
          <a:p>
            <a:pPr lvl="1">
              <a:spcBef>
                <a:spcPts val="0"/>
              </a:spcBef>
            </a:pPr>
            <a:r>
              <a:rPr lang="en-GB" sz="1600" dirty="0"/>
              <a:t>Object-relational mapping (ORM)</a:t>
            </a:r>
          </a:p>
          <a:p>
            <a:pPr lvl="1">
              <a:spcBef>
                <a:spcPts val="0"/>
              </a:spcBef>
            </a:pPr>
            <a:r>
              <a:rPr lang="en-GB" sz="1600" dirty="0"/>
              <a:t>Composer and package managers</a:t>
            </a:r>
          </a:p>
          <a:p>
            <a:pPr lvl="1">
              <a:spcBef>
                <a:spcPts val="0"/>
              </a:spcBef>
            </a:pPr>
            <a:r>
              <a:rPr lang="en-GB" sz="1600" dirty="0"/>
              <a:t>Tour of a Laravel project</a:t>
            </a:r>
          </a:p>
          <a:p>
            <a:pPr lvl="0">
              <a:spcBef>
                <a:spcPts val="400"/>
              </a:spcBef>
            </a:pPr>
            <a:r>
              <a:rPr lang="en-GB" sz="2400" dirty="0"/>
              <a:t>Laravel task list project</a:t>
            </a:r>
          </a:p>
          <a:p>
            <a:pPr lvl="1">
              <a:spcBef>
                <a:spcPts val="400"/>
              </a:spcBef>
            </a:pPr>
            <a:r>
              <a:rPr lang="en-GB" sz="1600" dirty="0"/>
              <a:t>Project setup</a:t>
            </a:r>
          </a:p>
          <a:p>
            <a:pPr lvl="1">
              <a:spcBef>
                <a:spcPts val="400"/>
              </a:spcBef>
            </a:pPr>
            <a:r>
              <a:rPr lang="en-GB" sz="1600" dirty="0"/>
              <a:t>Project development workshop</a:t>
            </a:r>
          </a:p>
          <a:p>
            <a:endParaRPr lang="en-GB" sz="4400" dirty="0"/>
          </a:p>
          <a:p>
            <a:pPr lvl="1"/>
            <a:endParaRPr lang="en-GB" dirty="0"/>
          </a:p>
        </p:txBody>
      </p:sp>
    </p:spTree>
    <p:extLst>
      <p:ext uri="{BB962C8B-B14F-4D97-AF65-F5344CB8AC3E}">
        <p14:creationId xmlns:p14="http://schemas.microsoft.com/office/powerpoint/2010/main" val="601417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Users migration</a:t>
            </a:r>
          </a:p>
        </p:txBody>
      </p:sp>
      <p:sp>
        <p:nvSpPr>
          <p:cNvPr id="3" name="Content Placeholder 2"/>
          <p:cNvSpPr>
            <a:spLocks noGrp="1"/>
          </p:cNvSpPr>
          <p:nvPr>
            <p:ph idx="1"/>
          </p:nvPr>
        </p:nvSpPr>
        <p:spPr>
          <a:xfrm>
            <a:off x="457200" y="1775191"/>
            <a:ext cx="3610744" cy="4625609"/>
          </a:xfrm>
        </p:spPr>
        <p:txBody>
          <a:bodyPr>
            <a:normAutofit/>
          </a:bodyPr>
          <a:lstStyle/>
          <a:p>
            <a:pPr>
              <a:spcAft>
                <a:spcPts val="600"/>
              </a:spcAft>
            </a:pPr>
            <a:r>
              <a:rPr lang="en-GB" sz="2000" dirty="0"/>
              <a:t>The </a:t>
            </a:r>
            <a:r>
              <a:rPr lang="en-GB" sz="2000" b="1" dirty="0"/>
              <a:t>up</a:t>
            </a:r>
            <a:r>
              <a:rPr lang="en-GB" sz="2000" dirty="0"/>
              <a:t> function contains the table structure to be added </a:t>
            </a:r>
          </a:p>
          <a:p>
            <a:pPr>
              <a:spcAft>
                <a:spcPts val="600"/>
              </a:spcAft>
            </a:pPr>
            <a:r>
              <a:rPr lang="en-GB" sz="2000" dirty="0"/>
              <a:t>The </a:t>
            </a:r>
            <a:r>
              <a:rPr lang="en-GB" sz="2000" b="1" dirty="0"/>
              <a:t>down</a:t>
            </a:r>
            <a:r>
              <a:rPr lang="en-GB" sz="2000" dirty="0"/>
              <a:t> function contains information about how this can be removed should this be required later</a:t>
            </a:r>
          </a:p>
        </p:txBody>
      </p:sp>
      <p:pic>
        <p:nvPicPr>
          <p:cNvPr id="4" name="Picture 3"/>
          <p:cNvPicPr>
            <a:picLocks noChangeAspect="1"/>
          </p:cNvPicPr>
          <p:nvPr/>
        </p:nvPicPr>
        <p:blipFill>
          <a:blip r:embed="rId2"/>
          <a:stretch>
            <a:fillRect/>
          </a:stretch>
        </p:blipFill>
        <p:spPr>
          <a:xfrm>
            <a:off x="4271392" y="1775191"/>
            <a:ext cx="4406314" cy="4625609"/>
          </a:xfrm>
          <a:prstGeom prst="rect">
            <a:avLst/>
          </a:prstGeom>
        </p:spPr>
      </p:pic>
    </p:spTree>
    <p:extLst>
      <p:ext uri="{BB962C8B-B14F-4D97-AF65-F5344CB8AC3E}">
        <p14:creationId xmlns:p14="http://schemas.microsoft.com/office/powerpoint/2010/main" val="3427959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Creating a Tasks migration</a:t>
            </a:r>
          </a:p>
        </p:txBody>
      </p:sp>
      <p:sp>
        <p:nvSpPr>
          <p:cNvPr id="3" name="Content Placeholder 2"/>
          <p:cNvSpPr>
            <a:spLocks noGrp="1"/>
          </p:cNvSpPr>
          <p:nvPr>
            <p:ph idx="1"/>
          </p:nvPr>
        </p:nvSpPr>
        <p:spPr/>
        <p:txBody>
          <a:bodyPr>
            <a:normAutofit/>
          </a:bodyPr>
          <a:lstStyle/>
          <a:p>
            <a:pPr>
              <a:spcAft>
                <a:spcPts val="600"/>
              </a:spcAft>
            </a:pPr>
            <a:r>
              <a:rPr lang="en-GB" sz="2000" dirty="0"/>
              <a:t>Laravel includes a command line interface known as </a:t>
            </a:r>
            <a:r>
              <a:rPr lang="en-GB" sz="2000" b="1" dirty="0">
                <a:hlinkClick r:id="rId3"/>
              </a:rPr>
              <a:t>Artisan</a:t>
            </a:r>
            <a:endParaRPr lang="en-GB" sz="2000" b="1" dirty="0"/>
          </a:p>
          <a:p>
            <a:pPr>
              <a:spcAft>
                <a:spcPts val="600"/>
              </a:spcAft>
            </a:pPr>
            <a:r>
              <a:rPr lang="en-GB" sz="2000" b="1" dirty="0"/>
              <a:t>Artisan</a:t>
            </a:r>
            <a:r>
              <a:rPr lang="en-GB" sz="2000" dirty="0"/>
              <a:t> is very useful for creating new Laravel files as it will setup the object structure, includes and place the new file in the appropriate folder</a:t>
            </a:r>
          </a:p>
          <a:p>
            <a:pPr>
              <a:spcAft>
                <a:spcPts val="600"/>
              </a:spcAft>
            </a:pPr>
            <a:r>
              <a:rPr lang="en-GB" sz="2000" dirty="0"/>
              <a:t>This cuts down on an LOT of potential errors</a:t>
            </a:r>
          </a:p>
          <a:p>
            <a:pPr>
              <a:spcAft>
                <a:spcPts val="600"/>
              </a:spcAft>
            </a:pPr>
            <a:r>
              <a:rPr lang="en-GB" sz="2000" dirty="0"/>
              <a:t>As Artisan is a command line interface, open the </a:t>
            </a:r>
            <a:r>
              <a:rPr lang="en-GB" sz="2000" b="1" dirty="0"/>
              <a:t>XAMPP</a:t>
            </a:r>
            <a:r>
              <a:rPr lang="en-GB" sz="2000" dirty="0"/>
              <a:t> control panel and use the </a:t>
            </a:r>
            <a:r>
              <a:rPr lang="en-GB" sz="2000" b="1" dirty="0"/>
              <a:t>Shell</a:t>
            </a:r>
            <a:r>
              <a:rPr lang="en-GB" sz="2000" dirty="0"/>
              <a:t> button</a:t>
            </a:r>
          </a:p>
          <a:p>
            <a:pPr>
              <a:spcAft>
                <a:spcPts val="600"/>
              </a:spcAft>
            </a:pPr>
            <a:r>
              <a:rPr lang="en-GB" sz="2000" dirty="0"/>
              <a:t>Make sure that the shell is navigated to the project folder (the path will be shown and should end in </a:t>
            </a:r>
            <a:r>
              <a:rPr lang="en-GB" sz="2000" b="1" dirty="0"/>
              <a:t>LaravelTaskList</a:t>
            </a:r>
            <a:r>
              <a:rPr lang="en-GB" sz="2000" dirty="0"/>
              <a:t>)</a:t>
            </a:r>
          </a:p>
          <a:p>
            <a:pPr>
              <a:spcAft>
                <a:spcPts val="600"/>
              </a:spcAft>
            </a:pPr>
            <a:r>
              <a:rPr lang="en-GB" sz="2000" dirty="0"/>
              <a:t>Type the following command to create the tasks table migration</a:t>
            </a:r>
          </a:p>
          <a:p>
            <a:pPr lvl="1">
              <a:spcAft>
                <a:spcPts val="600"/>
              </a:spcAft>
            </a:pPr>
            <a:r>
              <a:rPr lang="en-GB" sz="1600" b="1" dirty="0"/>
              <a:t>php artisan make:migration create_tasks_table --create =tasks</a:t>
            </a:r>
          </a:p>
        </p:txBody>
      </p:sp>
      <p:pic>
        <p:nvPicPr>
          <p:cNvPr id="4" name="Picture 3"/>
          <p:cNvPicPr>
            <a:picLocks noChangeAspect="1"/>
          </p:cNvPicPr>
          <p:nvPr/>
        </p:nvPicPr>
        <p:blipFill>
          <a:blip r:embed="rId4"/>
          <a:stretch>
            <a:fillRect/>
          </a:stretch>
        </p:blipFill>
        <p:spPr>
          <a:xfrm>
            <a:off x="1006898" y="5680720"/>
            <a:ext cx="7130204" cy="720080"/>
          </a:xfrm>
          <a:prstGeom prst="rect">
            <a:avLst/>
          </a:prstGeom>
        </p:spPr>
      </p:pic>
    </p:spTree>
    <p:extLst>
      <p:ext uri="{BB962C8B-B14F-4D97-AF65-F5344CB8AC3E}">
        <p14:creationId xmlns:p14="http://schemas.microsoft.com/office/powerpoint/2010/main" val="3998322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Creating a Tasks migration</a:t>
            </a:r>
          </a:p>
        </p:txBody>
      </p:sp>
      <p:sp>
        <p:nvSpPr>
          <p:cNvPr id="3" name="Content Placeholder 2"/>
          <p:cNvSpPr>
            <a:spLocks noGrp="1"/>
          </p:cNvSpPr>
          <p:nvPr>
            <p:ph idx="1"/>
          </p:nvPr>
        </p:nvSpPr>
        <p:spPr>
          <a:xfrm>
            <a:off x="457200" y="1775191"/>
            <a:ext cx="3898776" cy="4625609"/>
          </a:xfrm>
        </p:spPr>
        <p:txBody>
          <a:bodyPr>
            <a:normAutofit/>
          </a:bodyPr>
          <a:lstStyle/>
          <a:p>
            <a:pPr>
              <a:spcAft>
                <a:spcPts val="600"/>
              </a:spcAft>
            </a:pPr>
            <a:r>
              <a:rPr lang="en-GB" sz="2000" dirty="0"/>
              <a:t>A new file has been created in the </a:t>
            </a:r>
            <a:r>
              <a:rPr lang="en-GB" sz="2000" b="1" dirty="0"/>
              <a:t>database/migrations</a:t>
            </a:r>
            <a:r>
              <a:rPr lang="en-GB" sz="2000" dirty="0"/>
              <a:t> folder</a:t>
            </a:r>
          </a:p>
          <a:p>
            <a:pPr>
              <a:spcAft>
                <a:spcPts val="600"/>
              </a:spcAft>
            </a:pPr>
            <a:r>
              <a:rPr lang="en-GB" sz="2000" dirty="0"/>
              <a:t>It will have a filename of the current date/time and will include </a:t>
            </a:r>
            <a:r>
              <a:rPr lang="en-GB" sz="2000" b="1" dirty="0"/>
              <a:t>create_tasks_table</a:t>
            </a:r>
          </a:p>
          <a:p>
            <a:pPr>
              <a:spcAft>
                <a:spcPts val="600"/>
              </a:spcAft>
            </a:pPr>
            <a:r>
              <a:rPr lang="en-GB" sz="2000" dirty="0"/>
              <a:t>Open this file in Brackets</a:t>
            </a:r>
          </a:p>
        </p:txBody>
      </p:sp>
      <p:pic>
        <p:nvPicPr>
          <p:cNvPr id="5" name="Picture 4"/>
          <p:cNvPicPr>
            <a:picLocks noChangeAspect="1"/>
          </p:cNvPicPr>
          <p:nvPr/>
        </p:nvPicPr>
        <p:blipFill>
          <a:blip r:embed="rId3"/>
          <a:stretch>
            <a:fillRect/>
          </a:stretch>
        </p:blipFill>
        <p:spPr>
          <a:xfrm>
            <a:off x="4572000" y="1916832"/>
            <a:ext cx="4326034" cy="4104456"/>
          </a:xfrm>
          <a:prstGeom prst="rect">
            <a:avLst/>
          </a:prstGeom>
        </p:spPr>
      </p:pic>
    </p:spTree>
    <p:extLst>
      <p:ext uri="{BB962C8B-B14F-4D97-AF65-F5344CB8AC3E}">
        <p14:creationId xmlns:p14="http://schemas.microsoft.com/office/powerpoint/2010/main" val="1584037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Configuring the Tasks migration</a:t>
            </a:r>
          </a:p>
        </p:txBody>
      </p:sp>
      <p:sp>
        <p:nvSpPr>
          <p:cNvPr id="3" name="Content Placeholder 2"/>
          <p:cNvSpPr>
            <a:spLocks noGrp="1"/>
          </p:cNvSpPr>
          <p:nvPr>
            <p:ph idx="1"/>
          </p:nvPr>
        </p:nvSpPr>
        <p:spPr>
          <a:xfrm>
            <a:off x="457200" y="1775191"/>
            <a:ext cx="8229600" cy="4625609"/>
          </a:xfrm>
        </p:spPr>
        <p:txBody>
          <a:bodyPr>
            <a:normAutofit/>
          </a:bodyPr>
          <a:lstStyle/>
          <a:p>
            <a:pPr>
              <a:spcAft>
                <a:spcPts val="600"/>
              </a:spcAft>
            </a:pPr>
            <a:r>
              <a:rPr lang="en-GB" sz="2000" dirty="0"/>
              <a:t>The tasks table requires a </a:t>
            </a:r>
            <a:r>
              <a:rPr lang="en-GB" sz="2000" b="1" dirty="0"/>
              <a:t>string</a:t>
            </a:r>
            <a:r>
              <a:rPr lang="en-GB" sz="2000" dirty="0"/>
              <a:t> to hold the task </a:t>
            </a:r>
            <a:r>
              <a:rPr lang="en-GB" sz="2000" b="1" dirty="0"/>
              <a:t>name</a:t>
            </a:r>
            <a:r>
              <a:rPr lang="en-GB" sz="2000" dirty="0"/>
              <a:t> and a </a:t>
            </a:r>
            <a:r>
              <a:rPr lang="en-GB" sz="2000" b="1" dirty="0"/>
              <a:t>user id </a:t>
            </a:r>
            <a:r>
              <a:rPr lang="en-GB" sz="2000" dirty="0"/>
              <a:t>field to associate the tasks with the user that owns it</a:t>
            </a:r>
          </a:p>
          <a:p>
            <a:pPr>
              <a:spcAft>
                <a:spcPts val="600"/>
              </a:spcAft>
            </a:pPr>
            <a:r>
              <a:rPr lang="en-GB" sz="2000" dirty="0"/>
              <a:t>Add two lines to the </a:t>
            </a:r>
            <a:r>
              <a:rPr lang="en-GB" sz="2000" b="1" dirty="0"/>
              <a:t>up</a:t>
            </a:r>
            <a:r>
              <a:rPr lang="en-GB" sz="2000" dirty="0"/>
              <a:t> method which specify these columns – add the highlighted code below and save the migration file</a:t>
            </a:r>
          </a:p>
        </p:txBody>
      </p:sp>
      <p:pic>
        <p:nvPicPr>
          <p:cNvPr id="4" name="Picture 3"/>
          <p:cNvPicPr>
            <a:picLocks noChangeAspect="1"/>
          </p:cNvPicPr>
          <p:nvPr/>
        </p:nvPicPr>
        <p:blipFill>
          <a:blip r:embed="rId3"/>
          <a:stretch>
            <a:fillRect/>
          </a:stretch>
        </p:blipFill>
        <p:spPr>
          <a:xfrm>
            <a:off x="833747" y="3356992"/>
            <a:ext cx="7476505" cy="3201640"/>
          </a:xfrm>
          <a:prstGeom prst="rect">
            <a:avLst/>
          </a:prstGeom>
        </p:spPr>
      </p:pic>
    </p:spTree>
    <p:extLst>
      <p:ext uri="{BB962C8B-B14F-4D97-AF65-F5344CB8AC3E}">
        <p14:creationId xmlns:p14="http://schemas.microsoft.com/office/powerpoint/2010/main" val="34060960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Running the migrations</a:t>
            </a:r>
          </a:p>
        </p:txBody>
      </p:sp>
      <p:sp>
        <p:nvSpPr>
          <p:cNvPr id="3" name="Content Placeholder 2"/>
          <p:cNvSpPr>
            <a:spLocks noGrp="1"/>
          </p:cNvSpPr>
          <p:nvPr>
            <p:ph idx="1"/>
          </p:nvPr>
        </p:nvSpPr>
        <p:spPr/>
        <p:txBody>
          <a:bodyPr>
            <a:normAutofit/>
          </a:bodyPr>
          <a:lstStyle/>
          <a:p>
            <a:r>
              <a:rPr lang="en-GB" sz="2000" dirty="0"/>
              <a:t>Return to the XAMPP Shell, make sure that the shell is located inside the current project folder, then run the following Artisan command</a:t>
            </a:r>
          </a:p>
          <a:p>
            <a:pPr lvl="1">
              <a:spcAft>
                <a:spcPts val="600"/>
              </a:spcAft>
            </a:pPr>
            <a:r>
              <a:rPr lang="en-GB" sz="1600" b="1" dirty="0"/>
              <a:t>php artisan migrate</a:t>
            </a:r>
          </a:p>
          <a:p>
            <a:r>
              <a:rPr lang="en-GB" sz="2000" dirty="0"/>
              <a:t>This will configure the database specified in </a:t>
            </a:r>
            <a:r>
              <a:rPr lang="en-GB" sz="2000" b="1" dirty="0"/>
              <a:t>.</a:t>
            </a:r>
            <a:r>
              <a:rPr lang="en-GB" sz="2000" b="1" dirty="0" err="1"/>
              <a:t>env</a:t>
            </a:r>
            <a:r>
              <a:rPr lang="en-GB" sz="2000" b="1" dirty="0"/>
              <a:t> </a:t>
            </a:r>
            <a:r>
              <a:rPr lang="en-GB" sz="2000" dirty="0"/>
              <a:t>with all of the configurations in the migrate folder</a:t>
            </a:r>
          </a:p>
        </p:txBody>
      </p:sp>
      <p:pic>
        <p:nvPicPr>
          <p:cNvPr id="4" name="Picture 3"/>
          <p:cNvPicPr>
            <a:picLocks noChangeAspect="1"/>
          </p:cNvPicPr>
          <p:nvPr/>
        </p:nvPicPr>
        <p:blipFill>
          <a:blip r:embed="rId2"/>
          <a:stretch>
            <a:fillRect/>
          </a:stretch>
        </p:blipFill>
        <p:spPr>
          <a:xfrm>
            <a:off x="1733550" y="3633910"/>
            <a:ext cx="5676900" cy="2790825"/>
          </a:xfrm>
          <a:prstGeom prst="rect">
            <a:avLst/>
          </a:prstGeom>
        </p:spPr>
      </p:pic>
    </p:spTree>
    <p:extLst>
      <p:ext uri="{BB962C8B-B14F-4D97-AF65-F5344CB8AC3E}">
        <p14:creationId xmlns:p14="http://schemas.microsoft.com/office/powerpoint/2010/main" val="25505310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Testing migrations</a:t>
            </a:r>
          </a:p>
        </p:txBody>
      </p:sp>
      <p:sp>
        <p:nvSpPr>
          <p:cNvPr id="3" name="Content Placeholder 2"/>
          <p:cNvSpPr>
            <a:spLocks noGrp="1"/>
          </p:cNvSpPr>
          <p:nvPr>
            <p:ph idx="1"/>
          </p:nvPr>
        </p:nvSpPr>
        <p:spPr/>
        <p:txBody>
          <a:bodyPr>
            <a:normAutofit fontScale="92500" lnSpcReduction="10000"/>
          </a:bodyPr>
          <a:lstStyle/>
          <a:p>
            <a:pPr>
              <a:spcAft>
                <a:spcPts val="600"/>
              </a:spcAft>
            </a:pPr>
            <a:r>
              <a:rPr lang="en-GB" sz="2000" dirty="0"/>
              <a:t>Test that the migrations have been successful by checking the </a:t>
            </a:r>
            <a:r>
              <a:rPr lang="en-GB" sz="2000" dirty="0" err="1"/>
              <a:t>strucuture</a:t>
            </a:r>
            <a:r>
              <a:rPr lang="en-GB" sz="2000" dirty="0"/>
              <a:t> of the tasks table </a:t>
            </a:r>
          </a:p>
          <a:p>
            <a:pPr>
              <a:spcAft>
                <a:spcPts val="600"/>
              </a:spcAft>
            </a:pPr>
            <a:r>
              <a:rPr lang="en-GB" sz="2000" dirty="0"/>
              <a:t>The table should have been added to the database so check the tasks table in </a:t>
            </a:r>
            <a:r>
              <a:rPr lang="en-GB" sz="2000" dirty="0" err="1"/>
              <a:t>PHPMyAdmin</a:t>
            </a:r>
            <a:endParaRPr lang="en-GB" sz="2000" dirty="0"/>
          </a:p>
          <a:p>
            <a:pPr>
              <a:spcAft>
                <a:spcPts val="600"/>
              </a:spcAft>
            </a:pPr>
            <a:endParaRPr lang="en-GB" sz="2000" dirty="0"/>
          </a:p>
          <a:p>
            <a:pPr>
              <a:spcAft>
                <a:spcPts val="600"/>
              </a:spcAft>
            </a:pPr>
            <a:endParaRPr lang="en-GB" sz="2000" dirty="0"/>
          </a:p>
          <a:p>
            <a:pPr>
              <a:spcAft>
                <a:spcPts val="600"/>
              </a:spcAft>
            </a:pPr>
            <a:endParaRPr lang="en-GB" sz="2000" dirty="0"/>
          </a:p>
          <a:p>
            <a:pPr>
              <a:spcAft>
                <a:spcPts val="600"/>
              </a:spcAft>
            </a:pPr>
            <a:endParaRPr lang="en-GB" sz="2000" dirty="0"/>
          </a:p>
          <a:p>
            <a:pPr>
              <a:spcAft>
                <a:spcPts val="600"/>
              </a:spcAft>
            </a:pPr>
            <a:endParaRPr lang="en-GB" sz="2000" dirty="0"/>
          </a:p>
          <a:p>
            <a:pPr>
              <a:spcAft>
                <a:spcPts val="600"/>
              </a:spcAft>
            </a:pPr>
            <a:endParaRPr lang="en-GB" sz="2000" dirty="0"/>
          </a:p>
          <a:p>
            <a:pPr>
              <a:spcAft>
                <a:spcPts val="600"/>
              </a:spcAft>
            </a:pPr>
            <a:r>
              <a:rPr lang="en-GB" sz="2000" dirty="0"/>
              <a:t>If your tasks table looks like the one above, the migration was successful</a:t>
            </a:r>
          </a:p>
          <a:p>
            <a:pPr>
              <a:spcAft>
                <a:spcPts val="600"/>
              </a:spcAft>
            </a:pPr>
            <a:r>
              <a:rPr lang="en-GB" sz="2000" dirty="0"/>
              <a:t>Migrations are a very powerful, portable and easy syntax for database management tasks </a:t>
            </a:r>
          </a:p>
          <a:p>
            <a:pPr>
              <a:spcAft>
                <a:spcPts val="600"/>
              </a:spcAft>
            </a:pPr>
            <a:r>
              <a:rPr lang="en-GB" sz="2000" dirty="0"/>
              <a:t>They are worth exploring further &gt; </a:t>
            </a:r>
            <a:r>
              <a:rPr lang="en-GB" sz="2000" dirty="0">
                <a:hlinkClick r:id="rId3"/>
              </a:rPr>
              <a:t>migrations documentation</a:t>
            </a:r>
            <a:endParaRPr lang="en-GB" sz="2000" dirty="0"/>
          </a:p>
        </p:txBody>
      </p:sp>
      <p:pic>
        <p:nvPicPr>
          <p:cNvPr id="4" name="Picture 3"/>
          <p:cNvPicPr>
            <a:picLocks noChangeAspect="1"/>
          </p:cNvPicPr>
          <p:nvPr/>
        </p:nvPicPr>
        <p:blipFill>
          <a:blip r:embed="rId4"/>
          <a:stretch>
            <a:fillRect/>
          </a:stretch>
        </p:blipFill>
        <p:spPr>
          <a:xfrm>
            <a:off x="457200" y="3140968"/>
            <a:ext cx="8229600" cy="1691128"/>
          </a:xfrm>
          <a:prstGeom prst="rect">
            <a:avLst/>
          </a:prstGeom>
        </p:spPr>
      </p:pic>
    </p:spTree>
    <p:extLst>
      <p:ext uri="{BB962C8B-B14F-4D97-AF65-F5344CB8AC3E}">
        <p14:creationId xmlns:p14="http://schemas.microsoft.com/office/powerpoint/2010/main" val="5272273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Eloquent Models</a:t>
            </a:r>
          </a:p>
        </p:txBody>
      </p:sp>
      <p:sp>
        <p:nvSpPr>
          <p:cNvPr id="3" name="Content Placeholder 2"/>
          <p:cNvSpPr>
            <a:spLocks noGrp="1"/>
          </p:cNvSpPr>
          <p:nvPr>
            <p:ph idx="1"/>
          </p:nvPr>
        </p:nvSpPr>
        <p:spPr/>
        <p:txBody>
          <a:bodyPr>
            <a:normAutofit/>
          </a:bodyPr>
          <a:lstStyle/>
          <a:p>
            <a:pPr>
              <a:spcAft>
                <a:spcPts val="600"/>
              </a:spcAft>
            </a:pPr>
            <a:r>
              <a:rPr lang="en-GB" sz="2000" dirty="0"/>
              <a:t>“</a:t>
            </a:r>
            <a:r>
              <a:rPr lang="en-GB" sz="2000" dirty="0">
                <a:hlinkClick r:id="rId3"/>
              </a:rPr>
              <a:t>Eloquent</a:t>
            </a:r>
            <a:r>
              <a:rPr lang="en-GB" sz="2000" dirty="0"/>
              <a:t> is </a:t>
            </a:r>
            <a:r>
              <a:rPr lang="en-GB" sz="2000" dirty="0" err="1"/>
              <a:t>Laravel's</a:t>
            </a:r>
            <a:r>
              <a:rPr lang="en-GB" sz="2000" dirty="0"/>
              <a:t> default ORM (object-relational mapper). Eloquent makes it painless to retrieve and store data in your database using clearly defined "models". Usually, each Eloquent model corresponds directly with a single database table.” – </a:t>
            </a:r>
            <a:r>
              <a:rPr lang="en-GB" sz="2000" dirty="0">
                <a:hlinkClick r:id="rId4"/>
              </a:rPr>
              <a:t>Laravel Quickstart</a:t>
            </a:r>
            <a:endParaRPr lang="en-GB" sz="2000" dirty="0"/>
          </a:p>
          <a:p>
            <a:pPr>
              <a:spcAft>
                <a:spcPts val="600"/>
              </a:spcAft>
            </a:pPr>
            <a:r>
              <a:rPr lang="en-GB" sz="2000" dirty="0"/>
              <a:t>Models by default live in the </a:t>
            </a:r>
            <a:r>
              <a:rPr lang="en-GB" sz="2000" b="1" dirty="0"/>
              <a:t>app</a:t>
            </a:r>
            <a:r>
              <a:rPr lang="en-GB" sz="2000" dirty="0"/>
              <a:t> folder – as we have included the </a:t>
            </a:r>
            <a:r>
              <a:rPr lang="en-GB" sz="2000" b="1" dirty="0" err="1"/>
              <a:t>Auth</a:t>
            </a:r>
            <a:r>
              <a:rPr lang="en-GB" sz="2000" dirty="0"/>
              <a:t> module, the </a:t>
            </a:r>
            <a:r>
              <a:rPr lang="en-GB" sz="2000" b="1" dirty="0"/>
              <a:t>Users</a:t>
            </a:r>
            <a:r>
              <a:rPr lang="en-GB" sz="2000" dirty="0"/>
              <a:t> model has already been created and placed here for us</a:t>
            </a:r>
          </a:p>
          <a:p>
            <a:pPr>
              <a:spcAft>
                <a:spcPts val="600"/>
              </a:spcAft>
            </a:pPr>
            <a:r>
              <a:rPr lang="en-GB" sz="2000" dirty="0"/>
              <a:t>In order to create the Tasks model, return to the XAMPP Shell and use the following command</a:t>
            </a:r>
          </a:p>
          <a:p>
            <a:pPr lvl="1">
              <a:spcAft>
                <a:spcPts val="600"/>
              </a:spcAft>
            </a:pPr>
            <a:r>
              <a:rPr lang="en-GB" sz="1600" b="1" dirty="0"/>
              <a:t>php artisan </a:t>
            </a:r>
            <a:r>
              <a:rPr lang="en-GB" sz="1600" b="1" dirty="0" err="1"/>
              <a:t>make:model</a:t>
            </a:r>
            <a:r>
              <a:rPr lang="en-GB" sz="1600" b="1" dirty="0"/>
              <a:t> Task</a:t>
            </a:r>
          </a:p>
        </p:txBody>
      </p:sp>
      <p:pic>
        <p:nvPicPr>
          <p:cNvPr id="4" name="Picture 3"/>
          <p:cNvPicPr>
            <a:picLocks noChangeAspect="1"/>
          </p:cNvPicPr>
          <p:nvPr/>
        </p:nvPicPr>
        <p:blipFill>
          <a:blip r:embed="rId5"/>
          <a:stretch>
            <a:fillRect/>
          </a:stretch>
        </p:blipFill>
        <p:spPr>
          <a:xfrm>
            <a:off x="1907704" y="5157192"/>
            <a:ext cx="5328592" cy="718740"/>
          </a:xfrm>
          <a:prstGeom prst="rect">
            <a:avLst/>
          </a:prstGeom>
        </p:spPr>
      </p:pic>
    </p:spTree>
    <p:extLst>
      <p:ext uri="{BB962C8B-B14F-4D97-AF65-F5344CB8AC3E}">
        <p14:creationId xmlns:p14="http://schemas.microsoft.com/office/powerpoint/2010/main" val="2975008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Configuring the Task model</a:t>
            </a:r>
          </a:p>
        </p:txBody>
      </p:sp>
      <p:sp>
        <p:nvSpPr>
          <p:cNvPr id="3" name="Content Placeholder 2"/>
          <p:cNvSpPr>
            <a:spLocks noGrp="1"/>
          </p:cNvSpPr>
          <p:nvPr>
            <p:ph idx="1"/>
          </p:nvPr>
        </p:nvSpPr>
        <p:spPr/>
        <p:txBody>
          <a:bodyPr>
            <a:normAutofit/>
          </a:bodyPr>
          <a:lstStyle/>
          <a:p>
            <a:pPr>
              <a:spcAft>
                <a:spcPts val="600"/>
              </a:spcAft>
            </a:pPr>
            <a:r>
              <a:rPr lang="en-GB" sz="2000" dirty="0"/>
              <a:t>Artisan has made a new </a:t>
            </a:r>
            <a:r>
              <a:rPr lang="en-GB" sz="2000" b="1" dirty="0"/>
              <a:t>Tasks</a:t>
            </a:r>
            <a:r>
              <a:rPr lang="en-GB" sz="2000" dirty="0"/>
              <a:t> object in the </a:t>
            </a:r>
            <a:r>
              <a:rPr lang="en-GB" sz="2000" b="1" dirty="0"/>
              <a:t>app/Models</a:t>
            </a:r>
            <a:r>
              <a:rPr lang="en-GB" sz="2000" dirty="0"/>
              <a:t> folder</a:t>
            </a:r>
          </a:p>
          <a:p>
            <a:pPr>
              <a:spcAft>
                <a:spcPts val="600"/>
              </a:spcAft>
            </a:pPr>
            <a:r>
              <a:rPr lang="en-GB" sz="2000" dirty="0"/>
              <a:t>Open this in </a:t>
            </a:r>
            <a:r>
              <a:rPr lang="en-GB" sz="2000" b="1" dirty="0"/>
              <a:t>Brackets</a:t>
            </a:r>
            <a:r>
              <a:rPr lang="en-GB" sz="2000" dirty="0"/>
              <a:t>, it should look like the file below, fairly sparse</a:t>
            </a:r>
          </a:p>
        </p:txBody>
      </p:sp>
      <p:pic>
        <p:nvPicPr>
          <p:cNvPr id="6" name="Picture 5">
            <a:extLst>
              <a:ext uri="{FF2B5EF4-FFF2-40B4-BE49-F238E27FC236}">
                <a16:creationId xmlns:a16="http://schemas.microsoft.com/office/drawing/2014/main" id="{631B9B68-6F48-485A-A16F-FDD722BE727B}"/>
              </a:ext>
            </a:extLst>
          </p:cNvPr>
          <p:cNvPicPr>
            <a:picLocks noChangeAspect="1"/>
          </p:cNvPicPr>
          <p:nvPr/>
        </p:nvPicPr>
        <p:blipFill>
          <a:blip r:embed="rId2"/>
          <a:stretch>
            <a:fillRect/>
          </a:stretch>
        </p:blipFill>
        <p:spPr>
          <a:xfrm>
            <a:off x="804862" y="2996952"/>
            <a:ext cx="7534275" cy="3143250"/>
          </a:xfrm>
          <a:prstGeom prst="rect">
            <a:avLst/>
          </a:prstGeom>
        </p:spPr>
      </p:pic>
    </p:spTree>
    <p:extLst>
      <p:ext uri="{BB962C8B-B14F-4D97-AF65-F5344CB8AC3E}">
        <p14:creationId xmlns:p14="http://schemas.microsoft.com/office/powerpoint/2010/main" val="35459118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Configuring the Task model</a:t>
            </a:r>
          </a:p>
        </p:txBody>
      </p:sp>
      <p:sp>
        <p:nvSpPr>
          <p:cNvPr id="3" name="Content Placeholder 2"/>
          <p:cNvSpPr>
            <a:spLocks noGrp="1"/>
          </p:cNvSpPr>
          <p:nvPr>
            <p:ph idx="1"/>
          </p:nvPr>
        </p:nvSpPr>
        <p:spPr/>
        <p:txBody>
          <a:bodyPr>
            <a:normAutofit/>
          </a:bodyPr>
          <a:lstStyle/>
          <a:p>
            <a:pPr>
              <a:spcAft>
                <a:spcPts val="600"/>
              </a:spcAft>
            </a:pPr>
            <a:r>
              <a:rPr lang="en-GB" sz="2000" dirty="0"/>
              <a:t>The </a:t>
            </a:r>
            <a:r>
              <a:rPr lang="en-GB" sz="2000" b="1" dirty="0"/>
              <a:t>name</a:t>
            </a:r>
            <a:r>
              <a:rPr lang="en-GB" sz="2000" dirty="0"/>
              <a:t> field should be filled with data that the user can add, all other columns in the </a:t>
            </a:r>
            <a:r>
              <a:rPr lang="en-GB" sz="2000" b="1" dirty="0"/>
              <a:t>Task</a:t>
            </a:r>
            <a:r>
              <a:rPr lang="en-GB" sz="2000" dirty="0"/>
              <a:t> model are auto-numbered (</a:t>
            </a:r>
            <a:r>
              <a:rPr lang="en-GB" sz="2000" b="1" dirty="0"/>
              <a:t>id</a:t>
            </a:r>
            <a:r>
              <a:rPr lang="en-GB" sz="2000" dirty="0"/>
              <a:t>), default value (</a:t>
            </a:r>
            <a:r>
              <a:rPr lang="en-GB" sz="2000" b="1" dirty="0" err="1"/>
              <a:t>created_at</a:t>
            </a:r>
            <a:r>
              <a:rPr lang="en-GB" sz="2000" dirty="0"/>
              <a:t> and </a:t>
            </a:r>
            <a:r>
              <a:rPr lang="en-GB" sz="2000" b="1" dirty="0" err="1"/>
              <a:t>updated_at</a:t>
            </a:r>
            <a:r>
              <a:rPr lang="en-GB" sz="2000" dirty="0"/>
              <a:t>) or assigned through a relationship (</a:t>
            </a:r>
            <a:r>
              <a:rPr lang="en-GB" sz="2000" b="1" dirty="0" err="1"/>
              <a:t>user_id</a:t>
            </a:r>
            <a:r>
              <a:rPr lang="en-GB" sz="2000" dirty="0"/>
              <a:t>)</a:t>
            </a:r>
          </a:p>
          <a:p>
            <a:pPr>
              <a:spcAft>
                <a:spcPts val="600"/>
              </a:spcAft>
            </a:pPr>
            <a:r>
              <a:rPr lang="en-GB" sz="2000" dirty="0"/>
              <a:t>Fields which contain user data are known as </a:t>
            </a:r>
            <a:r>
              <a:rPr lang="en-GB" sz="2000" b="1" dirty="0"/>
              <a:t>mass assignable</a:t>
            </a:r>
            <a:endParaRPr lang="en-GB" sz="2000" dirty="0"/>
          </a:p>
          <a:p>
            <a:pPr>
              <a:spcAft>
                <a:spcPts val="600"/>
              </a:spcAft>
            </a:pPr>
            <a:r>
              <a:rPr lang="en-GB" sz="2000" dirty="0"/>
              <a:t>Add the highlighted code to the </a:t>
            </a:r>
            <a:r>
              <a:rPr lang="en-GB" sz="2000" b="1" dirty="0"/>
              <a:t>Task</a:t>
            </a:r>
            <a:r>
              <a:rPr lang="en-GB" sz="2000" dirty="0"/>
              <a:t> model to set the </a:t>
            </a:r>
            <a:r>
              <a:rPr lang="en-GB" sz="2000" b="1" dirty="0"/>
              <a:t>name</a:t>
            </a:r>
            <a:r>
              <a:rPr lang="en-GB" sz="2000" dirty="0"/>
              <a:t> field as mass assignable, then save the file</a:t>
            </a:r>
          </a:p>
        </p:txBody>
      </p:sp>
      <p:pic>
        <p:nvPicPr>
          <p:cNvPr id="6" name="Picture 5">
            <a:extLst>
              <a:ext uri="{FF2B5EF4-FFF2-40B4-BE49-F238E27FC236}">
                <a16:creationId xmlns:a16="http://schemas.microsoft.com/office/drawing/2014/main" id="{8D63B8FE-FB1F-4B6F-A18D-13428ACF4E71}"/>
              </a:ext>
            </a:extLst>
          </p:cNvPr>
          <p:cNvPicPr>
            <a:picLocks noChangeAspect="1"/>
          </p:cNvPicPr>
          <p:nvPr/>
        </p:nvPicPr>
        <p:blipFill rotWithShape="1">
          <a:blip r:embed="rId2"/>
          <a:srcRect t="38191"/>
          <a:stretch/>
        </p:blipFill>
        <p:spPr>
          <a:xfrm>
            <a:off x="1151620" y="4063896"/>
            <a:ext cx="6840760" cy="2624408"/>
          </a:xfrm>
          <a:prstGeom prst="rect">
            <a:avLst/>
          </a:prstGeom>
        </p:spPr>
      </p:pic>
    </p:spTree>
    <p:extLst>
      <p:ext uri="{BB962C8B-B14F-4D97-AF65-F5344CB8AC3E}">
        <p14:creationId xmlns:p14="http://schemas.microsoft.com/office/powerpoint/2010/main" val="30497490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Entity relationships</a:t>
            </a:r>
          </a:p>
        </p:txBody>
      </p:sp>
      <p:sp>
        <p:nvSpPr>
          <p:cNvPr id="3" name="Content Placeholder 2"/>
          <p:cNvSpPr>
            <a:spLocks noGrp="1"/>
          </p:cNvSpPr>
          <p:nvPr>
            <p:ph idx="1"/>
          </p:nvPr>
        </p:nvSpPr>
        <p:spPr/>
        <p:txBody>
          <a:bodyPr>
            <a:normAutofit/>
          </a:bodyPr>
          <a:lstStyle/>
          <a:p>
            <a:pPr>
              <a:spcAft>
                <a:spcPts val="600"/>
              </a:spcAft>
            </a:pPr>
            <a:r>
              <a:rPr lang="en-GB" sz="2000" dirty="0"/>
              <a:t>Defining a relationship between two tables requires editing of both model files, in this case one </a:t>
            </a:r>
            <a:r>
              <a:rPr lang="en-GB" sz="2000" b="1" dirty="0"/>
              <a:t>user</a:t>
            </a:r>
            <a:r>
              <a:rPr lang="en-GB" sz="2000" dirty="0"/>
              <a:t> can have many </a:t>
            </a:r>
            <a:r>
              <a:rPr lang="en-GB" sz="2000" b="1" dirty="0"/>
              <a:t>tasks</a:t>
            </a:r>
          </a:p>
          <a:p>
            <a:pPr>
              <a:spcAft>
                <a:spcPts val="600"/>
              </a:spcAft>
            </a:pPr>
            <a:r>
              <a:rPr lang="en-GB" sz="2000" dirty="0"/>
              <a:t>First, define the relationship in the </a:t>
            </a:r>
            <a:r>
              <a:rPr lang="en-GB" sz="2000" b="1" dirty="0"/>
              <a:t>User</a:t>
            </a:r>
            <a:r>
              <a:rPr lang="en-GB" sz="2000" dirty="0"/>
              <a:t> model… </a:t>
            </a:r>
            <a:r>
              <a:rPr lang="en-GB" sz="2000" b="1" dirty="0"/>
              <a:t>User </a:t>
            </a:r>
            <a:r>
              <a:rPr lang="en-GB" sz="2000" b="1" dirty="0" err="1"/>
              <a:t>hasMany</a:t>
            </a:r>
            <a:r>
              <a:rPr lang="en-GB" sz="2000" b="1" dirty="0"/>
              <a:t> Task</a:t>
            </a:r>
          </a:p>
          <a:p>
            <a:pPr>
              <a:spcAft>
                <a:spcPts val="600"/>
              </a:spcAft>
            </a:pPr>
            <a:r>
              <a:rPr lang="en-GB" sz="2000" dirty="0"/>
              <a:t>Open </a:t>
            </a:r>
            <a:r>
              <a:rPr lang="en-GB" sz="2000" b="1" dirty="0"/>
              <a:t>app/Models/</a:t>
            </a:r>
            <a:r>
              <a:rPr lang="en-GB" sz="2000" b="1" dirty="0" err="1"/>
              <a:t>User.php</a:t>
            </a:r>
            <a:r>
              <a:rPr lang="en-GB" sz="2000" b="1" dirty="0"/>
              <a:t> </a:t>
            </a:r>
            <a:r>
              <a:rPr lang="en-GB" sz="2000" dirty="0"/>
              <a:t>in Brackets and add the highlighted method and comment to the bottom of this class</a:t>
            </a:r>
          </a:p>
        </p:txBody>
      </p:sp>
      <p:pic>
        <p:nvPicPr>
          <p:cNvPr id="4" name="Picture 3"/>
          <p:cNvPicPr>
            <a:picLocks noChangeAspect="1"/>
          </p:cNvPicPr>
          <p:nvPr/>
        </p:nvPicPr>
        <p:blipFill>
          <a:blip r:embed="rId3"/>
          <a:stretch>
            <a:fillRect/>
          </a:stretch>
        </p:blipFill>
        <p:spPr>
          <a:xfrm>
            <a:off x="1763688" y="3717032"/>
            <a:ext cx="5620536" cy="2888727"/>
          </a:xfrm>
          <a:prstGeom prst="rect">
            <a:avLst/>
          </a:prstGeom>
        </p:spPr>
      </p:pic>
    </p:spTree>
    <p:extLst>
      <p:ext uri="{BB962C8B-B14F-4D97-AF65-F5344CB8AC3E}">
        <p14:creationId xmlns:p14="http://schemas.microsoft.com/office/powerpoint/2010/main" val="3096988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580698-23A9-42E6-849C-55D0309FBA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2" name="Title 1"/>
          <p:cNvSpPr>
            <a:spLocks noGrp="1"/>
          </p:cNvSpPr>
          <p:nvPr>
            <p:ph type="ctrTitle"/>
          </p:nvPr>
        </p:nvSpPr>
        <p:spPr>
          <a:xfrm>
            <a:off x="685800" y="3355848"/>
            <a:ext cx="8077200" cy="2233392"/>
          </a:xfrm>
        </p:spPr>
        <p:txBody>
          <a:bodyPr>
            <a:normAutofit/>
          </a:bodyPr>
          <a:lstStyle/>
          <a:p>
            <a:r>
              <a:rPr lang="en-GB" sz="3200" dirty="0"/>
              <a:t>Recap OOP PHP</a:t>
            </a:r>
          </a:p>
        </p:txBody>
      </p:sp>
      <p:sp>
        <p:nvSpPr>
          <p:cNvPr id="3" name="Subtitle 2"/>
          <p:cNvSpPr>
            <a:spLocks noGrp="1"/>
          </p:cNvSpPr>
          <p:nvPr>
            <p:ph type="subTitle" idx="1"/>
          </p:nvPr>
        </p:nvSpPr>
        <p:spPr/>
        <p:txBody>
          <a:bodyPr/>
          <a:lstStyle/>
          <a:p>
            <a:r>
              <a:rPr lang="en-GB" b="1" dirty="0"/>
              <a:t>BSc </a:t>
            </a:r>
            <a:r>
              <a:rPr lang="en-GB" dirty="0"/>
              <a:t>Applied Computing</a:t>
            </a:r>
            <a:endParaRPr lang="en-GB" sz="1200" dirty="0"/>
          </a:p>
        </p:txBody>
      </p:sp>
    </p:spTree>
    <p:extLst>
      <p:ext uri="{BB962C8B-B14F-4D97-AF65-F5344CB8AC3E}">
        <p14:creationId xmlns:p14="http://schemas.microsoft.com/office/powerpoint/2010/main" val="33970290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Entity relationships</a:t>
            </a:r>
          </a:p>
        </p:txBody>
      </p:sp>
      <p:sp>
        <p:nvSpPr>
          <p:cNvPr id="3" name="Content Placeholder 2"/>
          <p:cNvSpPr>
            <a:spLocks noGrp="1"/>
          </p:cNvSpPr>
          <p:nvPr>
            <p:ph idx="1"/>
          </p:nvPr>
        </p:nvSpPr>
        <p:spPr/>
        <p:txBody>
          <a:bodyPr>
            <a:normAutofit/>
          </a:bodyPr>
          <a:lstStyle/>
          <a:p>
            <a:pPr>
              <a:spcAft>
                <a:spcPts val="600"/>
              </a:spcAft>
            </a:pPr>
            <a:r>
              <a:rPr lang="en-GB" sz="2000" dirty="0"/>
              <a:t>Next, establish the relationship for the Task model</a:t>
            </a:r>
          </a:p>
          <a:p>
            <a:pPr>
              <a:spcAft>
                <a:spcPts val="600"/>
              </a:spcAft>
            </a:pPr>
            <a:r>
              <a:rPr lang="en-GB" sz="2000" dirty="0"/>
              <a:t>Each task has only one user so… </a:t>
            </a:r>
            <a:r>
              <a:rPr lang="en-GB" sz="2000" b="1" dirty="0"/>
              <a:t>Task </a:t>
            </a:r>
            <a:r>
              <a:rPr lang="en-GB" sz="2000" b="1" dirty="0" err="1"/>
              <a:t>belongsTo</a:t>
            </a:r>
            <a:r>
              <a:rPr lang="en-GB" sz="2000" b="1" dirty="0"/>
              <a:t> User</a:t>
            </a:r>
          </a:p>
          <a:p>
            <a:pPr>
              <a:spcAft>
                <a:spcPts val="600"/>
              </a:spcAft>
            </a:pPr>
            <a:r>
              <a:rPr lang="en-GB" sz="2000" dirty="0"/>
              <a:t>Open </a:t>
            </a:r>
            <a:r>
              <a:rPr lang="en-GB" sz="2000" b="1" dirty="0"/>
              <a:t>app/Model/</a:t>
            </a:r>
            <a:r>
              <a:rPr lang="en-GB" sz="2000" b="1" dirty="0" err="1"/>
              <a:t>Task.php</a:t>
            </a:r>
            <a:r>
              <a:rPr lang="en-GB" sz="2000" dirty="0"/>
              <a:t> in Brackets and add the highlighted method to the end of the class</a:t>
            </a:r>
          </a:p>
        </p:txBody>
      </p:sp>
      <p:pic>
        <p:nvPicPr>
          <p:cNvPr id="6" name="Picture 5">
            <a:extLst>
              <a:ext uri="{FF2B5EF4-FFF2-40B4-BE49-F238E27FC236}">
                <a16:creationId xmlns:a16="http://schemas.microsoft.com/office/drawing/2014/main" id="{0ED3B4A8-AB0D-4CCA-87AE-315660B466D8}"/>
              </a:ext>
            </a:extLst>
          </p:cNvPr>
          <p:cNvPicPr>
            <a:picLocks noChangeAspect="1"/>
          </p:cNvPicPr>
          <p:nvPr/>
        </p:nvPicPr>
        <p:blipFill>
          <a:blip r:embed="rId3"/>
          <a:stretch>
            <a:fillRect/>
          </a:stretch>
        </p:blipFill>
        <p:spPr>
          <a:xfrm>
            <a:off x="1987116" y="3429000"/>
            <a:ext cx="5169768" cy="3117066"/>
          </a:xfrm>
          <a:prstGeom prst="rect">
            <a:avLst/>
          </a:prstGeom>
        </p:spPr>
      </p:pic>
    </p:spTree>
    <p:extLst>
      <p:ext uri="{BB962C8B-B14F-4D97-AF65-F5344CB8AC3E}">
        <p14:creationId xmlns:p14="http://schemas.microsoft.com/office/powerpoint/2010/main" val="20807898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Entity relationships, example use</a:t>
            </a:r>
          </a:p>
        </p:txBody>
      </p:sp>
      <p:sp>
        <p:nvSpPr>
          <p:cNvPr id="3" name="Content Placeholder 2"/>
          <p:cNvSpPr>
            <a:spLocks noGrp="1"/>
          </p:cNvSpPr>
          <p:nvPr>
            <p:ph idx="1"/>
          </p:nvPr>
        </p:nvSpPr>
        <p:spPr/>
        <p:txBody>
          <a:bodyPr>
            <a:normAutofit/>
          </a:bodyPr>
          <a:lstStyle/>
          <a:p>
            <a:pPr>
              <a:spcAft>
                <a:spcPts val="600"/>
              </a:spcAft>
            </a:pPr>
            <a:r>
              <a:rPr lang="en-GB" sz="2000" dirty="0"/>
              <a:t>Now that the relationship between these two models is established, retrieving all of the tasks for any user is a simple as this</a:t>
            </a:r>
          </a:p>
          <a:p>
            <a:pPr>
              <a:spcAft>
                <a:spcPts val="600"/>
              </a:spcAft>
            </a:pPr>
            <a:endParaRPr lang="en-GB" sz="2000" dirty="0"/>
          </a:p>
          <a:p>
            <a:pPr>
              <a:spcAft>
                <a:spcPts val="600"/>
              </a:spcAft>
            </a:pPr>
            <a:endParaRPr lang="en-GB" sz="2000" dirty="0"/>
          </a:p>
          <a:p>
            <a:pPr>
              <a:spcAft>
                <a:spcPts val="600"/>
              </a:spcAft>
            </a:pPr>
            <a:endParaRPr lang="en-GB" sz="2000" dirty="0"/>
          </a:p>
          <a:p>
            <a:pPr>
              <a:spcAft>
                <a:spcPts val="600"/>
              </a:spcAft>
            </a:pPr>
            <a:endParaRPr lang="en-GB" sz="2000" dirty="0"/>
          </a:p>
          <a:p>
            <a:pPr>
              <a:spcAft>
                <a:spcPts val="600"/>
              </a:spcAft>
            </a:pPr>
            <a:endParaRPr lang="en-GB" sz="2000" dirty="0"/>
          </a:p>
          <a:p>
            <a:pPr>
              <a:spcAft>
                <a:spcPts val="600"/>
              </a:spcAft>
            </a:pPr>
            <a:r>
              <a:rPr lang="en-GB" sz="2000" b="1" dirty="0"/>
              <a:t>Do not include this code</a:t>
            </a:r>
            <a:r>
              <a:rPr lang="en-GB" sz="2000" dirty="0"/>
              <a:t>, it is here as an example of how powerful model relationships are and is not intended for inclusion in the project… not yet!</a:t>
            </a:r>
          </a:p>
          <a:p>
            <a:pPr>
              <a:spcAft>
                <a:spcPts val="600"/>
              </a:spcAft>
            </a:pPr>
            <a:r>
              <a:rPr lang="en-GB" sz="2000" dirty="0"/>
              <a:t>This concludes the building of our models and relationships for this project, ready for use in the Controllers later on</a:t>
            </a:r>
          </a:p>
          <a:p>
            <a:pPr>
              <a:spcAft>
                <a:spcPts val="600"/>
              </a:spcAft>
            </a:pPr>
            <a:endParaRPr lang="en-GB" sz="2000" dirty="0"/>
          </a:p>
          <a:p>
            <a:pPr>
              <a:spcAft>
                <a:spcPts val="600"/>
              </a:spcAft>
            </a:pPr>
            <a:endParaRPr lang="en-GB" sz="2000" dirty="0"/>
          </a:p>
        </p:txBody>
      </p:sp>
      <p:pic>
        <p:nvPicPr>
          <p:cNvPr id="5" name="Picture 4">
            <a:extLst>
              <a:ext uri="{FF2B5EF4-FFF2-40B4-BE49-F238E27FC236}">
                <a16:creationId xmlns:a16="http://schemas.microsoft.com/office/drawing/2014/main" id="{836C883C-FB81-49AB-AE83-7629F04282A4}"/>
              </a:ext>
            </a:extLst>
          </p:cNvPr>
          <p:cNvPicPr>
            <a:picLocks noChangeAspect="1"/>
          </p:cNvPicPr>
          <p:nvPr/>
        </p:nvPicPr>
        <p:blipFill>
          <a:blip r:embed="rId3"/>
          <a:stretch>
            <a:fillRect/>
          </a:stretch>
        </p:blipFill>
        <p:spPr>
          <a:xfrm>
            <a:off x="2438400" y="2747962"/>
            <a:ext cx="4267200" cy="1362075"/>
          </a:xfrm>
          <a:prstGeom prst="rect">
            <a:avLst/>
          </a:prstGeom>
        </p:spPr>
      </p:pic>
    </p:spTree>
    <p:extLst>
      <p:ext uri="{BB962C8B-B14F-4D97-AF65-F5344CB8AC3E}">
        <p14:creationId xmlns:p14="http://schemas.microsoft.com/office/powerpoint/2010/main" val="15608184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Quick test</a:t>
            </a:r>
          </a:p>
        </p:txBody>
      </p:sp>
      <p:sp>
        <p:nvSpPr>
          <p:cNvPr id="3" name="Content Placeholder 2"/>
          <p:cNvSpPr>
            <a:spLocks noGrp="1"/>
          </p:cNvSpPr>
          <p:nvPr>
            <p:ph idx="1"/>
          </p:nvPr>
        </p:nvSpPr>
        <p:spPr/>
        <p:txBody>
          <a:bodyPr>
            <a:normAutofit/>
          </a:bodyPr>
          <a:lstStyle/>
          <a:p>
            <a:pPr>
              <a:spcAft>
                <a:spcPts val="600"/>
              </a:spcAft>
            </a:pPr>
            <a:r>
              <a:rPr lang="en-GB" sz="2000" dirty="0"/>
              <a:t>Open a browser and navigate to </a:t>
            </a:r>
            <a:r>
              <a:rPr lang="en-GB" sz="2000" b="1" dirty="0">
                <a:hlinkClick r:id="rId2"/>
              </a:rPr>
              <a:t>http://laravel.tasklist</a:t>
            </a:r>
            <a:r>
              <a:rPr lang="en-GB" sz="2000" b="1" dirty="0"/>
              <a:t> </a:t>
            </a:r>
            <a:r>
              <a:rPr lang="en-GB" sz="2000" dirty="0"/>
              <a:t>you should see the default Laravel boilerplate page</a:t>
            </a:r>
          </a:p>
          <a:p>
            <a:pPr>
              <a:spcAft>
                <a:spcPts val="600"/>
              </a:spcAft>
            </a:pPr>
            <a:r>
              <a:rPr lang="en-GB" sz="2000" dirty="0"/>
              <a:t>Now try </a:t>
            </a:r>
            <a:r>
              <a:rPr lang="en-GB" sz="2000" b="1" dirty="0">
                <a:hlinkClick r:id="rId3"/>
              </a:rPr>
              <a:t>http://laravel.tasklist/login</a:t>
            </a:r>
            <a:r>
              <a:rPr lang="en-GB" sz="2000" dirty="0"/>
              <a:t>, you should see a plain login form</a:t>
            </a:r>
          </a:p>
        </p:txBody>
      </p:sp>
      <p:pic>
        <p:nvPicPr>
          <p:cNvPr id="9" name="Picture 8">
            <a:extLst>
              <a:ext uri="{FF2B5EF4-FFF2-40B4-BE49-F238E27FC236}">
                <a16:creationId xmlns:a16="http://schemas.microsoft.com/office/drawing/2014/main" id="{A2EF0389-BF06-49C7-B13A-F7CE147D2D10}"/>
              </a:ext>
            </a:extLst>
          </p:cNvPr>
          <p:cNvPicPr>
            <a:picLocks noChangeAspect="1"/>
          </p:cNvPicPr>
          <p:nvPr/>
        </p:nvPicPr>
        <p:blipFill>
          <a:blip r:embed="rId4"/>
          <a:stretch>
            <a:fillRect/>
          </a:stretch>
        </p:blipFill>
        <p:spPr>
          <a:xfrm>
            <a:off x="457200" y="3477232"/>
            <a:ext cx="3950796" cy="2394421"/>
          </a:xfrm>
          <a:prstGeom prst="rect">
            <a:avLst/>
          </a:prstGeom>
          <a:effectLst>
            <a:outerShdw blurRad="50800" dist="38100" dir="5400000" algn="t" rotWithShape="0">
              <a:prstClr val="black">
                <a:alpha val="40000"/>
              </a:prstClr>
            </a:outerShdw>
          </a:effectLst>
        </p:spPr>
      </p:pic>
      <p:pic>
        <p:nvPicPr>
          <p:cNvPr id="5" name="Picture 4">
            <a:extLst>
              <a:ext uri="{FF2B5EF4-FFF2-40B4-BE49-F238E27FC236}">
                <a16:creationId xmlns:a16="http://schemas.microsoft.com/office/drawing/2014/main" id="{018005BA-1A7A-40EC-8A3E-E9E3C2B190CF}"/>
              </a:ext>
            </a:extLst>
          </p:cNvPr>
          <p:cNvPicPr>
            <a:picLocks noChangeAspect="1"/>
          </p:cNvPicPr>
          <p:nvPr/>
        </p:nvPicPr>
        <p:blipFill>
          <a:blip r:embed="rId5"/>
          <a:stretch>
            <a:fillRect/>
          </a:stretch>
        </p:blipFill>
        <p:spPr>
          <a:xfrm>
            <a:off x="4817360" y="3491332"/>
            <a:ext cx="3842582" cy="2394421"/>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81645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Routing</a:t>
            </a:r>
          </a:p>
        </p:txBody>
      </p:sp>
      <p:sp>
        <p:nvSpPr>
          <p:cNvPr id="3" name="Content Placeholder 2"/>
          <p:cNvSpPr>
            <a:spLocks noGrp="1"/>
          </p:cNvSpPr>
          <p:nvPr>
            <p:ph idx="1"/>
          </p:nvPr>
        </p:nvSpPr>
        <p:spPr/>
        <p:txBody>
          <a:bodyPr>
            <a:normAutofit/>
          </a:bodyPr>
          <a:lstStyle/>
          <a:p>
            <a:pPr>
              <a:spcAft>
                <a:spcPts val="600"/>
              </a:spcAft>
            </a:pPr>
            <a:r>
              <a:rPr lang="en-GB" sz="2000" dirty="0"/>
              <a:t>If you completed last week’s project, you would have had a sneaky preview of Laravel Routing</a:t>
            </a:r>
          </a:p>
          <a:p>
            <a:pPr>
              <a:spcAft>
                <a:spcPts val="600"/>
              </a:spcAft>
            </a:pPr>
            <a:r>
              <a:rPr lang="en-GB" sz="2000" dirty="0"/>
              <a:t>Laravel project commonly employ close relationships between HTTP routes and controller methods</a:t>
            </a:r>
          </a:p>
          <a:p>
            <a:pPr>
              <a:spcAft>
                <a:spcPts val="600"/>
              </a:spcAft>
            </a:pPr>
            <a:r>
              <a:rPr lang="en-GB" sz="2000" dirty="0"/>
              <a:t>Open </a:t>
            </a:r>
            <a:r>
              <a:rPr lang="en-GB" sz="2000" b="1" dirty="0"/>
              <a:t>routes/</a:t>
            </a:r>
            <a:r>
              <a:rPr lang="en-GB" sz="2000" b="1" dirty="0" err="1"/>
              <a:t>web.php</a:t>
            </a:r>
            <a:r>
              <a:rPr lang="en-GB" sz="2000" dirty="0"/>
              <a:t> in Brackets – this is where all of the website HTTP requests are contained*</a:t>
            </a:r>
          </a:p>
          <a:p>
            <a:pPr>
              <a:spcAft>
                <a:spcPts val="600"/>
              </a:spcAft>
            </a:pPr>
            <a:endParaRPr lang="en-GB" sz="2000" dirty="0"/>
          </a:p>
        </p:txBody>
      </p:sp>
      <p:pic>
        <p:nvPicPr>
          <p:cNvPr id="6" name="Picture 5">
            <a:extLst>
              <a:ext uri="{FF2B5EF4-FFF2-40B4-BE49-F238E27FC236}">
                <a16:creationId xmlns:a16="http://schemas.microsoft.com/office/drawing/2014/main" id="{8FCDB589-7B3A-4948-A5B7-E862A1D3773D}"/>
              </a:ext>
            </a:extLst>
          </p:cNvPr>
          <p:cNvPicPr>
            <a:picLocks noChangeAspect="1"/>
          </p:cNvPicPr>
          <p:nvPr/>
        </p:nvPicPr>
        <p:blipFill>
          <a:blip r:embed="rId3"/>
          <a:stretch>
            <a:fillRect/>
          </a:stretch>
        </p:blipFill>
        <p:spPr>
          <a:xfrm>
            <a:off x="302871" y="4437112"/>
            <a:ext cx="8538257" cy="1320419"/>
          </a:xfrm>
          <a:prstGeom prst="rect">
            <a:avLst/>
          </a:prstGeom>
        </p:spPr>
      </p:pic>
    </p:spTree>
    <p:extLst>
      <p:ext uri="{BB962C8B-B14F-4D97-AF65-F5344CB8AC3E}">
        <p14:creationId xmlns:p14="http://schemas.microsoft.com/office/powerpoint/2010/main" val="20595980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Removing the Closure route</a:t>
            </a:r>
          </a:p>
        </p:txBody>
      </p:sp>
      <p:sp>
        <p:nvSpPr>
          <p:cNvPr id="3" name="Content Placeholder 2"/>
          <p:cNvSpPr>
            <a:spLocks noGrp="1"/>
          </p:cNvSpPr>
          <p:nvPr>
            <p:ph idx="1"/>
          </p:nvPr>
        </p:nvSpPr>
        <p:spPr/>
        <p:txBody>
          <a:bodyPr>
            <a:normAutofit/>
          </a:bodyPr>
          <a:lstStyle/>
          <a:p>
            <a:pPr>
              <a:spcAft>
                <a:spcPts val="600"/>
              </a:spcAft>
            </a:pPr>
            <a:r>
              <a:rPr lang="en-GB" sz="2000" dirty="0"/>
              <a:t>We have no further need of the Laravel boilerplate page</a:t>
            </a:r>
          </a:p>
          <a:p>
            <a:pPr>
              <a:spcAft>
                <a:spcPts val="600"/>
              </a:spcAft>
            </a:pPr>
            <a:r>
              <a:rPr lang="en-GB" sz="2000" dirty="0"/>
              <a:t>As we have a /home route defined we will use that as the default page view from here</a:t>
            </a:r>
          </a:p>
          <a:p>
            <a:pPr>
              <a:spcAft>
                <a:spcPts val="600"/>
              </a:spcAft>
            </a:pPr>
            <a:r>
              <a:rPr lang="en-GB" sz="2000" dirty="0"/>
              <a:t>In Brackets, delete the highlighted code from the /routes/</a:t>
            </a:r>
            <a:r>
              <a:rPr lang="en-GB" sz="2000" dirty="0" err="1"/>
              <a:t>web.php</a:t>
            </a:r>
            <a:r>
              <a:rPr lang="en-GB" sz="2000" dirty="0"/>
              <a:t> file</a:t>
            </a:r>
          </a:p>
          <a:p>
            <a:pPr>
              <a:spcAft>
                <a:spcPts val="600"/>
              </a:spcAft>
            </a:pPr>
            <a:endParaRPr lang="en-GB" sz="2000" dirty="0"/>
          </a:p>
          <a:p>
            <a:pPr>
              <a:spcAft>
                <a:spcPts val="600"/>
              </a:spcAft>
            </a:pPr>
            <a:endParaRPr lang="en-GB" sz="2000" dirty="0"/>
          </a:p>
          <a:p>
            <a:pPr>
              <a:spcAft>
                <a:spcPts val="600"/>
              </a:spcAft>
            </a:pPr>
            <a:endParaRPr lang="en-GB" sz="2000" dirty="0"/>
          </a:p>
          <a:p>
            <a:pPr>
              <a:spcAft>
                <a:spcPts val="600"/>
              </a:spcAft>
            </a:pPr>
            <a:endParaRPr lang="en-GB" sz="2000" dirty="0"/>
          </a:p>
          <a:p>
            <a:pPr>
              <a:spcAft>
                <a:spcPts val="600"/>
              </a:spcAft>
            </a:pPr>
            <a:endParaRPr lang="en-GB" sz="2000" dirty="0"/>
          </a:p>
          <a:p>
            <a:pPr>
              <a:spcAft>
                <a:spcPts val="600"/>
              </a:spcAft>
            </a:pPr>
            <a:r>
              <a:rPr lang="en-GB" sz="2000" dirty="0"/>
              <a:t>This add the highlighted line shown below*</a:t>
            </a:r>
          </a:p>
        </p:txBody>
      </p:sp>
      <p:pic>
        <p:nvPicPr>
          <p:cNvPr id="5" name="Picture 4">
            <a:extLst>
              <a:ext uri="{FF2B5EF4-FFF2-40B4-BE49-F238E27FC236}">
                <a16:creationId xmlns:a16="http://schemas.microsoft.com/office/drawing/2014/main" id="{F54D2400-B1D6-4C7E-840F-A6ABA5B3D52F}"/>
              </a:ext>
            </a:extLst>
          </p:cNvPr>
          <p:cNvPicPr>
            <a:picLocks noChangeAspect="1"/>
          </p:cNvPicPr>
          <p:nvPr/>
        </p:nvPicPr>
        <p:blipFill>
          <a:blip r:embed="rId3"/>
          <a:stretch>
            <a:fillRect/>
          </a:stretch>
        </p:blipFill>
        <p:spPr>
          <a:xfrm>
            <a:off x="1126225" y="3645024"/>
            <a:ext cx="6891549" cy="1114809"/>
          </a:xfrm>
          <a:prstGeom prst="rect">
            <a:avLst/>
          </a:prstGeom>
        </p:spPr>
      </p:pic>
      <p:pic>
        <p:nvPicPr>
          <p:cNvPr id="9" name="Picture 8">
            <a:extLst>
              <a:ext uri="{FF2B5EF4-FFF2-40B4-BE49-F238E27FC236}">
                <a16:creationId xmlns:a16="http://schemas.microsoft.com/office/drawing/2014/main" id="{CB48032D-D209-4B00-AF2D-FABFC0BFD3B1}"/>
              </a:ext>
            </a:extLst>
          </p:cNvPr>
          <p:cNvPicPr>
            <a:picLocks noChangeAspect="1"/>
          </p:cNvPicPr>
          <p:nvPr/>
        </p:nvPicPr>
        <p:blipFill>
          <a:blip r:embed="rId4"/>
          <a:stretch>
            <a:fillRect/>
          </a:stretch>
        </p:blipFill>
        <p:spPr>
          <a:xfrm>
            <a:off x="251520" y="5734669"/>
            <a:ext cx="8640960" cy="783000"/>
          </a:xfrm>
          <a:prstGeom prst="rect">
            <a:avLst/>
          </a:prstGeom>
        </p:spPr>
      </p:pic>
    </p:spTree>
    <p:extLst>
      <p:ext uri="{BB962C8B-B14F-4D97-AF65-F5344CB8AC3E}">
        <p14:creationId xmlns:p14="http://schemas.microsoft.com/office/powerpoint/2010/main" val="29904056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Adding Routes to TaskController</a:t>
            </a:r>
          </a:p>
        </p:txBody>
      </p:sp>
      <p:sp>
        <p:nvSpPr>
          <p:cNvPr id="3" name="Content Placeholder 2"/>
          <p:cNvSpPr>
            <a:spLocks noGrp="1"/>
          </p:cNvSpPr>
          <p:nvPr>
            <p:ph idx="1"/>
          </p:nvPr>
        </p:nvSpPr>
        <p:spPr/>
        <p:txBody>
          <a:bodyPr>
            <a:normAutofit/>
          </a:bodyPr>
          <a:lstStyle/>
          <a:p>
            <a:pPr>
              <a:spcAft>
                <a:spcPts val="600"/>
              </a:spcAft>
            </a:pPr>
            <a:r>
              <a:rPr lang="en-GB" sz="2000" dirty="0"/>
              <a:t>The tasks model will require some application logic to manage the task list data, this will be added to a </a:t>
            </a:r>
            <a:r>
              <a:rPr lang="en-GB" sz="2000" b="1" dirty="0"/>
              <a:t>TaskController</a:t>
            </a:r>
            <a:r>
              <a:rPr lang="en-GB" sz="2000" dirty="0"/>
              <a:t> class </a:t>
            </a:r>
          </a:p>
          <a:p>
            <a:pPr>
              <a:spcAft>
                <a:spcPts val="600"/>
              </a:spcAft>
            </a:pPr>
            <a:r>
              <a:rPr lang="en-GB" sz="2000" dirty="0"/>
              <a:t>Before creating the </a:t>
            </a:r>
            <a:r>
              <a:rPr lang="en-GB" sz="2000" b="1" dirty="0"/>
              <a:t>TaskController</a:t>
            </a:r>
            <a:r>
              <a:rPr lang="en-GB" sz="2000" dirty="0"/>
              <a:t>, add the routes to it</a:t>
            </a:r>
          </a:p>
          <a:p>
            <a:pPr>
              <a:spcAft>
                <a:spcPts val="600"/>
              </a:spcAft>
            </a:pPr>
            <a:r>
              <a:rPr lang="en-GB" sz="2000" dirty="0"/>
              <a:t>Add the highlighted lines to the bottom of </a:t>
            </a:r>
            <a:r>
              <a:rPr lang="en-GB" sz="2000" b="1" dirty="0" err="1"/>
              <a:t>web.php</a:t>
            </a:r>
            <a:r>
              <a:rPr lang="en-GB" sz="2000" b="1" dirty="0"/>
              <a:t> </a:t>
            </a:r>
            <a:r>
              <a:rPr lang="en-GB" sz="2000" dirty="0"/>
              <a:t>to implement routes to the </a:t>
            </a:r>
            <a:r>
              <a:rPr lang="en-GB" sz="2000" b="1" dirty="0"/>
              <a:t>TaskController</a:t>
            </a:r>
            <a:r>
              <a:rPr lang="en-GB" sz="2000" dirty="0"/>
              <a:t> functions then save the file</a:t>
            </a:r>
          </a:p>
        </p:txBody>
      </p:sp>
      <p:pic>
        <p:nvPicPr>
          <p:cNvPr id="8" name="Picture 7">
            <a:extLst>
              <a:ext uri="{FF2B5EF4-FFF2-40B4-BE49-F238E27FC236}">
                <a16:creationId xmlns:a16="http://schemas.microsoft.com/office/drawing/2014/main" id="{CB2B9DCC-1E03-4C37-8672-A27CCD77895B}"/>
              </a:ext>
            </a:extLst>
          </p:cNvPr>
          <p:cNvPicPr>
            <a:picLocks noChangeAspect="1"/>
          </p:cNvPicPr>
          <p:nvPr/>
        </p:nvPicPr>
        <p:blipFill>
          <a:blip r:embed="rId2"/>
          <a:stretch>
            <a:fillRect/>
          </a:stretch>
        </p:blipFill>
        <p:spPr>
          <a:xfrm>
            <a:off x="251520" y="4063587"/>
            <a:ext cx="8640960" cy="1526501"/>
          </a:xfrm>
          <a:prstGeom prst="rect">
            <a:avLst/>
          </a:prstGeom>
        </p:spPr>
      </p:pic>
    </p:spTree>
    <p:extLst>
      <p:ext uri="{BB962C8B-B14F-4D97-AF65-F5344CB8AC3E}">
        <p14:creationId xmlns:p14="http://schemas.microsoft.com/office/powerpoint/2010/main" val="38459912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Creating TaskController</a:t>
            </a:r>
          </a:p>
        </p:txBody>
      </p:sp>
      <p:sp>
        <p:nvSpPr>
          <p:cNvPr id="3" name="Content Placeholder 2"/>
          <p:cNvSpPr>
            <a:spLocks noGrp="1"/>
          </p:cNvSpPr>
          <p:nvPr>
            <p:ph idx="1"/>
          </p:nvPr>
        </p:nvSpPr>
        <p:spPr/>
        <p:txBody>
          <a:bodyPr>
            <a:normAutofit/>
          </a:bodyPr>
          <a:lstStyle/>
          <a:p>
            <a:pPr>
              <a:spcAft>
                <a:spcPts val="600"/>
              </a:spcAft>
            </a:pPr>
            <a:r>
              <a:rPr lang="en-GB" sz="2000" dirty="0"/>
              <a:t>We know that we need a Controller with the name </a:t>
            </a:r>
            <a:r>
              <a:rPr lang="en-GB" sz="2000" b="1" dirty="0"/>
              <a:t>TaskController</a:t>
            </a:r>
            <a:r>
              <a:rPr lang="en-GB" sz="2000" dirty="0"/>
              <a:t> and with methods named </a:t>
            </a:r>
            <a:r>
              <a:rPr lang="en-GB" sz="2000" b="1" dirty="0"/>
              <a:t>index</a:t>
            </a:r>
            <a:r>
              <a:rPr lang="en-GB" sz="2000" dirty="0"/>
              <a:t>, </a:t>
            </a:r>
            <a:r>
              <a:rPr lang="en-GB" sz="2000" b="1" dirty="0"/>
              <a:t>store</a:t>
            </a:r>
            <a:r>
              <a:rPr lang="en-GB" sz="2000" dirty="0"/>
              <a:t> and </a:t>
            </a:r>
            <a:r>
              <a:rPr lang="en-GB" sz="2000" b="1" dirty="0"/>
              <a:t>destroy</a:t>
            </a:r>
          </a:p>
          <a:p>
            <a:pPr>
              <a:spcAft>
                <a:spcPts val="600"/>
              </a:spcAft>
            </a:pPr>
            <a:r>
              <a:rPr lang="en-GB" sz="2000" dirty="0"/>
              <a:t>Add this controller using the </a:t>
            </a:r>
            <a:r>
              <a:rPr lang="en-GB" sz="2000" b="1" dirty="0"/>
              <a:t>XAMPP</a:t>
            </a:r>
            <a:r>
              <a:rPr lang="en-GB" sz="2000" dirty="0"/>
              <a:t> </a:t>
            </a:r>
            <a:r>
              <a:rPr lang="en-GB" sz="2000" b="1" dirty="0"/>
              <a:t>Shell</a:t>
            </a:r>
            <a:r>
              <a:rPr lang="en-GB" sz="2000" dirty="0"/>
              <a:t> and the following command</a:t>
            </a:r>
          </a:p>
          <a:p>
            <a:pPr lvl="1">
              <a:spcAft>
                <a:spcPts val="600"/>
              </a:spcAft>
            </a:pPr>
            <a:r>
              <a:rPr lang="en-GB" sz="1600" b="1" dirty="0"/>
              <a:t>php artisan </a:t>
            </a:r>
            <a:r>
              <a:rPr lang="en-GB" sz="1600" b="1" dirty="0" err="1"/>
              <a:t>make:controller</a:t>
            </a:r>
            <a:r>
              <a:rPr lang="en-GB" sz="1600" b="1" dirty="0"/>
              <a:t> TaskController</a:t>
            </a:r>
          </a:p>
          <a:p>
            <a:pPr lvl="1">
              <a:spcAft>
                <a:spcPts val="600"/>
              </a:spcAft>
            </a:pPr>
            <a:endParaRPr lang="en-GB" sz="1600" b="1" dirty="0"/>
          </a:p>
          <a:p>
            <a:pPr lvl="1">
              <a:spcAft>
                <a:spcPts val="600"/>
              </a:spcAft>
            </a:pPr>
            <a:endParaRPr lang="en-GB" sz="1600" b="1" dirty="0"/>
          </a:p>
          <a:p>
            <a:pPr marL="457200" lvl="1" indent="0">
              <a:spcAft>
                <a:spcPts val="600"/>
              </a:spcAft>
              <a:buNone/>
            </a:pPr>
            <a:endParaRPr lang="en-GB" sz="1600" b="1" dirty="0"/>
          </a:p>
          <a:p>
            <a:pPr>
              <a:spcAft>
                <a:spcPts val="600"/>
              </a:spcAft>
            </a:pPr>
            <a:r>
              <a:rPr lang="en-GB" sz="2000" dirty="0"/>
              <a:t>The new </a:t>
            </a:r>
            <a:r>
              <a:rPr lang="en-GB" sz="2000" b="1" dirty="0"/>
              <a:t>TaskController </a:t>
            </a:r>
            <a:r>
              <a:rPr lang="en-GB" sz="2000" dirty="0"/>
              <a:t>can be found in</a:t>
            </a:r>
            <a:r>
              <a:rPr lang="en-GB" sz="2000" b="1" dirty="0"/>
              <a:t> app/HTTP/Controllers</a:t>
            </a:r>
            <a:r>
              <a:rPr lang="en-GB" sz="2000" dirty="0"/>
              <a:t>, open it in Brackets and have a look at the default file that has been created</a:t>
            </a:r>
          </a:p>
        </p:txBody>
      </p:sp>
      <p:sp>
        <p:nvSpPr>
          <p:cNvPr id="4"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Unicode MS"/>
              </a:rPr>
              <a:t>TaskController --plain</a:t>
            </a:r>
            <a:r>
              <a:rPr kumimoji="0" lang="en-US" altLang="en-US" sz="6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7" name="Picture 6"/>
          <p:cNvPicPr>
            <a:picLocks noChangeAspect="1"/>
          </p:cNvPicPr>
          <p:nvPr/>
        </p:nvPicPr>
        <p:blipFill>
          <a:blip r:embed="rId2"/>
          <a:stretch>
            <a:fillRect/>
          </a:stretch>
        </p:blipFill>
        <p:spPr>
          <a:xfrm>
            <a:off x="2159732" y="3429000"/>
            <a:ext cx="4824536" cy="591689"/>
          </a:xfrm>
          <a:prstGeom prst="rect">
            <a:avLst/>
          </a:prstGeom>
        </p:spPr>
      </p:pic>
      <p:pic>
        <p:nvPicPr>
          <p:cNvPr id="8" name="Picture 7"/>
          <p:cNvPicPr>
            <a:picLocks noChangeAspect="1"/>
          </p:cNvPicPr>
          <p:nvPr/>
        </p:nvPicPr>
        <p:blipFill>
          <a:blip r:embed="rId3"/>
          <a:stretch>
            <a:fillRect/>
          </a:stretch>
        </p:blipFill>
        <p:spPr>
          <a:xfrm>
            <a:off x="2888661" y="5157192"/>
            <a:ext cx="3366678" cy="1390584"/>
          </a:xfrm>
          <a:prstGeom prst="rect">
            <a:avLst/>
          </a:prstGeom>
        </p:spPr>
      </p:pic>
    </p:spTree>
    <p:extLst>
      <p:ext uri="{BB962C8B-B14F-4D97-AF65-F5344CB8AC3E}">
        <p14:creationId xmlns:p14="http://schemas.microsoft.com/office/powerpoint/2010/main" val="32768691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Requiring authentication</a:t>
            </a:r>
          </a:p>
        </p:txBody>
      </p:sp>
      <p:sp>
        <p:nvSpPr>
          <p:cNvPr id="3" name="Content Placeholder 2"/>
          <p:cNvSpPr>
            <a:spLocks noGrp="1"/>
          </p:cNvSpPr>
          <p:nvPr>
            <p:ph idx="1"/>
          </p:nvPr>
        </p:nvSpPr>
        <p:spPr/>
        <p:txBody>
          <a:bodyPr>
            <a:normAutofit lnSpcReduction="10000"/>
          </a:bodyPr>
          <a:lstStyle/>
          <a:p>
            <a:pPr>
              <a:spcAft>
                <a:spcPts val="600"/>
              </a:spcAft>
            </a:pPr>
            <a:r>
              <a:rPr lang="en-GB" sz="2000" dirty="0"/>
              <a:t>To use the functionality provided by </a:t>
            </a:r>
            <a:r>
              <a:rPr lang="en-GB" sz="2000" b="1" dirty="0"/>
              <a:t>TaskController</a:t>
            </a:r>
            <a:r>
              <a:rPr lang="en-GB" sz="2000" dirty="0"/>
              <a:t>, the user would need to be logged in, we need to restrict access to </a:t>
            </a:r>
            <a:r>
              <a:rPr lang="en-GB" sz="2000" b="1" dirty="0"/>
              <a:t>TaskController</a:t>
            </a:r>
            <a:r>
              <a:rPr lang="en-GB" sz="2000" dirty="0"/>
              <a:t> to only those that have logged in</a:t>
            </a:r>
          </a:p>
          <a:p>
            <a:pPr>
              <a:spcAft>
                <a:spcPts val="600"/>
              </a:spcAft>
            </a:pPr>
            <a:r>
              <a:rPr lang="en-GB" sz="2000" dirty="0"/>
              <a:t>Laravel, as many other server-side frameworks, make this kind of requirement relatively easy through a layer known as </a:t>
            </a:r>
            <a:r>
              <a:rPr lang="en-GB" sz="2000" b="1" dirty="0">
                <a:hlinkClick r:id="rId3"/>
              </a:rPr>
              <a:t>Middleware</a:t>
            </a:r>
            <a:r>
              <a:rPr lang="en-GB" sz="2000" dirty="0"/>
              <a:t>.</a:t>
            </a:r>
          </a:p>
          <a:p>
            <a:pPr>
              <a:spcAft>
                <a:spcPts val="600"/>
              </a:spcAft>
            </a:pPr>
            <a:r>
              <a:rPr lang="en-GB" sz="2000" dirty="0"/>
              <a:t>As we have included the </a:t>
            </a:r>
            <a:r>
              <a:rPr lang="en-GB" sz="2000" dirty="0" err="1"/>
              <a:t>Auth</a:t>
            </a:r>
            <a:r>
              <a:rPr lang="en-GB" sz="2000" dirty="0"/>
              <a:t> module, the </a:t>
            </a:r>
            <a:r>
              <a:rPr lang="en-GB" sz="2000" dirty="0" err="1"/>
              <a:t>Auth</a:t>
            </a:r>
            <a:r>
              <a:rPr lang="en-GB" sz="2000" dirty="0"/>
              <a:t> Middleware has been pre-built for us and we only need to specify that we want it used in the </a:t>
            </a:r>
            <a:r>
              <a:rPr lang="en-GB" sz="2000" b="1" dirty="0"/>
              <a:t>TaskController</a:t>
            </a:r>
          </a:p>
          <a:p>
            <a:pPr>
              <a:spcAft>
                <a:spcPts val="600"/>
              </a:spcAft>
            </a:pPr>
            <a:r>
              <a:rPr lang="en-GB" sz="2000" dirty="0"/>
              <a:t>In Laravel, required Middleware is specified for each class in its constructor function</a:t>
            </a:r>
          </a:p>
          <a:p>
            <a:pPr>
              <a:spcAft>
                <a:spcPts val="600"/>
              </a:spcAft>
            </a:pPr>
            <a:r>
              <a:rPr lang="en-GB" sz="2000" dirty="0"/>
              <a:t>If you would like to look over the authentication Middleware, it can be found in </a:t>
            </a:r>
            <a:r>
              <a:rPr lang="en-GB" sz="2000" b="1" dirty="0"/>
              <a:t>app/HTTP/Middleware/</a:t>
            </a:r>
            <a:r>
              <a:rPr lang="en-GB" sz="2000" b="1" dirty="0" err="1"/>
              <a:t>authentication.php</a:t>
            </a:r>
            <a:r>
              <a:rPr lang="en-GB" sz="2000" b="1" dirty="0"/>
              <a:t> </a:t>
            </a:r>
            <a:r>
              <a:rPr lang="en-GB" sz="2000" dirty="0"/>
              <a:t>and the routing to this Middleware can be found in </a:t>
            </a:r>
            <a:r>
              <a:rPr lang="en-GB" sz="2000" b="1" dirty="0"/>
              <a:t>app/HTTP/Controllers/</a:t>
            </a:r>
            <a:r>
              <a:rPr lang="en-GB" sz="2000" b="1" dirty="0" err="1"/>
              <a:t>Kernel.php</a:t>
            </a:r>
            <a:br>
              <a:rPr lang="en-GB" sz="2000" b="1" dirty="0"/>
            </a:br>
            <a:r>
              <a:rPr lang="en-GB" sz="1600" dirty="0"/>
              <a:t>(do not make any changes to these files)</a:t>
            </a:r>
            <a:endParaRPr lang="en-GB" sz="1600" b="1" dirty="0"/>
          </a:p>
        </p:txBody>
      </p:sp>
    </p:spTree>
    <p:extLst>
      <p:ext uri="{BB962C8B-B14F-4D97-AF65-F5344CB8AC3E}">
        <p14:creationId xmlns:p14="http://schemas.microsoft.com/office/powerpoint/2010/main" val="33604699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18470-BEA9-4585-989E-C43DC2B2F070}"/>
              </a:ext>
            </a:extLst>
          </p:cNvPr>
          <p:cNvSpPr>
            <a:spLocks noGrp="1"/>
          </p:cNvSpPr>
          <p:nvPr>
            <p:ph type="title"/>
          </p:nvPr>
        </p:nvSpPr>
        <p:spPr/>
        <p:txBody>
          <a:bodyPr/>
          <a:lstStyle/>
          <a:p>
            <a:r>
              <a:rPr lang="en-GB" dirty="0"/>
              <a:t>Adding the model reference</a:t>
            </a:r>
          </a:p>
        </p:txBody>
      </p:sp>
      <p:sp>
        <p:nvSpPr>
          <p:cNvPr id="3" name="Content Placeholder 2">
            <a:extLst>
              <a:ext uri="{FF2B5EF4-FFF2-40B4-BE49-F238E27FC236}">
                <a16:creationId xmlns:a16="http://schemas.microsoft.com/office/drawing/2014/main" id="{42EF0DAF-AAAE-4AA2-BB1C-D2EE2240E379}"/>
              </a:ext>
            </a:extLst>
          </p:cNvPr>
          <p:cNvSpPr>
            <a:spLocks noGrp="1"/>
          </p:cNvSpPr>
          <p:nvPr>
            <p:ph idx="1"/>
          </p:nvPr>
        </p:nvSpPr>
        <p:spPr/>
        <p:txBody>
          <a:bodyPr>
            <a:normAutofit/>
          </a:bodyPr>
          <a:lstStyle/>
          <a:p>
            <a:r>
              <a:rPr lang="en-GB" sz="2000" dirty="0"/>
              <a:t>The </a:t>
            </a:r>
            <a:r>
              <a:rPr lang="en-GB" sz="2000" b="1" dirty="0" err="1"/>
              <a:t>TaskController</a:t>
            </a:r>
            <a:r>
              <a:rPr lang="en-GB" sz="2000" dirty="0"/>
              <a:t> will need to reference the </a:t>
            </a:r>
            <a:r>
              <a:rPr lang="en-GB" sz="2000" b="1" dirty="0"/>
              <a:t>Task </a:t>
            </a:r>
            <a:r>
              <a:rPr lang="en-GB" sz="2000" dirty="0"/>
              <a:t>class</a:t>
            </a:r>
          </a:p>
          <a:p>
            <a:r>
              <a:rPr lang="en-GB" sz="2000" dirty="0"/>
              <a:t>To add a reference to </a:t>
            </a:r>
            <a:r>
              <a:rPr lang="en-GB" sz="2000" b="1" dirty="0"/>
              <a:t>Task</a:t>
            </a:r>
            <a:r>
              <a:rPr lang="en-GB" sz="2000" dirty="0"/>
              <a:t> to the top of </a:t>
            </a:r>
            <a:r>
              <a:rPr lang="en-GB" sz="2000" b="1" dirty="0" err="1"/>
              <a:t>TaskController</a:t>
            </a:r>
            <a:r>
              <a:rPr lang="en-GB" sz="2000" dirty="0"/>
              <a:t> add the following highlighted code*</a:t>
            </a:r>
          </a:p>
        </p:txBody>
      </p:sp>
      <p:pic>
        <p:nvPicPr>
          <p:cNvPr id="6" name="Picture 5">
            <a:extLst>
              <a:ext uri="{FF2B5EF4-FFF2-40B4-BE49-F238E27FC236}">
                <a16:creationId xmlns:a16="http://schemas.microsoft.com/office/drawing/2014/main" id="{9B40055D-50DC-432B-9E78-6DE607D0DF48}"/>
              </a:ext>
            </a:extLst>
          </p:cNvPr>
          <p:cNvPicPr>
            <a:picLocks noChangeAspect="1"/>
          </p:cNvPicPr>
          <p:nvPr/>
        </p:nvPicPr>
        <p:blipFill>
          <a:blip r:embed="rId3"/>
          <a:stretch>
            <a:fillRect/>
          </a:stretch>
        </p:blipFill>
        <p:spPr>
          <a:xfrm>
            <a:off x="1462087" y="3429000"/>
            <a:ext cx="6219825" cy="2609850"/>
          </a:xfrm>
          <a:prstGeom prst="rect">
            <a:avLst/>
          </a:prstGeom>
        </p:spPr>
      </p:pic>
    </p:spTree>
    <p:extLst>
      <p:ext uri="{BB962C8B-B14F-4D97-AF65-F5344CB8AC3E}">
        <p14:creationId xmlns:p14="http://schemas.microsoft.com/office/powerpoint/2010/main" val="14593636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Requiring authentication</a:t>
            </a:r>
          </a:p>
        </p:txBody>
      </p:sp>
      <p:sp>
        <p:nvSpPr>
          <p:cNvPr id="3" name="Content Placeholder 2"/>
          <p:cNvSpPr>
            <a:spLocks noGrp="1"/>
          </p:cNvSpPr>
          <p:nvPr>
            <p:ph idx="1"/>
          </p:nvPr>
        </p:nvSpPr>
        <p:spPr/>
        <p:txBody>
          <a:bodyPr>
            <a:normAutofit/>
          </a:bodyPr>
          <a:lstStyle/>
          <a:p>
            <a:pPr>
              <a:spcAft>
                <a:spcPts val="600"/>
              </a:spcAft>
            </a:pPr>
            <a:r>
              <a:rPr lang="en-GB" sz="2000" dirty="0"/>
              <a:t>Add the highlighted code and comments to </a:t>
            </a:r>
            <a:r>
              <a:rPr lang="en-GB" sz="2000" b="1" dirty="0"/>
              <a:t>TaskController</a:t>
            </a:r>
            <a:r>
              <a:rPr lang="en-GB" sz="2000" dirty="0"/>
              <a:t> to implement a constructor function and include the authentication Middleware</a:t>
            </a:r>
          </a:p>
        </p:txBody>
      </p:sp>
      <p:pic>
        <p:nvPicPr>
          <p:cNvPr id="4" name="Picture 3"/>
          <p:cNvPicPr>
            <a:picLocks noChangeAspect="1"/>
          </p:cNvPicPr>
          <p:nvPr/>
        </p:nvPicPr>
        <p:blipFill>
          <a:blip r:embed="rId3"/>
          <a:stretch>
            <a:fillRect/>
          </a:stretch>
        </p:blipFill>
        <p:spPr>
          <a:xfrm>
            <a:off x="1671637" y="2708920"/>
            <a:ext cx="5800725" cy="2447925"/>
          </a:xfrm>
          <a:prstGeom prst="rect">
            <a:avLst/>
          </a:prstGeom>
        </p:spPr>
      </p:pic>
    </p:spTree>
    <p:extLst>
      <p:ext uri="{BB962C8B-B14F-4D97-AF65-F5344CB8AC3E}">
        <p14:creationId xmlns:p14="http://schemas.microsoft.com/office/powerpoint/2010/main" val="426982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580D6-3606-4CC1-9D58-9734F74A621A}"/>
              </a:ext>
            </a:extLst>
          </p:cNvPr>
          <p:cNvSpPr>
            <a:spLocks noGrp="1"/>
          </p:cNvSpPr>
          <p:nvPr>
            <p:ph type="title"/>
          </p:nvPr>
        </p:nvSpPr>
        <p:spPr/>
        <p:txBody>
          <a:bodyPr/>
          <a:lstStyle/>
          <a:p>
            <a:r>
              <a:rPr lang="en-GB" dirty="0"/>
              <a:t>Quick recap</a:t>
            </a:r>
          </a:p>
        </p:txBody>
      </p:sp>
      <p:sp>
        <p:nvSpPr>
          <p:cNvPr id="3" name="Content Placeholder 2">
            <a:extLst>
              <a:ext uri="{FF2B5EF4-FFF2-40B4-BE49-F238E27FC236}">
                <a16:creationId xmlns:a16="http://schemas.microsoft.com/office/drawing/2014/main" id="{D51E7148-B95F-43E2-9C0C-8AC9F24B85BB}"/>
              </a:ext>
            </a:extLst>
          </p:cNvPr>
          <p:cNvSpPr>
            <a:spLocks noGrp="1"/>
          </p:cNvSpPr>
          <p:nvPr>
            <p:ph idx="1"/>
          </p:nvPr>
        </p:nvSpPr>
        <p:spPr/>
        <p:txBody>
          <a:bodyPr>
            <a:normAutofit/>
          </a:bodyPr>
          <a:lstStyle/>
          <a:p>
            <a:pPr lvl="0">
              <a:spcAft>
                <a:spcPts val="600"/>
              </a:spcAft>
            </a:pPr>
            <a:r>
              <a:rPr lang="en-GB" sz="2000" dirty="0"/>
              <a:t>OOP fundamentals (class, namespace and use statements)</a:t>
            </a:r>
          </a:p>
          <a:p>
            <a:pPr>
              <a:spcAft>
                <a:spcPts val="600"/>
              </a:spcAft>
            </a:pPr>
            <a:r>
              <a:rPr lang="en-GB" sz="2000" dirty="0"/>
              <a:t>PHP is not OOP by default – it has to be used in that way</a:t>
            </a:r>
          </a:p>
          <a:p>
            <a:pPr>
              <a:spcAft>
                <a:spcPts val="600"/>
              </a:spcAft>
            </a:pPr>
            <a:r>
              <a:rPr lang="en-GB" sz="2000" dirty="0"/>
              <a:t>OOP splits up the application into manageable functional chunks</a:t>
            </a:r>
          </a:p>
          <a:p>
            <a:pPr>
              <a:spcAft>
                <a:spcPts val="600"/>
              </a:spcAft>
            </a:pPr>
            <a:r>
              <a:rPr lang="en-GB" sz="2000" dirty="0"/>
              <a:t>Helps make larger projects more understandable</a:t>
            </a:r>
          </a:p>
          <a:p>
            <a:pPr>
              <a:spcAft>
                <a:spcPts val="600"/>
              </a:spcAft>
            </a:pPr>
            <a:r>
              <a:rPr lang="en-GB" sz="2000" dirty="0"/>
              <a:t>Allows a development team work on different aspects of the same application simultaneously without interfering with each other</a:t>
            </a:r>
          </a:p>
          <a:p>
            <a:pPr>
              <a:spcAft>
                <a:spcPts val="600"/>
              </a:spcAft>
            </a:pPr>
            <a:r>
              <a:rPr lang="en-GB" sz="2000" dirty="0"/>
              <a:t>Most server-side frameworks use the OOP paradigm </a:t>
            </a:r>
            <a:r>
              <a:rPr lang="en-GB" sz="1600" dirty="0"/>
              <a:t>(Laravel, </a:t>
            </a:r>
            <a:r>
              <a:rPr lang="en-GB" sz="1600" dirty="0" err="1"/>
              <a:t>CakePHP</a:t>
            </a:r>
            <a:r>
              <a:rPr lang="en-GB" sz="1600" dirty="0"/>
              <a:t>, </a:t>
            </a:r>
            <a:r>
              <a:rPr lang="en-GB" sz="1600" dirty="0" err="1"/>
              <a:t>etc</a:t>
            </a:r>
            <a:r>
              <a:rPr lang="en-GB" sz="1600" dirty="0"/>
              <a:t>)</a:t>
            </a:r>
          </a:p>
          <a:p>
            <a:pPr>
              <a:spcAft>
                <a:spcPts val="600"/>
              </a:spcAft>
            </a:pPr>
            <a:r>
              <a:rPr lang="en-GB" sz="2000" dirty="0"/>
              <a:t>Creating an API using a framework is much easier if you understand OOP</a:t>
            </a:r>
          </a:p>
          <a:p>
            <a:pPr>
              <a:spcAft>
                <a:spcPts val="1200"/>
              </a:spcAft>
            </a:pPr>
            <a:endParaRPr lang="en-GB" sz="2000" dirty="0"/>
          </a:p>
        </p:txBody>
      </p:sp>
    </p:spTree>
    <p:extLst>
      <p:ext uri="{BB962C8B-B14F-4D97-AF65-F5344CB8AC3E}">
        <p14:creationId xmlns:p14="http://schemas.microsoft.com/office/powerpoint/2010/main" val="15477848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Routes and views (blades)</a:t>
            </a:r>
          </a:p>
        </p:txBody>
      </p:sp>
      <p:sp>
        <p:nvSpPr>
          <p:cNvPr id="3" name="Content Placeholder 2"/>
          <p:cNvSpPr>
            <a:spLocks noGrp="1"/>
          </p:cNvSpPr>
          <p:nvPr>
            <p:ph idx="1"/>
          </p:nvPr>
        </p:nvSpPr>
        <p:spPr/>
        <p:txBody>
          <a:bodyPr>
            <a:normAutofit fontScale="92500" lnSpcReduction="20000"/>
          </a:bodyPr>
          <a:lstStyle/>
          <a:p>
            <a:pPr>
              <a:spcAft>
                <a:spcPts val="600"/>
              </a:spcAft>
            </a:pPr>
            <a:r>
              <a:rPr lang="en-GB" sz="2000" dirty="0"/>
              <a:t>Each route links a URL to a controller function as previously mentioned</a:t>
            </a:r>
          </a:p>
          <a:p>
            <a:pPr>
              <a:spcAft>
                <a:spcPts val="600"/>
              </a:spcAft>
            </a:pPr>
            <a:r>
              <a:rPr lang="en-GB" sz="2000" dirty="0"/>
              <a:t>The controller functions perform application logic and return a view for the browser to display</a:t>
            </a:r>
          </a:p>
          <a:p>
            <a:pPr>
              <a:spcAft>
                <a:spcPts val="600"/>
              </a:spcAft>
            </a:pPr>
            <a:r>
              <a:rPr lang="en-GB" sz="2000" dirty="0"/>
              <a:t>In Laravel views are split into a number of template files known as </a:t>
            </a:r>
            <a:r>
              <a:rPr lang="en-GB" sz="2000" b="1" dirty="0">
                <a:hlinkClick r:id="rId3"/>
              </a:rPr>
              <a:t>Blades</a:t>
            </a:r>
            <a:endParaRPr lang="en-GB" sz="2000" b="1" dirty="0"/>
          </a:p>
          <a:p>
            <a:pPr>
              <a:spcAft>
                <a:spcPts val="600"/>
              </a:spcAft>
            </a:pPr>
            <a:r>
              <a:rPr lang="en-GB" sz="2000" dirty="0"/>
              <a:t>All blades have a filename which includes </a:t>
            </a:r>
            <a:r>
              <a:rPr lang="en-GB" sz="2000" b="1" dirty="0"/>
              <a:t>&lt;name&gt;.</a:t>
            </a:r>
            <a:r>
              <a:rPr lang="en-GB" sz="2000" b="1" dirty="0" err="1"/>
              <a:t>blade.php</a:t>
            </a:r>
            <a:r>
              <a:rPr lang="en-GB" sz="2000" dirty="0"/>
              <a:t> – this instructs Laravel to use the blade </a:t>
            </a:r>
            <a:r>
              <a:rPr lang="en-GB" sz="2000" dirty="0" err="1"/>
              <a:t>templating</a:t>
            </a:r>
            <a:r>
              <a:rPr lang="en-GB" sz="2000" dirty="0"/>
              <a:t> engine when rendering the view which allows access to a simple and elegant syntax for defining these views</a:t>
            </a:r>
          </a:p>
          <a:p>
            <a:pPr>
              <a:spcAft>
                <a:spcPts val="600"/>
              </a:spcAft>
            </a:pPr>
            <a:r>
              <a:rPr lang="en-GB" sz="2000" dirty="0"/>
              <a:t>Blades are to be found in the </a:t>
            </a:r>
            <a:r>
              <a:rPr lang="en-GB" sz="2000" b="1" dirty="0"/>
              <a:t>resources/views</a:t>
            </a:r>
            <a:r>
              <a:rPr lang="en-GB" sz="2000" dirty="0"/>
              <a:t> folder and many will already exist here in folders for the authentication views such as </a:t>
            </a:r>
            <a:r>
              <a:rPr lang="en-GB" sz="2000" b="1" dirty="0"/>
              <a:t>login</a:t>
            </a:r>
            <a:r>
              <a:rPr lang="en-GB" sz="2000" dirty="0"/>
              <a:t> or </a:t>
            </a:r>
            <a:r>
              <a:rPr lang="en-GB" sz="2000" b="1" dirty="0"/>
              <a:t>register</a:t>
            </a:r>
            <a:r>
              <a:rPr lang="en-GB" sz="2000" dirty="0"/>
              <a:t> and layouts which contain the overall page structure into which specific views are added (much like the brief HTML framework in the</a:t>
            </a:r>
            <a:r>
              <a:rPr lang="en-GB" sz="2000" b="1" dirty="0"/>
              <a:t> </a:t>
            </a:r>
            <a:r>
              <a:rPr lang="en-GB" sz="2000" b="1" dirty="0" err="1"/>
              <a:t>index.php</a:t>
            </a:r>
            <a:r>
              <a:rPr lang="en-GB" sz="2000" b="1" dirty="0"/>
              <a:t> </a:t>
            </a:r>
            <a:r>
              <a:rPr lang="en-GB" sz="2000" dirty="0"/>
              <a:t>file in the previous project)</a:t>
            </a:r>
          </a:p>
          <a:p>
            <a:pPr>
              <a:spcAft>
                <a:spcPts val="600"/>
              </a:spcAft>
            </a:pPr>
            <a:r>
              <a:rPr lang="en-GB" sz="2000" dirty="0"/>
              <a:t>As we add functionality to our controller, we will also add blades into the resources folder to display the results</a:t>
            </a:r>
          </a:p>
          <a:p>
            <a:pPr>
              <a:spcAft>
                <a:spcPts val="600"/>
              </a:spcAft>
            </a:pPr>
            <a:r>
              <a:rPr lang="en-GB" sz="2000" dirty="0"/>
              <a:t>This project will include one view with a form to add new tasks and a table to display stored tasks (much as the previous tasks list project had)</a:t>
            </a:r>
          </a:p>
          <a:p>
            <a:pPr>
              <a:spcAft>
                <a:spcPts val="600"/>
              </a:spcAft>
            </a:pPr>
            <a:endParaRPr lang="en-GB" sz="2000" dirty="0"/>
          </a:p>
        </p:txBody>
      </p:sp>
    </p:spTree>
    <p:extLst>
      <p:ext uri="{BB962C8B-B14F-4D97-AF65-F5344CB8AC3E}">
        <p14:creationId xmlns:p14="http://schemas.microsoft.com/office/powerpoint/2010/main" val="12929299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Application layout blade  </a:t>
            </a:r>
          </a:p>
        </p:txBody>
      </p:sp>
      <p:sp>
        <p:nvSpPr>
          <p:cNvPr id="3" name="Content Placeholder 2"/>
          <p:cNvSpPr>
            <a:spLocks noGrp="1"/>
          </p:cNvSpPr>
          <p:nvPr>
            <p:ph idx="1"/>
          </p:nvPr>
        </p:nvSpPr>
        <p:spPr/>
        <p:txBody>
          <a:bodyPr>
            <a:normAutofit/>
          </a:bodyPr>
          <a:lstStyle/>
          <a:p>
            <a:pPr>
              <a:spcAft>
                <a:spcPts val="600"/>
              </a:spcAft>
            </a:pPr>
            <a:r>
              <a:rPr lang="en-GB" sz="2000" dirty="0"/>
              <a:t>The application will use </a:t>
            </a:r>
            <a:r>
              <a:rPr lang="en-GB" sz="2000" b="1" dirty="0"/>
              <a:t>resources/views/layout/</a:t>
            </a:r>
            <a:r>
              <a:rPr lang="en-GB" sz="2000" b="1" dirty="0" err="1"/>
              <a:t>app.blade.php</a:t>
            </a:r>
            <a:r>
              <a:rPr lang="en-GB" sz="2000" dirty="0"/>
              <a:t> to include structural HTML, include CSS and JS references and so on</a:t>
            </a:r>
          </a:p>
          <a:p>
            <a:pPr>
              <a:spcAft>
                <a:spcPts val="600"/>
              </a:spcAft>
            </a:pPr>
            <a:r>
              <a:rPr lang="en-GB" sz="2000" dirty="0"/>
              <a:t>The file that has been created for us contains references to a number of </a:t>
            </a:r>
            <a:r>
              <a:rPr lang="en-GB" sz="2000" dirty="0">
                <a:hlinkClick r:id="rId3"/>
              </a:rPr>
              <a:t>Bootstrap</a:t>
            </a:r>
            <a:r>
              <a:rPr lang="en-GB" sz="2000" dirty="0"/>
              <a:t> files which come packaged but not compiled or installed</a:t>
            </a:r>
          </a:p>
          <a:p>
            <a:pPr>
              <a:spcAft>
                <a:spcPts val="600"/>
              </a:spcAft>
            </a:pPr>
            <a:r>
              <a:rPr lang="en-GB" sz="2000" dirty="0"/>
              <a:t>Compiling this requires </a:t>
            </a:r>
            <a:r>
              <a:rPr lang="en-GB" sz="2000" b="1" dirty="0"/>
              <a:t>NPM</a:t>
            </a:r>
            <a:r>
              <a:rPr lang="en-GB" sz="2000" dirty="0"/>
              <a:t> a </a:t>
            </a:r>
            <a:r>
              <a:rPr lang="en-GB" sz="2000" b="1" dirty="0"/>
              <a:t>Node.js</a:t>
            </a:r>
            <a:r>
              <a:rPr lang="en-GB" sz="2000" dirty="0"/>
              <a:t> package manager*</a:t>
            </a:r>
          </a:p>
          <a:p>
            <a:pPr>
              <a:spcAft>
                <a:spcPts val="600"/>
              </a:spcAft>
            </a:pPr>
            <a:r>
              <a:rPr lang="en-GB" sz="2000" dirty="0"/>
              <a:t>If you want to compile the bootstrap files you will need to install </a:t>
            </a:r>
            <a:r>
              <a:rPr lang="en-GB" sz="2000" b="1" dirty="0">
                <a:hlinkClick r:id="rId4"/>
              </a:rPr>
              <a:t>Node.js</a:t>
            </a:r>
            <a:r>
              <a:rPr lang="en-GB" sz="2000" dirty="0"/>
              <a:t> before the next step (if you do not want to do this, the rest of the project will work fine, it just won’t look very nice)</a:t>
            </a:r>
          </a:p>
          <a:p>
            <a:r>
              <a:rPr lang="en-GB" sz="2000" dirty="0"/>
              <a:t>With </a:t>
            </a:r>
            <a:r>
              <a:rPr lang="en-GB" sz="2000" b="1" dirty="0"/>
              <a:t>Node</a:t>
            </a:r>
            <a:r>
              <a:rPr lang="en-GB" sz="2000" dirty="0"/>
              <a:t> installed and using the </a:t>
            </a:r>
            <a:r>
              <a:rPr lang="en-GB" sz="2000" b="1" dirty="0"/>
              <a:t>XAMPP Shell</a:t>
            </a:r>
            <a:r>
              <a:rPr lang="en-GB" sz="2000" dirty="0"/>
              <a:t>, enter the commands</a:t>
            </a:r>
          </a:p>
          <a:p>
            <a:pPr lvl="1"/>
            <a:r>
              <a:rPr lang="en-GB" sz="1600" b="1" dirty="0" err="1"/>
              <a:t>npm</a:t>
            </a:r>
            <a:r>
              <a:rPr lang="en-GB" sz="1600" b="1" dirty="0"/>
              <a:t> install</a:t>
            </a:r>
          </a:p>
          <a:p>
            <a:pPr lvl="1">
              <a:spcAft>
                <a:spcPts val="600"/>
              </a:spcAft>
            </a:pPr>
            <a:r>
              <a:rPr lang="en-GB" sz="1600" b="1" dirty="0" err="1"/>
              <a:t>npm</a:t>
            </a:r>
            <a:r>
              <a:rPr lang="en-GB" sz="1600" b="1" dirty="0"/>
              <a:t> run dev</a:t>
            </a:r>
          </a:p>
          <a:p>
            <a:pPr>
              <a:spcAft>
                <a:spcPts val="600"/>
              </a:spcAft>
            </a:pPr>
            <a:r>
              <a:rPr lang="en-GB" sz="2000" dirty="0"/>
              <a:t>This should build and deploy the JS and CSS that the bootstrap template is looking for</a:t>
            </a:r>
          </a:p>
          <a:p>
            <a:pPr>
              <a:spcAft>
                <a:spcPts val="600"/>
              </a:spcAft>
            </a:pPr>
            <a:endParaRPr lang="en-GB" sz="2000" b="1" dirty="0"/>
          </a:p>
        </p:txBody>
      </p:sp>
      <p:pic>
        <p:nvPicPr>
          <p:cNvPr id="5" name="Picture 4"/>
          <p:cNvPicPr>
            <a:picLocks noChangeAspect="1"/>
          </p:cNvPicPr>
          <p:nvPr/>
        </p:nvPicPr>
        <p:blipFill>
          <a:blip r:embed="rId5"/>
          <a:stretch>
            <a:fillRect/>
          </a:stretch>
        </p:blipFill>
        <p:spPr>
          <a:xfrm>
            <a:off x="3635896" y="5270210"/>
            <a:ext cx="2952328" cy="287032"/>
          </a:xfrm>
          <a:prstGeom prst="rect">
            <a:avLst/>
          </a:prstGeom>
        </p:spPr>
      </p:pic>
      <p:pic>
        <p:nvPicPr>
          <p:cNvPr id="6" name="Picture 5"/>
          <p:cNvPicPr>
            <a:picLocks noChangeAspect="1"/>
          </p:cNvPicPr>
          <p:nvPr/>
        </p:nvPicPr>
        <p:blipFill>
          <a:blip r:embed="rId6"/>
          <a:stretch>
            <a:fillRect/>
          </a:stretch>
        </p:blipFill>
        <p:spPr>
          <a:xfrm>
            <a:off x="3635896" y="4970994"/>
            <a:ext cx="2952328" cy="231418"/>
          </a:xfrm>
          <a:prstGeom prst="rect">
            <a:avLst/>
          </a:prstGeom>
        </p:spPr>
      </p:pic>
    </p:spTree>
    <p:extLst>
      <p:ext uri="{BB962C8B-B14F-4D97-AF65-F5344CB8AC3E}">
        <p14:creationId xmlns:p14="http://schemas.microsoft.com/office/powerpoint/2010/main" val="4171442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Testing the bootstrap template</a:t>
            </a:r>
          </a:p>
        </p:txBody>
      </p:sp>
      <p:sp>
        <p:nvSpPr>
          <p:cNvPr id="3" name="Content Placeholder 2"/>
          <p:cNvSpPr>
            <a:spLocks noGrp="1"/>
          </p:cNvSpPr>
          <p:nvPr>
            <p:ph idx="1"/>
          </p:nvPr>
        </p:nvSpPr>
        <p:spPr/>
        <p:txBody>
          <a:bodyPr>
            <a:normAutofit/>
          </a:bodyPr>
          <a:lstStyle/>
          <a:p>
            <a:r>
              <a:rPr lang="en-GB" sz="2000" dirty="0"/>
              <a:t>Simply reload your browser, the login form should now look a little bit more finished</a:t>
            </a:r>
          </a:p>
        </p:txBody>
      </p:sp>
      <p:pic>
        <p:nvPicPr>
          <p:cNvPr id="4" name="Picture 3"/>
          <p:cNvPicPr>
            <a:picLocks noChangeAspect="1"/>
          </p:cNvPicPr>
          <p:nvPr/>
        </p:nvPicPr>
        <p:blipFill>
          <a:blip r:embed="rId2"/>
          <a:stretch>
            <a:fillRect/>
          </a:stretch>
        </p:blipFill>
        <p:spPr>
          <a:xfrm>
            <a:off x="1979712" y="2708920"/>
            <a:ext cx="5184576" cy="3481552"/>
          </a:xfrm>
          <a:prstGeom prst="rect">
            <a:avLst/>
          </a:prstGeom>
          <a:ln>
            <a:solidFill>
              <a:schemeClr val="tx1">
                <a:lumMod val="50000"/>
                <a:lumOff val="50000"/>
              </a:schemeClr>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41108638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App.blade.php</a:t>
            </a:r>
            <a:endParaRPr lang="en-GB" dirty="0"/>
          </a:p>
        </p:txBody>
      </p:sp>
      <p:sp>
        <p:nvSpPr>
          <p:cNvPr id="3" name="Content Placeholder 2"/>
          <p:cNvSpPr>
            <a:spLocks noGrp="1"/>
          </p:cNvSpPr>
          <p:nvPr>
            <p:ph idx="1"/>
          </p:nvPr>
        </p:nvSpPr>
        <p:spPr/>
        <p:txBody>
          <a:bodyPr>
            <a:normAutofit fontScale="92500" lnSpcReduction="20000"/>
          </a:bodyPr>
          <a:lstStyle/>
          <a:p>
            <a:pPr>
              <a:spcAft>
                <a:spcPts val="600"/>
              </a:spcAft>
            </a:pPr>
            <a:r>
              <a:rPr lang="en-GB" sz="2000" dirty="0"/>
              <a:t>The application will use </a:t>
            </a:r>
            <a:r>
              <a:rPr lang="en-GB" sz="2000" b="1" dirty="0"/>
              <a:t>resources/views/layout/</a:t>
            </a:r>
            <a:r>
              <a:rPr lang="en-GB" sz="2000" b="1" dirty="0" err="1"/>
              <a:t>app.blade.php</a:t>
            </a:r>
            <a:r>
              <a:rPr lang="en-GB" sz="2000" dirty="0"/>
              <a:t> to include structural HTML, include CSS and JS references and so on</a:t>
            </a:r>
          </a:p>
          <a:p>
            <a:pPr>
              <a:spcAft>
                <a:spcPts val="600"/>
              </a:spcAft>
            </a:pPr>
            <a:r>
              <a:rPr lang="en-GB" sz="2000" b="1" dirty="0"/>
              <a:t>Line 79 </a:t>
            </a:r>
            <a:r>
              <a:rPr lang="en-GB" sz="2000" dirty="0"/>
              <a:t>contains the statement </a:t>
            </a:r>
            <a:r>
              <a:rPr lang="en-GB" sz="2000" b="1" dirty="0"/>
              <a:t>@yield(‘content’)</a:t>
            </a:r>
            <a:r>
              <a:rPr lang="en-GB" sz="2000" dirty="0"/>
              <a:t>, this is a special Blade directive that specifies where all child pages that extend the layout can inject their own content. </a:t>
            </a:r>
          </a:p>
          <a:p>
            <a:pPr>
              <a:spcAft>
                <a:spcPts val="600"/>
              </a:spcAft>
            </a:pPr>
            <a:r>
              <a:rPr lang="en-GB" sz="2000" b="1" dirty="0"/>
              <a:t>Line 42 </a:t>
            </a:r>
            <a:r>
              <a:rPr lang="en-GB" sz="2000" dirty="0"/>
              <a:t>contains </a:t>
            </a:r>
            <a:r>
              <a:rPr lang="en-GB" sz="2000" b="1" dirty="0"/>
              <a:t>@guest</a:t>
            </a:r>
            <a:r>
              <a:rPr lang="en-GB" sz="2000" dirty="0"/>
              <a:t> and </a:t>
            </a:r>
            <a:r>
              <a:rPr lang="en-GB" sz="2000" b="1" dirty="0"/>
              <a:t>line 72 </a:t>
            </a:r>
            <a:r>
              <a:rPr lang="en-GB" sz="2000" dirty="0"/>
              <a:t>contains</a:t>
            </a:r>
            <a:r>
              <a:rPr lang="en-GB" sz="2000" b="1" dirty="0"/>
              <a:t> @endguest </a:t>
            </a:r>
            <a:r>
              <a:rPr lang="en-GB" sz="2000" dirty="0"/>
              <a:t>– all of the code between these statements will display only if the user is NOT logged in – this is an example of how code blocks are defined in the blade syntax</a:t>
            </a:r>
          </a:p>
          <a:p>
            <a:pPr>
              <a:spcAft>
                <a:spcPts val="600"/>
              </a:spcAft>
            </a:pPr>
            <a:r>
              <a:rPr lang="en-GB" sz="2000" dirty="0"/>
              <a:t>CSS is included on </a:t>
            </a:r>
            <a:r>
              <a:rPr lang="en-GB" sz="2000" b="1" dirty="0"/>
              <a:t>Line 20 </a:t>
            </a:r>
            <a:r>
              <a:rPr lang="en-GB" sz="2000" dirty="0"/>
              <a:t>– the </a:t>
            </a:r>
            <a:r>
              <a:rPr lang="en-GB" sz="2000" b="1" dirty="0"/>
              <a:t>{{ assets(‘</a:t>
            </a:r>
            <a:r>
              <a:rPr lang="en-GB" sz="2000" b="1" dirty="0" err="1"/>
              <a:t>css</a:t>
            </a:r>
            <a:r>
              <a:rPr lang="en-GB" sz="2000" b="1" dirty="0"/>
              <a:t>/app.css’) }} </a:t>
            </a:r>
            <a:r>
              <a:rPr lang="en-GB" sz="2000" dirty="0"/>
              <a:t>statement returns a URL to a file named </a:t>
            </a:r>
            <a:r>
              <a:rPr lang="en-GB" sz="2000" b="1" dirty="0"/>
              <a:t>app.css</a:t>
            </a:r>
            <a:r>
              <a:rPr lang="en-GB" sz="2000" dirty="0"/>
              <a:t> which is contained in the </a:t>
            </a:r>
            <a:r>
              <a:rPr lang="en-GB" sz="2000" b="1" dirty="0"/>
              <a:t>public/</a:t>
            </a:r>
            <a:r>
              <a:rPr lang="en-GB" sz="2000" b="1" dirty="0" err="1"/>
              <a:t>css</a:t>
            </a:r>
            <a:r>
              <a:rPr lang="en-GB" sz="2000" dirty="0"/>
              <a:t> folder – you can hard-code these if preferred but any changes to the project environment would then also have to be mirrored in the blades</a:t>
            </a:r>
          </a:p>
          <a:p>
            <a:pPr>
              <a:spcAft>
                <a:spcPts val="600"/>
              </a:spcAft>
            </a:pPr>
            <a:r>
              <a:rPr lang="en-GB" sz="2000" dirty="0"/>
              <a:t>Often, properties are passed to the view by the controller and are displayed in page with the double brace indicators </a:t>
            </a:r>
            <a:r>
              <a:rPr lang="en-GB" sz="2000" b="1" dirty="0"/>
              <a:t>{{ --something-- }} </a:t>
            </a:r>
            <a:r>
              <a:rPr lang="en-GB" sz="2000" dirty="0"/>
              <a:t>– for example, </a:t>
            </a:r>
            <a:r>
              <a:rPr lang="en-GB" sz="2000" b="1" dirty="0"/>
              <a:t>line 57 </a:t>
            </a:r>
            <a:r>
              <a:rPr lang="en-GB" sz="2000" dirty="0"/>
              <a:t>includes </a:t>
            </a:r>
            <a:r>
              <a:rPr lang="en-GB" sz="2000" b="1" dirty="0"/>
              <a:t>{{ Auth::user()-&gt;name }} </a:t>
            </a:r>
            <a:r>
              <a:rPr lang="en-GB" sz="2000" dirty="0"/>
              <a:t>which prints the name attribute of the currently authenticated user object into the page (effectively displaying the name of the person logged in)</a:t>
            </a:r>
          </a:p>
        </p:txBody>
      </p:sp>
    </p:spTree>
    <p:extLst>
      <p:ext uri="{BB962C8B-B14F-4D97-AF65-F5344CB8AC3E}">
        <p14:creationId xmlns:p14="http://schemas.microsoft.com/office/powerpoint/2010/main" val="24469506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Adding a tasks view</a:t>
            </a:r>
          </a:p>
        </p:txBody>
      </p:sp>
      <p:sp>
        <p:nvSpPr>
          <p:cNvPr id="3" name="Content Placeholder 2"/>
          <p:cNvSpPr>
            <a:spLocks noGrp="1"/>
          </p:cNvSpPr>
          <p:nvPr>
            <p:ph idx="1"/>
          </p:nvPr>
        </p:nvSpPr>
        <p:spPr/>
        <p:txBody>
          <a:bodyPr>
            <a:normAutofit/>
          </a:bodyPr>
          <a:lstStyle/>
          <a:p>
            <a:pPr>
              <a:spcAft>
                <a:spcPts val="600"/>
              </a:spcAft>
            </a:pPr>
            <a:r>
              <a:rPr lang="en-GB" sz="2000" dirty="0"/>
              <a:t>We are ready to add our tasks view blade</a:t>
            </a:r>
          </a:p>
          <a:p>
            <a:pPr>
              <a:spcAft>
                <a:spcPts val="600"/>
              </a:spcAft>
            </a:pPr>
            <a:r>
              <a:rPr lang="en-GB" sz="2000" dirty="0"/>
              <a:t>Add a new </a:t>
            </a:r>
            <a:r>
              <a:rPr lang="en-GB" sz="2000" b="1" dirty="0"/>
              <a:t>folder</a:t>
            </a:r>
            <a:r>
              <a:rPr lang="en-GB" sz="2000" dirty="0"/>
              <a:t> inside the </a:t>
            </a:r>
            <a:r>
              <a:rPr lang="en-GB" sz="2000" b="1" dirty="0"/>
              <a:t>resources/views </a:t>
            </a:r>
            <a:r>
              <a:rPr lang="en-GB" sz="2000" dirty="0"/>
              <a:t>folder named </a:t>
            </a:r>
            <a:r>
              <a:rPr lang="en-GB" sz="2000" b="1" dirty="0"/>
              <a:t>tasks</a:t>
            </a:r>
          </a:p>
          <a:p>
            <a:pPr>
              <a:spcAft>
                <a:spcPts val="600"/>
              </a:spcAft>
            </a:pPr>
            <a:r>
              <a:rPr lang="en-GB" sz="2000" dirty="0"/>
              <a:t>Add a new </a:t>
            </a:r>
            <a:r>
              <a:rPr lang="en-GB" sz="2000" b="1" dirty="0"/>
              <a:t>file</a:t>
            </a:r>
            <a:r>
              <a:rPr lang="en-GB" sz="2000" dirty="0"/>
              <a:t> inside the </a:t>
            </a:r>
            <a:r>
              <a:rPr lang="en-GB" sz="2000" b="1" dirty="0"/>
              <a:t>resources/views/tasks </a:t>
            </a:r>
            <a:r>
              <a:rPr lang="en-GB" sz="2000" dirty="0"/>
              <a:t>named </a:t>
            </a:r>
            <a:r>
              <a:rPr lang="en-GB" sz="2000" b="1" dirty="0" err="1"/>
              <a:t>index.blade.php</a:t>
            </a:r>
            <a:endParaRPr lang="en-GB" sz="2000" b="1" dirty="0"/>
          </a:p>
        </p:txBody>
      </p:sp>
      <p:pic>
        <p:nvPicPr>
          <p:cNvPr id="4" name="Picture 3"/>
          <p:cNvPicPr>
            <a:picLocks noChangeAspect="1"/>
          </p:cNvPicPr>
          <p:nvPr/>
        </p:nvPicPr>
        <p:blipFill>
          <a:blip r:embed="rId2"/>
          <a:stretch>
            <a:fillRect/>
          </a:stretch>
        </p:blipFill>
        <p:spPr>
          <a:xfrm>
            <a:off x="2943225" y="3212976"/>
            <a:ext cx="3257550" cy="1504950"/>
          </a:xfrm>
          <a:prstGeom prst="rect">
            <a:avLst/>
          </a:prstGeom>
        </p:spPr>
      </p:pic>
    </p:spTree>
    <p:extLst>
      <p:ext uri="{BB962C8B-B14F-4D97-AF65-F5344CB8AC3E}">
        <p14:creationId xmlns:p14="http://schemas.microsoft.com/office/powerpoint/2010/main" val="3476654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Adding a tasks view</a:t>
            </a:r>
          </a:p>
        </p:txBody>
      </p:sp>
      <p:sp>
        <p:nvSpPr>
          <p:cNvPr id="3" name="Content Placeholder 2"/>
          <p:cNvSpPr>
            <a:spLocks noGrp="1"/>
          </p:cNvSpPr>
          <p:nvPr>
            <p:ph idx="1"/>
          </p:nvPr>
        </p:nvSpPr>
        <p:spPr/>
        <p:txBody>
          <a:bodyPr>
            <a:normAutofit/>
          </a:bodyPr>
          <a:lstStyle/>
          <a:p>
            <a:pPr>
              <a:spcAft>
                <a:spcPts val="600"/>
              </a:spcAft>
            </a:pPr>
            <a:r>
              <a:rPr lang="en-GB" sz="2000" dirty="0"/>
              <a:t>Open </a:t>
            </a:r>
            <a:r>
              <a:rPr lang="en-GB" sz="2000" b="1" dirty="0" err="1"/>
              <a:t>index.blade.php</a:t>
            </a:r>
            <a:r>
              <a:rPr lang="en-GB" sz="2000" dirty="0"/>
              <a:t> in Brackets and add the following code</a:t>
            </a:r>
            <a:endParaRPr lang="en-GB" sz="2000" b="1" dirty="0"/>
          </a:p>
        </p:txBody>
      </p:sp>
      <p:pic>
        <p:nvPicPr>
          <p:cNvPr id="8" name="Picture 7">
            <a:extLst>
              <a:ext uri="{FF2B5EF4-FFF2-40B4-BE49-F238E27FC236}">
                <a16:creationId xmlns:a16="http://schemas.microsoft.com/office/drawing/2014/main" id="{BE72B734-52E2-42A8-AD45-549598F00063}"/>
              </a:ext>
            </a:extLst>
          </p:cNvPr>
          <p:cNvPicPr>
            <a:picLocks noChangeAspect="1"/>
          </p:cNvPicPr>
          <p:nvPr/>
        </p:nvPicPr>
        <p:blipFill>
          <a:blip r:embed="rId3"/>
          <a:stretch>
            <a:fillRect/>
          </a:stretch>
        </p:blipFill>
        <p:spPr>
          <a:xfrm>
            <a:off x="1742231" y="2248050"/>
            <a:ext cx="5659537" cy="4453649"/>
          </a:xfrm>
          <a:prstGeom prst="rect">
            <a:avLst/>
          </a:prstGeom>
        </p:spPr>
      </p:pic>
    </p:spTree>
    <p:extLst>
      <p:ext uri="{BB962C8B-B14F-4D97-AF65-F5344CB8AC3E}">
        <p14:creationId xmlns:p14="http://schemas.microsoft.com/office/powerpoint/2010/main" val="18751464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Adding the new task form</a:t>
            </a:r>
          </a:p>
        </p:txBody>
      </p:sp>
      <p:sp>
        <p:nvSpPr>
          <p:cNvPr id="3" name="Content Placeholder 2"/>
          <p:cNvSpPr>
            <a:spLocks noGrp="1"/>
          </p:cNvSpPr>
          <p:nvPr>
            <p:ph idx="1"/>
          </p:nvPr>
        </p:nvSpPr>
        <p:spPr/>
        <p:txBody>
          <a:bodyPr>
            <a:normAutofit/>
          </a:bodyPr>
          <a:lstStyle/>
          <a:p>
            <a:pPr>
              <a:spcAft>
                <a:spcPts val="600"/>
              </a:spcAft>
            </a:pPr>
            <a:r>
              <a:rPr lang="en-GB" sz="2000" dirty="0"/>
              <a:t>Replace the TODO: new task form comment with the following highlighted code to add a HTML form to </a:t>
            </a:r>
            <a:r>
              <a:rPr lang="en-GB" sz="2000" b="1" dirty="0" err="1"/>
              <a:t>index.blade.php</a:t>
            </a:r>
            <a:r>
              <a:rPr lang="en-GB" sz="2000" b="1" dirty="0"/>
              <a:t> </a:t>
            </a:r>
          </a:p>
        </p:txBody>
      </p:sp>
      <p:pic>
        <p:nvPicPr>
          <p:cNvPr id="6" name="Picture 5">
            <a:extLst>
              <a:ext uri="{FF2B5EF4-FFF2-40B4-BE49-F238E27FC236}">
                <a16:creationId xmlns:a16="http://schemas.microsoft.com/office/drawing/2014/main" id="{33CCAF7C-A8B8-4B61-94E1-EE4B0E4999DB}"/>
              </a:ext>
            </a:extLst>
          </p:cNvPr>
          <p:cNvPicPr>
            <a:picLocks noChangeAspect="1"/>
          </p:cNvPicPr>
          <p:nvPr/>
        </p:nvPicPr>
        <p:blipFill>
          <a:blip r:embed="rId3"/>
          <a:stretch>
            <a:fillRect/>
          </a:stretch>
        </p:blipFill>
        <p:spPr>
          <a:xfrm>
            <a:off x="324107" y="2708920"/>
            <a:ext cx="8495785" cy="3888432"/>
          </a:xfrm>
          <a:prstGeom prst="rect">
            <a:avLst/>
          </a:prstGeom>
        </p:spPr>
      </p:pic>
    </p:spTree>
    <p:extLst>
      <p:ext uri="{BB962C8B-B14F-4D97-AF65-F5344CB8AC3E}">
        <p14:creationId xmlns:p14="http://schemas.microsoft.com/office/powerpoint/2010/main" val="8094039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Returning the index view</a:t>
            </a:r>
          </a:p>
        </p:txBody>
      </p:sp>
      <p:sp>
        <p:nvSpPr>
          <p:cNvPr id="3" name="Content Placeholder 2"/>
          <p:cNvSpPr>
            <a:spLocks noGrp="1"/>
          </p:cNvSpPr>
          <p:nvPr>
            <p:ph idx="1"/>
          </p:nvPr>
        </p:nvSpPr>
        <p:spPr/>
        <p:txBody>
          <a:bodyPr>
            <a:normAutofit/>
          </a:bodyPr>
          <a:lstStyle/>
          <a:p>
            <a:pPr>
              <a:spcAft>
                <a:spcPts val="600"/>
              </a:spcAft>
            </a:pPr>
            <a:r>
              <a:rPr lang="en-GB" sz="2000" dirty="0"/>
              <a:t>As we now have a view to return we can instruct the </a:t>
            </a:r>
            <a:r>
              <a:rPr lang="en-GB" sz="2000" b="1" dirty="0"/>
              <a:t>TaskController</a:t>
            </a:r>
            <a:r>
              <a:rPr lang="en-GB" sz="2000" dirty="0"/>
              <a:t> to do this by creating the </a:t>
            </a:r>
            <a:r>
              <a:rPr lang="en-GB" sz="2000" b="1" dirty="0"/>
              <a:t>index</a:t>
            </a:r>
            <a:r>
              <a:rPr lang="en-GB" sz="2000" dirty="0"/>
              <a:t> method specified earlier in </a:t>
            </a:r>
            <a:r>
              <a:rPr lang="en-GB" sz="2000" b="1" dirty="0"/>
              <a:t>routes/</a:t>
            </a:r>
            <a:r>
              <a:rPr lang="en-GB" sz="2000" b="1" dirty="0" err="1"/>
              <a:t>web.php</a:t>
            </a:r>
            <a:endParaRPr lang="en-GB" sz="2000" b="1" dirty="0"/>
          </a:p>
          <a:p>
            <a:r>
              <a:rPr lang="en-GB" sz="2000" dirty="0"/>
              <a:t>Open </a:t>
            </a:r>
            <a:r>
              <a:rPr lang="en-GB" sz="2000" b="1" dirty="0"/>
              <a:t>TaskController</a:t>
            </a:r>
            <a:r>
              <a:rPr lang="en-GB" sz="2000" dirty="0"/>
              <a:t> in Brackets and add the highlighted code</a:t>
            </a:r>
          </a:p>
        </p:txBody>
      </p:sp>
      <p:pic>
        <p:nvPicPr>
          <p:cNvPr id="4" name="Picture 3"/>
          <p:cNvPicPr>
            <a:picLocks noChangeAspect="1"/>
          </p:cNvPicPr>
          <p:nvPr/>
        </p:nvPicPr>
        <p:blipFill>
          <a:blip r:embed="rId3"/>
          <a:stretch>
            <a:fillRect/>
          </a:stretch>
        </p:blipFill>
        <p:spPr>
          <a:xfrm>
            <a:off x="2146945" y="3068960"/>
            <a:ext cx="4850110" cy="3583391"/>
          </a:xfrm>
          <a:prstGeom prst="rect">
            <a:avLst/>
          </a:prstGeom>
        </p:spPr>
      </p:pic>
    </p:spTree>
    <p:extLst>
      <p:ext uri="{BB962C8B-B14F-4D97-AF65-F5344CB8AC3E}">
        <p14:creationId xmlns:p14="http://schemas.microsoft.com/office/powerpoint/2010/main" val="4829588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Validating a request</a:t>
            </a:r>
          </a:p>
        </p:txBody>
      </p:sp>
      <p:sp>
        <p:nvSpPr>
          <p:cNvPr id="3" name="Content Placeholder 2"/>
          <p:cNvSpPr>
            <a:spLocks noGrp="1"/>
          </p:cNvSpPr>
          <p:nvPr>
            <p:ph idx="1"/>
          </p:nvPr>
        </p:nvSpPr>
        <p:spPr/>
        <p:txBody>
          <a:bodyPr>
            <a:normAutofit/>
          </a:bodyPr>
          <a:lstStyle/>
          <a:p>
            <a:pPr>
              <a:spcAft>
                <a:spcPts val="600"/>
              </a:spcAft>
            </a:pPr>
            <a:r>
              <a:rPr lang="en-GB" sz="2000" dirty="0"/>
              <a:t>We have set up a route for </a:t>
            </a:r>
            <a:r>
              <a:rPr lang="en-GB" sz="2000" b="1" dirty="0"/>
              <a:t>post</a:t>
            </a:r>
            <a:r>
              <a:rPr lang="en-GB" sz="2000" dirty="0"/>
              <a:t> requests sent to </a:t>
            </a:r>
            <a:r>
              <a:rPr lang="en-GB" sz="2000" b="1" dirty="0"/>
              <a:t>/form </a:t>
            </a:r>
            <a:r>
              <a:rPr lang="en-GB" sz="2000" dirty="0"/>
              <a:t>and have built a form that can send these, now we handle these requests</a:t>
            </a:r>
          </a:p>
          <a:p>
            <a:pPr>
              <a:spcAft>
                <a:spcPts val="600"/>
              </a:spcAft>
            </a:pPr>
            <a:r>
              <a:rPr lang="en-GB" sz="2000" dirty="0"/>
              <a:t>Initially, we will create the store method specified in </a:t>
            </a:r>
            <a:r>
              <a:rPr lang="en-GB" sz="2000" b="1" dirty="0"/>
              <a:t>routes/</a:t>
            </a:r>
            <a:r>
              <a:rPr lang="en-GB" sz="2000" b="1" dirty="0" err="1"/>
              <a:t>web.php</a:t>
            </a:r>
            <a:r>
              <a:rPr lang="en-GB" sz="2000" dirty="0"/>
              <a:t> and make sure that we validate the incoming data</a:t>
            </a:r>
          </a:p>
          <a:p>
            <a:pPr>
              <a:spcAft>
                <a:spcPts val="600"/>
              </a:spcAft>
            </a:pPr>
            <a:r>
              <a:rPr lang="en-GB" sz="2000" dirty="0"/>
              <a:t>Eloquent deals with SQL injections for us and as we have included the CSRF field we are also protected from that kind of attack</a:t>
            </a:r>
          </a:p>
          <a:p>
            <a:pPr>
              <a:spcAft>
                <a:spcPts val="600"/>
              </a:spcAft>
            </a:pPr>
            <a:r>
              <a:rPr lang="en-GB" sz="2000" dirty="0"/>
              <a:t>We should still validate the incoming data to make sure that we have been sent a suitable task name</a:t>
            </a:r>
          </a:p>
          <a:p>
            <a:pPr>
              <a:spcAft>
                <a:spcPts val="600"/>
              </a:spcAft>
            </a:pPr>
            <a:r>
              <a:rPr lang="en-GB" sz="2000" dirty="0"/>
              <a:t>Open </a:t>
            </a:r>
            <a:r>
              <a:rPr lang="en-GB" sz="2000" b="1" dirty="0"/>
              <a:t>TaskController</a:t>
            </a:r>
            <a:r>
              <a:rPr lang="en-GB" sz="2000" dirty="0"/>
              <a:t> in Brackets and add the highlighted code on the next slide to implement the </a:t>
            </a:r>
            <a:r>
              <a:rPr lang="en-GB" sz="2000" b="1" dirty="0"/>
              <a:t>store</a:t>
            </a:r>
            <a:r>
              <a:rPr lang="en-GB" sz="2000" dirty="0"/>
              <a:t> method and add the validate clause to check that </a:t>
            </a:r>
            <a:r>
              <a:rPr lang="en-GB" sz="2000" b="1" dirty="0"/>
              <a:t>name</a:t>
            </a:r>
            <a:r>
              <a:rPr lang="en-GB" sz="2000" dirty="0"/>
              <a:t> has content (required) and is no longer than 255 characters</a:t>
            </a:r>
          </a:p>
        </p:txBody>
      </p:sp>
    </p:spTree>
    <p:extLst>
      <p:ext uri="{BB962C8B-B14F-4D97-AF65-F5344CB8AC3E}">
        <p14:creationId xmlns:p14="http://schemas.microsoft.com/office/powerpoint/2010/main" val="6720171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Validating a request</a:t>
            </a:r>
          </a:p>
        </p:txBody>
      </p:sp>
      <p:pic>
        <p:nvPicPr>
          <p:cNvPr id="4" name="Picture 3"/>
          <p:cNvPicPr>
            <a:picLocks noChangeAspect="1"/>
          </p:cNvPicPr>
          <p:nvPr/>
        </p:nvPicPr>
        <p:blipFill>
          <a:blip r:embed="rId3"/>
          <a:stretch>
            <a:fillRect/>
          </a:stretch>
        </p:blipFill>
        <p:spPr>
          <a:xfrm>
            <a:off x="1345203" y="1775191"/>
            <a:ext cx="6453594" cy="4842123"/>
          </a:xfrm>
          <a:prstGeom prst="rect">
            <a:avLst/>
          </a:prstGeom>
        </p:spPr>
      </p:pic>
    </p:spTree>
    <p:extLst>
      <p:ext uri="{BB962C8B-B14F-4D97-AF65-F5344CB8AC3E}">
        <p14:creationId xmlns:p14="http://schemas.microsoft.com/office/powerpoint/2010/main" val="3468970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580698-23A9-42E6-849C-55D0309FBA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2" name="Title 1"/>
          <p:cNvSpPr>
            <a:spLocks noGrp="1"/>
          </p:cNvSpPr>
          <p:nvPr>
            <p:ph type="ctrTitle"/>
          </p:nvPr>
        </p:nvSpPr>
        <p:spPr>
          <a:xfrm>
            <a:off x="685800" y="3355848"/>
            <a:ext cx="8077200" cy="2233392"/>
          </a:xfrm>
        </p:spPr>
        <p:txBody>
          <a:bodyPr>
            <a:normAutofit/>
          </a:bodyPr>
          <a:lstStyle/>
          <a:p>
            <a:r>
              <a:rPr lang="en-GB" sz="3200" dirty="0"/>
              <a:t>Laravel, a PHP server-side framework</a:t>
            </a:r>
            <a:endParaRPr lang="en-GB" sz="1400" b="0" dirty="0">
              <a:solidFill>
                <a:schemeClr val="tx1"/>
              </a:solidFill>
            </a:endParaRPr>
          </a:p>
        </p:txBody>
      </p:sp>
      <p:sp>
        <p:nvSpPr>
          <p:cNvPr id="3" name="Subtitle 2"/>
          <p:cNvSpPr>
            <a:spLocks noGrp="1"/>
          </p:cNvSpPr>
          <p:nvPr>
            <p:ph type="subTitle" idx="1"/>
          </p:nvPr>
        </p:nvSpPr>
        <p:spPr/>
        <p:txBody>
          <a:bodyPr/>
          <a:lstStyle/>
          <a:p>
            <a:r>
              <a:rPr lang="en-GB" b="1" dirty="0"/>
              <a:t>BSc </a:t>
            </a:r>
            <a:r>
              <a:rPr lang="en-GB" dirty="0"/>
              <a:t>Applied Computing</a:t>
            </a:r>
            <a:endParaRPr lang="en-GB" sz="1200" dirty="0"/>
          </a:p>
        </p:txBody>
      </p:sp>
    </p:spTree>
    <p:extLst>
      <p:ext uri="{BB962C8B-B14F-4D97-AF65-F5344CB8AC3E}">
        <p14:creationId xmlns:p14="http://schemas.microsoft.com/office/powerpoint/2010/main" val="416661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$errors variable</a:t>
            </a:r>
          </a:p>
        </p:txBody>
      </p:sp>
      <p:sp>
        <p:nvSpPr>
          <p:cNvPr id="3" name="Content Placeholder 2"/>
          <p:cNvSpPr>
            <a:spLocks noGrp="1"/>
          </p:cNvSpPr>
          <p:nvPr>
            <p:ph idx="1"/>
          </p:nvPr>
        </p:nvSpPr>
        <p:spPr/>
        <p:txBody>
          <a:bodyPr>
            <a:normAutofit/>
          </a:bodyPr>
          <a:lstStyle/>
          <a:p>
            <a:pPr>
              <a:spcAft>
                <a:spcPts val="600"/>
              </a:spcAft>
            </a:pPr>
            <a:r>
              <a:rPr lang="en-GB" sz="2000" dirty="0"/>
              <a:t>Remember that we used the </a:t>
            </a:r>
            <a:r>
              <a:rPr lang="en-GB" sz="2000" b="1" dirty="0"/>
              <a:t>@include('</a:t>
            </a:r>
            <a:r>
              <a:rPr lang="en-GB" sz="2000" b="1" dirty="0" err="1"/>
              <a:t>common.errors</a:t>
            </a:r>
            <a:r>
              <a:rPr lang="en-GB" sz="2000" b="1" dirty="0"/>
              <a:t>') </a:t>
            </a:r>
            <a:r>
              <a:rPr lang="en-GB" sz="2000" dirty="0"/>
              <a:t>directive in </a:t>
            </a:r>
            <a:r>
              <a:rPr lang="en-GB" sz="2000" b="1" dirty="0" err="1"/>
              <a:t>index.blade.php</a:t>
            </a:r>
            <a:r>
              <a:rPr lang="en-GB" sz="2000" b="1" dirty="0"/>
              <a:t> </a:t>
            </a:r>
            <a:r>
              <a:rPr lang="en-GB" sz="2000" dirty="0"/>
              <a:t>to render form validation errors </a:t>
            </a:r>
          </a:p>
          <a:p>
            <a:pPr>
              <a:spcAft>
                <a:spcPts val="600"/>
              </a:spcAft>
            </a:pPr>
            <a:r>
              <a:rPr lang="en-GB" sz="2000" dirty="0"/>
              <a:t>The </a:t>
            </a:r>
            <a:r>
              <a:rPr lang="en-GB" sz="2000" b="1" dirty="0" err="1"/>
              <a:t>common.errors.blade.php</a:t>
            </a:r>
            <a:r>
              <a:rPr lang="en-GB" sz="2000" dirty="0"/>
              <a:t> file will allow us to easily show validation errors in the same format across all of our pages</a:t>
            </a:r>
          </a:p>
          <a:p>
            <a:pPr>
              <a:spcAft>
                <a:spcPts val="600"/>
              </a:spcAft>
            </a:pPr>
            <a:r>
              <a:rPr lang="en-GB" sz="2000" dirty="0"/>
              <a:t>We have yet created this file so let’s do so now</a:t>
            </a:r>
          </a:p>
          <a:p>
            <a:pPr>
              <a:spcAft>
                <a:spcPts val="600"/>
              </a:spcAft>
            </a:pPr>
            <a:r>
              <a:rPr lang="en-GB" sz="2000" dirty="0"/>
              <a:t>Make a new folder named </a:t>
            </a:r>
            <a:r>
              <a:rPr lang="en-GB" sz="2000" b="1" dirty="0"/>
              <a:t>common</a:t>
            </a:r>
            <a:r>
              <a:rPr lang="en-GB" sz="2000" dirty="0"/>
              <a:t> in </a:t>
            </a:r>
            <a:r>
              <a:rPr lang="en-GB" sz="2000" b="1" dirty="0"/>
              <a:t>resources/views</a:t>
            </a:r>
          </a:p>
          <a:p>
            <a:pPr>
              <a:spcAft>
                <a:spcPts val="600"/>
              </a:spcAft>
            </a:pPr>
            <a:r>
              <a:rPr lang="en-GB" sz="2000" dirty="0"/>
              <a:t>Add a new file, </a:t>
            </a:r>
            <a:r>
              <a:rPr lang="en-GB" sz="2000" b="1" dirty="0" err="1"/>
              <a:t>errors.blade.php</a:t>
            </a:r>
            <a:r>
              <a:rPr lang="en-GB" sz="2000" dirty="0"/>
              <a:t> in the </a:t>
            </a:r>
            <a:r>
              <a:rPr lang="en-GB" sz="2000" b="1" dirty="0"/>
              <a:t>resources/views/common</a:t>
            </a:r>
            <a:r>
              <a:rPr lang="en-GB" sz="2000" dirty="0"/>
              <a:t> folder</a:t>
            </a:r>
          </a:p>
          <a:p>
            <a:pPr>
              <a:spcAft>
                <a:spcPts val="600"/>
              </a:spcAft>
            </a:pPr>
            <a:r>
              <a:rPr lang="en-GB" sz="2000" dirty="0"/>
              <a:t>The code for this file is on the following slide</a:t>
            </a:r>
          </a:p>
        </p:txBody>
      </p:sp>
    </p:spTree>
    <p:extLst>
      <p:ext uri="{BB962C8B-B14F-4D97-AF65-F5344CB8AC3E}">
        <p14:creationId xmlns:p14="http://schemas.microsoft.com/office/powerpoint/2010/main" val="18314134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$errors variable</a:t>
            </a:r>
          </a:p>
        </p:txBody>
      </p:sp>
      <p:sp>
        <p:nvSpPr>
          <p:cNvPr id="3" name="Content Placeholder 2"/>
          <p:cNvSpPr>
            <a:spLocks noGrp="1"/>
          </p:cNvSpPr>
          <p:nvPr>
            <p:ph idx="1"/>
          </p:nvPr>
        </p:nvSpPr>
        <p:spPr/>
        <p:txBody>
          <a:bodyPr>
            <a:normAutofit/>
          </a:bodyPr>
          <a:lstStyle/>
          <a:p>
            <a:pPr>
              <a:spcAft>
                <a:spcPts val="600"/>
              </a:spcAft>
            </a:pPr>
            <a:r>
              <a:rPr lang="en-GB" sz="2000" dirty="0"/>
              <a:t>Open the </a:t>
            </a:r>
            <a:r>
              <a:rPr lang="en-GB" sz="2000" b="1" dirty="0" err="1"/>
              <a:t>errors.blade.php</a:t>
            </a:r>
            <a:r>
              <a:rPr lang="en-GB" sz="2000" dirty="0"/>
              <a:t> file in Brackets and add the following code saving when complete</a:t>
            </a:r>
          </a:p>
        </p:txBody>
      </p:sp>
      <p:pic>
        <p:nvPicPr>
          <p:cNvPr id="8" name="Picture 7">
            <a:extLst>
              <a:ext uri="{FF2B5EF4-FFF2-40B4-BE49-F238E27FC236}">
                <a16:creationId xmlns:a16="http://schemas.microsoft.com/office/drawing/2014/main" id="{73E0D25E-E334-4D36-91C0-3D2E3FF9728A}"/>
              </a:ext>
            </a:extLst>
          </p:cNvPr>
          <p:cNvPicPr>
            <a:picLocks noChangeAspect="1"/>
          </p:cNvPicPr>
          <p:nvPr/>
        </p:nvPicPr>
        <p:blipFill>
          <a:blip r:embed="rId3"/>
          <a:stretch>
            <a:fillRect/>
          </a:stretch>
        </p:blipFill>
        <p:spPr>
          <a:xfrm>
            <a:off x="762000" y="2924944"/>
            <a:ext cx="7620000" cy="3238500"/>
          </a:xfrm>
          <a:prstGeom prst="rect">
            <a:avLst/>
          </a:prstGeom>
        </p:spPr>
      </p:pic>
    </p:spTree>
    <p:extLst>
      <p:ext uri="{BB962C8B-B14F-4D97-AF65-F5344CB8AC3E}">
        <p14:creationId xmlns:p14="http://schemas.microsoft.com/office/powerpoint/2010/main" val="37095189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Completing the store method</a:t>
            </a:r>
          </a:p>
        </p:txBody>
      </p:sp>
      <p:sp>
        <p:nvSpPr>
          <p:cNvPr id="3" name="Content Placeholder 2"/>
          <p:cNvSpPr>
            <a:spLocks noGrp="1"/>
          </p:cNvSpPr>
          <p:nvPr>
            <p:ph idx="1"/>
          </p:nvPr>
        </p:nvSpPr>
        <p:spPr/>
        <p:txBody>
          <a:bodyPr>
            <a:normAutofit/>
          </a:bodyPr>
          <a:lstStyle/>
          <a:p>
            <a:pPr>
              <a:spcAft>
                <a:spcPts val="600"/>
              </a:spcAft>
            </a:pPr>
            <a:r>
              <a:rPr lang="en-GB" sz="2000" dirty="0"/>
              <a:t>Now that any errors are trapped and handled, we can complete the </a:t>
            </a:r>
            <a:r>
              <a:rPr lang="en-GB" sz="2000" b="1" dirty="0"/>
              <a:t>store</a:t>
            </a:r>
            <a:r>
              <a:rPr lang="en-GB" sz="2000" dirty="0"/>
              <a:t> method in the </a:t>
            </a:r>
            <a:r>
              <a:rPr lang="en-GB" sz="2000" b="1" dirty="0" err="1"/>
              <a:t>TaskController</a:t>
            </a:r>
            <a:endParaRPr lang="en-GB" sz="2000" b="1" dirty="0"/>
          </a:p>
          <a:p>
            <a:pPr>
              <a:spcAft>
                <a:spcPts val="600"/>
              </a:spcAft>
            </a:pPr>
            <a:r>
              <a:rPr lang="en-GB" sz="2000" dirty="0"/>
              <a:t>Open </a:t>
            </a:r>
            <a:r>
              <a:rPr lang="en-GB" sz="2000" b="1" dirty="0" err="1"/>
              <a:t>TaskController</a:t>
            </a:r>
            <a:r>
              <a:rPr lang="en-GB" sz="2000" dirty="0"/>
              <a:t> in Brackets and add the highlighted code</a:t>
            </a:r>
          </a:p>
          <a:p>
            <a:pPr>
              <a:spcAft>
                <a:spcPts val="600"/>
              </a:spcAft>
            </a:pPr>
            <a:endParaRPr lang="en-GB" sz="2000" dirty="0"/>
          </a:p>
        </p:txBody>
      </p:sp>
      <p:pic>
        <p:nvPicPr>
          <p:cNvPr id="5" name="Picture 4"/>
          <p:cNvPicPr>
            <a:picLocks noChangeAspect="1"/>
          </p:cNvPicPr>
          <p:nvPr/>
        </p:nvPicPr>
        <p:blipFill>
          <a:blip r:embed="rId3"/>
          <a:stretch>
            <a:fillRect/>
          </a:stretch>
        </p:blipFill>
        <p:spPr>
          <a:xfrm>
            <a:off x="1378855" y="3020528"/>
            <a:ext cx="6386289" cy="3413100"/>
          </a:xfrm>
          <a:prstGeom prst="rect">
            <a:avLst/>
          </a:prstGeom>
        </p:spPr>
      </p:pic>
    </p:spTree>
    <p:extLst>
      <p:ext uri="{BB962C8B-B14F-4D97-AF65-F5344CB8AC3E}">
        <p14:creationId xmlns:p14="http://schemas.microsoft.com/office/powerpoint/2010/main" val="25049954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Testing the current functionality</a:t>
            </a:r>
          </a:p>
        </p:txBody>
      </p:sp>
      <p:sp>
        <p:nvSpPr>
          <p:cNvPr id="3" name="Content Placeholder 2"/>
          <p:cNvSpPr>
            <a:spLocks noGrp="1"/>
          </p:cNvSpPr>
          <p:nvPr>
            <p:ph idx="1"/>
          </p:nvPr>
        </p:nvSpPr>
        <p:spPr/>
        <p:txBody>
          <a:bodyPr>
            <a:normAutofit/>
          </a:bodyPr>
          <a:lstStyle/>
          <a:p>
            <a:pPr>
              <a:spcAft>
                <a:spcPts val="600"/>
              </a:spcAft>
            </a:pPr>
            <a:r>
              <a:rPr lang="en-GB" sz="2000" dirty="0"/>
              <a:t>Return to and refresh your browser, you should now be able to register a user, log in and create a new task</a:t>
            </a:r>
          </a:p>
          <a:p>
            <a:pPr>
              <a:spcAft>
                <a:spcPts val="600"/>
              </a:spcAft>
            </a:pPr>
            <a:r>
              <a:rPr lang="en-GB" sz="2000" dirty="0"/>
              <a:t>Check that the data is being added correctly in </a:t>
            </a:r>
            <a:r>
              <a:rPr lang="en-GB" sz="2000" b="1" dirty="0" err="1"/>
              <a:t>PHPMyAdmin</a:t>
            </a:r>
            <a:endParaRPr lang="en-GB" sz="2000" b="1" dirty="0"/>
          </a:p>
        </p:txBody>
      </p:sp>
      <p:pic>
        <p:nvPicPr>
          <p:cNvPr id="4" name="Picture 3"/>
          <p:cNvPicPr>
            <a:picLocks noChangeAspect="1"/>
          </p:cNvPicPr>
          <p:nvPr/>
        </p:nvPicPr>
        <p:blipFill>
          <a:blip r:embed="rId3"/>
          <a:stretch>
            <a:fillRect/>
          </a:stretch>
        </p:blipFill>
        <p:spPr>
          <a:xfrm>
            <a:off x="755576" y="3140968"/>
            <a:ext cx="4032448" cy="2712262"/>
          </a:xfrm>
          <a:prstGeom prst="rect">
            <a:avLst/>
          </a:prstGeom>
          <a:ln>
            <a:solidFill>
              <a:schemeClr val="tx1">
                <a:lumMod val="50000"/>
                <a:lumOff val="50000"/>
              </a:schemeClr>
            </a:solidFill>
          </a:ln>
          <a:effectLst>
            <a:outerShdw blurRad="50800" dist="38100" dir="5400000" algn="t" rotWithShape="0">
              <a:prstClr val="black">
                <a:alpha val="40000"/>
              </a:prstClr>
            </a:outerShdw>
          </a:effectLst>
        </p:spPr>
      </p:pic>
      <p:pic>
        <p:nvPicPr>
          <p:cNvPr id="9" name="Picture 8">
            <a:extLst>
              <a:ext uri="{FF2B5EF4-FFF2-40B4-BE49-F238E27FC236}">
                <a16:creationId xmlns:a16="http://schemas.microsoft.com/office/drawing/2014/main" id="{DDF1D010-DEE0-47E6-A5FD-CD8D8D25DEDF}"/>
              </a:ext>
            </a:extLst>
          </p:cNvPr>
          <p:cNvPicPr>
            <a:picLocks noChangeAspect="1"/>
          </p:cNvPicPr>
          <p:nvPr/>
        </p:nvPicPr>
        <p:blipFill>
          <a:blip r:embed="rId4"/>
          <a:stretch>
            <a:fillRect/>
          </a:stretch>
        </p:blipFill>
        <p:spPr>
          <a:xfrm>
            <a:off x="4139952" y="3688537"/>
            <a:ext cx="3871040" cy="2712263"/>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7960583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Testing shows up a few issues</a:t>
            </a:r>
          </a:p>
        </p:txBody>
      </p:sp>
      <p:sp>
        <p:nvSpPr>
          <p:cNvPr id="3" name="Content Placeholder 2"/>
          <p:cNvSpPr>
            <a:spLocks noGrp="1"/>
          </p:cNvSpPr>
          <p:nvPr>
            <p:ph idx="1"/>
          </p:nvPr>
        </p:nvSpPr>
        <p:spPr/>
        <p:txBody>
          <a:bodyPr>
            <a:normAutofit/>
          </a:bodyPr>
          <a:lstStyle/>
          <a:p>
            <a:pPr>
              <a:spcAft>
                <a:spcPts val="600"/>
              </a:spcAft>
            </a:pPr>
            <a:r>
              <a:rPr lang="en-GB" sz="2000" dirty="0"/>
              <a:t>There is no control to get from </a:t>
            </a:r>
            <a:r>
              <a:rPr lang="en-GB" sz="2000" b="1" dirty="0"/>
              <a:t>home</a:t>
            </a:r>
            <a:r>
              <a:rPr lang="en-GB" sz="2000" dirty="0"/>
              <a:t> to </a:t>
            </a:r>
            <a:r>
              <a:rPr lang="en-GB" sz="2000" b="1" dirty="0"/>
              <a:t>tasks</a:t>
            </a:r>
          </a:p>
          <a:p>
            <a:pPr marL="697230" lvl="1" indent="-285750">
              <a:spcAft>
                <a:spcPts val="600"/>
              </a:spcAft>
            </a:pPr>
            <a:r>
              <a:rPr lang="en-GB" sz="1600" dirty="0"/>
              <a:t>This can also be fixed with a simple addition to </a:t>
            </a:r>
            <a:r>
              <a:rPr lang="en-GB" sz="1600" b="1" dirty="0"/>
              <a:t>resources/views/layout/</a:t>
            </a:r>
            <a:r>
              <a:rPr lang="en-GB" sz="1600" b="1" dirty="0" err="1"/>
              <a:t>app.blade.php</a:t>
            </a:r>
            <a:endParaRPr lang="en-GB" sz="1600" b="1" dirty="0"/>
          </a:p>
          <a:p>
            <a:pPr marL="697230" lvl="1" indent="-285750">
              <a:spcAft>
                <a:spcPts val="600"/>
              </a:spcAft>
            </a:pPr>
            <a:r>
              <a:rPr lang="en-GB" sz="1600" dirty="0"/>
              <a:t>Open this blade, add the highlighted code below and save</a:t>
            </a:r>
          </a:p>
        </p:txBody>
      </p:sp>
      <p:pic>
        <p:nvPicPr>
          <p:cNvPr id="5" name="Picture 4"/>
          <p:cNvPicPr>
            <a:picLocks noChangeAspect="1"/>
          </p:cNvPicPr>
          <p:nvPr/>
        </p:nvPicPr>
        <p:blipFill>
          <a:blip r:embed="rId2"/>
          <a:stretch>
            <a:fillRect/>
          </a:stretch>
        </p:blipFill>
        <p:spPr>
          <a:xfrm>
            <a:off x="579556" y="3140968"/>
            <a:ext cx="7984888" cy="2592288"/>
          </a:xfrm>
          <a:prstGeom prst="rect">
            <a:avLst/>
          </a:prstGeom>
        </p:spPr>
      </p:pic>
    </p:spTree>
    <p:extLst>
      <p:ext uri="{BB962C8B-B14F-4D97-AF65-F5344CB8AC3E}">
        <p14:creationId xmlns:p14="http://schemas.microsoft.com/office/powerpoint/2010/main" val="1684366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Retest</a:t>
            </a:r>
          </a:p>
        </p:txBody>
      </p:sp>
      <p:sp>
        <p:nvSpPr>
          <p:cNvPr id="3" name="Content Placeholder 2"/>
          <p:cNvSpPr>
            <a:spLocks noGrp="1"/>
          </p:cNvSpPr>
          <p:nvPr>
            <p:ph idx="1"/>
          </p:nvPr>
        </p:nvSpPr>
        <p:spPr/>
        <p:txBody>
          <a:bodyPr>
            <a:normAutofit/>
          </a:bodyPr>
          <a:lstStyle/>
          <a:p>
            <a:pPr>
              <a:spcAft>
                <a:spcPts val="600"/>
              </a:spcAft>
            </a:pPr>
            <a:r>
              <a:rPr lang="en-GB" sz="2000" dirty="0"/>
              <a:t>Both of these issues should now be resolved</a:t>
            </a:r>
          </a:p>
        </p:txBody>
      </p:sp>
      <p:pic>
        <p:nvPicPr>
          <p:cNvPr id="4" name="Picture 3"/>
          <p:cNvPicPr>
            <a:picLocks noChangeAspect="1"/>
          </p:cNvPicPr>
          <p:nvPr/>
        </p:nvPicPr>
        <p:blipFill>
          <a:blip r:embed="rId2"/>
          <a:stretch>
            <a:fillRect/>
          </a:stretch>
        </p:blipFill>
        <p:spPr>
          <a:xfrm>
            <a:off x="539552" y="2348880"/>
            <a:ext cx="4244132" cy="2872845"/>
          </a:xfrm>
          <a:prstGeom prst="rect">
            <a:avLst/>
          </a:prstGeom>
          <a:ln>
            <a:solidFill>
              <a:schemeClr val="tx1">
                <a:lumMod val="50000"/>
                <a:lumOff val="50000"/>
              </a:schemeClr>
            </a:solidFill>
          </a:ln>
          <a:effectLst>
            <a:outerShdw blurRad="50800" dist="38100" dir="5400000" algn="t" rotWithShape="0">
              <a:prstClr val="black">
                <a:alpha val="40000"/>
              </a:prstClr>
            </a:outerShdw>
          </a:effectLst>
        </p:spPr>
      </p:pic>
      <p:pic>
        <p:nvPicPr>
          <p:cNvPr id="7" name="Picture 6">
            <a:extLst>
              <a:ext uri="{FF2B5EF4-FFF2-40B4-BE49-F238E27FC236}">
                <a16:creationId xmlns:a16="http://schemas.microsoft.com/office/drawing/2014/main" id="{AEFE63F4-1B2D-4A5D-8B59-67867F81D0FE}"/>
              </a:ext>
            </a:extLst>
          </p:cNvPr>
          <p:cNvPicPr>
            <a:picLocks noChangeAspect="1"/>
          </p:cNvPicPr>
          <p:nvPr/>
        </p:nvPicPr>
        <p:blipFill>
          <a:blip r:embed="rId3"/>
          <a:stretch>
            <a:fillRect/>
          </a:stretch>
        </p:blipFill>
        <p:spPr>
          <a:xfrm>
            <a:off x="4067944" y="3527955"/>
            <a:ext cx="4100230" cy="2872845"/>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9569709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Named routes</a:t>
            </a:r>
          </a:p>
        </p:txBody>
      </p:sp>
      <p:sp>
        <p:nvSpPr>
          <p:cNvPr id="3" name="Content Placeholder 2"/>
          <p:cNvSpPr>
            <a:spLocks noGrp="1"/>
          </p:cNvSpPr>
          <p:nvPr>
            <p:ph idx="1"/>
          </p:nvPr>
        </p:nvSpPr>
        <p:spPr/>
        <p:txBody>
          <a:bodyPr>
            <a:normAutofit/>
          </a:bodyPr>
          <a:lstStyle/>
          <a:p>
            <a:r>
              <a:rPr lang="en-GB" sz="2000" dirty="0"/>
              <a:t>The link that was just added for the tasks page was hard-coded</a:t>
            </a:r>
          </a:p>
          <a:p>
            <a:r>
              <a:rPr lang="en-GB" sz="2000" dirty="0"/>
              <a:t>This works fine as it is but becomes an issue if the URL has to change</a:t>
            </a:r>
          </a:p>
          <a:p>
            <a:r>
              <a:rPr lang="en-GB" sz="2000" dirty="0" err="1"/>
              <a:t>Laravel</a:t>
            </a:r>
            <a:r>
              <a:rPr lang="en-GB" sz="2000" dirty="0"/>
              <a:t> has a system in place to deal with this kind of maintenance known as named Routes</a:t>
            </a:r>
          </a:p>
          <a:p>
            <a:r>
              <a:rPr lang="en-GB" sz="2000" dirty="0"/>
              <a:t>Each route in </a:t>
            </a:r>
            <a:r>
              <a:rPr lang="en-GB" sz="2000" b="1" dirty="0"/>
              <a:t>routes/</a:t>
            </a:r>
            <a:r>
              <a:rPr lang="en-GB" sz="2000" b="1" dirty="0" err="1"/>
              <a:t>web.php</a:t>
            </a:r>
            <a:r>
              <a:rPr lang="en-GB" sz="2000" dirty="0"/>
              <a:t> can be extended with a name and that name used in blades, if the route changes, so does the hyperlink</a:t>
            </a:r>
          </a:p>
          <a:p>
            <a:r>
              <a:rPr lang="en-GB" sz="2000" dirty="0"/>
              <a:t>Open </a:t>
            </a:r>
            <a:r>
              <a:rPr lang="en-GB" sz="2000" b="1" dirty="0"/>
              <a:t>routes/</a:t>
            </a:r>
            <a:r>
              <a:rPr lang="en-GB" sz="2000" b="1" dirty="0" err="1"/>
              <a:t>web.php</a:t>
            </a:r>
            <a:r>
              <a:rPr lang="en-GB" sz="2000" dirty="0"/>
              <a:t> in Brackets and add the highlighted code</a:t>
            </a:r>
          </a:p>
        </p:txBody>
      </p:sp>
      <p:pic>
        <p:nvPicPr>
          <p:cNvPr id="4" name="Picture 3"/>
          <p:cNvPicPr>
            <a:picLocks noChangeAspect="1"/>
          </p:cNvPicPr>
          <p:nvPr/>
        </p:nvPicPr>
        <p:blipFill>
          <a:blip r:embed="rId2"/>
          <a:stretch>
            <a:fillRect/>
          </a:stretch>
        </p:blipFill>
        <p:spPr>
          <a:xfrm>
            <a:off x="747712" y="4221088"/>
            <a:ext cx="7648575" cy="1933575"/>
          </a:xfrm>
          <a:prstGeom prst="rect">
            <a:avLst/>
          </a:prstGeom>
        </p:spPr>
      </p:pic>
    </p:spTree>
    <p:extLst>
      <p:ext uri="{BB962C8B-B14F-4D97-AF65-F5344CB8AC3E}">
        <p14:creationId xmlns:p14="http://schemas.microsoft.com/office/powerpoint/2010/main" val="21331490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Named routes</a:t>
            </a:r>
          </a:p>
        </p:txBody>
      </p:sp>
      <p:sp>
        <p:nvSpPr>
          <p:cNvPr id="3" name="Content Placeholder 2"/>
          <p:cNvSpPr>
            <a:spLocks noGrp="1"/>
          </p:cNvSpPr>
          <p:nvPr>
            <p:ph idx="1"/>
          </p:nvPr>
        </p:nvSpPr>
        <p:spPr/>
        <p:txBody>
          <a:bodyPr>
            <a:normAutofit/>
          </a:bodyPr>
          <a:lstStyle/>
          <a:p>
            <a:r>
              <a:rPr lang="en-GB" sz="2000" dirty="0"/>
              <a:t>Return to </a:t>
            </a:r>
            <a:r>
              <a:rPr lang="en-GB" sz="2000" b="1" dirty="0" err="1"/>
              <a:t>app.blade.php</a:t>
            </a:r>
            <a:r>
              <a:rPr lang="en-GB" sz="2000" dirty="0"/>
              <a:t> and replace the </a:t>
            </a:r>
            <a:r>
              <a:rPr lang="en-GB" sz="2000" b="1" dirty="0"/>
              <a:t>/tasks </a:t>
            </a:r>
            <a:r>
              <a:rPr lang="en-GB" sz="2000" dirty="0"/>
              <a:t>location in the hyperlink that we just added with the code highlighted below</a:t>
            </a:r>
          </a:p>
          <a:p>
            <a:endParaRPr lang="en-GB" sz="2000" dirty="0"/>
          </a:p>
          <a:p>
            <a:endParaRPr lang="en-GB" sz="2000" dirty="0"/>
          </a:p>
          <a:p>
            <a:endParaRPr lang="en-GB" sz="2000" dirty="0"/>
          </a:p>
          <a:p>
            <a:endParaRPr lang="en-GB" sz="2000" dirty="0"/>
          </a:p>
          <a:p>
            <a:endParaRPr lang="en-GB" sz="2000" dirty="0"/>
          </a:p>
          <a:p>
            <a:r>
              <a:rPr lang="en-GB" sz="2000" dirty="0"/>
              <a:t>Save all files and retest the site, you will see no difference in the presented code but now if we change the route for </a:t>
            </a:r>
            <a:r>
              <a:rPr lang="en-GB" sz="2000" b="1" dirty="0"/>
              <a:t>/tasks </a:t>
            </a:r>
            <a:r>
              <a:rPr lang="en-GB" sz="2000" dirty="0"/>
              <a:t>we will not need to pick through blades which might implement this URL and change those as well</a:t>
            </a:r>
          </a:p>
          <a:p>
            <a:endParaRPr lang="en-GB" sz="2000" dirty="0"/>
          </a:p>
        </p:txBody>
      </p:sp>
      <p:pic>
        <p:nvPicPr>
          <p:cNvPr id="5" name="Picture 4"/>
          <p:cNvPicPr>
            <a:picLocks noChangeAspect="1"/>
          </p:cNvPicPr>
          <p:nvPr/>
        </p:nvPicPr>
        <p:blipFill rotWithShape="1">
          <a:blip r:embed="rId2"/>
          <a:srcRect l="29507"/>
          <a:stretch/>
        </p:blipFill>
        <p:spPr>
          <a:xfrm>
            <a:off x="774960" y="2564904"/>
            <a:ext cx="7594079" cy="1238250"/>
          </a:xfrm>
          <a:prstGeom prst="rect">
            <a:avLst/>
          </a:prstGeom>
        </p:spPr>
      </p:pic>
    </p:spTree>
    <p:extLst>
      <p:ext uri="{BB962C8B-B14F-4D97-AF65-F5344CB8AC3E}">
        <p14:creationId xmlns:p14="http://schemas.microsoft.com/office/powerpoint/2010/main" val="33428463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Building a list of existing tasks</a:t>
            </a:r>
          </a:p>
        </p:txBody>
      </p:sp>
      <p:sp>
        <p:nvSpPr>
          <p:cNvPr id="3" name="Content Placeholder 2"/>
          <p:cNvSpPr>
            <a:spLocks noGrp="1"/>
          </p:cNvSpPr>
          <p:nvPr>
            <p:ph idx="1"/>
          </p:nvPr>
        </p:nvSpPr>
        <p:spPr/>
        <p:txBody>
          <a:bodyPr>
            <a:normAutofit/>
          </a:bodyPr>
          <a:lstStyle/>
          <a:p>
            <a:pPr>
              <a:spcAft>
                <a:spcPts val="600"/>
              </a:spcAft>
            </a:pPr>
            <a:r>
              <a:rPr lang="en-GB" sz="2000" dirty="0"/>
              <a:t>Now we can add tasks, we need a way to display all of the existing tasks which have been added to the database</a:t>
            </a:r>
          </a:p>
          <a:p>
            <a:pPr>
              <a:spcAft>
                <a:spcPts val="600"/>
              </a:spcAft>
            </a:pPr>
            <a:r>
              <a:rPr lang="en-GB" sz="2000" dirty="0"/>
              <a:t>In order to do this </a:t>
            </a:r>
            <a:r>
              <a:rPr lang="en-GB" sz="2000" b="1" dirty="0" err="1"/>
              <a:t>TaskController</a:t>
            </a:r>
            <a:r>
              <a:rPr lang="en-GB" sz="2000" dirty="0"/>
              <a:t> needs to collect all existing tasks and package them before passing them to the view</a:t>
            </a:r>
          </a:p>
          <a:p>
            <a:pPr>
              <a:spcAft>
                <a:spcPts val="600"/>
              </a:spcAft>
            </a:pPr>
            <a:r>
              <a:rPr lang="en-GB" sz="2000" dirty="0"/>
              <a:t>Open </a:t>
            </a:r>
            <a:r>
              <a:rPr lang="en-GB" sz="2000" b="1" dirty="0" err="1"/>
              <a:t>TaskController</a:t>
            </a:r>
            <a:r>
              <a:rPr lang="en-GB" sz="2000" dirty="0"/>
              <a:t> in brackets and alter the contents of the index method to the code shown below</a:t>
            </a:r>
          </a:p>
          <a:p>
            <a:pPr>
              <a:spcAft>
                <a:spcPts val="600"/>
              </a:spcAft>
            </a:pPr>
            <a:endParaRPr lang="en-GB" sz="2000" dirty="0"/>
          </a:p>
        </p:txBody>
      </p:sp>
      <p:pic>
        <p:nvPicPr>
          <p:cNvPr id="6" name="Picture 5"/>
          <p:cNvPicPr>
            <a:picLocks noChangeAspect="1"/>
          </p:cNvPicPr>
          <p:nvPr/>
        </p:nvPicPr>
        <p:blipFill>
          <a:blip r:embed="rId3"/>
          <a:stretch>
            <a:fillRect/>
          </a:stretch>
        </p:blipFill>
        <p:spPr>
          <a:xfrm>
            <a:off x="791580" y="4005064"/>
            <a:ext cx="7560840" cy="2655633"/>
          </a:xfrm>
          <a:prstGeom prst="rect">
            <a:avLst/>
          </a:prstGeom>
        </p:spPr>
      </p:pic>
    </p:spTree>
    <p:extLst>
      <p:ext uri="{BB962C8B-B14F-4D97-AF65-F5344CB8AC3E}">
        <p14:creationId xmlns:p14="http://schemas.microsoft.com/office/powerpoint/2010/main" val="35315265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Displaying the tasks</a:t>
            </a:r>
          </a:p>
        </p:txBody>
      </p:sp>
      <p:sp>
        <p:nvSpPr>
          <p:cNvPr id="3" name="Content Placeholder 2"/>
          <p:cNvSpPr>
            <a:spLocks noGrp="1"/>
          </p:cNvSpPr>
          <p:nvPr>
            <p:ph idx="1"/>
          </p:nvPr>
        </p:nvSpPr>
        <p:spPr/>
        <p:txBody>
          <a:bodyPr>
            <a:normAutofit/>
          </a:bodyPr>
          <a:lstStyle/>
          <a:p>
            <a:r>
              <a:rPr lang="en-GB" sz="2000" dirty="0"/>
              <a:t>Now that a collection of tasks for this user is passed to the view, we need only add display logic for this to the view</a:t>
            </a:r>
          </a:p>
          <a:p>
            <a:r>
              <a:rPr lang="en-GB" sz="2000" dirty="0"/>
              <a:t>Open </a:t>
            </a:r>
            <a:r>
              <a:rPr lang="en-GB" sz="2000" b="1" dirty="0" err="1"/>
              <a:t>index.blade.php</a:t>
            </a:r>
            <a:r>
              <a:rPr lang="en-GB" sz="2000" dirty="0"/>
              <a:t> in Brackets and add the highlighted code replacing the TODO comment</a:t>
            </a:r>
          </a:p>
        </p:txBody>
      </p:sp>
      <p:pic>
        <p:nvPicPr>
          <p:cNvPr id="6" name="Picture 5">
            <a:extLst>
              <a:ext uri="{FF2B5EF4-FFF2-40B4-BE49-F238E27FC236}">
                <a16:creationId xmlns:a16="http://schemas.microsoft.com/office/drawing/2014/main" id="{E6B2FBD9-1C9F-4DF6-B444-2AB51203C6E4}"/>
              </a:ext>
            </a:extLst>
          </p:cNvPr>
          <p:cNvPicPr>
            <a:picLocks noChangeAspect="1"/>
          </p:cNvPicPr>
          <p:nvPr/>
        </p:nvPicPr>
        <p:blipFill>
          <a:blip r:embed="rId3"/>
          <a:stretch>
            <a:fillRect/>
          </a:stretch>
        </p:blipFill>
        <p:spPr>
          <a:xfrm>
            <a:off x="719572" y="3238030"/>
            <a:ext cx="7704856" cy="3438481"/>
          </a:xfrm>
          <a:prstGeom prst="rect">
            <a:avLst/>
          </a:prstGeom>
        </p:spPr>
      </p:pic>
    </p:spTree>
    <p:extLst>
      <p:ext uri="{BB962C8B-B14F-4D97-AF65-F5344CB8AC3E}">
        <p14:creationId xmlns:p14="http://schemas.microsoft.com/office/powerpoint/2010/main" val="2272186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Laravel</a:t>
            </a:r>
          </a:p>
        </p:txBody>
      </p:sp>
      <p:sp>
        <p:nvSpPr>
          <p:cNvPr id="3" name="Content Placeholder 2"/>
          <p:cNvSpPr>
            <a:spLocks noGrp="1"/>
          </p:cNvSpPr>
          <p:nvPr>
            <p:ph idx="1"/>
          </p:nvPr>
        </p:nvSpPr>
        <p:spPr/>
        <p:txBody>
          <a:bodyPr>
            <a:normAutofit/>
          </a:bodyPr>
          <a:lstStyle/>
          <a:p>
            <a:r>
              <a:rPr lang="en-GB" sz="2000" b="1" dirty="0"/>
              <a:t>“The PHP Framework for Web Artisans</a:t>
            </a:r>
            <a:br>
              <a:rPr lang="en-GB" sz="2000" b="1" dirty="0"/>
            </a:br>
            <a:r>
              <a:rPr lang="en-GB" sz="2000" b="1" dirty="0"/>
              <a:t>  </a:t>
            </a:r>
            <a:r>
              <a:rPr lang="en-GB" sz="2000" dirty="0"/>
              <a:t>Laravel is a web application framework with expressive, elegant syntax.“</a:t>
            </a:r>
          </a:p>
          <a:p>
            <a:pPr lvl="1" algn="r">
              <a:spcAft>
                <a:spcPts val="1200"/>
              </a:spcAft>
            </a:pPr>
            <a:r>
              <a:rPr lang="en-GB" sz="2000" dirty="0">
                <a:hlinkClick r:id="rId2"/>
              </a:rPr>
              <a:t>Laravel.com</a:t>
            </a:r>
            <a:endParaRPr lang="en-GB" sz="2000" dirty="0"/>
          </a:p>
          <a:p>
            <a:endParaRPr lang="en-GB" sz="2000" dirty="0"/>
          </a:p>
          <a:p>
            <a:pPr>
              <a:spcAft>
                <a:spcPts val="600"/>
              </a:spcAft>
            </a:pPr>
            <a:r>
              <a:rPr lang="en-GB" sz="2000" dirty="0"/>
              <a:t>A </a:t>
            </a:r>
            <a:r>
              <a:rPr lang="en-GB" sz="2000" dirty="0">
                <a:solidFill>
                  <a:srgbClr val="FF0000"/>
                </a:solidFill>
              </a:rPr>
              <a:t>R</a:t>
            </a:r>
            <a:r>
              <a:rPr lang="en-GB" sz="2000" dirty="0"/>
              <a:t>apid </a:t>
            </a:r>
            <a:r>
              <a:rPr lang="en-GB" sz="2000" dirty="0">
                <a:solidFill>
                  <a:srgbClr val="FF0000"/>
                </a:solidFill>
              </a:rPr>
              <a:t>A</a:t>
            </a:r>
            <a:r>
              <a:rPr lang="en-GB" sz="2000" dirty="0"/>
              <a:t>pplication </a:t>
            </a:r>
            <a:r>
              <a:rPr lang="en-GB" sz="2000" dirty="0">
                <a:solidFill>
                  <a:srgbClr val="FF0000"/>
                </a:solidFill>
              </a:rPr>
              <a:t>D</a:t>
            </a:r>
            <a:r>
              <a:rPr lang="en-GB" sz="2000" dirty="0"/>
              <a:t>evelopment (RAD) framework</a:t>
            </a:r>
          </a:p>
          <a:p>
            <a:pPr>
              <a:spcAft>
                <a:spcPts val="600"/>
              </a:spcAft>
            </a:pPr>
            <a:r>
              <a:rPr lang="en-GB" sz="2000" dirty="0"/>
              <a:t>Simplifies the development of complex web application projects </a:t>
            </a:r>
          </a:p>
          <a:p>
            <a:pPr>
              <a:spcAft>
                <a:spcPts val="600"/>
              </a:spcAft>
            </a:pPr>
            <a:r>
              <a:rPr lang="en-GB" sz="2000" dirty="0"/>
              <a:t>Laravel is an object-oriented framework for server-side web application projects and works equally well as a server-side API</a:t>
            </a:r>
          </a:p>
          <a:p>
            <a:pPr>
              <a:spcAft>
                <a:spcPts val="600"/>
              </a:spcAft>
            </a:pPr>
            <a:r>
              <a:rPr lang="en-GB" sz="2000" dirty="0"/>
              <a:t>It is fairly easy to learn when compared with its main rivals</a:t>
            </a:r>
          </a:p>
          <a:p>
            <a:pPr>
              <a:spcAft>
                <a:spcPts val="600"/>
              </a:spcAft>
            </a:pPr>
            <a:r>
              <a:rPr lang="en-GB" sz="2000" dirty="0"/>
              <a:t>But, as with everything, there is still a learning curve!</a:t>
            </a:r>
          </a:p>
          <a:p>
            <a:pPr>
              <a:spcAft>
                <a:spcPts val="600"/>
              </a:spcAft>
            </a:pPr>
            <a:endParaRPr lang="en-GB" sz="2000" dirty="0"/>
          </a:p>
          <a:p>
            <a:endParaRPr lang="en-GB" sz="2000" dirty="0"/>
          </a:p>
        </p:txBody>
      </p:sp>
    </p:spTree>
    <p:extLst>
      <p:ext uri="{BB962C8B-B14F-4D97-AF65-F5344CB8AC3E}">
        <p14:creationId xmlns:p14="http://schemas.microsoft.com/office/powerpoint/2010/main" val="8407620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Displaying the tasks</a:t>
            </a:r>
          </a:p>
        </p:txBody>
      </p:sp>
      <p:sp>
        <p:nvSpPr>
          <p:cNvPr id="3" name="Content Placeholder 2"/>
          <p:cNvSpPr>
            <a:spLocks noGrp="1"/>
          </p:cNvSpPr>
          <p:nvPr>
            <p:ph idx="1"/>
          </p:nvPr>
        </p:nvSpPr>
        <p:spPr/>
        <p:txBody>
          <a:bodyPr>
            <a:normAutofit/>
          </a:bodyPr>
          <a:lstStyle/>
          <a:p>
            <a:r>
              <a:rPr lang="en-GB" sz="2000" dirty="0"/>
              <a:t>Next, add the highlighted code to implement the table itself</a:t>
            </a:r>
          </a:p>
        </p:txBody>
      </p:sp>
      <p:pic>
        <p:nvPicPr>
          <p:cNvPr id="8" name="Picture 7">
            <a:extLst>
              <a:ext uri="{FF2B5EF4-FFF2-40B4-BE49-F238E27FC236}">
                <a16:creationId xmlns:a16="http://schemas.microsoft.com/office/drawing/2014/main" id="{0D2D2B34-A850-460D-A08A-26D9E383B039}"/>
              </a:ext>
            </a:extLst>
          </p:cNvPr>
          <p:cNvPicPr>
            <a:picLocks noChangeAspect="1"/>
          </p:cNvPicPr>
          <p:nvPr/>
        </p:nvPicPr>
        <p:blipFill>
          <a:blip r:embed="rId3"/>
          <a:stretch>
            <a:fillRect/>
          </a:stretch>
        </p:blipFill>
        <p:spPr>
          <a:xfrm>
            <a:off x="425007" y="2325496"/>
            <a:ext cx="8261793" cy="4353672"/>
          </a:xfrm>
          <a:prstGeom prst="rect">
            <a:avLst/>
          </a:prstGeom>
        </p:spPr>
      </p:pic>
    </p:spTree>
    <p:extLst>
      <p:ext uri="{BB962C8B-B14F-4D97-AF65-F5344CB8AC3E}">
        <p14:creationId xmlns:p14="http://schemas.microsoft.com/office/powerpoint/2010/main" val="15279090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Testing the table</a:t>
            </a:r>
          </a:p>
        </p:txBody>
      </p:sp>
      <p:sp>
        <p:nvSpPr>
          <p:cNvPr id="3" name="Content Placeholder 2"/>
          <p:cNvSpPr>
            <a:spLocks noGrp="1"/>
          </p:cNvSpPr>
          <p:nvPr>
            <p:ph idx="1"/>
          </p:nvPr>
        </p:nvSpPr>
        <p:spPr/>
        <p:txBody>
          <a:bodyPr>
            <a:normAutofit/>
          </a:bodyPr>
          <a:lstStyle/>
          <a:p>
            <a:pPr>
              <a:spcAft>
                <a:spcPts val="600"/>
              </a:spcAft>
            </a:pPr>
            <a:r>
              <a:rPr lang="en-GB" sz="2000" dirty="0"/>
              <a:t>Open your browser and refresh the site, you should now be able to enter and see all tasks for the currently logged in user</a:t>
            </a:r>
          </a:p>
        </p:txBody>
      </p:sp>
      <p:pic>
        <p:nvPicPr>
          <p:cNvPr id="6" name="Picture 5">
            <a:extLst>
              <a:ext uri="{FF2B5EF4-FFF2-40B4-BE49-F238E27FC236}">
                <a16:creationId xmlns:a16="http://schemas.microsoft.com/office/drawing/2014/main" id="{5C770463-C3E1-4D54-871A-CE824253F31C}"/>
              </a:ext>
            </a:extLst>
          </p:cNvPr>
          <p:cNvPicPr>
            <a:picLocks noChangeAspect="1"/>
          </p:cNvPicPr>
          <p:nvPr/>
        </p:nvPicPr>
        <p:blipFill>
          <a:blip r:embed="rId2"/>
          <a:stretch>
            <a:fillRect/>
          </a:stretch>
        </p:blipFill>
        <p:spPr>
          <a:xfrm>
            <a:off x="1781944" y="2708920"/>
            <a:ext cx="5580112" cy="3909733"/>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7033631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Adding a delete button</a:t>
            </a:r>
          </a:p>
        </p:txBody>
      </p:sp>
      <p:sp>
        <p:nvSpPr>
          <p:cNvPr id="3" name="Content Placeholder 2"/>
          <p:cNvSpPr>
            <a:spLocks noGrp="1"/>
          </p:cNvSpPr>
          <p:nvPr>
            <p:ph idx="1"/>
          </p:nvPr>
        </p:nvSpPr>
        <p:spPr/>
        <p:txBody>
          <a:bodyPr>
            <a:normAutofit/>
          </a:bodyPr>
          <a:lstStyle/>
          <a:p>
            <a:pPr>
              <a:spcAft>
                <a:spcPts val="600"/>
              </a:spcAft>
            </a:pPr>
            <a:r>
              <a:rPr lang="en-GB" sz="2000" dirty="0"/>
              <a:t>This is not as simple as it might at first appear</a:t>
            </a:r>
          </a:p>
          <a:p>
            <a:pPr>
              <a:spcAft>
                <a:spcPts val="600"/>
              </a:spcAft>
            </a:pPr>
            <a:r>
              <a:rPr lang="en-GB" sz="2000" dirty="0"/>
              <a:t>What is relatively simple is adding the HTML to </a:t>
            </a:r>
            <a:r>
              <a:rPr lang="en-GB" sz="2000" b="1" dirty="0" err="1"/>
              <a:t>index.blade.php</a:t>
            </a:r>
            <a:endParaRPr lang="en-GB" sz="2000" b="1" dirty="0"/>
          </a:p>
          <a:p>
            <a:pPr>
              <a:spcAft>
                <a:spcPts val="600"/>
              </a:spcAft>
            </a:pPr>
            <a:r>
              <a:rPr lang="en-GB" sz="2000" dirty="0"/>
              <a:t>Replace the TODO comment with the highlighted code </a:t>
            </a:r>
          </a:p>
          <a:p>
            <a:pPr>
              <a:spcAft>
                <a:spcPts val="600"/>
              </a:spcAft>
            </a:pPr>
            <a:r>
              <a:rPr lang="en-GB" sz="2000" dirty="0"/>
              <a:t>Explanations are the notes pane</a:t>
            </a:r>
          </a:p>
          <a:p>
            <a:pPr>
              <a:spcAft>
                <a:spcPts val="600"/>
              </a:spcAft>
            </a:pPr>
            <a:endParaRPr lang="en-GB" sz="2000" b="1" dirty="0"/>
          </a:p>
        </p:txBody>
      </p:sp>
      <p:pic>
        <p:nvPicPr>
          <p:cNvPr id="5" name="Picture 4">
            <a:extLst>
              <a:ext uri="{FF2B5EF4-FFF2-40B4-BE49-F238E27FC236}">
                <a16:creationId xmlns:a16="http://schemas.microsoft.com/office/drawing/2014/main" id="{479DFE48-F479-4068-BFCB-1B5F879E3B9F}"/>
              </a:ext>
            </a:extLst>
          </p:cNvPr>
          <p:cNvPicPr>
            <a:picLocks noChangeAspect="1"/>
          </p:cNvPicPr>
          <p:nvPr/>
        </p:nvPicPr>
        <p:blipFill>
          <a:blip r:embed="rId3"/>
          <a:stretch>
            <a:fillRect/>
          </a:stretch>
        </p:blipFill>
        <p:spPr>
          <a:xfrm>
            <a:off x="251520" y="3861048"/>
            <a:ext cx="8640960" cy="2289984"/>
          </a:xfrm>
          <a:prstGeom prst="rect">
            <a:avLst/>
          </a:prstGeom>
        </p:spPr>
      </p:pic>
    </p:spTree>
    <p:extLst>
      <p:ext uri="{BB962C8B-B14F-4D97-AF65-F5344CB8AC3E}">
        <p14:creationId xmlns:p14="http://schemas.microsoft.com/office/powerpoint/2010/main" val="41144224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Adding the destroy method</a:t>
            </a:r>
          </a:p>
        </p:txBody>
      </p:sp>
      <p:sp>
        <p:nvSpPr>
          <p:cNvPr id="3" name="Content Placeholder 2"/>
          <p:cNvSpPr>
            <a:spLocks noGrp="1"/>
          </p:cNvSpPr>
          <p:nvPr>
            <p:ph idx="1"/>
          </p:nvPr>
        </p:nvSpPr>
        <p:spPr/>
        <p:txBody>
          <a:bodyPr>
            <a:normAutofit/>
          </a:bodyPr>
          <a:lstStyle/>
          <a:p>
            <a:pPr>
              <a:spcAft>
                <a:spcPts val="600"/>
              </a:spcAft>
            </a:pPr>
            <a:r>
              <a:rPr lang="en-GB" sz="2000" dirty="0"/>
              <a:t>Now we have a delete button and a route which points this to the </a:t>
            </a:r>
            <a:r>
              <a:rPr lang="en-GB" sz="2000" b="1" dirty="0"/>
              <a:t>destroy</a:t>
            </a:r>
            <a:r>
              <a:rPr lang="en-GB" sz="2000" dirty="0"/>
              <a:t> method of the </a:t>
            </a:r>
            <a:r>
              <a:rPr lang="en-GB" sz="2000" b="1" dirty="0" err="1"/>
              <a:t>TaskController</a:t>
            </a:r>
            <a:r>
              <a:rPr lang="en-GB" sz="2000" dirty="0"/>
              <a:t> which we should now add</a:t>
            </a:r>
          </a:p>
          <a:p>
            <a:pPr>
              <a:spcAft>
                <a:spcPts val="600"/>
              </a:spcAft>
            </a:pPr>
            <a:r>
              <a:rPr lang="en-GB" sz="2000" dirty="0"/>
              <a:t>Without adding any additional code, </a:t>
            </a:r>
            <a:r>
              <a:rPr lang="en-GB" sz="2000" dirty="0" err="1"/>
              <a:t>Laravel</a:t>
            </a:r>
            <a:r>
              <a:rPr lang="en-GB" sz="2000" dirty="0"/>
              <a:t> would inject the given task ID into the </a:t>
            </a:r>
            <a:r>
              <a:rPr lang="en-GB" sz="2000" b="1" dirty="0" err="1"/>
              <a:t>TaskController@destroy</a:t>
            </a:r>
            <a:r>
              <a:rPr lang="en-GB" sz="2000" dirty="0"/>
              <a:t> method</a:t>
            </a:r>
          </a:p>
          <a:p>
            <a:r>
              <a:rPr lang="en-GB" sz="2000" dirty="0"/>
              <a:t>Add the following highlighted method definition to </a:t>
            </a:r>
            <a:r>
              <a:rPr lang="en-GB" sz="2000" b="1" dirty="0" err="1"/>
              <a:t>TaskController</a:t>
            </a:r>
            <a:endParaRPr lang="en-GB" sz="2000" b="1" dirty="0"/>
          </a:p>
        </p:txBody>
      </p:sp>
      <p:pic>
        <p:nvPicPr>
          <p:cNvPr id="6" name="Picture 5">
            <a:extLst>
              <a:ext uri="{FF2B5EF4-FFF2-40B4-BE49-F238E27FC236}">
                <a16:creationId xmlns:a16="http://schemas.microsoft.com/office/drawing/2014/main" id="{5F7B202A-57DA-4CF3-B718-5BF512E29BD5}"/>
              </a:ext>
            </a:extLst>
          </p:cNvPr>
          <p:cNvPicPr>
            <a:picLocks noChangeAspect="1"/>
          </p:cNvPicPr>
          <p:nvPr/>
        </p:nvPicPr>
        <p:blipFill>
          <a:blip r:embed="rId3"/>
          <a:stretch>
            <a:fillRect/>
          </a:stretch>
        </p:blipFill>
        <p:spPr>
          <a:xfrm>
            <a:off x="1035807" y="3789040"/>
            <a:ext cx="7072385" cy="2769496"/>
          </a:xfrm>
          <a:prstGeom prst="rect">
            <a:avLst/>
          </a:prstGeom>
        </p:spPr>
      </p:pic>
    </p:spTree>
    <p:extLst>
      <p:ext uri="{BB962C8B-B14F-4D97-AF65-F5344CB8AC3E}">
        <p14:creationId xmlns:p14="http://schemas.microsoft.com/office/powerpoint/2010/main" val="35160056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Authorisation</a:t>
            </a:r>
          </a:p>
        </p:txBody>
      </p:sp>
      <p:sp>
        <p:nvSpPr>
          <p:cNvPr id="3" name="Content Placeholder 2"/>
          <p:cNvSpPr>
            <a:spLocks noGrp="1"/>
          </p:cNvSpPr>
          <p:nvPr>
            <p:ph idx="1"/>
          </p:nvPr>
        </p:nvSpPr>
        <p:spPr/>
        <p:txBody>
          <a:bodyPr>
            <a:normAutofit/>
          </a:bodyPr>
          <a:lstStyle/>
          <a:p>
            <a:pPr>
              <a:spcAft>
                <a:spcPts val="600"/>
              </a:spcAft>
            </a:pPr>
            <a:r>
              <a:rPr lang="en-GB" sz="2000" dirty="0"/>
              <a:t>Now, we have a Task instance injected into our destroy method, however, we have no guarantee that the authenticated user actually "owns" the given task* </a:t>
            </a:r>
          </a:p>
          <a:p>
            <a:pPr>
              <a:spcAft>
                <a:spcPts val="600"/>
              </a:spcAft>
            </a:pPr>
            <a:r>
              <a:rPr lang="en-GB" sz="2000" dirty="0"/>
              <a:t>We will use </a:t>
            </a:r>
            <a:r>
              <a:rPr lang="en-GB" sz="2000" dirty="0" err="1"/>
              <a:t>Laravel's</a:t>
            </a:r>
            <a:r>
              <a:rPr lang="en-GB" sz="2000" dirty="0"/>
              <a:t> authorization capabilities to make sure the authenticated user actually owns the Task to be deleted</a:t>
            </a:r>
          </a:p>
          <a:p>
            <a:pPr>
              <a:spcAft>
                <a:spcPts val="600"/>
              </a:spcAft>
            </a:pPr>
            <a:r>
              <a:rPr lang="en-GB" sz="2000" dirty="0" err="1"/>
              <a:t>Laravel</a:t>
            </a:r>
            <a:r>
              <a:rPr lang="en-GB" sz="2000" dirty="0"/>
              <a:t> uses "policies" to organize authorization logic into simple, small classes</a:t>
            </a:r>
          </a:p>
          <a:p>
            <a:pPr>
              <a:spcAft>
                <a:spcPts val="600"/>
              </a:spcAft>
            </a:pPr>
            <a:r>
              <a:rPr lang="en-GB" sz="2000" dirty="0"/>
              <a:t>Typically, each policy corresponds to a model.</a:t>
            </a:r>
          </a:p>
          <a:p>
            <a:pPr>
              <a:spcAft>
                <a:spcPts val="600"/>
              </a:spcAft>
            </a:pPr>
            <a:r>
              <a:rPr lang="en-GB" sz="2000" dirty="0"/>
              <a:t>Create a </a:t>
            </a:r>
            <a:r>
              <a:rPr lang="en-GB" sz="2000" b="1" dirty="0" err="1"/>
              <a:t>TaskPolicy</a:t>
            </a:r>
            <a:r>
              <a:rPr lang="en-GB" sz="2000" dirty="0"/>
              <a:t> using the </a:t>
            </a:r>
            <a:r>
              <a:rPr lang="en-GB" sz="2000" b="1" dirty="0"/>
              <a:t>XAMPP</a:t>
            </a:r>
            <a:r>
              <a:rPr lang="en-GB" sz="2000" dirty="0"/>
              <a:t> </a:t>
            </a:r>
            <a:r>
              <a:rPr lang="en-GB" sz="2000" b="1" dirty="0"/>
              <a:t>Shell</a:t>
            </a:r>
            <a:r>
              <a:rPr lang="en-GB" sz="2000" dirty="0"/>
              <a:t> and entering the following </a:t>
            </a:r>
            <a:r>
              <a:rPr lang="en-GB" sz="2000" b="1" dirty="0"/>
              <a:t>Artisan</a:t>
            </a:r>
            <a:r>
              <a:rPr lang="en-GB" sz="2000" dirty="0"/>
              <a:t> command</a:t>
            </a:r>
          </a:p>
          <a:p>
            <a:pPr lvl="1">
              <a:spcAft>
                <a:spcPts val="600"/>
              </a:spcAft>
            </a:pPr>
            <a:r>
              <a:rPr lang="en-GB" sz="1600" b="1" dirty="0" err="1"/>
              <a:t>php</a:t>
            </a:r>
            <a:r>
              <a:rPr lang="en-GB" sz="1600" b="1" dirty="0"/>
              <a:t> artisan </a:t>
            </a:r>
            <a:r>
              <a:rPr lang="en-GB" sz="1600" b="1" dirty="0" err="1"/>
              <a:t>make:policy</a:t>
            </a:r>
            <a:r>
              <a:rPr lang="en-GB" sz="1600" b="1" dirty="0"/>
              <a:t> </a:t>
            </a:r>
            <a:r>
              <a:rPr lang="en-GB" sz="1600" b="1" dirty="0" err="1"/>
              <a:t>TaskPolicy</a:t>
            </a:r>
            <a:endParaRPr lang="en-GB" sz="1600" b="1" dirty="0"/>
          </a:p>
        </p:txBody>
      </p:sp>
      <p:pic>
        <p:nvPicPr>
          <p:cNvPr id="6" name="Picture 5"/>
          <p:cNvPicPr>
            <a:picLocks noChangeAspect="1"/>
          </p:cNvPicPr>
          <p:nvPr/>
        </p:nvPicPr>
        <p:blipFill>
          <a:blip r:embed="rId3"/>
          <a:stretch>
            <a:fillRect/>
          </a:stretch>
        </p:blipFill>
        <p:spPr>
          <a:xfrm>
            <a:off x="2123728" y="5795388"/>
            <a:ext cx="4909146" cy="633810"/>
          </a:xfrm>
          <a:prstGeom prst="rect">
            <a:avLst/>
          </a:prstGeom>
        </p:spPr>
      </p:pic>
    </p:spTree>
    <p:extLst>
      <p:ext uri="{BB962C8B-B14F-4D97-AF65-F5344CB8AC3E}">
        <p14:creationId xmlns:p14="http://schemas.microsoft.com/office/powerpoint/2010/main" val="29103166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Coding the </a:t>
            </a:r>
            <a:r>
              <a:rPr lang="en-GB" dirty="0" err="1"/>
              <a:t>TaskPolicy</a:t>
            </a:r>
            <a:endParaRPr lang="en-GB" dirty="0"/>
          </a:p>
        </p:txBody>
      </p:sp>
      <p:sp>
        <p:nvSpPr>
          <p:cNvPr id="3" name="Content Placeholder 2"/>
          <p:cNvSpPr>
            <a:spLocks noGrp="1"/>
          </p:cNvSpPr>
          <p:nvPr>
            <p:ph idx="1"/>
          </p:nvPr>
        </p:nvSpPr>
        <p:spPr/>
        <p:txBody>
          <a:bodyPr>
            <a:normAutofit/>
          </a:bodyPr>
          <a:lstStyle/>
          <a:p>
            <a:pPr>
              <a:spcAft>
                <a:spcPts val="600"/>
              </a:spcAft>
            </a:pPr>
            <a:r>
              <a:rPr lang="en-GB" sz="2000" dirty="0"/>
              <a:t>A </a:t>
            </a:r>
            <a:r>
              <a:rPr lang="en-GB" sz="2000" b="1" dirty="0" err="1"/>
              <a:t>TaskPolicy</a:t>
            </a:r>
            <a:r>
              <a:rPr lang="en-GB" sz="2000" dirty="0"/>
              <a:t> file has been created for us in </a:t>
            </a:r>
            <a:r>
              <a:rPr lang="en-GB" sz="2000" b="1" dirty="0"/>
              <a:t>app/Policies</a:t>
            </a:r>
          </a:p>
          <a:p>
            <a:pPr>
              <a:spcAft>
                <a:spcPts val="600"/>
              </a:spcAft>
            </a:pPr>
            <a:r>
              <a:rPr lang="en-GB" sz="2000" dirty="0"/>
              <a:t>Presently this only contains a constructor method which we will not need</a:t>
            </a:r>
          </a:p>
          <a:p>
            <a:pPr>
              <a:spcAft>
                <a:spcPts val="600"/>
              </a:spcAft>
            </a:pPr>
            <a:r>
              <a:rPr lang="en-GB" sz="2000" dirty="0"/>
              <a:t>Replace the constructor with the code highlighted below, do not forget to add the use statement to include the Task model, and save the file</a:t>
            </a:r>
          </a:p>
        </p:txBody>
      </p:sp>
      <p:pic>
        <p:nvPicPr>
          <p:cNvPr id="7" name="Picture 6">
            <a:extLst>
              <a:ext uri="{FF2B5EF4-FFF2-40B4-BE49-F238E27FC236}">
                <a16:creationId xmlns:a16="http://schemas.microsoft.com/office/drawing/2014/main" id="{40D63F54-1CA5-4439-978F-41775AB68BD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08362" y="3421396"/>
            <a:ext cx="4727274" cy="3281156"/>
          </a:xfrm>
          <a:prstGeom prst="rect">
            <a:avLst/>
          </a:prstGeom>
        </p:spPr>
      </p:pic>
    </p:spTree>
    <p:extLst>
      <p:ext uri="{BB962C8B-B14F-4D97-AF65-F5344CB8AC3E}">
        <p14:creationId xmlns:p14="http://schemas.microsoft.com/office/powerpoint/2010/main" val="16442420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Associating Task and </a:t>
            </a:r>
            <a:r>
              <a:rPr lang="en-GB" dirty="0" err="1"/>
              <a:t>TaskPolicy</a:t>
            </a:r>
            <a:endParaRPr lang="en-GB" dirty="0"/>
          </a:p>
        </p:txBody>
      </p:sp>
      <p:sp>
        <p:nvSpPr>
          <p:cNvPr id="3" name="Content Placeholder 2"/>
          <p:cNvSpPr>
            <a:spLocks noGrp="1"/>
          </p:cNvSpPr>
          <p:nvPr>
            <p:ph idx="1"/>
          </p:nvPr>
        </p:nvSpPr>
        <p:spPr/>
        <p:txBody>
          <a:bodyPr>
            <a:normAutofit/>
          </a:bodyPr>
          <a:lstStyle/>
          <a:p>
            <a:pPr>
              <a:spcAft>
                <a:spcPts val="600"/>
              </a:spcAft>
            </a:pPr>
            <a:r>
              <a:rPr lang="en-GB" sz="2000" dirty="0"/>
              <a:t>At present, these two classes are unaware of each other but we can fix this in </a:t>
            </a:r>
            <a:r>
              <a:rPr lang="en-GB" sz="2000" b="1" dirty="0"/>
              <a:t>app/Providers/</a:t>
            </a:r>
            <a:r>
              <a:rPr lang="en-GB" sz="2000" b="1" dirty="0" err="1"/>
              <a:t>AuthServiceProvider</a:t>
            </a:r>
            <a:r>
              <a:rPr lang="en-GB" sz="2000" b="1" dirty="0"/>
              <a:t> </a:t>
            </a:r>
            <a:r>
              <a:rPr lang="en-GB" sz="2000" dirty="0"/>
              <a:t>by adding a line to the </a:t>
            </a:r>
            <a:r>
              <a:rPr lang="en-GB" sz="2000" b="1" dirty="0"/>
              <a:t>$policies </a:t>
            </a:r>
            <a:r>
              <a:rPr lang="en-GB" sz="2000" dirty="0"/>
              <a:t>list</a:t>
            </a:r>
          </a:p>
          <a:p>
            <a:pPr>
              <a:spcAft>
                <a:spcPts val="600"/>
              </a:spcAft>
            </a:pPr>
            <a:r>
              <a:rPr lang="en-GB" sz="2000" dirty="0"/>
              <a:t>Open the above file in Brackets, locate the $policies list and add the highlighted line, save when finished</a:t>
            </a:r>
          </a:p>
        </p:txBody>
      </p:sp>
      <p:pic>
        <p:nvPicPr>
          <p:cNvPr id="4" name="Picture 3"/>
          <p:cNvPicPr>
            <a:picLocks noChangeAspect="1"/>
          </p:cNvPicPr>
          <p:nvPr/>
        </p:nvPicPr>
        <p:blipFill>
          <a:blip r:embed="rId3"/>
          <a:stretch>
            <a:fillRect/>
          </a:stretch>
        </p:blipFill>
        <p:spPr>
          <a:xfrm>
            <a:off x="1331640" y="3645024"/>
            <a:ext cx="6791325" cy="2647950"/>
          </a:xfrm>
          <a:prstGeom prst="rect">
            <a:avLst/>
          </a:prstGeom>
        </p:spPr>
      </p:pic>
    </p:spTree>
    <p:extLst>
      <p:ext uri="{BB962C8B-B14F-4D97-AF65-F5344CB8AC3E}">
        <p14:creationId xmlns:p14="http://schemas.microsoft.com/office/powerpoint/2010/main" val="23712679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spcAft>
                <a:spcPts val="600"/>
              </a:spcAft>
            </a:pPr>
            <a:r>
              <a:rPr lang="en-GB" sz="2000" dirty="0"/>
              <a:t>Now that we have our Policy in place let’s use it</a:t>
            </a:r>
          </a:p>
          <a:p>
            <a:pPr>
              <a:spcAft>
                <a:spcPts val="600"/>
              </a:spcAft>
            </a:pPr>
            <a:r>
              <a:rPr lang="en-GB" sz="2000" dirty="0" err="1"/>
              <a:t>Laravel</a:t>
            </a:r>
            <a:r>
              <a:rPr lang="en-GB" sz="2000" dirty="0"/>
              <a:t> Controllers utilise an </a:t>
            </a:r>
            <a:r>
              <a:rPr lang="en-GB" sz="2000" b="1" dirty="0" err="1"/>
              <a:t>AuthorizeRequests</a:t>
            </a:r>
            <a:r>
              <a:rPr lang="en-GB" sz="2000" dirty="0"/>
              <a:t> trait which allows them to take advantage of an </a:t>
            </a:r>
            <a:r>
              <a:rPr lang="en-GB" sz="2000" b="1" dirty="0"/>
              <a:t>authorize</a:t>
            </a:r>
            <a:r>
              <a:rPr lang="en-GB" sz="2000" dirty="0"/>
              <a:t> method</a:t>
            </a:r>
          </a:p>
          <a:p>
            <a:pPr>
              <a:spcAft>
                <a:spcPts val="600"/>
              </a:spcAft>
            </a:pPr>
            <a:r>
              <a:rPr lang="en-GB" sz="2000" dirty="0"/>
              <a:t>Open the </a:t>
            </a:r>
            <a:r>
              <a:rPr lang="en-GB" sz="2000" b="1" dirty="0" err="1"/>
              <a:t>TaskController</a:t>
            </a:r>
            <a:r>
              <a:rPr lang="en-GB" sz="2000" dirty="0"/>
              <a:t> in Brackets and add the highlighted code to the destroy method</a:t>
            </a:r>
          </a:p>
        </p:txBody>
      </p:sp>
      <p:sp>
        <p:nvSpPr>
          <p:cNvPr id="5" name="Title 4"/>
          <p:cNvSpPr>
            <a:spLocks noGrp="1"/>
          </p:cNvSpPr>
          <p:nvPr>
            <p:ph type="title"/>
          </p:nvPr>
        </p:nvSpPr>
        <p:spPr/>
        <p:txBody>
          <a:bodyPr>
            <a:normAutofit/>
          </a:bodyPr>
          <a:lstStyle/>
          <a:p>
            <a:r>
              <a:rPr lang="en-GB" sz="4400" dirty="0"/>
              <a:t>Authorising the destroy action</a:t>
            </a:r>
          </a:p>
        </p:txBody>
      </p:sp>
      <p:pic>
        <p:nvPicPr>
          <p:cNvPr id="2" name="Picture 1"/>
          <p:cNvPicPr>
            <a:picLocks noChangeAspect="1"/>
          </p:cNvPicPr>
          <p:nvPr/>
        </p:nvPicPr>
        <p:blipFill>
          <a:blip r:embed="rId3"/>
          <a:stretch>
            <a:fillRect/>
          </a:stretch>
        </p:blipFill>
        <p:spPr>
          <a:xfrm>
            <a:off x="809625" y="3717032"/>
            <a:ext cx="7524750" cy="2857500"/>
          </a:xfrm>
          <a:prstGeom prst="rect">
            <a:avLst/>
          </a:prstGeom>
        </p:spPr>
      </p:pic>
    </p:spTree>
    <p:extLst>
      <p:ext uri="{BB962C8B-B14F-4D97-AF65-F5344CB8AC3E}">
        <p14:creationId xmlns:p14="http://schemas.microsoft.com/office/powerpoint/2010/main" val="32459395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Deleting the Task</a:t>
            </a:r>
          </a:p>
        </p:txBody>
      </p:sp>
      <p:sp>
        <p:nvSpPr>
          <p:cNvPr id="3" name="Content Placeholder 2"/>
          <p:cNvSpPr>
            <a:spLocks noGrp="1"/>
          </p:cNvSpPr>
          <p:nvPr>
            <p:ph idx="1"/>
          </p:nvPr>
        </p:nvSpPr>
        <p:spPr/>
        <p:txBody>
          <a:bodyPr>
            <a:normAutofit/>
          </a:bodyPr>
          <a:lstStyle/>
          <a:p>
            <a:pPr>
              <a:spcAft>
                <a:spcPts val="600"/>
              </a:spcAft>
            </a:pPr>
            <a:r>
              <a:rPr lang="en-GB" sz="2000" dirty="0"/>
              <a:t>We are now happy that the task belongs to this user</a:t>
            </a:r>
          </a:p>
          <a:p>
            <a:pPr>
              <a:spcAft>
                <a:spcPts val="600"/>
              </a:spcAft>
            </a:pPr>
            <a:r>
              <a:rPr lang="en-GB" sz="2000" dirty="0"/>
              <a:t>We use </a:t>
            </a:r>
            <a:r>
              <a:rPr lang="en-GB" sz="2000" dirty="0" err="1"/>
              <a:t>Eloquent’s</a:t>
            </a:r>
            <a:r>
              <a:rPr lang="en-GB" sz="2000" dirty="0"/>
              <a:t> </a:t>
            </a:r>
            <a:r>
              <a:rPr lang="en-GB" sz="2000" b="1" dirty="0"/>
              <a:t>delete</a:t>
            </a:r>
            <a:r>
              <a:rPr lang="en-GB" sz="2000" dirty="0"/>
              <a:t> method to remove the task</a:t>
            </a:r>
          </a:p>
          <a:p>
            <a:pPr>
              <a:spcAft>
                <a:spcPts val="600"/>
              </a:spcAft>
            </a:pPr>
            <a:r>
              <a:rPr lang="en-GB" sz="2000" dirty="0"/>
              <a:t>Finally, we re-direct back to the </a:t>
            </a:r>
            <a:r>
              <a:rPr lang="en-GB" sz="2000" b="1" dirty="0"/>
              <a:t>/tasks </a:t>
            </a:r>
            <a:r>
              <a:rPr lang="en-GB" sz="2000" dirty="0"/>
              <a:t>view</a:t>
            </a:r>
          </a:p>
          <a:p>
            <a:pPr>
              <a:spcAft>
                <a:spcPts val="600"/>
              </a:spcAft>
            </a:pPr>
            <a:r>
              <a:rPr lang="en-GB" sz="2000" dirty="0"/>
              <a:t>Add the code highlighted below</a:t>
            </a:r>
          </a:p>
        </p:txBody>
      </p:sp>
      <p:pic>
        <p:nvPicPr>
          <p:cNvPr id="4" name="Picture 3"/>
          <p:cNvPicPr>
            <a:picLocks noChangeAspect="1"/>
          </p:cNvPicPr>
          <p:nvPr/>
        </p:nvPicPr>
        <p:blipFill>
          <a:blip r:embed="rId3"/>
          <a:stretch>
            <a:fillRect/>
          </a:stretch>
        </p:blipFill>
        <p:spPr>
          <a:xfrm>
            <a:off x="1439652" y="3429000"/>
            <a:ext cx="6264696" cy="3175798"/>
          </a:xfrm>
          <a:prstGeom prst="rect">
            <a:avLst/>
          </a:prstGeom>
        </p:spPr>
      </p:pic>
    </p:spTree>
    <p:extLst>
      <p:ext uri="{BB962C8B-B14F-4D97-AF65-F5344CB8AC3E}">
        <p14:creationId xmlns:p14="http://schemas.microsoft.com/office/powerpoint/2010/main" val="4651747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Final testing</a:t>
            </a:r>
          </a:p>
        </p:txBody>
      </p:sp>
      <p:sp>
        <p:nvSpPr>
          <p:cNvPr id="3" name="Content Placeholder 2"/>
          <p:cNvSpPr>
            <a:spLocks noGrp="1"/>
          </p:cNvSpPr>
          <p:nvPr>
            <p:ph idx="1"/>
          </p:nvPr>
        </p:nvSpPr>
        <p:spPr/>
        <p:txBody>
          <a:bodyPr>
            <a:normAutofit/>
          </a:bodyPr>
          <a:lstStyle/>
          <a:p>
            <a:pPr>
              <a:spcAft>
                <a:spcPts val="600"/>
              </a:spcAft>
            </a:pPr>
            <a:r>
              <a:rPr lang="en-GB" sz="2000" dirty="0"/>
              <a:t>Make sure that all files are saved</a:t>
            </a:r>
          </a:p>
          <a:p>
            <a:pPr>
              <a:spcAft>
                <a:spcPts val="600"/>
              </a:spcAft>
            </a:pPr>
            <a:r>
              <a:rPr lang="en-GB" sz="2000" dirty="0"/>
              <a:t>Refresh your web browser and test the application</a:t>
            </a:r>
          </a:p>
          <a:p>
            <a:pPr>
              <a:spcAft>
                <a:spcPts val="600"/>
              </a:spcAft>
            </a:pPr>
            <a:r>
              <a:rPr lang="en-GB" sz="2000" dirty="0"/>
              <a:t>You should be able to add users and for each user you should be able to see the tasks that only they have entered</a:t>
            </a:r>
          </a:p>
          <a:p>
            <a:pPr>
              <a:spcAft>
                <a:spcPts val="600"/>
              </a:spcAft>
            </a:pPr>
            <a:r>
              <a:rPr lang="en-GB" sz="2000" dirty="0"/>
              <a:t>Each user should be able to delete their tasks</a:t>
            </a:r>
          </a:p>
        </p:txBody>
      </p:sp>
      <p:pic>
        <p:nvPicPr>
          <p:cNvPr id="6" name="Picture 5">
            <a:extLst>
              <a:ext uri="{FF2B5EF4-FFF2-40B4-BE49-F238E27FC236}">
                <a16:creationId xmlns:a16="http://schemas.microsoft.com/office/drawing/2014/main" id="{1E2162EF-71FE-4828-8ED1-E19A778477A7}"/>
              </a:ext>
            </a:extLst>
          </p:cNvPr>
          <p:cNvPicPr>
            <a:picLocks noChangeAspect="1"/>
          </p:cNvPicPr>
          <p:nvPr/>
        </p:nvPicPr>
        <p:blipFill>
          <a:blip r:embed="rId2"/>
          <a:stretch>
            <a:fillRect/>
          </a:stretch>
        </p:blipFill>
        <p:spPr>
          <a:xfrm>
            <a:off x="2574032" y="3789040"/>
            <a:ext cx="3995936" cy="2799772"/>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75686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Object-relational mapping (ORM)</a:t>
            </a:r>
          </a:p>
        </p:txBody>
      </p:sp>
      <p:sp>
        <p:nvSpPr>
          <p:cNvPr id="3" name="Content Placeholder 2"/>
          <p:cNvSpPr>
            <a:spLocks noGrp="1"/>
          </p:cNvSpPr>
          <p:nvPr>
            <p:ph idx="1"/>
          </p:nvPr>
        </p:nvSpPr>
        <p:spPr/>
        <p:txBody>
          <a:bodyPr>
            <a:normAutofit fontScale="92500" lnSpcReduction="20000"/>
          </a:bodyPr>
          <a:lstStyle/>
          <a:p>
            <a:pPr>
              <a:spcAft>
                <a:spcPts val="600"/>
              </a:spcAft>
            </a:pPr>
            <a:r>
              <a:rPr lang="en-GB" sz="2000" dirty="0"/>
              <a:t>Frameworks are often used as they provide many of the essential aspects of complex web projects without the need for the developer to code them or port them from other projects</a:t>
            </a:r>
          </a:p>
          <a:p>
            <a:pPr>
              <a:spcAft>
                <a:spcPts val="600"/>
              </a:spcAft>
            </a:pPr>
            <a:r>
              <a:rPr lang="en-GB" sz="2000" dirty="0"/>
              <a:t>One important aspect that frameworks often provide is object-relational mapping (ORM)</a:t>
            </a:r>
          </a:p>
          <a:p>
            <a:pPr>
              <a:spcAft>
                <a:spcPts val="600"/>
              </a:spcAft>
            </a:pPr>
            <a:r>
              <a:rPr lang="en-GB" sz="2000" dirty="0"/>
              <a:t>An ORM handles connections and all interactions with the database for you</a:t>
            </a:r>
          </a:p>
          <a:p>
            <a:pPr>
              <a:spcAft>
                <a:spcPts val="600"/>
              </a:spcAft>
            </a:pPr>
            <a:r>
              <a:rPr lang="en-GB" sz="2000" dirty="0"/>
              <a:t>ORM interact with a database and create a virtual database of data records represented as lists of objects which are then presented to the framework</a:t>
            </a:r>
          </a:p>
          <a:p>
            <a:pPr>
              <a:spcAft>
                <a:spcPts val="600"/>
              </a:spcAft>
            </a:pPr>
            <a:r>
              <a:rPr lang="en-GB" sz="2000" dirty="0" err="1"/>
              <a:t>Laravel’s</a:t>
            </a:r>
            <a:r>
              <a:rPr lang="en-GB" sz="2000" dirty="0"/>
              <a:t> ORM implementation, </a:t>
            </a:r>
            <a:r>
              <a:rPr lang="en-GB" sz="2000" b="1" dirty="0"/>
              <a:t>Eloquent</a:t>
            </a:r>
            <a:r>
              <a:rPr lang="en-GB" sz="2000" dirty="0"/>
              <a:t>, completely removes the need for any direct database interaction to be coded by the developer once a data structure has been defined</a:t>
            </a:r>
          </a:p>
          <a:p>
            <a:pPr>
              <a:spcAft>
                <a:spcPts val="600"/>
              </a:spcAft>
            </a:pPr>
            <a:r>
              <a:rPr lang="en-GB" sz="2000" dirty="0"/>
              <a:t>This means no monitoring, opening or closing connections, no SQL statements, no dealing with different types of response from the database, no mapping result objects to PHP structures so the data becomes available – all of this is done for you!</a:t>
            </a:r>
          </a:p>
          <a:p>
            <a:pPr>
              <a:spcAft>
                <a:spcPts val="600"/>
              </a:spcAft>
            </a:pPr>
            <a:r>
              <a:rPr lang="en-GB" sz="2000" dirty="0"/>
              <a:t>Learning and using an ORM is a significant time saving for larger web application projects</a:t>
            </a:r>
          </a:p>
        </p:txBody>
      </p:sp>
    </p:spTree>
    <p:extLst>
      <p:ext uri="{BB962C8B-B14F-4D97-AF65-F5344CB8AC3E}">
        <p14:creationId xmlns:p14="http://schemas.microsoft.com/office/powerpoint/2010/main" val="388556318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Project review</a:t>
            </a:r>
          </a:p>
        </p:txBody>
      </p:sp>
      <p:sp>
        <p:nvSpPr>
          <p:cNvPr id="3" name="Content Placeholder 2"/>
          <p:cNvSpPr>
            <a:spLocks noGrp="1"/>
          </p:cNvSpPr>
          <p:nvPr>
            <p:ph idx="1"/>
          </p:nvPr>
        </p:nvSpPr>
        <p:spPr/>
        <p:txBody>
          <a:bodyPr>
            <a:normAutofit lnSpcReduction="10000"/>
          </a:bodyPr>
          <a:lstStyle/>
          <a:p>
            <a:pPr>
              <a:spcAft>
                <a:spcPts val="600"/>
              </a:spcAft>
            </a:pPr>
            <a:r>
              <a:rPr lang="en-GB" sz="2000" dirty="0"/>
              <a:t>This has been a weighty introduction to </a:t>
            </a:r>
            <a:r>
              <a:rPr lang="en-GB" sz="2000" dirty="0" err="1"/>
              <a:t>Laravel</a:t>
            </a:r>
            <a:r>
              <a:rPr lang="en-GB" sz="2000" dirty="0"/>
              <a:t> which has covered a lot of core functionality</a:t>
            </a:r>
          </a:p>
          <a:p>
            <a:pPr>
              <a:spcAft>
                <a:spcPts val="600"/>
              </a:spcAft>
            </a:pPr>
            <a:r>
              <a:rPr lang="en-GB" sz="2000" dirty="0"/>
              <a:t>MVC architectural aspects</a:t>
            </a:r>
          </a:p>
          <a:p>
            <a:pPr>
              <a:spcAft>
                <a:spcPts val="600"/>
              </a:spcAft>
            </a:pPr>
            <a:r>
              <a:rPr lang="en-GB" sz="2000" dirty="0"/>
              <a:t>Routing</a:t>
            </a:r>
          </a:p>
          <a:p>
            <a:pPr>
              <a:spcAft>
                <a:spcPts val="600"/>
              </a:spcAft>
            </a:pPr>
            <a:r>
              <a:rPr lang="en-GB" sz="2000" dirty="0"/>
              <a:t>Blades</a:t>
            </a:r>
          </a:p>
          <a:p>
            <a:pPr>
              <a:spcAft>
                <a:spcPts val="600"/>
              </a:spcAft>
            </a:pPr>
            <a:r>
              <a:rPr lang="en-GB" sz="2000" dirty="0"/>
              <a:t>Eloquent models and implicit model bindings</a:t>
            </a:r>
          </a:p>
          <a:p>
            <a:pPr>
              <a:spcAft>
                <a:spcPts val="600"/>
              </a:spcAft>
            </a:pPr>
            <a:r>
              <a:rPr lang="en-GB" sz="2000" dirty="0"/>
              <a:t>Authorisation, Validation and Policies</a:t>
            </a:r>
          </a:p>
          <a:p>
            <a:pPr>
              <a:spcAft>
                <a:spcPts val="600"/>
              </a:spcAft>
            </a:pPr>
            <a:r>
              <a:rPr lang="en-GB" sz="2000" dirty="0"/>
              <a:t>Method spoofing*</a:t>
            </a:r>
          </a:p>
          <a:p>
            <a:pPr>
              <a:spcAft>
                <a:spcPts val="600"/>
              </a:spcAft>
            </a:pPr>
            <a:r>
              <a:rPr lang="en-GB" sz="2000" dirty="0"/>
              <a:t>All of this is useful for building robust server-side web applications</a:t>
            </a:r>
          </a:p>
          <a:p>
            <a:pPr>
              <a:spcAft>
                <a:spcPts val="600"/>
              </a:spcAft>
            </a:pPr>
            <a:r>
              <a:rPr lang="en-GB" sz="2000" dirty="0"/>
              <a:t>A good deal of it is also useful when using </a:t>
            </a:r>
            <a:r>
              <a:rPr lang="en-GB" sz="2000" dirty="0" err="1"/>
              <a:t>Laravel</a:t>
            </a:r>
            <a:r>
              <a:rPr lang="en-GB" sz="2000" dirty="0"/>
              <a:t> to drive an API (Eloquent, Models, Routing, Controllers, Policies </a:t>
            </a:r>
            <a:r>
              <a:rPr lang="en-GB" sz="2000" dirty="0" err="1"/>
              <a:t>etc</a:t>
            </a:r>
            <a:r>
              <a:rPr lang="en-GB" sz="2000" dirty="0"/>
              <a:t>)</a:t>
            </a:r>
          </a:p>
          <a:p>
            <a:pPr>
              <a:spcAft>
                <a:spcPts val="600"/>
              </a:spcAft>
            </a:pPr>
            <a:r>
              <a:rPr lang="en-GB" sz="2000" dirty="0"/>
              <a:t>Please make sure that you complete this project as you will need it next week when we turn this application into a Task API</a:t>
            </a:r>
          </a:p>
          <a:p>
            <a:pPr>
              <a:spcAft>
                <a:spcPts val="600"/>
              </a:spcAft>
            </a:pPr>
            <a:endParaRPr lang="en-GB" sz="2000" dirty="0"/>
          </a:p>
          <a:p>
            <a:pPr marL="118872" indent="0">
              <a:spcAft>
                <a:spcPts val="600"/>
              </a:spcAft>
              <a:buNone/>
            </a:pPr>
            <a:endParaRPr lang="en-GB" sz="1600" dirty="0"/>
          </a:p>
          <a:p>
            <a:pPr lvl="1"/>
            <a:endParaRPr lang="en-GB" sz="1600" dirty="0"/>
          </a:p>
          <a:p>
            <a:pPr lvl="1">
              <a:spcAft>
                <a:spcPts val="600"/>
              </a:spcAft>
            </a:pPr>
            <a:endParaRPr lang="en-GB" sz="1600" dirty="0"/>
          </a:p>
          <a:p>
            <a:pPr>
              <a:spcAft>
                <a:spcPts val="600"/>
              </a:spcAft>
            </a:pPr>
            <a:endParaRPr lang="en-GB" sz="1600" dirty="0"/>
          </a:p>
          <a:p>
            <a:pPr lvl="1"/>
            <a:endParaRPr lang="en-GB" sz="1600" dirty="0"/>
          </a:p>
          <a:p>
            <a:pPr lvl="1">
              <a:spcAft>
                <a:spcPts val="600"/>
              </a:spcAft>
            </a:pPr>
            <a:endParaRPr lang="en-GB" sz="1600" dirty="0"/>
          </a:p>
          <a:p>
            <a:pPr>
              <a:spcAft>
                <a:spcPts val="600"/>
              </a:spcAft>
            </a:pPr>
            <a:endParaRPr lang="en-GB" sz="2000" dirty="0"/>
          </a:p>
          <a:p>
            <a:pPr>
              <a:spcAft>
                <a:spcPts val="600"/>
              </a:spcAft>
            </a:pPr>
            <a:endParaRPr lang="en-GB" sz="2000" dirty="0"/>
          </a:p>
          <a:p>
            <a:endParaRPr lang="en-GB" dirty="0"/>
          </a:p>
        </p:txBody>
      </p:sp>
    </p:spTree>
    <p:extLst>
      <p:ext uri="{BB962C8B-B14F-4D97-AF65-F5344CB8AC3E}">
        <p14:creationId xmlns:p14="http://schemas.microsoft.com/office/powerpoint/2010/main" val="9678777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580698-23A9-42E6-849C-55D0309FBA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2" name="Title 1"/>
          <p:cNvSpPr>
            <a:spLocks noGrp="1"/>
          </p:cNvSpPr>
          <p:nvPr>
            <p:ph type="ctrTitle"/>
          </p:nvPr>
        </p:nvSpPr>
        <p:spPr>
          <a:xfrm>
            <a:off x="685800" y="3355848"/>
            <a:ext cx="8077200" cy="2233392"/>
          </a:xfrm>
        </p:spPr>
        <p:txBody>
          <a:bodyPr>
            <a:normAutofit/>
          </a:bodyPr>
          <a:lstStyle/>
          <a:p>
            <a:r>
              <a:rPr lang="en-GB" sz="3200"/>
              <a:t>Session review</a:t>
            </a:r>
            <a:endParaRPr lang="en-GB" sz="1400" b="0" dirty="0">
              <a:solidFill>
                <a:schemeClr val="tx1"/>
              </a:solidFill>
            </a:endParaRPr>
          </a:p>
        </p:txBody>
      </p:sp>
      <p:sp>
        <p:nvSpPr>
          <p:cNvPr id="3" name="Subtitle 2"/>
          <p:cNvSpPr>
            <a:spLocks noGrp="1"/>
          </p:cNvSpPr>
          <p:nvPr>
            <p:ph type="subTitle" idx="1"/>
          </p:nvPr>
        </p:nvSpPr>
        <p:spPr/>
        <p:txBody>
          <a:bodyPr/>
          <a:lstStyle/>
          <a:p>
            <a:r>
              <a:rPr lang="en-GB" b="1" dirty="0"/>
              <a:t>BSc </a:t>
            </a:r>
            <a:r>
              <a:rPr lang="en-GB" dirty="0"/>
              <a:t>Applied Computing</a:t>
            </a:r>
            <a:endParaRPr lang="en-GB" sz="1200" dirty="0"/>
          </a:p>
        </p:txBody>
      </p:sp>
    </p:spTree>
    <p:extLst>
      <p:ext uri="{BB962C8B-B14F-4D97-AF65-F5344CB8AC3E}">
        <p14:creationId xmlns:p14="http://schemas.microsoft.com/office/powerpoint/2010/main" val="37408506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25947-DBF8-47C0-BA24-E62DF60BED38}"/>
              </a:ext>
            </a:extLst>
          </p:cNvPr>
          <p:cNvSpPr>
            <a:spLocks noGrp="1"/>
          </p:cNvSpPr>
          <p:nvPr>
            <p:ph type="title"/>
          </p:nvPr>
        </p:nvSpPr>
        <p:spPr/>
        <p:txBody>
          <a:bodyPr/>
          <a:lstStyle/>
          <a:p>
            <a:r>
              <a:rPr lang="en-GB" dirty="0"/>
              <a:t>Recap</a:t>
            </a:r>
          </a:p>
        </p:txBody>
      </p:sp>
      <p:sp>
        <p:nvSpPr>
          <p:cNvPr id="3" name="Content Placeholder 2">
            <a:extLst>
              <a:ext uri="{FF2B5EF4-FFF2-40B4-BE49-F238E27FC236}">
                <a16:creationId xmlns:a16="http://schemas.microsoft.com/office/drawing/2014/main" id="{061D9FB3-6C64-4B0E-84FB-5178B2EC3D0C}"/>
              </a:ext>
            </a:extLst>
          </p:cNvPr>
          <p:cNvSpPr>
            <a:spLocks noGrp="1"/>
          </p:cNvSpPr>
          <p:nvPr>
            <p:ph idx="1"/>
          </p:nvPr>
        </p:nvSpPr>
        <p:spPr/>
        <p:txBody>
          <a:bodyPr>
            <a:normAutofit/>
          </a:bodyPr>
          <a:lstStyle/>
          <a:p>
            <a:r>
              <a:rPr lang="en-GB" sz="2400" dirty="0"/>
              <a:t>Recap OOP PHP</a:t>
            </a:r>
          </a:p>
          <a:p>
            <a:pPr lvl="1">
              <a:spcBef>
                <a:spcPts val="0"/>
              </a:spcBef>
            </a:pPr>
            <a:r>
              <a:rPr lang="en-GB" sz="1600" dirty="0"/>
              <a:t>Last exercise progress</a:t>
            </a:r>
          </a:p>
          <a:p>
            <a:pPr lvl="1">
              <a:spcBef>
                <a:spcPts val="0"/>
              </a:spcBef>
            </a:pPr>
            <a:r>
              <a:rPr lang="en-GB" sz="1600" dirty="0"/>
              <a:t>OOP fundamentals (class, namespace and use statements)</a:t>
            </a:r>
          </a:p>
          <a:p>
            <a:pPr lvl="1">
              <a:spcBef>
                <a:spcPts val="0"/>
              </a:spcBef>
            </a:pPr>
            <a:r>
              <a:rPr lang="en-GB" sz="1600" dirty="0"/>
              <a:t>Frameworks are OOP</a:t>
            </a:r>
          </a:p>
          <a:p>
            <a:pPr lvl="1">
              <a:spcBef>
                <a:spcPts val="0"/>
              </a:spcBef>
            </a:pPr>
            <a:r>
              <a:rPr lang="en-GB" sz="1600" dirty="0"/>
              <a:t>Frameworks are the easiest way of implementing an API</a:t>
            </a:r>
          </a:p>
          <a:p>
            <a:r>
              <a:rPr lang="en-GB" sz="2400" dirty="0"/>
              <a:t>Introduction to Laravel</a:t>
            </a:r>
          </a:p>
          <a:p>
            <a:pPr lvl="1">
              <a:spcBef>
                <a:spcPts val="0"/>
              </a:spcBef>
            </a:pPr>
            <a:r>
              <a:rPr lang="en-GB" sz="1600" dirty="0"/>
              <a:t>Server-side OOP PHP framework for both web applications and APIs</a:t>
            </a:r>
          </a:p>
          <a:p>
            <a:pPr lvl="1">
              <a:spcBef>
                <a:spcPts val="0"/>
              </a:spcBef>
            </a:pPr>
            <a:r>
              <a:rPr lang="en-GB" sz="1600" dirty="0"/>
              <a:t>Object-relational mapping (ORM)</a:t>
            </a:r>
          </a:p>
          <a:p>
            <a:pPr lvl="1">
              <a:spcBef>
                <a:spcPts val="0"/>
              </a:spcBef>
            </a:pPr>
            <a:r>
              <a:rPr lang="en-GB" sz="1600" dirty="0"/>
              <a:t>Composer and package managers</a:t>
            </a:r>
          </a:p>
          <a:p>
            <a:pPr lvl="1">
              <a:spcBef>
                <a:spcPts val="0"/>
              </a:spcBef>
            </a:pPr>
            <a:r>
              <a:rPr lang="en-GB" sz="1600" dirty="0"/>
              <a:t>Tour of a Laravel project</a:t>
            </a:r>
          </a:p>
          <a:p>
            <a:pPr lvl="0">
              <a:spcBef>
                <a:spcPts val="400"/>
              </a:spcBef>
            </a:pPr>
            <a:r>
              <a:rPr lang="en-GB" sz="2400" dirty="0"/>
              <a:t>Laravel task list project</a:t>
            </a:r>
          </a:p>
          <a:p>
            <a:pPr lvl="1">
              <a:spcBef>
                <a:spcPts val="400"/>
              </a:spcBef>
            </a:pPr>
            <a:r>
              <a:rPr lang="en-GB" sz="1600" dirty="0"/>
              <a:t>Project setup</a:t>
            </a:r>
          </a:p>
          <a:p>
            <a:pPr lvl="1">
              <a:spcBef>
                <a:spcPts val="400"/>
              </a:spcBef>
            </a:pPr>
            <a:r>
              <a:rPr lang="en-GB" sz="1600" dirty="0"/>
              <a:t>Project development workshop</a:t>
            </a:r>
          </a:p>
          <a:p>
            <a:endParaRPr lang="en-GB" dirty="0"/>
          </a:p>
        </p:txBody>
      </p:sp>
    </p:spTree>
    <p:extLst>
      <p:ext uri="{BB962C8B-B14F-4D97-AF65-F5344CB8AC3E}">
        <p14:creationId xmlns:p14="http://schemas.microsoft.com/office/powerpoint/2010/main" val="4505396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Any questions?</a:t>
            </a:r>
            <a:endParaRPr lang="en-GB" sz="4400" dirty="0">
              <a:solidFill>
                <a:schemeClr val="bg1"/>
              </a:solidFill>
            </a:endParaRPr>
          </a:p>
        </p:txBody>
      </p:sp>
      <p:sp>
        <p:nvSpPr>
          <p:cNvPr id="3" name="Content Placeholder 2"/>
          <p:cNvSpPr>
            <a:spLocks noGrp="1"/>
          </p:cNvSpPr>
          <p:nvPr>
            <p:ph idx="1"/>
          </p:nvPr>
        </p:nvSpPr>
        <p:spPr>
          <a:xfrm>
            <a:off x="457200" y="1772816"/>
            <a:ext cx="8229600" cy="4680520"/>
          </a:xfrm>
        </p:spPr>
        <p:txBody>
          <a:bodyPr>
            <a:normAutofit/>
          </a:bodyPr>
          <a:lstStyle/>
          <a:p>
            <a:pPr>
              <a:spcAft>
                <a:spcPts val="900"/>
              </a:spcAft>
            </a:pPr>
            <a:r>
              <a:rPr lang="en-GB" sz="2000" dirty="0"/>
              <a:t>Next…</a:t>
            </a:r>
          </a:p>
          <a:p>
            <a:r>
              <a:rPr lang="en-GB" sz="2000" dirty="0"/>
              <a:t>Modifying the task list application to a web service API</a:t>
            </a:r>
            <a:endParaRPr lang="en-GB" sz="1600" dirty="0"/>
          </a:p>
        </p:txBody>
      </p:sp>
    </p:spTree>
    <p:extLst>
      <p:ext uri="{BB962C8B-B14F-4D97-AF65-F5344CB8AC3E}">
        <p14:creationId xmlns:p14="http://schemas.microsoft.com/office/powerpoint/2010/main" val="1320225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25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ORM example</a:t>
            </a:r>
          </a:p>
        </p:txBody>
      </p:sp>
      <p:sp>
        <p:nvSpPr>
          <p:cNvPr id="3" name="Content Placeholder 2"/>
          <p:cNvSpPr>
            <a:spLocks noGrp="1"/>
          </p:cNvSpPr>
          <p:nvPr>
            <p:ph idx="1"/>
          </p:nvPr>
        </p:nvSpPr>
        <p:spPr>
          <a:xfrm>
            <a:off x="457200" y="1775191"/>
            <a:ext cx="8229600" cy="4966177"/>
          </a:xfrm>
        </p:spPr>
        <p:txBody>
          <a:bodyPr>
            <a:normAutofit/>
          </a:bodyPr>
          <a:lstStyle/>
          <a:p>
            <a:r>
              <a:rPr lang="en-GB" sz="2000" dirty="0"/>
              <a:t>Rather than the lengthily process needed to save a new record in the last project that we built:</a:t>
            </a:r>
          </a:p>
          <a:p>
            <a:endParaRPr lang="en-GB" sz="2000" dirty="0"/>
          </a:p>
          <a:p>
            <a:endParaRPr lang="en-GB" sz="2000" dirty="0"/>
          </a:p>
          <a:p>
            <a:endParaRPr lang="en-GB" sz="2000" dirty="0"/>
          </a:p>
          <a:p>
            <a:endParaRPr lang="en-GB" sz="2000" dirty="0"/>
          </a:p>
          <a:p>
            <a:endParaRPr lang="en-GB" sz="2000" dirty="0"/>
          </a:p>
          <a:p>
            <a:endParaRPr lang="en-GB" sz="2000" dirty="0"/>
          </a:p>
          <a:p>
            <a:r>
              <a:rPr lang="en-GB" sz="2000" dirty="0"/>
              <a:t>In Eloquent:</a:t>
            </a:r>
          </a:p>
          <a:p>
            <a:endParaRPr lang="en-GB" sz="2000" dirty="0"/>
          </a:p>
          <a:p>
            <a:endParaRPr lang="en-GB" sz="2000" dirty="0"/>
          </a:p>
          <a:p>
            <a:endParaRPr lang="en-GB" sz="2000" dirty="0"/>
          </a:p>
          <a:p>
            <a:endParaRPr lang="en-GB" sz="2000" b="1" dirty="0"/>
          </a:p>
          <a:p>
            <a:r>
              <a:rPr lang="en-GB" sz="1600" b="1" dirty="0"/>
              <a:t>Note: </a:t>
            </a:r>
            <a:r>
              <a:rPr lang="en-GB" sz="1600" dirty="0"/>
              <a:t>this example also demonstrates another function that is provided for us by Laravel – password encryption</a:t>
            </a:r>
          </a:p>
        </p:txBody>
      </p:sp>
      <p:pic>
        <p:nvPicPr>
          <p:cNvPr id="4" name="Picture 3"/>
          <p:cNvPicPr>
            <a:picLocks noChangeAspect="1"/>
          </p:cNvPicPr>
          <p:nvPr/>
        </p:nvPicPr>
        <p:blipFill>
          <a:blip r:embed="rId2"/>
          <a:stretch>
            <a:fillRect/>
          </a:stretch>
        </p:blipFill>
        <p:spPr>
          <a:xfrm>
            <a:off x="467273" y="2714239"/>
            <a:ext cx="8434944" cy="1342653"/>
          </a:xfrm>
          <a:prstGeom prst="rect">
            <a:avLst/>
          </a:prstGeom>
        </p:spPr>
      </p:pic>
      <p:pic>
        <p:nvPicPr>
          <p:cNvPr id="6" name="Picture 5"/>
          <p:cNvPicPr>
            <a:picLocks noChangeAspect="1"/>
          </p:cNvPicPr>
          <p:nvPr/>
        </p:nvPicPr>
        <p:blipFill>
          <a:blip r:embed="rId3"/>
          <a:stretch>
            <a:fillRect/>
          </a:stretch>
        </p:blipFill>
        <p:spPr>
          <a:xfrm>
            <a:off x="467634" y="4732122"/>
            <a:ext cx="8434583" cy="280352"/>
          </a:xfrm>
          <a:prstGeom prst="rect">
            <a:avLst/>
          </a:prstGeom>
        </p:spPr>
      </p:pic>
    </p:spTree>
    <p:extLst>
      <p:ext uri="{BB962C8B-B14F-4D97-AF65-F5344CB8AC3E}">
        <p14:creationId xmlns:p14="http://schemas.microsoft.com/office/powerpoint/2010/main" val="3228550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Composer, a PHP dependency manager</a:t>
            </a:r>
          </a:p>
        </p:txBody>
      </p:sp>
      <p:sp>
        <p:nvSpPr>
          <p:cNvPr id="3" name="Content Placeholder 2"/>
          <p:cNvSpPr>
            <a:spLocks noGrp="1"/>
          </p:cNvSpPr>
          <p:nvPr>
            <p:ph idx="1"/>
          </p:nvPr>
        </p:nvSpPr>
        <p:spPr/>
        <p:txBody>
          <a:bodyPr>
            <a:normAutofit fontScale="70000" lnSpcReduction="20000"/>
          </a:bodyPr>
          <a:lstStyle/>
          <a:p>
            <a:pPr>
              <a:spcAft>
                <a:spcPts val="600"/>
              </a:spcAft>
            </a:pPr>
            <a:r>
              <a:rPr lang="en-GB" sz="2900" dirty="0"/>
              <a:t>Current web development practice involves multiple packages</a:t>
            </a:r>
          </a:p>
          <a:p>
            <a:r>
              <a:rPr lang="en-GB" sz="2900" dirty="0"/>
              <a:t>Packages are built on other packages</a:t>
            </a:r>
          </a:p>
          <a:p>
            <a:pPr lvl="1">
              <a:spcAft>
                <a:spcPts val="600"/>
              </a:spcAft>
            </a:pPr>
            <a:r>
              <a:rPr lang="en-GB" sz="2900" dirty="0"/>
              <a:t>Lightbox.js requires jQuery for example</a:t>
            </a:r>
          </a:p>
          <a:p>
            <a:pPr>
              <a:spcAft>
                <a:spcPts val="600"/>
              </a:spcAft>
            </a:pPr>
            <a:r>
              <a:rPr lang="en-GB" sz="2900" dirty="0"/>
              <a:t>Fluid sites (or under development) require updated packages</a:t>
            </a:r>
          </a:p>
          <a:p>
            <a:pPr>
              <a:spcAft>
                <a:spcPts val="600"/>
              </a:spcAft>
            </a:pPr>
            <a:r>
              <a:rPr lang="en-GB" sz="2900" dirty="0"/>
              <a:t>Easy to break dependencies by updating a single package if that then requires updates to its dependency packages</a:t>
            </a:r>
          </a:p>
          <a:p>
            <a:pPr>
              <a:spcAft>
                <a:spcPts val="600"/>
              </a:spcAft>
            </a:pPr>
            <a:r>
              <a:rPr lang="en-GB" sz="2900" dirty="0" err="1"/>
              <a:t>Dependancy</a:t>
            </a:r>
            <a:r>
              <a:rPr lang="en-GB" sz="2900" dirty="0"/>
              <a:t> managers resolve this</a:t>
            </a:r>
          </a:p>
          <a:p>
            <a:pPr>
              <a:spcAft>
                <a:spcPts val="600"/>
              </a:spcAft>
            </a:pPr>
            <a:r>
              <a:rPr lang="en-GB" sz="2900" dirty="0"/>
              <a:t>They keep track of the packages installed and oversee updates making sure that any new requirements of an updated package are met</a:t>
            </a:r>
          </a:p>
          <a:p>
            <a:r>
              <a:rPr lang="en-GB" sz="2900" dirty="0"/>
              <a:t>Different languages have different managers… including:</a:t>
            </a:r>
          </a:p>
          <a:p>
            <a:pPr lvl="1"/>
            <a:r>
              <a:rPr lang="en-GB" sz="2100" dirty="0">
                <a:hlinkClick r:id="rId2"/>
              </a:rPr>
              <a:t>Maven</a:t>
            </a:r>
            <a:r>
              <a:rPr lang="en-GB" sz="2100" dirty="0"/>
              <a:t> for Java </a:t>
            </a:r>
          </a:p>
          <a:p>
            <a:pPr lvl="1"/>
            <a:r>
              <a:rPr lang="en-GB" sz="2100" dirty="0" err="1">
                <a:hlinkClick r:id="rId3"/>
              </a:rPr>
              <a:t>NuGet</a:t>
            </a:r>
            <a:r>
              <a:rPr lang="en-GB" sz="2100" dirty="0"/>
              <a:t> for C# / Visual Studio</a:t>
            </a:r>
          </a:p>
          <a:p>
            <a:pPr lvl="1">
              <a:spcAft>
                <a:spcPts val="600"/>
              </a:spcAft>
            </a:pPr>
            <a:r>
              <a:rPr lang="en-GB" sz="2100" dirty="0">
                <a:hlinkClick r:id="rId4"/>
              </a:rPr>
              <a:t>Composer</a:t>
            </a:r>
            <a:r>
              <a:rPr lang="en-GB" sz="2100" dirty="0"/>
              <a:t> for PHP</a:t>
            </a:r>
          </a:p>
          <a:p>
            <a:pPr>
              <a:spcAft>
                <a:spcPts val="600"/>
              </a:spcAft>
            </a:pPr>
            <a:r>
              <a:rPr lang="en-GB" sz="2900" dirty="0"/>
              <a:t>You were asked to make sure that </a:t>
            </a:r>
            <a:r>
              <a:rPr lang="en-GB" sz="2900" dirty="0">
                <a:hlinkClick r:id="rId5"/>
              </a:rPr>
              <a:t>Composer</a:t>
            </a:r>
            <a:r>
              <a:rPr lang="en-GB" sz="2900" dirty="0"/>
              <a:t> was installed for this session</a:t>
            </a:r>
          </a:p>
          <a:p>
            <a:pPr>
              <a:spcAft>
                <a:spcPts val="1200"/>
              </a:spcAft>
            </a:pPr>
            <a:r>
              <a:rPr lang="en-GB" sz="2900" dirty="0"/>
              <a:t>If it is still not installed, please install it now</a:t>
            </a:r>
          </a:p>
          <a:p>
            <a:endParaRPr lang="en-GB" dirty="0"/>
          </a:p>
        </p:txBody>
      </p:sp>
    </p:spTree>
    <p:extLst>
      <p:ext uri="{BB962C8B-B14F-4D97-AF65-F5344CB8AC3E}">
        <p14:creationId xmlns:p14="http://schemas.microsoft.com/office/powerpoint/2010/main" val="38166492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PT design-AG-2016">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design-AG-2016</Template>
  <TotalTime>3752</TotalTime>
  <Words>6950</Words>
  <Application>Microsoft Office PowerPoint</Application>
  <PresentationFormat>On-screen Show (4:3)</PresentationFormat>
  <Paragraphs>547</Paragraphs>
  <Slides>73</Slides>
  <Notes>38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73</vt:i4>
      </vt:variant>
    </vt:vector>
  </HeadingPairs>
  <TitlesOfParts>
    <vt:vector size="81" baseType="lpstr">
      <vt:lpstr>Arial</vt:lpstr>
      <vt:lpstr>Arial Unicode MS</vt:lpstr>
      <vt:lpstr>Calibri</vt:lpstr>
      <vt:lpstr>Corbel</vt:lpstr>
      <vt:lpstr>Wingdings</vt:lpstr>
      <vt:lpstr>Wingdings 2</vt:lpstr>
      <vt:lpstr>Wingdings 3</vt:lpstr>
      <vt:lpstr>PPT design-AG-2016</vt:lpstr>
      <vt:lpstr>Server-side coding with PHP and Laravel Introduction to Laravel</vt:lpstr>
      <vt:lpstr>In this session…</vt:lpstr>
      <vt:lpstr>Recap OOP PHP</vt:lpstr>
      <vt:lpstr>Quick recap</vt:lpstr>
      <vt:lpstr>Laravel, a PHP server-side framework</vt:lpstr>
      <vt:lpstr>Laravel</vt:lpstr>
      <vt:lpstr>Object-relational mapping (ORM)</vt:lpstr>
      <vt:lpstr>ORM example</vt:lpstr>
      <vt:lpstr>Composer, a PHP dependency manager</vt:lpstr>
      <vt:lpstr>Tour of a Laravel project</vt:lpstr>
      <vt:lpstr>Laravel task list project</vt:lpstr>
      <vt:lpstr>Project setup</vt:lpstr>
      <vt:lpstr>Database setup</vt:lpstr>
      <vt:lpstr>Creating a new Laravel project</vt:lpstr>
      <vt:lpstr>Creating a new Laravel project</vt:lpstr>
      <vt:lpstr>Adding authentication</vt:lpstr>
      <vt:lpstr>Project folder</vt:lpstr>
      <vt:lpstr>Database configuration</vt:lpstr>
      <vt:lpstr>Database Migrations</vt:lpstr>
      <vt:lpstr>Users migration</vt:lpstr>
      <vt:lpstr>Creating a Tasks migration</vt:lpstr>
      <vt:lpstr>Creating a Tasks migration</vt:lpstr>
      <vt:lpstr>Configuring the Tasks migration</vt:lpstr>
      <vt:lpstr>Running the migrations</vt:lpstr>
      <vt:lpstr>Testing migrations</vt:lpstr>
      <vt:lpstr>Eloquent Models</vt:lpstr>
      <vt:lpstr>Configuring the Task model</vt:lpstr>
      <vt:lpstr>Configuring the Task model</vt:lpstr>
      <vt:lpstr>Entity relationships</vt:lpstr>
      <vt:lpstr>Entity relationships</vt:lpstr>
      <vt:lpstr>Entity relationships, example use</vt:lpstr>
      <vt:lpstr>Quick test</vt:lpstr>
      <vt:lpstr>Routing</vt:lpstr>
      <vt:lpstr>Removing the Closure route</vt:lpstr>
      <vt:lpstr>Adding Routes to TaskController</vt:lpstr>
      <vt:lpstr>Creating TaskController</vt:lpstr>
      <vt:lpstr>Requiring authentication</vt:lpstr>
      <vt:lpstr>Adding the model reference</vt:lpstr>
      <vt:lpstr>Requiring authentication</vt:lpstr>
      <vt:lpstr>Routes and views (blades)</vt:lpstr>
      <vt:lpstr>Application layout blade  </vt:lpstr>
      <vt:lpstr>Testing the bootstrap template</vt:lpstr>
      <vt:lpstr>App.blade.php</vt:lpstr>
      <vt:lpstr>Adding a tasks view</vt:lpstr>
      <vt:lpstr>Adding a tasks view</vt:lpstr>
      <vt:lpstr>Adding the new task form</vt:lpstr>
      <vt:lpstr>Returning the index view</vt:lpstr>
      <vt:lpstr>Validating a request</vt:lpstr>
      <vt:lpstr>Validating a request</vt:lpstr>
      <vt:lpstr>The $errors variable</vt:lpstr>
      <vt:lpstr>The $errors variable</vt:lpstr>
      <vt:lpstr>Completing the store method</vt:lpstr>
      <vt:lpstr>Testing the current functionality</vt:lpstr>
      <vt:lpstr>Testing shows up a few issues</vt:lpstr>
      <vt:lpstr>Retest</vt:lpstr>
      <vt:lpstr>Named routes</vt:lpstr>
      <vt:lpstr>Named routes</vt:lpstr>
      <vt:lpstr>Building a list of existing tasks</vt:lpstr>
      <vt:lpstr>Displaying the tasks</vt:lpstr>
      <vt:lpstr>Displaying the tasks</vt:lpstr>
      <vt:lpstr>Testing the table</vt:lpstr>
      <vt:lpstr>Adding a delete button</vt:lpstr>
      <vt:lpstr>Adding the destroy method</vt:lpstr>
      <vt:lpstr>Authorisation</vt:lpstr>
      <vt:lpstr>Coding the TaskPolicy</vt:lpstr>
      <vt:lpstr>Associating Task and TaskPolicy</vt:lpstr>
      <vt:lpstr>Authorising the destroy action</vt:lpstr>
      <vt:lpstr>Deleting the Task</vt:lpstr>
      <vt:lpstr>Final testing</vt:lpstr>
      <vt:lpstr>Project review</vt:lpstr>
      <vt:lpstr>Session review</vt:lpstr>
      <vt:lpstr>Recap</vt:lpstr>
      <vt:lpstr>Any questions?</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17: Web Development Introduction</dc:title>
  <dc:creator>Gwyn&amp;Xiao</dc:creator>
  <cp:lastModifiedBy>Andrew Green</cp:lastModifiedBy>
  <cp:revision>612</cp:revision>
  <dcterms:created xsi:type="dcterms:W3CDTF">2010-09-12T20:40:41Z</dcterms:created>
  <dcterms:modified xsi:type="dcterms:W3CDTF">2022-11-10T09:44:51Z</dcterms:modified>
</cp:coreProperties>
</file>