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sldIdLst>
    <p:sldId id="256" r:id="rId2"/>
    <p:sldId id="257" r:id="rId3"/>
    <p:sldId id="318" r:id="rId4"/>
    <p:sldId id="312" r:id="rId5"/>
    <p:sldId id="313" r:id="rId6"/>
    <p:sldId id="315" r:id="rId7"/>
    <p:sldId id="317" r:id="rId8"/>
    <p:sldId id="314" r:id="rId9"/>
    <p:sldId id="322" r:id="rId10"/>
    <p:sldId id="324" r:id="rId11"/>
    <p:sldId id="319" r:id="rId12"/>
    <p:sldId id="316" r:id="rId13"/>
    <p:sldId id="320" r:id="rId14"/>
    <p:sldId id="321" r:id="rId15"/>
    <p:sldId id="325" r:id="rId16"/>
    <p:sldId id="326" r:id="rId17"/>
    <p:sldId id="327" r:id="rId18"/>
    <p:sldId id="328" r:id="rId19"/>
    <p:sldId id="329" r:id="rId20"/>
    <p:sldId id="330" r:id="rId21"/>
    <p:sldId id="331" r:id="rId22"/>
    <p:sldId id="332" r:id="rId23"/>
    <p:sldId id="333" r:id="rId24"/>
    <p:sldId id="334" r:id="rId25"/>
    <p:sldId id="335" r:id="rId26"/>
    <p:sldId id="337" r:id="rId27"/>
    <p:sldId id="340" r:id="rId28"/>
    <p:sldId id="336" r:id="rId29"/>
    <p:sldId id="338" r:id="rId30"/>
    <p:sldId id="339" r:id="rId31"/>
    <p:sldId id="345" r:id="rId32"/>
    <p:sldId id="341" r:id="rId33"/>
    <p:sldId id="343" r:id="rId34"/>
    <p:sldId id="344" r:id="rId35"/>
    <p:sldId id="347" r:id="rId36"/>
    <p:sldId id="346" r:id="rId37"/>
    <p:sldId id="288"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20CE6D-E531-478A-AC74-1ADBC559A153}" v="94" dt="2022-09-06T09:41:48.7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2" autoAdjust="0"/>
    <p:restoredTop sz="94794" autoAdjust="0"/>
  </p:normalViewPr>
  <p:slideViewPr>
    <p:cSldViewPr>
      <p:cViewPr varScale="1">
        <p:scale>
          <a:sx n="105" d="100"/>
          <a:sy n="105" d="100"/>
        </p:scale>
        <p:origin x="154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69D9FB15-CEB4-4F5F-AA43-E95E9C2358F6}"/>
    <pc:docChg chg="addSld delSld modSld">
      <pc:chgData name="Andrew Green" userId="5c87a1a1-9dba-4e8d-80a3-ee66ced3ed9c" providerId="ADAL" clId="{69D9FB15-CEB4-4F5F-AA43-E95E9C2358F6}" dt="2022-09-06T10:12:18.432" v="45" actId="47"/>
      <pc:docMkLst>
        <pc:docMk/>
      </pc:docMkLst>
      <pc:sldChg chg="modSp mod modNotesTx">
        <pc:chgData name="Andrew Green" userId="5c87a1a1-9dba-4e8d-80a3-ee66ced3ed9c" providerId="ADAL" clId="{69D9FB15-CEB4-4F5F-AA43-E95E9C2358F6}" dt="2022-09-06T10:10:38.700" v="30" actId="20577"/>
        <pc:sldMkLst>
          <pc:docMk/>
          <pc:sldMk cId="3063383495" sldId="320"/>
        </pc:sldMkLst>
        <pc:spChg chg="mod">
          <ac:chgData name="Andrew Green" userId="5c87a1a1-9dba-4e8d-80a3-ee66ced3ed9c" providerId="ADAL" clId="{69D9FB15-CEB4-4F5F-AA43-E95E9C2358F6}" dt="2022-09-06T10:10:36.338" v="29" actId="20577"/>
          <ac:spMkLst>
            <pc:docMk/>
            <pc:sldMk cId="3063383495" sldId="320"/>
            <ac:spMk id="3" creationId="{4F40F8B3-6F26-4197-A6CE-420A0A018223}"/>
          </ac:spMkLst>
        </pc:spChg>
        <pc:spChg chg="mod">
          <ac:chgData name="Andrew Green" userId="5c87a1a1-9dba-4e8d-80a3-ee66ced3ed9c" providerId="ADAL" clId="{69D9FB15-CEB4-4F5F-AA43-E95E9C2358F6}" dt="2022-09-06T10:10:38.700" v="30" actId="20577"/>
          <ac:spMkLst>
            <pc:docMk/>
            <pc:sldMk cId="3063383495" sldId="320"/>
            <ac:spMk id="4" creationId="{531BE8B9-AC2C-0053-5089-F5998B834C1D}"/>
          </ac:spMkLst>
        </pc:spChg>
      </pc:sldChg>
      <pc:sldChg chg="del">
        <pc:chgData name="Andrew Green" userId="5c87a1a1-9dba-4e8d-80a3-ee66ced3ed9c" providerId="ADAL" clId="{69D9FB15-CEB4-4F5F-AA43-E95E9C2358F6}" dt="2022-09-06T10:12:18.432" v="45" actId="47"/>
        <pc:sldMkLst>
          <pc:docMk/>
          <pc:sldMk cId="1867523336" sldId="323"/>
        </pc:sldMkLst>
      </pc:sldChg>
      <pc:sldChg chg="modSp mod modNotesTx">
        <pc:chgData name="Andrew Green" userId="5c87a1a1-9dba-4e8d-80a3-ee66ced3ed9c" providerId="ADAL" clId="{69D9FB15-CEB4-4F5F-AA43-E95E9C2358F6}" dt="2022-09-06T10:10:18.045" v="25" actId="20577"/>
        <pc:sldMkLst>
          <pc:docMk/>
          <pc:sldMk cId="4226847872" sldId="324"/>
        </pc:sldMkLst>
        <pc:spChg chg="mod">
          <ac:chgData name="Andrew Green" userId="5c87a1a1-9dba-4e8d-80a3-ee66ced3ed9c" providerId="ADAL" clId="{69D9FB15-CEB4-4F5F-AA43-E95E9C2358F6}" dt="2022-09-06T10:10:16.289" v="24" actId="20577"/>
          <ac:spMkLst>
            <pc:docMk/>
            <pc:sldMk cId="4226847872" sldId="324"/>
            <ac:spMk id="3" creationId="{00694A57-918A-F99E-30AF-85A7EC8F4AFC}"/>
          </ac:spMkLst>
        </pc:spChg>
      </pc:sldChg>
      <pc:sldChg chg="modSp mod modNotesTx">
        <pc:chgData name="Andrew Green" userId="5c87a1a1-9dba-4e8d-80a3-ee66ced3ed9c" providerId="ADAL" clId="{69D9FB15-CEB4-4F5F-AA43-E95E9C2358F6}" dt="2022-09-06T10:10:48.621" v="32" actId="20577"/>
        <pc:sldMkLst>
          <pc:docMk/>
          <pc:sldMk cId="3136981802" sldId="326"/>
        </pc:sldMkLst>
        <pc:spChg chg="mod">
          <ac:chgData name="Andrew Green" userId="5c87a1a1-9dba-4e8d-80a3-ee66ced3ed9c" providerId="ADAL" clId="{69D9FB15-CEB4-4F5F-AA43-E95E9C2358F6}" dt="2022-09-06T10:10:48.621" v="32" actId="20577"/>
          <ac:spMkLst>
            <pc:docMk/>
            <pc:sldMk cId="3136981802" sldId="326"/>
            <ac:spMk id="4" creationId="{8A812CD6-95E0-04DB-7FD7-5942C1190BD2}"/>
          </ac:spMkLst>
        </pc:spChg>
      </pc:sldChg>
      <pc:sldChg chg="modSp mod modNotesTx">
        <pc:chgData name="Andrew Green" userId="5c87a1a1-9dba-4e8d-80a3-ee66ced3ed9c" providerId="ADAL" clId="{69D9FB15-CEB4-4F5F-AA43-E95E9C2358F6}" dt="2022-09-06T10:11:08.557" v="36" actId="20577"/>
        <pc:sldMkLst>
          <pc:docMk/>
          <pc:sldMk cId="3794213640" sldId="335"/>
        </pc:sldMkLst>
        <pc:spChg chg="mod">
          <ac:chgData name="Andrew Green" userId="5c87a1a1-9dba-4e8d-80a3-ee66ced3ed9c" providerId="ADAL" clId="{69D9FB15-CEB4-4F5F-AA43-E95E9C2358F6}" dt="2022-09-06T10:11:04.484" v="35" actId="20577"/>
          <ac:spMkLst>
            <pc:docMk/>
            <pc:sldMk cId="3794213640" sldId="335"/>
            <ac:spMk id="3" creationId="{2BA1948E-BC0D-5EA0-9C5F-48B62743B448}"/>
          </ac:spMkLst>
        </pc:spChg>
        <pc:spChg chg="mod">
          <ac:chgData name="Andrew Green" userId="5c87a1a1-9dba-4e8d-80a3-ee66ced3ed9c" providerId="ADAL" clId="{69D9FB15-CEB4-4F5F-AA43-E95E9C2358F6}" dt="2022-09-06T10:11:08.557" v="36" actId="20577"/>
          <ac:spMkLst>
            <pc:docMk/>
            <pc:sldMk cId="3794213640" sldId="335"/>
            <ac:spMk id="6" creationId="{E5CCB4F8-A050-0131-FD6B-754893F24E88}"/>
          </ac:spMkLst>
        </pc:spChg>
      </pc:sldChg>
      <pc:sldChg chg="modSp mod modNotesTx">
        <pc:chgData name="Andrew Green" userId="5c87a1a1-9dba-4e8d-80a3-ee66ced3ed9c" providerId="ADAL" clId="{69D9FB15-CEB4-4F5F-AA43-E95E9C2358F6}" dt="2022-09-06T10:11:15.915" v="38" actId="20577"/>
        <pc:sldMkLst>
          <pc:docMk/>
          <pc:sldMk cId="606790572" sldId="337"/>
        </pc:sldMkLst>
        <pc:spChg chg="mod">
          <ac:chgData name="Andrew Green" userId="5c87a1a1-9dba-4e8d-80a3-ee66ced3ed9c" providerId="ADAL" clId="{69D9FB15-CEB4-4F5F-AA43-E95E9C2358F6}" dt="2022-09-06T10:11:15.915" v="38" actId="20577"/>
          <ac:spMkLst>
            <pc:docMk/>
            <pc:sldMk cId="606790572" sldId="337"/>
            <ac:spMk id="6" creationId="{87E9941D-DEA7-F267-8DDB-724EAA3E1B2D}"/>
          </ac:spMkLst>
        </pc:spChg>
      </pc:sldChg>
      <pc:sldChg chg="modSp mod modNotesTx">
        <pc:chgData name="Andrew Green" userId="5c87a1a1-9dba-4e8d-80a3-ee66ced3ed9c" providerId="ADAL" clId="{69D9FB15-CEB4-4F5F-AA43-E95E9C2358F6}" dt="2022-09-06T10:11:31.280" v="42" actId="20577"/>
        <pc:sldMkLst>
          <pc:docMk/>
          <pc:sldMk cId="3039049083" sldId="338"/>
        </pc:sldMkLst>
        <pc:spChg chg="mod">
          <ac:chgData name="Andrew Green" userId="5c87a1a1-9dba-4e8d-80a3-ee66ced3ed9c" providerId="ADAL" clId="{69D9FB15-CEB4-4F5F-AA43-E95E9C2358F6}" dt="2022-09-06T10:11:29.865" v="41" actId="20577"/>
          <ac:spMkLst>
            <pc:docMk/>
            <pc:sldMk cId="3039049083" sldId="338"/>
            <ac:spMk id="3" creationId="{C330A84F-9E52-D30E-6FBF-3C46C01CA13F}"/>
          </ac:spMkLst>
        </pc:spChg>
      </pc:sldChg>
      <pc:sldChg chg="modSp mod modNotesTx">
        <pc:chgData name="Andrew Green" userId="5c87a1a1-9dba-4e8d-80a3-ee66ced3ed9c" providerId="ADAL" clId="{69D9FB15-CEB4-4F5F-AA43-E95E9C2358F6}" dt="2022-09-06T10:11:22.076" v="40" actId="20577"/>
        <pc:sldMkLst>
          <pc:docMk/>
          <pc:sldMk cId="1943846446" sldId="340"/>
        </pc:sldMkLst>
        <pc:spChg chg="mod">
          <ac:chgData name="Andrew Green" userId="5c87a1a1-9dba-4e8d-80a3-ee66ced3ed9c" providerId="ADAL" clId="{69D9FB15-CEB4-4F5F-AA43-E95E9C2358F6}" dt="2022-09-06T10:11:22.076" v="40" actId="20577"/>
          <ac:spMkLst>
            <pc:docMk/>
            <pc:sldMk cId="1943846446" sldId="340"/>
            <ac:spMk id="5" creationId="{9DAF87C1-085F-ADD7-C202-244A17B29800}"/>
          </ac:spMkLst>
        </pc:spChg>
      </pc:sldChg>
      <pc:sldChg chg="modSp mod modNotesTx">
        <pc:chgData name="Andrew Green" userId="5c87a1a1-9dba-4e8d-80a3-ee66ced3ed9c" providerId="ADAL" clId="{69D9FB15-CEB4-4F5F-AA43-E95E9C2358F6}" dt="2022-09-06T10:11:36.030" v="44" actId="20577"/>
        <pc:sldMkLst>
          <pc:docMk/>
          <pc:sldMk cId="3671368764" sldId="341"/>
        </pc:sldMkLst>
        <pc:spChg chg="mod">
          <ac:chgData name="Andrew Green" userId="5c87a1a1-9dba-4e8d-80a3-ee66ced3ed9c" providerId="ADAL" clId="{69D9FB15-CEB4-4F5F-AA43-E95E9C2358F6}" dt="2022-09-06T10:11:34.454" v="43" actId="20577"/>
          <ac:spMkLst>
            <pc:docMk/>
            <pc:sldMk cId="3671368764" sldId="341"/>
            <ac:spMk id="3" creationId="{A60B447A-5706-CE2C-9777-0ADDC64864CA}"/>
          </ac:spMkLst>
        </pc:spChg>
      </pc:sldChg>
      <pc:sldChg chg="modSp mod">
        <pc:chgData name="Andrew Green" userId="5c87a1a1-9dba-4e8d-80a3-ee66ced3ed9c" providerId="ADAL" clId="{69D9FB15-CEB4-4F5F-AA43-E95E9C2358F6}" dt="2022-09-06T09:59:42.451" v="22" actId="20577"/>
        <pc:sldMkLst>
          <pc:docMk/>
          <pc:sldMk cId="1512909844" sldId="344"/>
        </pc:sldMkLst>
        <pc:spChg chg="mod">
          <ac:chgData name="Andrew Green" userId="5c87a1a1-9dba-4e8d-80a3-ee66ced3ed9c" providerId="ADAL" clId="{69D9FB15-CEB4-4F5F-AA43-E95E9C2358F6}" dt="2022-09-06T09:59:42.451" v="22" actId="20577"/>
          <ac:spMkLst>
            <pc:docMk/>
            <pc:sldMk cId="1512909844" sldId="344"/>
            <ac:spMk id="3" creationId="{19A4A60A-EB71-9D39-CBF2-299F11334C2C}"/>
          </ac:spMkLst>
        </pc:spChg>
      </pc:sldChg>
      <pc:sldChg chg="modSp add mod">
        <pc:chgData name="Andrew Green" userId="5c87a1a1-9dba-4e8d-80a3-ee66ced3ed9c" providerId="ADAL" clId="{69D9FB15-CEB4-4F5F-AA43-E95E9C2358F6}" dt="2022-09-06T09:54:43.035" v="11" actId="20577"/>
        <pc:sldMkLst>
          <pc:docMk/>
          <pc:sldMk cId="3211819467" sldId="347"/>
        </pc:sldMkLst>
        <pc:spChg chg="mod">
          <ac:chgData name="Andrew Green" userId="5c87a1a1-9dba-4e8d-80a3-ee66ced3ed9c" providerId="ADAL" clId="{69D9FB15-CEB4-4F5F-AA43-E95E9C2358F6}" dt="2022-09-06T09:54:43.035" v="11" actId="20577"/>
          <ac:spMkLst>
            <pc:docMk/>
            <pc:sldMk cId="3211819467" sldId="347"/>
            <ac:spMk id="3" creationId="{19A4A60A-EB71-9D39-CBF2-299F11334C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06/09/2022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Fisher, S. </a:t>
            </a:r>
            <a:r>
              <a:rPr lang="en-GB" i="1" dirty="0"/>
              <a:t>17 research quotes to inspire and amuse you</a:t>
            </a:r>
            <a:r>
              <a:rPr lang="en-GB" dirty="0"/>
              <a:t>. Available at: https://www.qualtrics.com/blog/research-quotes. Last Accessed: 5/9/2022</a:t>
            </a:r>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151607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9. Research-Onion-Template </a:t>
            </a:r>
            <a:r>
              <a:rPr lang="en-GB" dirty="0"/>
              <a:t>[image on the Internet]. [cited 6/9/2022]. Available from: https://slidebazaar.com/items/research-onion-template.</a:t>
            </a:r>
            <a:endParaRPr lang="en-GB"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26</a:t>
            </a:fld>
            <a:endParaRPr lang="en-GB"/>
          </a:p>
        </p:txBody>
      </p:sp>
    </p:spTree>
    <p:extLst>
      <p:ext uri="{BB962C8B-B14F-4D97-AF65-F5344CB8AC3E}">
        <p14:creationId xmlns:p14="http://schemas.microsoft.com/office/powerpoint/2010/main" val="3919328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9. Research-Onion-Template </a:t>
            </a:r>
            <a:r>
              <a:rPr lang="en-GB" dirty="0"/>
              <a:t>[image on the Internet]. [cited 6/9/2022]. Available from: https://slidebazaar.com/items/research-onion-template.</a:t>
            </a:r>
            <a:endParaRPr lang="en-GB" i="1"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27</a:t>
            </a:fld>
            <a:endParaRPr lang="en-GB"/>
          </a:p>
        </p:txBody>
      </p:sp>
    </p:spTree>
    <p:extLst>
      <p:ext uri="{BB962C8B-B14F-4D97-AF65-F5344CB8AC3E}">
        <p14:creationId xmlns:p14="http://schemas.microsoft.com/office/powerpoint/2010/main" val="3805364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8. </a:t>
            </a:r>
            <a:r>
              <a:rPr lang="en-GB" dirty="0" err="1"/>
              <a:t>Phair</a:t>
            </a:r>
            <a:r>
              <a:rPr lang="en-GB" dirty="0"/>
              <a:t>, D, Warren, K. </a:t>
            </a:r>
            <a:r>
              <a:rPr lang="en-GB" i="1" dirty="0"/>
              <a:t>Saunders’ Research Onion: Explained Simply.</a:t>
            </a:r>
            <a:r>
              <a:rPr lang="en-GB" i="0" dirty="0"/>
              <a:t> Available at: https://gradcoach.com/saunders-research-onion. Last Accessed: 6/9/22.</a:t>
            </a:r>
          </a:p>
        </p:txBody>
      </p:sp>
      <p:sp>
        <p:nvSpPr>
          <p:cNvPr id="4" name="Slide Number Placeholder 3"/>
          <p:cNvSpPr>
            <a:spLocks noGrp="1"/>
          </p:cNvSpPr>
          <p:nvPr>
            <p:ph type="sldNum" sz="quarter" idx="5"/>
          </p:nvPr>
        </p:nvSpPr>
        <p:spPr/>
        <p:txBody>
          <a:bodyPr/>
          <a:lstStyle/>
          <a:p>
            <a:fld id="{F613D83F-DC1D-4206-A168-2287E477B1D2}" type="slidenum">
              <a:rPr lang="en-GB" smtClean="0"/>
              <a:t>29</a:t>
            </a:fld>
            <a:endParaRPr lang="en-GB"/>
          </a:p>
        </p:txBody>
      </p:sp>
    </p:spTree>
    <p:extLst>
      <p:ext uri="{BB962C8B-B14F-4D97-AF65-F5344CB8AC3E}">
        <p14:creationId xmlns:p14="http://schemas.microsoft.com/office/powerpoint/2010/main" val="118654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dirty="0"/>
              <a:t>* Actually this is not the case as there are more than two schools of philosophy which can be utilised in this area (the actual number differs depending on who you read).  The two listed approaches are the most commonly useful for computer science research projects and are singled out for this reason. </a:t>
            </a:r>
          </a:p>
        </p:txBody>
      </p:sp>
      <p:sp>
        <p:nvSpPr>
          <p:cNvPr id="4" name="Slide Number Placeholder 3"/>
          <p:cNvSpPr>
            <a:spLocks noGrp="1"/>
          </p:cNvSpPr>
          <p:nvPr>
            <p:ph type="sldNum" sz="quarter" idx="5"/>
          </p:nvPr>
        </p:nvSpPr>
        <p:spPr/>
        <p:txBody>
          <a:bodyPr/>
          <a:lstStyle/>
          <a:p>
            <a:fld id="{F613D83F-DC1D-4206-A168-2287E477B1D2}" type="slidenum">
              <a:rPr lang="en-GB" smtClean="0"/>
              <a:t>30</a:t>
            </a:fld>
            <a:endParaRPr lang="en-GB"/>
          </a:p>
        </p:txBody>
      </p:sp>
    </p:spTree>
    <p:extLst>
      <p:ext uri="{BB962C8B-B14F-4D97-AF65-F5344CB8AC3E}">
        <p14:creationId xmlns:p14="http://schemas.microsoft.com/office/powerpoint/2010/main" val="4092086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8.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32</a:t>
            </a:fld>
            <a:endParaRPr lang="en-GB"/>
          </a:p>
        </p:txBody>
      </p:sp>
    </p:spTree>
    <p:extLst>
      <p:ext uri="{BB962C8B-B14F-4D97-AF65-F5344CB8AC3E}">
        <p14:creationId xmlns:p14="http://schemas.microsoft.com/office/powerpoint/2010/main" val="3175494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 Qualitative-research-methods [image on the Internet]. C2015 [cited 6/9/2022]. Available from: https://blog.optimalworkshop.com/qualitative-research-methods.</a:t>
            </a:r>
          </a:p>
        </p:txBody>
      </p:sp>
      <p:sp>
        <p:nvSpPr>
          <p:cNvPr id="4" name="Slide Number Placeholder 3"/>
          <p:cNvSpPr>
            <a:spLocks noGrp="1"/>
          </p:cNvSpPr>
          <p:nvPr>
            <p:ph type="sldNum" sz="quarter" idx="5"/>
          </p:nvPr>
        </p:nvSpPr>
        <p:spPr/>
        <p:txBody>
          <a:bodyPr/>
          <a:lstStyle/>
          <a:p>
            <a:fld id="{F613D83F-DC1D-4206-A168-2287E477B1D2}" type="slidenum">
              <a:rPr lang="en-GB" smtClean="0"/>
              <a:t>5</a:t>
            </a:fld>
            <a:endParaRPr lang="en-GB"/>
          </a:p>
        </p:txBody>
      </p:sp>
    </p:spTree>
    <p:extLst>
      <p:ext uri="{BB962C8B-B14F-4D97-AF65-F5344CB8AC3E}">
        <p14:creationId xmlns:p14="http://schemas.microsoft.com/office/powerpoint/2010/main" val="132036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3. A Comprehensive Guide to Market Research [image on the Internet]. C 2022 [Updated 2022, cited 6/9/2022]. Available from: https://www.hotjar.com/blog/market-research.</a:t>
            </a:r>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2742827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1007343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12</a:t>
            </a:fld>
            <a:endParaRPr lang="en-GB"/>
          </a:p>
        </p:txBody>
      </p:sp>
    </p:spTree>
    <p:extLst>
      <p:ext uri="{BB962C8B-B14F-4D97-AF65-F5344CB8AC3E}">
        <p14:creationId xmlns:p14="http://schemas.microsoft.com/office/powerpoint/2010/main" val="155173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Solent Online Learning. </a:t>
            </a:r>
            <a:r>
              <a:rPr lang="en-GB" i="1" dirty="0"/>
              <a:t>Dissertation proposals, Aims and objectives. </a:t>
            </a:r>
            <a:r>
              <a:rPr lang="en-GB" i="0" dirty="0"/>
              <a:t>Available at: https://learn.solent.ac.uk/mod/book/view.php?id=116233&amp;chapterid=15294. Last Accessed. 5/9/2022.</a:t>
            </a:r>
          </a:p>
          <a:p>
            <a:r>
              <a:rPr lang="en-GB" i="0" dirty="0"/>
              <a:t>6. Aims and objectives by Tom Steinmetz on Prezi Next </a:t>
            </a:r>
            <a:r>
              <a:rPr lang="en-GB" dirty="0"/>
              <a:t>[image on the Internet]. C 2012 [cited 6/9/2022]. Available from: https://prezi.com/mzbjf-vbrsll/aims-and-objectives.</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1061169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7. How to write effective SMART goals [image on the Internet]. [cited 6/9/2022]. Available from: https://www.breeze.pm/blog/how-to-write-effective-smart-goals.</a:t>
            </a:r>
          </a:p>
        </p:txBody>
      </p:sp>
      <p:sp>
        <p:nvSpPr>
          <p:cNvPr id="4" name="Slide Number Placeholder 3"/>
          <p:cNvSpPr>
            <a:spLocks noGrp="1"/>
          </p:cNvSpPr>
          <p:nvPr>
            <p:ph type="sldNum" sz="quarter" idx="5"/>
          </p:nvPr>
        </p:nvSpPr>
        <p:spPr/>
        <p:txBody>
          <a:bodyPr/>
          <a:lstStyle/>
          <a:p>
            <a:fld id="{F613D83F-DC1D-4206-A168-2287E477B1D2}" type="slidenum">
              <a:rPr lang="en-GB" smtClean="0"/>
              <a:t>16</a:t>
            </a:fld>
            <a:endParaRPr lang="en-GB"/>
          </a:p>
        </p:txBody>
      </p:sp>
    </p:spTree>
    <p:extLst>
      <p:ext uri="{BB962C8B-B14F-4D97-AF65-F5344CB8AC3E}">
        <p14:creationId xmlns:p14="http://schemas.microsoft.com/office/powerpoint/2010/main" val="2306187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8. </a:t>
            </a:r>
            <a:r>
              <a:rPr lang="en-GB" dirty="0" err="1"/>
              <a:t>Phair</a:t>
            </a:r>
            <a:r>
              <a:rPr lang="en-GB" dirty="0"/>
              <a:t>, D, Warren, K. </a:t>
            </a:r>
            <a:r>
              <a:rPr lang="en-GB" i="1" dirty="0"/>
              <a:t>Saunders’ Research Onion: Explained Simply.</a:t>
            </a:r>
            <a:r>
              <a:rPr lang="en-GB" i="0" dirty="0"/>
              <a:t> Available at: https://gradcoach.com/saunders-research-onion. Last Accessed: 6/9/22.</a:t>
            </a:r>
          </a:p>
          <a:p>
            <a:r>
              <a:rPr lang="en-GB" i="0" dirty="0"/>
              <a:t>9. Research-Onion-Template </a:t>
            </a:r>
            <a:r>
              <a:rPr lang="en-GB" dirty="0"/>
              <a:t>[image on the Internet]. [cited 6/9/2022]. Available from: https://slidebazaar.com/items/research-onion-template.</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25</a:t>
            </a:fld>
            <a:endParaRPr lang="en-GB"/>
          </a:p>
        </p:txBody>
      </p:sp>
    </p:spTree>
    <p:extLst>
      <p:ext uri="{BB962C8B-B14F-4D97-AF65-F5344CB8AC3E}">
        <p14:creationId xmlns:p14="http://schemas.microsoft.com/office/powerpoint/2010/main" val="3934709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9/6/2022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9/6/2022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9/6/2022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9/6/2022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9/6/2022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3000" dirty="0"/>
            </a:br>
            <a:r>
              <a:rPr lang="en-GB" sz="2400" dirty="0">
                <a:solidFill>
                  <a:schemeClr val="tx1"/>
                </a:solidFill>
              </a:rPr>
              <a:t>Aims and Objectives</a:t>
            </a:r>
            <a:br>
              <a:rPr lang="en-GB" sz="2400" dirty="0">
                <a:solidFill>
                  <a:schemeClr val="tx1"/>
                </a:solidFill>
              </a:rPr>
            </a:br>
            <a:r>
              <a:rPr lang="en-GB" sz="2400" dirty="0">
                <a:solidFill>
                  <a:schemeClr val="tx1"/>
                </a:solidFill>
              </a:rPr>
              <a:t>Research Methodology #1</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[4]</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[4]</a:t>
            </a:r>
          </a:p>
          <a:p>
            <a:endParaRPr lang="en-GB" sz="1200" dirty="0"/>
          </a:p>
          <a:p>
            <a:r>
              <a:rPr lang="en-GB" b="1" dirty="0"/>
              <a:t>You will be required to deliver a project proposal document for your major project prior to the delivery of your interim viva presentation </a:t>
            </a:r>
            <a:r>
              <a:rPr lang="en-GB" dirty="0"/>
              <a:t>(More on this in a few weeks).</a:t>
            </a:r>
            <a:endParaRPr lang="en-GB" sz="3600" b="1" dirty="0"/>
          </a:p>
        </p:txBody>
      </p:sp>
    </p:spTree>
    <p:extLst>
      <p:ext uri="{BB962C8B-B14F-4D97-AF65-F5344CB8AC3E}">
        <p14:creationId xmlns:p14="http://schemas.microsoft.com/office/powerpoint/2010/main" val="4226847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Aims and Objectives</a:t>
            </a:r>
            <a:br>
              <a:rPr lang="en-GB" sz="3000"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67352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750153"/>
          </a:xfrm>
        </p:spPr>
        <p:txBody>
          <a:bodyPr>
            <a:normAutofit/>
          </a:bodyPr>
          <a:lstStyle/>
          <a:p>
            <a:pPr>
              <a:spcAft>
                <a:spcPts val="600"/>
              </a:spcAft>
            </a:pPr>
            <a:r>
              <a:rPr lang="en-GB" sz="2000" dirty="0"/>
              <a:t>The aims of a project are its ultimate goals. </a:t>
            </a:r>
          </a:p>
          <a:p>
            <a:pPr>
              <a:spcAft>
                <a:spcPts val="600"/>
              </a:spcAft>
            </a:pPr>
            <a:r>
              <a:rPr lang="en-GB" sz="2000" dirty="0"/>
              <a:t>An indication of the quality and/or extent of the implementation would ideally form an aspect of the project aim.</a:t>
            </a:r>
          </a:p>
          <a:p>
            <a:pPr>
              <a:spcAft>
                <a:spcPts val="600"/>
              </a:spcAft>
            </a:pPr>
            <a:r>
              <a:rPr lang="en-GB" sz="2000" dirty="0"/>
              <a:t>Project objectives should indicate how the aims are to be met. </a:t>
            </a:r>
          </a:p>
          <a:p>
            <a:pPr>
              <a:spcAft>
                <a:spcPts val="600"/>
              </a:spcAft>
            </a:pPr>
            <a:r>
              <a:rPr lang="en-GB" dirty="0"/>
              <a:t>Objectives should conform to the </a:t>
            </a:r>
            <a:r>
              <a:rPr lang="en-GB" sz="2000" dirty="0"/>
              <a:t>SMART target framework.</a:t>
            </a:r>
          </a:p>
          <a:p>
            <a:pPr>
              <a:spcAft>
                <a:spcPts val="600"/>
              </a:spcAft>
            </a:pPr>
            <a:r>
              <a:rPr lang="en-GB" dirty="0"/>
              <a:t>Objectives</a:t>
            </a:r>
            <a:r>
              <a:rPr lang="en-GB" sz="2000" dirty="0"/>
              <a:t> should clearly describe the individual sub goals of the project, which are required to meet the ultimate goal (the aim).</a:t>
            </a:r>
          </a:p>
          <a:p>
            <a:pPr>
              <a:spcAft>
                <a:spcPts val="600"/>
              </a:spcAft>
            </a:pPr>
            <a:r>
              <a:rPr lang="en-GB" sz="2000" dirty="0"/>
              <a:t>An analysis of how the objectives are to be achieved including a breakdown of the project into identifiable sub-tasks should be form a part of the project plan. </a:t>
            </a:r>
          </a:p>
          <a:p>
            <a:pPr marL="118872" indent="0">
              <a:spcAft>
                <a:spcPts val="600"/>
              </a:spcAft>
              <a:buNone/>
            </a:pPr>
            <a:endParaRPr lang="en-GB" dirty="0"/>
          </a:p>
        </p:txBody>
      </p:sp>
    </p:spTree>
    <p:extLst>
      <p:ext uri="{BB962C8B-B14F-4D97-AF65-F5344CB8AC3E}">
        <p14:creationId xmlns:p14="http://schemas.microsoft.com/office/powerpoint/2010/main" val="297459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750153"/>
          </a:xfrm>
        </p:spPr>
        <p:txBody>
          <a:bodyPr>
            <a:normAutofit/>
          </a:bodyPr>
          <a:lstStyle/>
          <a:p>
            <a:pPr>
              <a:spcAft>
                <a:spcPts val="600"/>
              </a:spcAft>
            </a:pPr>
            <a:r>
              <a:rPr lang="en-GB" dirty="0"/>
              <a:t>In a nutshell:</a:t>
            </a:r>
          </a:p>
          <a:p>
            <a:pPr lvl="1"/>
            <a:r>
              <a:rPr lang="en-GB" b="1" dirty="0">
                <a:effectLst/>
              </a:rPr>
              <a:t>Aim</a:t>
            </a:r>
            <a:r>
              <a:rPr lang="en-GB" dirty="0"/>
              <a:t> = what you hope to achieve. </a:t>
            </a:r>
            <a:r>
              <a:rPr lang="en-GB" sz="1000" dirty="0"/>
              <a:t>[5]</a:t>
            </a:r>
          </a:p>
          <a:p>
            <a:pPr lvl="1"/>
            <a:r>
              <a:rPr lang="en-GB" b="1" dirty="0">
                <a:effectLst/>
              </a:rPr>
              <a:t>Objective</a:t>
            </a:r>
            <a:r>
              <a:rPr lang="en-GB" dirty="0"/>
              <a:t> = the action(s) you will take in order to achieve the aim. </a:t>
            </a:r>
            <a:r>
              <a:rPr lang="en-GB" sz="1000" dirty="0"/>
              <a:t>[5]</a:t>
            </a:r>
            <a:endParaRPr lang="en-GB" dirty="0"/>
          </a:p>
        </p:txBody>
      </p:sp>
      <p:pic>
        <p:nvPicPr>
          <p:cNvPr id="5" name="Picture 4" descr="A picture containing diagram&#10;&#10;Description automatically generated">
            <a:extLst>
              <a:ext uri="{FF2B5EF4-FFF2-40B4-BE49-F238E27FC236}">
                <a16:creationId xmlns:a16="http://schemas.microsoft.com/office/drawing/2014/main" id="{3D59830D-D60E-B240-2626-D4E274C741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3667844"/>
            <a:ext cx="4572000" cy="2857500"/>
          </a:xfrm>
          <a:prstGeom prst="rect">
            <a:avLst/>
          </a:prstGeom>
        </p:spPr>
      </p:pic>
      <p:sp>
        <p:nvSpPr>
          <p:cNvPr id="4" name="TextBox 3">
            <a:extLst>
              <a:ext uri="{FF2B5EF4-FFF2-40B4-BE49-F238E27FC236}">
                <a16:creationId xmlns:a16="http://schemas.microsoft.com/office/drawing/2014/main" id="{531BE8B9-AC2C-0053-5089-F5998B834C1D}"/>
              </a:ext>
            </a:extLst>
          </p:cNvPr>
          <p:cNvSpPr txBox="1"/>
          <p:nvPr/>
        </p:nvSpPr>
        <p:spPr>
          <a:xfrm>
            <a:off x="4427984" y="594928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[6]</a:t>
            </a:r>
          </a:p>
        </p:txBody>
      </p:sp>
    </p:spTree>
    <p:extLst>
      <p:ext uri="{BB962C8B-B14F-4D97-AF65-F5344CB8AC3E}">
        <p14:creationId xmlns:p14="http://schemas.microsoft.com/office/powerpoint/2010/main" val="3063383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0EF2D-D191-CA68-1D55-3DC151C3486E}"/>
              </a:ext>
            </a:extLst>
          </p:cNvPr>
          <p:cNvSpPr>
            <a:spLocks noGrp="1"/>
          </p:cNvSpPr>
          <p:nvPr>
            <p:ph type="title"/>
          </p:nvPr>
        </p:nvSpPr>
        <p:spPr/>
        <p:txBody>
          <a:bodyPr/>
          <a:lstStyle/>
          <a:p>
            <a:r>
              <a:rPr lang="en-GB" dirty="0"/>
              <a:t>Project Aims and Objectives</a:t>
            </a:r>
          </a:p>
        </p:txBody>
      </p:sp>
      <p:sp>
        <p:nvSpPr>
          <p:cNvPr id="3" name="Content Placeholder 2">
            <a:extLst>
              <a:ext uri="{FF2B5EF4-FFF2-40B4-BE49-F238E27FC236}">
                <a16:creationId xmlns:a16="http://schemas.microsoft.com/office/drawing/2014/main" id="{1039A083-1F99-1994-78F1-A21563283671}"/>
              </a:ext>
            </a:extLst>
          </p:cNvPr>
          <p:cNvSpPr>
            <a:spLocks noGrp="1"/>
          </p:cNvSpPr>
          <p:nvPr>
            <p:ph idx="1"/>
          </p:nvPr>
        </p:nvSpPr>
        <p:spPr/>
        <p:txBody>
          <a:bodyPr/>
          <a:lstStyle/>
          <a:p>
            <a:r>
              <a:rPr lang="en-GB" dirty="0"/>
              <a:t>Project aims and objectives are important aspects of the project proposal.  </a:t>
            </a:r>
          </a:p>
          <a:p>
            <a:r>
              <a:rPr lang="en-GB" dirty="0"/>
              <a:t>They enable you to:</a:t>
            </a:r>
          </a:p>
          <a:p>
            <a:pPr lvl="1"/>
            <a:r>
              <a:rPr lang="en-GB" dirty="0"/>
              <a:t>Gauge the scale of the work.</a:t>
            </a:r>
          </a:p>
          <a:p>
            <a:pPr lvl="1"/>
            <a:r>
              <a:rPr lang="en-GB" dirty="0"/>
              <a:t>Make an estimate at the level.</a:t>
            </a:r>
          </a:p>
          <a:p>
            <a:pPr lvl="1"/>
            <a:r>
              <a:rPr lang="en-GB" dirty="0"/>
              <a:t>Offer a clear idea as to the practicality of the project where the SMART paradigm is followed.</a:t>
            </a:r>
          </a:p>
          <a:p>
            <a:r>
              <a:rPr lang="en-GB" dirty="0"/>
              <a:t>Most importantly, aims and objective serve to keep the project organised and progressing in the right direction(s).</a:t>
            </a:r>
          </a:p>
          <a:p>
            <a:r>
              <a:rPr lang="en-GB" dirty="0"/>
              <a:t>The researcher should frequently revisit project aims and objectives as these may change to some extent as the project progresses and develops.</a:t>
            </a:r>
          </a:p>
          <a:p>
            <a:endParaRPr lang="en-GB" dirty="0"/>
          </a:p>
        </p:txBody>
      </p:sp>
    </p:spTree>
    <p:extLst>
      <p:ext uri="{BB962C8B-B14F-4D97-AF65-F5344CB8AC3E}">
        <p14:creationId xmlns:p14="http://schemas.microsoft.com/office/powerpoint/2010/main" val="1482693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4B8A1-907C-9DD8-1E6A-3AC07FF35E0A}"/>
              </a:ext>
            </a:extLst>
          </p:cNvPr>
          <p:cNvSpPr>
            <a:spLocks noGrp="1"/>
          </p:cNvSpPr>
          <p:nvPr>
            <p:ph type="title"/>
          </p:nvPr>
        </p:nvSpPr>
        <p:spPr/>
        <p:txBody>
          <a:bodyPr>
            <a:normAutofit fontScale="90000"/>
          </a:bodyPr>
          <a:lstStyle/>
          <a:p>
            <a:r>
              <a:rPr lang="en-GB" dirty="0"/>
              <a:t>How to phrase research objectives</a:t>
            </a:r>
          </a:p>
        </p:txBody>
      </p:sp>
      <p:sp>
        <p:nvSpPr>
          <p:cNvPr id="3" name="Content Placeholder 2">
            <a:extLst>
              <a:ext uri="{FF2B5EF4-FFF2-40B4-BE49-F238E27FC236}">
                <a16:creationId xmlns:a16="http://schemas.microsoft.com/office/drawing/2014/main" id="{5E15978C-2DE7-8F44-8A4F-CF7313E529BC}"/>
              </a:ext>
            </a:extLst>
          </p:cNvPr>
          <p:cNvSpPr>
            <a:spLocks noGrp="1"/>
          </p:cNvSpPr>
          <p:nvPr>
            <p:ph idx="1"/>
          </p:nvPr>
        </p:nvSpPr>
        <p:spPr/>
        <p:txBody>
          <a:bodyPr>
            <a:normAutofit/>
          </a:bodyPr>
          <a:lstStyle/>
          <a:p>
            <a:pPr>
              <a:spcAft>
                <a:spcPts val="1200"/>
              </a:spcAft>
            </a:pPr>
            <a:r>
              <a:rPr lang="en-GB" dirty="0"/>
              <a:t>The phrasing of objectives must include higher order verbs that indicate that this is level 5 or 6 standard of work.  For example, ‘to evaluate critically…’, ‘to analyse the…’, ‘to design and develop…’.  Don’t use verbs such as ‘list’, ‘state’ because they are too easy to achieve. </a:t>
            </a:r>
          </a:p>
          <a:p>
            <a:r>
              <a:rPr lang="en-GB" b="1" dirty="0"/>
              <a:t>Research question: </a:t>
            </a:r>
            <a:r>
              <a:rPr lang="en-GB" dirty="0"/>
              <a:t>Why have organisations introduced project teams for software development?</a:t>
            </a:r>
          </a:p>
          <a:p>
            <a:r>
              <a:rPr lang="en-GB" b="1" dirty="0"/>
              <a:t>Research objective: </a:t>
            </a:r>
            <a:r>
              <a:rPr lang="en-GB" dirty="0"/>
              <a:t>To analyse organisations’ objectives in the introduction of software development project teams.</a:t>
            </a:r>
          </a:p>
          <a:p>
            <a:r>
              <a:rPr lang="en-GB" b="1" dirty="0"/>
              <a:t>Research question: </a:t>
            </a:r>
            <a:r>
              <a:rPr lang="en-GB" dirty="0"/>
              <a:t>How can the effectiveness of software development project teams be measured?</a:t>
            </a:r>
          </a:p>
          <a:p>
            <a:r>
              <a:rPr lang="en-GB" b="1" dirty="0"/>
              <a:t>Research objective: </a:t>
            </a:r>
            <a:r>
              <a:rPr lang="en-GB" dirty="0"/>
              <a:t>To establish suitable criteria with which to evaluate the effectiveness of creating software development project teams.</a:t>
            </a:r>
          </a:p>
          <a:p>
            <a:endParaRPr lang="en-GB" dirty="0"/>
          </a:p>
        </p:txBody>
      </p:sp>
    </p:spTree>
    <p:extLst>
      <p:ext uri="{BB962C8B-B14F-4D97-AF65-F5344CB8AC3E}">
        <p14:creationId xmlns:p14="http://schemas.microsoft.com/office/powerpoint/2010/main" val="167956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0569-C0AB-CE14-7DF2-73CD304EC168}"/>
              </a:ext>
            </a:extLst>
          </p:cNvPr>
          <p:cNvSpPr>
            <a:spLocks noGrp="1"/>
          </p:cNvSpPr>
          <p:nvPr>
            <p:ph type="title"/>
          </p:nvPr>
        </p:nvSpPr>
        <p:spPr/>
        <p:txBody>
          <a:bodyPr/>
          <a:lstStyle/>
          <a:p>
            <a:r>
              <a:rPr lang="en-GB" dirty="0"/>
              <a:t>SMART Objectives</a:t>
            </a:r>
          </a:p>
        </p:txBody>
      </p:sp>
      <p:sp>
        <p:nvSpPr>
          <p:cNvPr id="3" name="Content Placeholder 2">
            <a:extLst>
              <a:ext uri="{FF2B5EF4-FFF2-40B4-BE49-F238E27FC236}">
                <a16:creationId xmlns:a16="http://schemas.microsoft.com/office/drawing/2014/main" id="{8B0A7740-5740-03BB-60B8-5BF91AE76C5C}"/>
              </a:ext>
            </a:extLst>
          </p:cNvPr>
          <p:cNvSpPr>
            <a:spLocks noGrp="1"/>
          </p:cNvSpPr>
          <p:nvPr>
            <p:ph idx="1"/>
          </p:nvPr>
        </p:nvSpPr>
        <p:spPr/>
        <p:txBody>
          <a:bodyPr/>
          <a:lstStyle/>
          <a:p>
            <a:r>
              <a:rPr lang="en-GB" dirty="0"/>
              <a:t>Each of your objectives should conform to the SMART model.</a:t>
            </a:r>
          </a:p>
          <a:p>
            <a:r>
              <a:rPr lang="en-GB" dirty="0"/>
              <a:t>For each of your objectives, ask yourself if they are:</a:t>
            </a:r>
          </a:p>
          <a:p>
            <a:endParaRPr lang="en-GB" dirty="0"/>
          </a:p>
        </p:txBody>
      </p:sp>
      <p:pic>
        <p:nvPicPr>
          <p:cNvPr id="7" name="Picture 6" descr="A picture containing application&#10;&#10;Description automatically generated">
            <a:extLst>
              <a:ext uri="{FF2B5EF4-FFF2-40B4-BE49-F238E27FC236}">
                <a16:creationId xmlns:a16="http://schemas.microsoft.com/office/drawing/2014/main" id="{7C439762-AD5A-D78D-42ED-9BC2AE572E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6821" y="2795621"/>
            <a:ext cx="7210357" cy="3605179"/>
          </a:xfrm>
          <a:prstGeom prst="rect">
            <a:avLst/>
          </a:prstGeom>
        </p:spPr>
      </p:pic>
      <p:sp>
        <p:nvSpPr>
          <p:cNvPr id="4" name="TextBox 3">
            <a:extLst>
              <a:ext uri="{FF2B5EF4-FFF2-40B4-BE49-F238E27FC236}">
                <a16:creationId xmlns:a16="http://schemas.microsoft.com/office/drawing/2014/main" id="{8A812CD6-95E0-04DB-7FD7-5942C1190BD2}"/>
              </a:ext>
            </a:extLst>
          </p:cNvPr>
          <p:cNvSpPr txBox="1"/>
          <p:nvPr/>
        </p:nvSpPr>
        <p:spPr>
          <a:xfrm>
            <a:off x="8177178" y="558924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[7]</a:t>
            </a:r>
          </a:p>
        </p:txBody>
      </p:sp>
    </p:spTree>
    <p:extLst>
      <p:ext uri="{BB962C8B-B14F-4D97-AF65-F5344CB8AC3E}">
        <p14:creationId xmlns:p14="http://schemas.microsoft.com/office/powerpoint/2010/main" val="3136981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AD451-972B-8266-29D0-6688A7A59255}"/>
              </a:ext>
            </a:extLst>
          </p:cNvPr>
          <p:cNvSpPr>
            <a:spLocks noGrp="1"/>
          </p:cNvSpPr>
          <p:nvPr>
            <p:ph type="title"/>
          </p:nvPr>
        </p:nvSpPr>
        <p:spPr/>
        <p:txBody>
          <a:bodyPr/>
          <a:lstStyle/>
          <a:p>
            <a:r>
              <a:rPr lang="en-GB" dirty="0"/>
              <a:t>S - Specific</a:t>
            </a:r>
          </a:p>
        </p:txBody>
      </p:sp>
      <p:sp>
        <p:nvSpPr>
          <p:cNvPr id="3" name="Content Placeholder 2">
            <a:extLst>
              <a:ext uri="{FF2B5EF4-FFF2-40B4-BE49-F238E27FC236}">
                <a16:creationId xmlns:a16="http://schemas.microsoft.com/office/drawing/2014/main" id="{BA828C7B-A956-92AA-AF06-27CCAE1B35E5}"/>
              </a:ext>
            </a:extLst>
          </p:cNvPr>
          <p:cNvSpPr>
            <a:spLocks noGrp="1"/>
          </p:cNvSpPr>
          <p:nvPr>
            <p:ph idx="1"/>
          </p:nvPr>
        </p:nvSpPr>
        <p:spPr/>
        <p:txBody>
          <a:bodyPr/>
          <a:lstStyle/>
          <a:p>
            <a:r>
              <a:rPr lang="en-GB" dirty="0"/>
              <a:t>Specific to the project, and within the project.</a:t>
            </a:r>
          </a:p>
          <a:p>
            <a:r>
              <a:rPr lang="en-GB" dirty="0"/>
              <a:t>For example the objective: ‘To reduce the effects of global warming.’ is far too vague. </a:t>
            </a:r>
          </a:p>
          <a:p>
            <a:r>
              <a:rPr lang="en-GB" dirty="0"/>
              <a:t>On the other hand, ‘To reduce the levels of plastic pollution in the South China Sea.' is a much clearer indication of what the project must achieve. </a:t>
            </a:r>
          </a:p>
          <a:p>
            <a:r>
              <a:rPr lang="en-GB" dirty="0"/>
              <a:t>Your project objectives must be well defined, clear, and unambiguous.</a:t>
            </a:r>
          </a:p>
          <a:p>
            <a:endParaRPr lang="en-GB" dirty="0"/>
          </a:p>
        </p:txBody>
      </p:sp>
    </p:spTree>
    <p:extLst>
      <p:ext uri="{BB962C8B-B14F-4D97-AF65-F5344CB8AC3E}">
        <p14:creationId xmlns:p14="http://schemas.microsoft.com/office/powerpoint/2010/main" val="1006360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5D430-B333-81E4-C1C1-EC93DE7EEA73}"/>
              </a:ext>
            </a:extLst>
          </p:cNvPr>
          <p:cNvSpPr>
            <a:spLocks noGrp="1"/>
          </p:cNvSpPr>
          <p:nvPr>
            <p:ph type="title"/>
          </p:nvPr>
        </p:nvSpPr>
        <p:spPr/>
        <p:txBody>
          <a:bodyPr/>
          <a:lstStyle/>
          <a:p>
            <a:r>
              <a:rPr lang="en-GB" dirty="0"/>
              <a:t>M - Measurable</a:t>
            </a:r>
          </a:p>
        </p:txBody>
      </p:sp>
      <p:sp>
        <p:nvSpPr>
          <p:cNvPr id="3" name="Content Placeholder 2">
            <a:extLst>
              <a:ext uri="{FF2B5EF4-FFF2-40B4-BE49-F238E27FC236}">
                <a16:creationId xmlns:a16="http://schemas.microsoft.com/office/drawing/2014/main" id="{666984A8-3148-3894-3A72-EAD1D13951C1}"/>
              </a:ext>
            </a:extLst>
          </p:cNvPr>
          <p:cNvSpPr>
            <a:spLocks noGrp="1"/>
          </p:cNvSpPr>
          <p:nvPr>
            <p:ph idx="1"/>
          </p:nvPr>
        </p:nvSpPr>
        <p:spPr/>
        <p:txBody>
          <a:bodyPr/>
          <a:lstStyle/>
          <a:p>
            <a:r>
              <a:rPr lang="en-GB" dirty="0"/>
              <a:t>Objectives need to be defined in as measurable and subjective terms as possible. </a:t>
            </a:r>
          </a:p>
          <a:p>
            <a:r>
              <a:rPr lang="en-GB" dirty="0"/>
              <a:t>Measurability will depend on the nature of the objective and may be in terms of such things as performance, cost, effort, percentage change, amount of time, deliverables, quality levels, numbers of events, agreements, approvals, commencement or termination of something, numbers of people or organisations, or a benefit to be achieved within the life of the project. </a:t>
            </a:r>
          </a:p>
          <a:p>
            <a:r>
              <a:rPr lang="en-GB" dirty="0"/>
              <a:t>The previous example might be made measurable by saying ' To reduce the levels of plastic pollution in the South China Sea by 30%.' </a:t>
            </a:r>
          </a:p>
          <a:p>
            <a:endParaRPr lang="en-GB" dirty="0"/>
          </a:p>
        </p:txBody>
      </p:sp>
    </p:spTree>
    <p:extLst>
      <p:ext uri="{BB962C8B-B14F-4D97-AF65-F5344CB8AC3E}">
        <p14:creationId xmlns:p14="http://schemas.microsoft.com/office/powerpoint/2010/main" val="443222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257F6-FAF7-B073-8064-ECD21DB112AA}"/>
              </a:ext>
            </a:extLst>
          </p:cNvPr>
          <p:cNvSpPr>
            <a:spLocks noGrp="1"/>
          </p:cNvSpPr>
          <p:nvPr>
            <p:ph type="title"/>
          </p:nvPr>
        </p:nvSpPr>
        <p:spPr/>
        <p:txBody>
          <a:bodyPr/>
          <a:lstStyle/>
          <a:p>
            <a:r>
              <a:rPr lang="en-GB" dirty="0"/>
              <a:t>A - Achievable</a:t>
            </a:r>
          </a:p>
        </p:txBody>
      </p:sp>
      <p:sp>
        <p:nvSpPr>
          <p:cNvPr id="3" name="Content Placeholder 2">
            <a:extLst>
              <a:ext uri="{FF2B5EF4-FFF2-40B4-BE49-F238E27FC236}">
                <a16:creationId xmlns:a16="http://schemas.microsoft.com/office/drawing/2014/main" id="{865714D9-2584-F5B5-0E83-8C5ED37B410F}"/>
              </a:ext>
            </a:extLst>
          </p:cNvPr>
          <p:cNvSpPr>
            <a:spLocks noGrp="1"/>
          </p:cNvSpPr>
          <p:nvPr>
            <p:ph idx="1"/>
          </p:nvPr>
        </p:nvSpPr>
        <p:spPr/>
        <p:txBody>
          <a:bodyPr/>
          <a:lstStyle/>
          <a:p>
            <a:r>
              <a:rPr lang="en-GB" dirty="0"/>
              <a:t>It must be possible to achieve the objective in practical terms and also within whatever time target has been set (see time-bound later). You might need to consider constraints of technology, people and processes when assessing achievability. </a:t>
            </a:r>
          </a:p>
          <a:p>
            <a:r>
              <a:rPr lang="en-GB" dirty="0"/>
              <a:t>You should be realistic without being too conservative as project objectives will often be challenging.</a:t>
            </a:r>
          </a:p>
          <a:p>
            <a:endParaRPr lang="en-GB" dirty="0"/>
          </a:p>
        </p:txBody>
      </p:sp>
    </p:spTree>
    <p:extLst>
      <p:ext uri="{BB962C8B-B14F-4D97-AF65-F5344CB8AC3E}">
        <p14:creationId xmlns:p14="http://schemas.microsoft.com/office/powerpoint/2010/main" val="1232454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What is research?</a:t>
            </a:r>
          </a:p>
          <a:p>
            <a:pPr lvl="0"/>
            <a:r>
              <a:rPr lang="en-GB" sz="2000" dirty="0"/>
              <a:t>What is Research in the field of  Computing?</a:t>
            </a:r>
          </a:p>
          <a:p>
            <a:pPr lvl="0"/>
            <a:r>
              <a:rPr lang="en-GB" sz="2000" dirty="0"/>
              <a:t>The Project Proposal</a:t>
            </a:r>
          </a:p>
          <a:p>
            <a:pPr lvl="0"/>
            <a:r>
              <a:rPr lang="en-GB" sz="2000" dirty="0"/>
              <a:t>Aims and Objectives</a:t>
            </a:r>
          </a:p>
          <a:p>
            <a:pPr lvl="0"/>
            <a:r>
              <a:rPr lang="en-GB" sz="2000" dirty="0"/>
              <a:t>Research Methodology: The Research Onion</a:t>
            </a:r>
          </a:p>
          <a:p>
            <a:pPr lvl="0"/>
            <a:r>
              <a:rPr lang="en-GB" sz="2000" dirty="0"/>
              <a:t>Research Methodology: Philosophy</a:t>
            </a:r>
          </a:p>
          <a:p>
            <a:pPr lvl="0"/>
            <a:r>
              <a:rPr lang="en-GB" sz="2000" dirty="0"/>
              <a:t>Research Methodology: Approach</a:t>
            </a:r>
            <a:endParaRPr lang="en-GB" dirty="0"/>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F7A02-9224-2BC5-484F-210D50DEBECD}"/>
              </a:ext>
            </a:extLst>
          </p:cNvPr>
          <p:cNvSpPr>
            <a:spLocks noGrp="1"/>
          </p:cNvSpPr>
          <p:nvPr>
            <p:ph type="title"/>
          </p:nvPr>
        </p:nvSpPr>
        <p:spPr/>
        <p:txBody>
          <a:bodyPr/>
          <a:lstStyle/>
          <a:p>
            <a:r>
              <a:rPr lang="en-GB" dirty="0"/>
              <a:t>R - Relevant</a:t>
            </a:r>
          </a:p>
        </p:txBody>
      </p:sp>
      <p:sp>
        <p:nvSpPr>
          <p:cNvPr id="3" name="Content Placeholder 2">
            <a:extLst>
              <a:ext uri="{FF2B5EF4-FFF2-40B4-BE49-F238E27FC236}">
                <a16:creationId xmlns:a16="http://schemas.microsoft.com/office/drawing/2014/main" id="{AEF470C4-A1E1-C7BD-87B2-AF298B013FE0}"/>
              </a:ext>
            </a:extLst>
          </p:cNvPr>
          <p:cNvSpPr>
            <a:spLocks noGrp="1"/>
          </p:cNvSpPr>
          <p:nvPr>
            <p:ph idx="1"/>
          </p:nvPr>
        </p:nvSpPr>
        <p:spPr/>
        <p:txBody>
          <a:bodyPr/>
          <a:lstStyle/>
          <a:p>
            <a:r>
              <a:rPr lang="en-GB" dirty="0"/>
              <a:t>Objectives must contribute towards the overall success of the project.</a:t>
            </a:r>
          </a:p>
          <a:p>
            <a:r>
              <a:rPr lang="en-GB" dirty="0"/>
              <a:t>Make sure the objective, or some part of it is not just there because of a whim or has been influenced by an agenda that is not aligned with the project purpose.</a:t>
            </a:r>
          </a:p>
          <a:p>
            <a:r>
              <a:rPr lang="en-GB" dirty="0"/>
              <a:t>Researchers will often abandon specific lines of enquiry and re-assess their aims and objective when particular approaches, technologies or other aspects of the project prove to be irrelevant or useless.</a:t>
            </a:r>
          </a:p>
          <a:p>
            <a:r>
              <a:rPr lang="en-GB" dirty="0"/>
              <a:t>This happens more than you may think!</a:t>
            </a:r>
          </a:p>
          <a:p>
            <a:endParaRPr lang="en-GB" dirty="0"/>
          </a:p>
        </p:txBody>
      </p:sp>
    </p:spTree>
    <p:extLst>
      <p:ext uri="{BB962C8B-B14F-4D97-AF65-F5344CB8AC3E}">
        <p14:creationId xmlns:p14="http://schemas.microsoft.com/office/powerpoint/2010/main" val="976794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AC2B1-382D-EC1B-552D-F508D7FD8EDE}"/>
              </a:ext>
            </a:extLst>
          </p:cNvPr>
          <p:cNvSpPr>
            <a:spLocks noGrp="1"/>
          </p:cNvSpPr>
          <p:nvPr>
            <p:ph type="title"/>
          </p:nvPr>
        </p:nvSpPr>
        <p:spPr/>
        <p:txBody>
          <a:bodyPr/>
          <a:lstStyle/>
          <a:p>
            <a:r>
              <a:rPr lang="en-GB" dirty="0"/>
              <a:t>T - Time Bound</a:t>
            </a:r>
          </a:p>
        </p:txBody>
      </p:sp>
      <p:sp>
        <p:nvSpPr>
          <p:cNvPr id="3" name="Content Placeholder 2">
            <a:extLst>
              <a:ext uri="{FF2B5EF4-FFF2-40B4-BE49-F238E27FC236}">
                <a16:creationId xmlns:a16="http://schemas.microsoft.com/office/drawing/2014/main" id="{7E1B5693-051D-0698-6D66-6303DD35BFDC}"/>
              </a:ext>
            </a:extLst>
          </p:cNvPr>
          <p:cNvSpPr>
            <a:spLocks noGrp="1"/>
          </p:cNvSpPr>
          <p:nvPr>
            <p:ph idx="1"/>
          </p:nvPr>
        </p:nvSpPr>
        <p:spPr/>
        <p:txBody>
          <a:bodyPr/>
          <a:lstStyle/>
          <a:p>
            <a:r>
              <a:rPr lang="en-GB" sz="2000" dirty="0"/>
              <a:t>It is essential to have a target date by which each objective should be achieved. </a:t>
            </a:r>
          </a:p>
          <a:p>
            <a:r>
              <a:rPr lang="en-GB" sz="2000" dirty="0"/>
              <a:t>Sometimes there will be one date that applies to most or all objectives. In other cases each project objective may require its own time frame. </a:t>
            </a:r>
          </a:p>
          <a:p>
            <a:r>
              <a:rPr lang="en-GB" sz="2000" dirty="0"/>
              <a:t>Setting interim time targets may also be useful for certain types of objective. This will make the objective trackable so that you can measure whether or not you are on course to achieve it and hence can take early action if not. </a:t>
            </a:r>
          </a:p>
          <a:p>
            <a:r>
              <a:rPr lang="en-GB" dirty="0"/>
              <a:t>The previous example can be re-written to conform to time bounds by saying 'To reduce the levels of plastic pollution in the South China Sea by 30% by January  1</a:t>
            </a:r>
            <a:r>
              <a:rPr lang="en-GB" baseline="30000" dirty="0"/>
              <a:t>st</a:t>
            </a:r>
            <a:r>
              <a:rPr lang="en-GB" dirty="0"/>
              <a:t> 2030.’</a:t>
            </a:r>
          </a:p>
        </p:txBody>
      </p:sp>
    </p:spTree>
    <p:extLst>
      <p:ext uri="{BB962C8B-B14F-4D97-AF65-F5344CB8AC3E}">
        <p14:creationId xmlns:p14="http://schemas.microsoft.com/office/powerpoint/2010/main" val="3617391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7BB6D-B4C5-F9B1-B1F7-2BB4A0F09191}"/>
              </a:ext>
            </a:extLst>
          </p:cNvPr>
          <p:cNvSpPr>
            <a:spLocks noGrp="1"/>
          </p:cNvSpPr>
          <p:nvPr>
            <p:ph type="title"/>
          </p:nvPr>
        </p:nvSpPr>
        <p:spPr/>
        <p:txBody>
          <a:bodyPr/>
          <a:lstStyle/>
          <a:p>
            <a:r>
              <a:rPr lang="en-GB" dirty="0"/>
              <a:t>Example 1</a:t>
            </a:r>
          </a:p>
        </p:txBody>
      </p:sp>
      <p:sp>
        <p:nvSpPr>
          <p:cNvPr id="3" name="Content Placeholder 2">
            <a:extLst>
              <a:ext uri="{FF2B5EF4-FFF2-40B4-BE49-F238E27FC236}">
                <a16:creationId xmlns:a16="http://schemas.microsoft.com/office/drawing/2014/main" id="{951895C5-07AF-5636-346C-941562E8E607}"/>
              </a:ext>
            </a:extLst>
          </p:cNvPr>
          <p:cNvSpPr>
            <a:spLocks noGrp="1"/>
          </p:cNvSpPr>
          <p:nvPr>
            <p:ph idx="1"/>
          </p:nvPr>
        </p:nvSpPr>
        <p:spPr/>
        <p:txBody>
          <a:bodyPr>
            <a:normAutofit/>
          </a:bodyPr>
          <a:lstStyle/>
          <a:p>
            <a:r>
              <a:rPr lang="en-GB" dirty="0">
                <a:solidFill>
                  <a:srgbClr val="C88F00"/>
                </a:solidFill>
              </a:rPr>
              <a:t>Title: </a:t>
            </a:r>
          </a:p>
          <a:p>
            <a:pPr lvl="1"/>
            <a:r>
              <a:rPr lang="en-GB" dirty="0"/>
              <a:t>An Investigation and Evaluation of the Impact of Social Media on Today’s Enterprises.</a:t>
            </a:r>
          </a:p>
          <a:p>
            <a:r>
              <a:rPr lang="en-GB" dirty="0">
                <a:solidFill>
                  <a:schemeClr val="accent1"/>
                </a:solidFill>
              </a:rPr>
              <a:t>Aim:</a:t>
            </a:r>
          </a:p>
          <a:p>
            <a:pPr lvl="1"/>
            <a:r>
              <a:rPr lang="en-GB" dirty="0"/>
              <a:t>To discover the various negative and positive impacts of social media on current businesses, and evaluate the impact objectively and quantitatively.</a:t>
            </a:r>
          </a:p>
          <a:p>
            <a:r>
              <a:rPr lang="en-GB" dirty="0">
                <a:solidFill>
                  <a:schemeClr val="accent1"/>
                </a:solidFill>
              </a:rPr>
              <a:t>Objectives:</a:t>
            </a:r>
          </a:p>
          <a:p>
            <a:pPr lvl="1"/>
            <a:r>
              <a:rPr lang="en-GB" dirty="0"/>
              <a:t>Conduct a literature review on social media and its impact on businesses.</a:t>
            </a:r>
          </a:p>
          <a:p>
            <a:pPr lvl="1"/>
            <a:r>
              <a:rPr lang="en-GB" dirty="0"/>
              <a:t>Discover and determine social media’s history.</a:t>
            </a:r>
          </a:p>
          <a:p>
            <a:pPr lvl="1"/>
            <a:r>
              <a:rPr lang="en-GB" dirty="0"/>
              <a:t>Identify and analyse positive impacts.</a:t>
            </a:r>
          </a:p>
          <a:p>
            <a:pPr lvl="1"/>
            <a:r>
              <a:rPr lang="en-GB" dirty="0"/>
              <a:t>Identify and analyse negative impacts.</a:t>
            </a:r>
          </a:p>
          <a:p>
            <a:pPr lvl="1"/>
            <a:r>
              <a:rPr lang="en-GB" dirty="0"/>
              <a:t>Assess the balance of impact on enterprise activities.</a:t>
            </a:r>
          </a:p>
          <a:p>
            <a:endParaRPr lang="en-GB" dirty="0"/>
          </a:p>
        </p:txBody>
      </p:sp>
    </p:spTree>
    <p:extLst>
      <p:ext uri="{BB962C8B-B14F-4D97-AF65-F5344CB8AC3E}">
        <p14:creationId xmlns:p14="http://schemas.microsoft.com/office/powerpoint/2010/main" val="3264287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7BB6D-B4C5-F9B1-B1F7-2BB4A0F09191}"/>
              </a:ext>
            </a:extLst>
          </p:cNvPr>
          <p:cNvSpPr>
            <a:spLocks noGrp="1"/>
          </p:cNvSpPr>
          <p:nvPr>
            <p:ph type="title"/>
          </p:nvPr>
        </p:nvSpPr>
        <p:spPr/>
        <p:txBody>
          <a:bodyPr/>
          <a:lstStyle/>
          <a:p>
            <a:r>
              <a:rPr lang="en-GB" dirty="0"/>
              <a:t>Example 2</a:t>
            </a:r>
          </a:p>
        </p:txBody>
      </p:sp>
      <p:sp>
        <p:nvSpPr>
          <p:cNvPr id="3" name="Content Placeholder 2">
            <a:extLst>
              <a:ext uri="{FF2B5EF4-FFF2-40B4-BE49-F238E27FC236}">
                <a16:creationId xmlns:a16="http://schemas.microsoft.com/office/drawing/2014/main" id="{951895C5-07AF-5636-346C-941562E8E607}"/>
              </a:ext>
            </a:extLst>
          </p:cNvPr>
          <p:cNvSpPr>
            <a:spLocks noGrp="1"/>
          </p:cNvSpPr>
          <p:nvPr>
            <p:ph idx="1"/>
          </p:nvPr>
        </p:nvSpPr>
        <p:spPr/>
        <p:txBody>
          <a:bodyPr>
            <a:normAutofit fontScale="92500" lnSpcReduction="10000"/>
          </a:bodyPr>
          <a:lstStyle/>
          <a:p>
            <a:r>
              <a:rPr lang="en-GB" dirty="0">
                <a:solidFill>
                  <a:srgbClr val="C88F00"/>
                </a:solidFill>
              </a:rPr>
              <a:t>Title:</a:t>
            </a:r>
          </a:p>
          <a:p>
            <a:pPr lvl="1"/>
            <a:r>
              <a:rPr lang="en-GB" dirty="0"/>
              <a:t>A Comparison of Web Application Implementation Times and Methods of Improvement.</a:t>
            </a:r>
          </a:p>
          <a:p>
            <a:r>
              <a:rPr lang="en-GB" dirty="0">
                <a:solidFill>
                  <a:srgbClr val="C88F00"/>
                </a:solidFill>
              </a:rPr>
              <a:t>Aim:</a:t>
            </a:r>
          </a:p>
          <a:p>
            <a:pPr lvl="1"/>
            <a:r>
              <a:rPr lang="en-GB" dirty="0"/>
              <a:t>Create and application to generate custom PHP code, with reusability and automatic code generation.</a:t>
            </a:r>
          </a:p>
          <a:p>
            <a:r>
              <a:rPr lang="en-GB" dirty="0">
                <a:solidFill>
                  <a:srgbClr val="C88F00"/>
                </a:solidFill>
              </a:rPr>
              <a:t>Objectives:</a:t>
            </a:r>
          </a:p>
          <a:p>
            <a:pPr lvl="1"/>
            <a:r>
              <a:rPr lang="en-GB" dirty="0"/>
              <a:t>Evaluate code editors and code generators for auto-complete functionality.</a:t>
            </a:r>
          </a:p>
          <a:p>
            <a:pPr lvl="1"/>
            <a:r>
              <a:rPr lang="en-GB" dirty="0"/>
              <a:t>Assess the aspects of the development phase for practicability of auto-generation.</a:t>
            </a:r>
          </a:p>
          <a:p>
            <a:pPr lvl="1"/>
            <a:r>
              <a:rPr lang="en-GB" dirty="0"/>
              <a:t>Evaluate the facilities in Visual Studio for ASP.NET auto-generation.</a:t>
            </a:r>
          </a:p>
          <a:p>
            <a:pPr lvl="1"/>
            <a:r>
              <a:rPr lang="en-GB" dirty="0"/>
              <a:t>Assess implementation times for designs using a variety of available tools for PHP/AJAX.</a:t>
            </a:r>
          </a:p>
          <a:p>
            <a:pPr lvl="1"/>
            <a:r>
              <a:rPr lang="en-GB" dirty="0"/>
              <a:t>Quantitatively analyse development times for 15 software engineers developing standard items of functionality including database connection, Email scripting, user login and pagination, comparing ASP and PHP development approaches.</a:t>
            </a:r>
          </a:p>
          <a:p>
            <a:endParaRPr lang="en-GB" dirty="0"/>
          </a:p>
        </p:txBody>
      </p:sp>
    </p:spTree>
    <p:extLst>
      <p:ext uri="{BB962C8B-B14F-4D97-AF65-F5344CB8AC3E}">
        <p14:creationId xmlns:p14="http://schemas.microsoft.com/office/powerpoint/2010/main" val="922914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The Research Onion</a:t>
            </a:r>
            <a:br>
              <a:rPr lang="en-GB" sz="3000"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3979009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17255-FA98-8B18-7C59-51EDA8E906AD}"/>
              </a:ext>
            </a:extLst>
          </p:cNvPr>
          <p:cNvSpPr>
            <a:spLocks noGrp="1"/>
          </p:cNvSpPr>
          <p:nvPr>
            <p:ph type="title"/>
          </p:nvPr>
        </p:nvSpPr>
        <p:spPr/>
        <p:txBody>
          <a:bodyPr/>
          <a:lstStyle/>
          <a:p>
            <a:r>
              <a:rPr lang="en-GB" dirty="0"/>
              <a:t>Research Methodology</a:t>
            </a:r>
          </a:p>
        </p:txBody>
      </p:sp>
      <p:sp>
        <p:nvSpPr>
          <p:cNvPr id="3" name="Content Placeholder 2">
            <a:extLst>
              <a:ext uri="{FF2B5EF4-FFF2-40B4-BE49-F238E27FC236}">
                <a16:creationId xmlns:a16="http://schemas.microsoft.com/office/drawing/2014/main" id="{2BA1948E-BC0D-5EA0-9C5F-48B62743B448}"/>
              </a:ext>
            </a:extLst>
          </p:cNvPr>
          <p:cNvSpPr>
            <a:spLocks noGrp="1"/>
          </p:cNvSpPr>
          <p:nvPr>
            <p:ph idx="1"/>
          </p:nvPr>
        </p:nvSpPr>
        <p:spPr/>
        <p:txBody>
          <a:bodyPr/>
          <a:lstStyle/>
          <a:p>
            <a:r>
              <a:rPr lang="en-GB" dirty="0"/>
              <a:t>A Research Methodology is the specific procedures or techniques used to identify, select, process, and analyse information about a topic. </a:t>
            </a:r>
          </a:p>
          <a:p>
            <a:r>
              <a:rPr lang="en-GB" dirty="0"/>
              <a:t>There are a lot of methodologies used by researchers and some are better for computing research than others.</a:t>
            </a:r>
          </a:p>
          <a:p>
            <a:r>
              <a:rPr lang="en-GB" dirty="0"/>
              <a:t>A good starting point is the ‘research onion’. </a:t>
            </a:r>
            <a:r>
              <a:rPr lang="en-GB" sz="1200" dirty="0"/>
              <a:t>[8]</a:t>
            </a:r>
            <a:endParaRPr lang="en-GB" dirty="0"/>
          </a:p>
          <a:p>
            <a:endParaRPr lang="en-GB" dirty="0"/>
          </a:p>
          <a:p>
            <a:endParaRPr lang="en-GB" dirty="0"/>
          </a:p>
        </p:txBody>
      </p:sp>
      <p:pic>
        <p:nvPicPr>
          <p:cNvPr id="5" name="Picture 4" descr="Chart, radar chart&#10;&#10;Description automatically generated">
            <a:extLst>
              <a:ext uri="{FF2B5EF4-FFF2-40B4-BE49-F238E27FC236}">
                <a16:creationId xmlns:a16="http://schemas.microsoft.com/office/drawing/2014/main" id="{EAB1352D-4A65-97CC-A150-2A68F2F5B254}"/>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11992" b="8059"/>
          <a:stretch/>
        </p:blipFill>
        <p:spPr>
          <a:xfrm>
            <a:off x="1979712" y="3760683"/>
            <a:ext cx="5184576" cy="2908225"/>
          </a:xfrm>
          <a:prstGeom prst="rect">
            <a:avLst/>
          </a:prstGeom>
        </p:spPr>
      </p:pic>
      <p:sp>
        <p:nvSpPr>
          <p:cNvPr id="6" name="TextBox 5">
            <a:extLst>
              <a:ext uri="{FF2B5EF4-FFF2-40B4-BE49-F238E27FC236}">
                <a16:creationId xmlns:a16="http://schemas.microsoft.com/office/drawing/2014/main" id="{E5CCB4F8-A050-0131-FD6B-754893F24E88}"/>
              </a:ext>
            </a:extLst>
          </p:cNvPr>
          <p:cNvSpPr txBox="1"/>
          <p:nvPr/>
        </p:nvSpPr>
        <p:spPr>
          <a:xfrm>
            <a:off x="1979712" y="640080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[9]</a:t>
            </a:r>
          </a:p>
        </p:txBody>
      </p:sp>
    </p:spTree>
    <p:extLst>
      <p:ext uri="{BB962C8B-B14F-4D97-AF65-F5344CB8AC3E}">
        <p14:creationId xmlns:p14="http://schemas.microsoft.com/office/powerpoint/2010/main" val="3794213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71A80-C5C3-8C64-6A2F-B29A32398D40}"/>
              </a:ext>
            </a:extLst>
          </p:cNvPr>
          <p:cNvSpPr>
            <a:spLocks noGrp="1"/>
          </p:cNvSpPr>
          <p:nvPr>
            <p:ph type="title"/>
          </p:nvPr>
        </p:nvSpPr>
        <p:spPr/>
        <p:txBody>
          <a:bodyPr/>
          <a:lstStyle/>
          <a:p>
            <a:r>
              <a:rPr lang="en-GB" dirty="0"/>
              <a:t>The Research Onion</a:t>
            </a:r>
          </a:p>
        </p:txBody>
      </p:sp>
      <p:sp>
        <p:nvSpPr>
          <p:cNvPr id="3" name="Content Placeholder 2">
            <a:extLst>
              <a:ext uri="{FF2B5EF4-FFF2-40B4-BE49-F238E27FC236}">
                <a16:creationId xmlns:a16="http://schemas.microsoft.com/office/drawing/2014/main" id="{108A1242-1287-E349-71E5-B69EE0E03C5B}"/>
              </a:ext>
            </a:extLst>
          </p:cNvPr>
          <p:cNvSpPr>
            <a:spLocks noGrp="1"/>
          </p:cNvSpPr>
          <p:nvPr>
            <p:ph idx="1"/>
          </p:nvPr>
        </p:nvSpPr>
        <p:spPr>
          <a:xfrm>
            <a:off x="457200" y="1775191"/>
            <a:ext cx="3898776" cy="4625609"/>
          </a:xfrm>
        </p:spPr>
        <p:txBody>
          <a:bodyPr>
            <a:normAutofit lnSpcReduction="10000"/>
          </a:bodyPr>
          <a:lstStyle/>
          <a:p>
            <a:r>
              <a:rPr lang="en-GB" dirty="0"/>
              <a:t>The first layer of the onion, research philosophy requires definition. This creates the starting point for the appropriate research approach, which is adopted in the second step. </a:t>
            </a:r>
          </a:p>
          <a:p>
            <a:r>
              <a:rPr lang="en-GB" dirty="0"/>
              <a:t>In the third layer, the research strategy is adopted, and the fourth layer identifies the time horizon. </a:t>
            </a:r>
          </a:p>
          <a:p>
            <a:r>
              <a:rPr lang="en-GB" dirty="0"/>
              <a:t>The fifth layer represents the stage at which the data collection methodology is identified. </a:t>
            </a:r>
          </a:p>
          <a:p>
            <a:endParaRPr lang="en-GB" dirty="0"/>
          </a:p>
        </p:txBody>
      </p:sp>
      <p:pic>
        <p:nvPicPr>
          <p:cNvPr id="5" name="Picture 4" descr="Chart, radar chart&#10;&#10;Description automatically generated">
            <a:extLst>
              <a:ext uri="{FF2B5EF4-FFF2-40B4-BE49-F238E27FC236}">
                <a16:creationId xmlns:a16="http://schemas.microsoft.com/office/drawing/2014/main" id="{651E2924-CF5D-3222-F868-09581D3C73DE}"/>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21540" b="8059"/>
          <a:stretch/>
        </p:blipFill>
        <p:spPr>
          <a:xfrm>
            <a:off x="4427984" y="1917078"/>
            <a:ext cx="4392488" cy="4341834"/>
          </a:xfrm>
          <a:prstGeom prst="rect">
            <a:avLst/>
          </a:prstGeom>
        </p:spPr>
      </p:pic>
      <p:sp>
        <p:nvSpPr>
          <p:cNvPr id="6" name="TextBox 5">
            <a:extLst>
              <a:ext uri="{FF2B5EF4-FFF2-40B4-BE49-F238E27FC236}">
                <a16:creationId xmlns:a16="http://schemas.microsoft.com/office/drawing/2014/main" id="{87E9941D-DEA7-F267-8DDB-724EAA3E1B2D}"/>
              </a:ext>
            </a:extLst>
          </p:cNvPr>
          <p:cNvSpPr txBox="1"/>
          <p:nvPr/>
        </p:nvSpPr>
        <p:spPr>
          <a:xfrm>
            <a:off x="8383433" y="6258912"/>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[9]</a:t>
            </a:r>
          </a:p>
        </p:txBody>
      </p:sp>
    </p:spTree>
    <p:extLst>
      <p:ext uri="{BB962C8B-B14F-4D97-AF65-F5344CB8AC3E}">
        <p14:creationId xmlns:p14="http://schemas.microsoft.com/office/powerpoint/2010/main" val="606790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41F6-CA17-E7C8-E099-5E3AFC6D1577}"/>
              </a:ext>
            </a:extLst>
          </p:cNvPr>
          <p:cNvSpPr>
            <a:spLocks noGrp="1"/>
          </p:cNvSpPr>
          <p:nvPr>
            <p:ph type="title"/>
          </p:nvPr>
        </p:nvSpPr>
        <p:spPr/>
        <p:txBody>
          <a:bodyPr/>
          <a:lstStyle/>
          <a:p>
            <a:r>
              <a:rPr lang="en-GB" dirty="0"/>
              <a:t>The Research Onion</a:t>
            </a:r>
          </a:p>
        </p:txBody>
      </p:sp>
      <p:sp>
        <p:nvSpPr>
          <p:cNvPr id="3" name="Content Placeholder 2">
            <a:extLst>
              <a:ext uri="{FF2B5EF4-FFF2-40B4-BE49-F238E27FC236}">
                <a16:creationId xmlns:a16="http://schemas.microsoft.com/office/drawing/2014/main" id="{E4AA4B23-2CF7-EA39-E667-752831745723}"/>
              </a:ext>
            </a:extLst>
          </p:cNvPr>
          <p:cNvSpPr>
            <a:spLocks noGrp="1"/>
          </p:cNvSpPr>
          <p:nvPr>
            <p:ph idx="1"/>
          </p:nvPr>
        </p:nvSpPr>
        <p:spPr/>
        <p:txBody>
          <a:bodyPr/>
          <a:lstStyle/>
          <a:p>
            <a:r>
              <a:rPr lang="en-GB" dirty="0"/>
              <a:t>At each stage, decisions should be based on, and guided by the aims and objectives established for the project.</a:t>
            </a:r>
          </a:p>
        </p:txBody>
      </p:sp>
      <p:pic>
        <p:nvPicPr>
          <p:cNvPr id="4" name="Picture 3" descr="Chart, radar chart&#10;&#10;Description automatically generated">
            <a:extLst>
              <a:ext uri="{FF2B5EF4-FFF2-40B4-BE49-F238E27FC236}">
                <a16:creationId xmlns:a16="http://schemas.microsoft.com/office/drawing/2014/main" id="{DDCD2A4E-F36A-999E-D8FA-98EF3FE0A362}"/>
              </a:ext>
            </a:extLst>
          </p:cNvPr>
          <p:cNvPicPr>
            <a:picLocks noChangeAspect="1"/>
          </p:cNvPicPr>
          <p:nvPr/>
        </p:nvPicPr>
        <p:blipFill rotWithShape="1">
          <a:blip r:embed="rId3">
            <a:extLst>
              <a:ext uri="{28A0092B-C50C-407E-A947-70E740481C1C}">
                <a14:useLocalDpi xmlns:a14="http://schemas.microsoft.com/office/drawing/2010/main" val="0"/>
              </a:ext>
            </a:extLst>
          </a:blip>
          <a:srcRect l="13716" t="17855" r="11992" b="8059"/>
          <a:stretch/>
        </p:blipFill>
        <p:spPr>
          <a:xfrm>
            <a:off x="1107793" y="2711558"/>
            <a:ext cx="6928413" cy="3886409"/>
          </a:xfrm>
          <a:prstGeom prst="rect">
            <a:avLst/>
          </a:prstGeom>
        </p:spPr>
      </p:pic>
      <p:sp>
        <p:nvSpPr>
          <p:cNvPr id="5" name="TextBox 4">
            <a:extLst>
              <a:ext uri="{FF2B5EF4-FFF2-40B4-BE49-F238E27FC236}">
                <a16:creationId xmlns:a16="http://schemas.microsoft.com/office/drawing/2014/main" id="{9DAF87C1-085F-ADD7-C202-244A17B29800}"/>
              </a:ext>
            </a:extLst>
          </p:cNvPr>
          <p:cNvSpPr txBox="1"/>
          <p:nvPr/>
        </p:nvSpPr>
        <p:spPr>
          <a:xfrm>
            <a:off x="1107793" y="6336357"/>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[9]</a:t>
            </a:r>
          </a:p>
        </p:txBody>
      </p:sp>
    </p:spTree>
    <p:extLst>
      <p:ext uri="{BB962C8B-B14F-4D97-AF65-F5344CB8AC3E}">
        <p14:creationId xmlns:p14="http://schemas.microsoft.com/office/powerpoint/2010/main" val="1943846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Philosophy</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9165160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3FD41-F2DA-DF5F-7E2D-6A840CCD2D00}"/>
              </a:ext>
            </a:extLst>
          </p:cNvPr>
          <p:cNvSpPr>
            <a:spLocks noGrp="1"/>
          </p:cNvSpPr>
          <p:nvPr>
            <p:ph type="title"/>
          </p:nvPr>
        </p:nvSpPr>
        <p:spPr/>
        <p:txBody>
          <a:bodyPr>
            <a:normAutofit fontScale="90000"/>
          </a:bodyPr>
          <a:lstStyle/>
          <a:p>
            <a:r>
              <a:rPr lang="en-GB" dirty="0"/>
              <a:t>Research Methodology: Philosophy</a:t>
            </a:r>
          </a:p>
        </p:txBody>
      </p:sp>
      <p:sp>
        <p:nvSpPr>
          <p:cNvPr id="3" name="Content Placeholder 2">
            <a:extLst>
              <a:ext uri="{FF2B5EF4-FFF2-40B4-BE49-F238E27FC236}">
                <a16:creationId xmlns:a16="http://schemas.microsoft.com/office/drawing/2014/main" id="{C330A84F-9E52-D30E-6FBF-3C46C01CA13F}"/>
              </a:ext>
            </a:extLst>
          </p:cNvPr>
          <p:cNvSpPr>
            <a:spLocks noGrp="1"/>
          </p:cNvSpPr>
          <p:nvPr>
            <p:ph idx="1"/>
          </p:nvPr>
        </p:nvSpPr>
        <p:spPr/>
        <p:txBody>
          <a:bodyPr>
            <a:normAutofit/>
          </a:bodyPr>
          <a:lstStyle/>
          <a:p>
            <a:r>
              <a:rPr lang="en-GB" dirty="0"/>
              <a:t>“The very first layer of the onion is the research philosophy. [..] the research philosophy is the foundation of any study as it describes the set of beliefs the research is built upon. Research philosophy can be described from either an ontological or epistemological point of view.“</a:t>
            </a:r>
          </a:p>
          <a:p>
            <a:r>
              <a:rPr lang="en-GB" dirty="0"/>
              <a:t>“[…], ontology is the “what” and “how” of what we know […], what is the nature of reality and what are we really able to know and understand. For example, does reality exist as a single objective thing, or is it different for each person?”</a:t>
            </a:r>
          </a:p>
          <a:p>
            <a:r>
              <a:rPr lang="en-GB" dirty="0"/>
              <a:t>“Epistemology, […], is about ‘how’ we can obtain knowledge and come to understand things […], how can we figure out what reality is, and what the limits of this knowledge are.” </a:t>
            </a:r>
            <a:r>
              <a:rPr lang="en-GB" sz="1100" dirty="0"/>
              <a:t>[8]</a:t>
            </a:r>
            <a:endParaRPr lang="en-GB" dirty="0"/>
          </a:p>
        </p:txBody>
      </p:sp>
    </p:spTree>
    <p:extLst>
      <p:ext uri="{BB962C8B-B14F-4D97-AF65-F5344CB8AC3E}">
        <p14:creationId xmlns:p14="http://schemas.microsoft.com/office/powerpoint/2010/main" val="3039049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What is Research?</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3FD41-F2DA-DF5F-7E2D-6A840CCD2D00}"/>
              </a:ext>
            </a:extLst>
          </p:cNvPr>
          <p:cNvSpPr>
            <a:spLocks noGrp="1"/>
          </p:cNvSpPr>
          <p:nvPr>
            <p:ph type="title"/>
          </p:nvPr>
        </p:nvSpPr>
        <p:spPr/>
        <p:txBody>
          <a:bodyPr>
            <a:normAutofit fontScale="90000"/>
          </a:bodyPr>
          <a:lstStyle/>
          <a:p>
            <a:r>
              <a:rPr lang="en-GB" dirty="0"/>
              <a:t>Research Methodology: Philosophy</a:t>
            </a:r>
          </a:p>
        </p:txBody>
      </p:sp>
      <p:sp>
        <p:nvSpPr>
          <p:cNvPr id="3" name="Content Placeholder 2">
            <a:extLst>
              <a:ext uri="{FF2B5EF4-FFF2-40B4-BE49-F238E27FC236}">
                <a16:creationId xmlns:a16="http://schemas.microsoft.com/office/drawing/2014/main" id="{C330A84F-9E52-D30E-6FBF-3C46C01CA13F}"/>
              </a:ext>
            </a:extLst>
          </p:cNvPr>
          <p:cNvSpPr>
            <a:spLocks noGrp="1"/>
          </p:cNvSpPr>
          <p:nvPr>
            <p:ph idx="1"/>
          </p:nvPr>
        </p:nvSpPr>
        <p:spPr/>
        <p:txBody>
          <a:bodyPr>
            <a:normAutofit/>
          </a:bodyPr>
          <a:lstStyle/>
          <a:p>
            <a:r>
              <a:rPr lang="en-GB" dirty="0"/>
              <a:t>Your research philosophy will depends on the way that you think about the development of knowledge as the world perspective and practical consideration of each researcher are different. </a:t>
            </a:r>
          </a:p>
          <a:p>
            <a:r>
              <a:rPr lang="en-GB" dirty="0"/>
              <a:t>A researcher may focus on product quality processes adopted by manufacturers of PCs and Laptops. </a:t>
            </a:r>
          </a:p>
          <a:p>
            <a:r>
              <a:rPr lang="en-GB" dirty="0"/>
              <a:t>Alternatively, a researcher may be concerned with psychological strategies applied by suppliers to lure consumers, in the same sector. </a:t>
            </a:r>
          </a:p>
          <a:p>
            <a:pPr>
              <a:spcAft>
                <a:spcPts val="1200"/>
              </a:spcAft>
            </a:pPr>
            <a:r>
              <a:rPr lang="en-GB" dirty="0"/>
              <a:t>While the former is concerned with facts, the other is concerned with psychology.</a:t>
            </a:r>
          </a:p>
          <a:p>
            <a:r>
              <a:rPr lang="en-GB" dirty="0"/>
              <a:t>There are two main schools of research philosophy: *</a:t>
            </a:r>
          </a:p>
          <a:p>
            <a:pPr lvl="1"/>
            <a:r>
              <a:rPr lang="en-GB" dirty="0"/>
              <a:t>Positivism.</a:t>
            </a:r>
          </a:p>
          <a:p>
            <a:pPr lvl="1"/>
            <a:r>
              <a:rPr lang="en-GB" dirty="0"/>
              <a:t>Phenomenology.</a:t>
            </a:r>
          </a:p>
        </p:txBody>
      </p:sp>
    </p:spTree>
    <p:extLst>
      <p:ext uri="{BB962C8B-B14F-4D97-AF65-F5344CB8AC3E}">
        <p14:creationId xmlns:p14="http://schemas.microsoft.com/office/powerpoint/2010/main" val="923269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Approach</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029511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76B0-055B-35DC-9C15-F34B2AB713FB}"/>
              </a:ext>
            </a:extLst>
          </p:cNvPr>
          <p:cNvSpPr>
            <a:spLocks noGrp="1"/>
          </p:cNvSpPr>
          <p:nvPr>
            <p:ph type="title"/>
          </p:nvPr>
        </p:nvSpPr>
        <p:spPr/>
        <p:txBody>
          <a:bodyPr>
            <a:normAutofit/>
          </a:bodyPr>
          <a:lstStyle/>
          <a:p>
            <a:r>
              <a:rPr lang="en-GB" dirty="0"/>
              <a:t>Research Methodology: Approach</a:t>
            </a:r>
          </a:p>
        </p:txBody>
      </p:sp>
      <p:sp>
        <p:nvSpPr>
          <p:cNvPr id="3" name="Content Placeholder 2">
            <a:extLst>
              <a:ext uri="{FF2B5EF4-FFF2-40B4-BE49-F238E27FC236}">
                <a16:creationId xmlns:a16="http://schemas.microsoft.com/office/drawing/2014/main" id="{A60B447A-5706-CE2C-9777-0ADDC64864CA}"/>
              </a:ext>
            </a:extLst>
          </p:cNvPr>
          <p:cNvSpPr>
            <a:spLocks noGrp="1"/>
          </p:cNvSpPr>
          <p:nvPr>
            <p:ph idx="1"/>
          </p:nvPr>
        </p:nvSpPr>
        <p:spPr/>
        <p:txBody>
          <a:bodyPr>
            <a:normAutofit fontScale="92500" lnSpcReduction="10000"/>
          </a:bodyPr>
          <a:lstStyle/>
          <a:p>
            <a:r>
              <a:rPr lang="en-GB" dirty="0"/>
              <a:t>“Your research approach is the broader method you’ll use for your research – inductive or deductive. It’s important to clearly identify your research approach as it will inform the decisions you take in terms of data collection and analysis in your study […].” </a:t>
            </a:r>
          </a:p>
          <a:p>
            <a:r>
              <a:rPr lang="en-GB" dirty="0"/>
              <a:t>“Inductive approaches entail generating theories from research, rather than starting a project with a theory as a foundation. Deductive approaches, on the other hand, begin with a theory and aim to build on it (or test it) through research. […]”</a:t>
            </a:r>
          </a:p>
          <a:p>
            <a:r>
              <a:rPr lang="en-GB" dirty="0"/>
              <a:t>“An inductive approach could be used in the study of an otherwise unknown isolated community. There is very little knowledge about this community, and therefore, research would have to be conducted to gain information on the community, thus leading to the formation of theories.”</a:t>
            </a:r>
          </a:p>
          <a:p>
            <a:r>
              <a:rPr lang="en-GB" dirty="0"/>
              <a:t>“On the other hand, a deductive approach would be taken when investigating changes in the physical properties of animals over time, as this would likely be rooted in the theory of evolution. In other words, the starting point is a well-established pre-existing body of research.” </a:t>
            </a:r>
            <a:r>
              <a:rPr lang="en-GB" sz="1300" dirty="0"/>
              <a:t>[8]</a:t>
            </a:r>
            <a:endParaRPr lang="en-GB" dirty="0"/>
          </a:p>
        </p:txBody>
      </p:sp>
    </p:spTree>
    <p:extLst>
      <p:ext uri="{BB962C8B-B14F-4D97-AF65-F5344CB8AC3E}">
        <p14:creationId xmlns:p14="http://schemas.microsoft.com/office/powerpoint/2010/main" val="3671368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Research Methodology: Task</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a:bodyPr>
          <a:lstStyle/>
          <a:p>
            <a:pPr>
              <a:spcAft>
                <a:spcPts val="1800"/>
              </a:spcAft>
            </a:pPr>
            <a:r>
              <a:rPr lang="en-GB" dirty="0"/>
              <a:t>You will work in groups of three which you will organise for yourselves.</a:t>
            </a:r>
          </a:p>
          <a:p>
            <a:r>
              <a:rPr lang="en-GB" dirty="0"/>
              <a:t>Research and evaluate:</a:t>
            </a:r>
          </a:p>
          <a:p>
            <a:pPr lvl="1"/>
            <a:r>
              <a:rPr lang="en-GB" dirty="0"/>
              <a:t>The philosophies:</a:t>
            </a:r>
          </a:p>
          <a:p>
            <a:pPr lvl="2"/>
            <a:r>
              <a:rPr lang="en-GB" dirty="0"/>
              <a:t>Positivism</a:t>
            </a:r>
          </a:p>
          <a:p>
            <a:pPr lvl="2"/>
            <a:r>
              <a:rPr lang="en-GB" dirty="0"/>
              <a:t>Phenomenology</a:t>
            </a:r>
          </a:p>
          <a:p>
            <a:pPr lvl="1"/>
            <a:r>
              <a:rPr lang="en-GB" dirty="0"/>
              <a:t>The approaches:</a:t>
            </a:r>
          </a:p>
          <a:p>
            <a:pPr lvl="2"/>
            <a:r>
              <a:rPr lang="en-GB" dirty="0"/>
              <a:t>Deductive </a:t>
            </a:r>
          </a:p>
          <a:p>
            <a:pPr lvl="2">
              <a:spcAft>
                <a:spcPts val="1800"/>
              </a:spcAft>
            </a:pPr>
            <a:r>
              <a:rPr lang="en-GB" dirty="0"/>
              <a:t>Inductive</a:t>
            </a:r>
          </a:p>
          <a:p>
            <a:r>
              <a:rPr lang="en-GB" dirty="0"/>
              <a:t>Examples of computer projects should be discussed for each philosophy and approach.</a:t>
            </a:r>
          </a:p>
          <a:p>
            <a:r>
              <a:rPr lang="en-GB" dirty="0"/>
              <a:t>Prepare and deliver a presentation for </a:t>
            </a:r>
            <a:r>
              <a:rPr lang="en-GB"/>
              <a:t>the next session.</a:t>
            </a:r>
            <a:endParaRPr lang="en-GB" dirty="0"/>
          </a:p>
        </p:txBody>
      </p:sp>
    </p:spTree>
    <p:extLst>
      <p:ext uri="{BB962C8B-B14F-4D97-AF65-F5344CB8AC3E}">
        <p14:creationId xmlns:p14="http://schemas.microsoft.com/office/powerpoint/2010/main" val="15129098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DA13-1BFA-BE6E-6B28-4212D295A9B8}"/>
              </a:ext>
            </a:extLst>
          </p:cNvPr>
          <p:cNvSpPr>
            <a:spLocks noGrp="1"/>
          </p:cNvSpPr>
          <p:nvPr>
            <p:ph type="title"/>
          </p:nvPr>
        </p:nvSpPr>
        <p:spPr/>
        <p:txBody>
          <a:bodyPr/>
          <a:lstStyle/>
          <a:p>
            <a:r>
              <a:rPr lang="en-GB" dirty="0"/>
              <a:t>Task</a:t>
            </a:r>
          </a:p>
        </p:txBody>
      </p:sp>
      <p:sp>
        <p:nvSpPr>
          <p:cNvPr id="3" name="Content Placeholder 2">
            <a:extLst>
              <a:ext uri="{FF2B5EF4-FFF2-40B4-BE49-F238E27FC236}">
                <a16:creationId xmlns:a16="http://schemas.microsoft.com/office/drawing/2014/main" id="{19A4A60A-EB71-9D39-CBF2-299F11334C2C}"/>
              </a:ext>
            </a:extLst>
          </p:cNvPr>
          <p:cNvSpPr>
            <a:spLocks noGrp="1"/>
          </p:cNvSpPr>
          <p:nvPr>
            <p:ph idx="1"/>
          </p:nvPr>
        </p:nvSpPr>
        <p:spPr/>
        <p:txBody>
          <a:bodyPr>
            <a:normAutofit/>
          </a:bodyPr>
          <a:lstStyle/>
          <a:p>
            <a:r>
              <a:rPr lang="en-GB" dirty="0"/>
              <a:t>All group members should contribute equally to the assignment so share the workload between group members. </a:t>
            </a:r>
          </a:p>
          <a:p>
            <a:r>
              <a:rPr lang="en-GB" dirty="0"/>
              <a:t>It is poor practice to work completely independently and only bring the work together at the 11th hour. </a:t>
            </a:r>
          </a:p>
          <a:p>
            <a:r>
              <a:rPr lang="en-GB" dirty="0"/>
              <a:t>All work should be merged into a final outcome in plenty of time for all members to:</a:t>
            </a:r>
          </a:p>
          <a:p>
            <a:pPr lvl="1"/>
            <a:r>
              <a:rPr lang="en-GB" dirty="0"/>
              <a:t>Familiarise themselves with the final outcome.</a:t>
            </a:r>
          </a:p>
          <a:p>
            <a:pPr lvl="1"/>
            <a:r>
              <a:rPr lang="en-GB" dirty="0"/>
              <a:t>Ensure all work is consistent and well presented.</a:t>
            </a:r>
          </a:p>
          <a:p>
            <a:pPr lvl="1"/>
            <a:r>
              <a:rPr lang="en-GB" dirty="0"/>
              <a:t>Ensure all work produced meets the requirements of the task.</a:t>
            </a:r>
          </a:p>
        </p:txBody>
      </p:sp>
    </p:spTree>
    <p:extLst>
      <p:ext uri="{BB962C8B-B14F-4D97-AF65-F5344CB8AC3E}">
        <p14:creationId xmlns:p14="http://schemas.microsoft.com/office/powerpoint/2010/main" val="32118194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What is research?</a:t>
            </a:r>
          </a:p>
          <a:p>
            <a:pPr lvl="0"/>
            <a:r>
              <a:rPr lang="en-GB" sz="2000" dirty="0"/>
              <a:t>What is Research in the field of  Computing?</a:t>
            </a:r>
          </a:p>
          <a:p>
            <a:pPr lvl="0"/>
            <a:r>
              <a:rPr lang="en-GB" sz="2000" dirty="0"/>
              <a:t>The Project Proposal</a:t>
            </a:r>
          </a:p>
          <a:p>
            <a:pPr lvl="0"/>
            <a:r>
              <a:rPr lang="en-GB" sz="2000" dirty="0"/>
              <a:t>Aims and Objectives</a:t>
            </a:r>
          </a:p>
          <a:p>
            <a:pPr lvl="0"/>
            <a:r>
              <a:rPr lang="en-GB" sz="2000" dirty="0"/>
              <a:t>Research Methodology: The Research Onion</a:t>
            </a:r>
          </a:p>
          <a:p>
            <a:pPr lvl="0"/>
            <a:r>
              <a:rPr lang="en-GB" sz="2000" dirty="0"/>
              <a:t>Research Methodology: Philosophy</a:t>
            </a:r>
          </a:p>
          <a:p>
            <a:pPr lvl="0"/>
            <a:r>
              <a:rPr lang="en-GB" sz="2000" dirty="0"/>
              <a:t>Research Methodology: Approach</a:t>
            </a:r>
            <a:endParaRPr lang="en-GB" dirty="0"/>
          </a:p>
          <a:p>
            <a:pPr lvl="0"/>
            <a:r>
              <a:rPr lang="en-GB" sz="2000" dirty="0"/>
              <a:t>Task</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5291839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sz="2000" dirty="0"/>
              <a:t>Make a start!</a:t>
            </a:r>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D0DA1-F07E-4B0B-8883-3211B415DFBB}"/>
              </a:ext>
            </a:extLst>
          </p:cNvPr>
          <p:cNvSpPr>
            <a:spLocks noGrp="1"/>
          </p:cNvSpPr>
          <p:nvPr>
            <p:ph idx="1"/>
          </p:nvPr>
        </p:nvSpPr>
        <p:spPr/>
        <p:txBody>
          <a:bodyPr>
            <a:normAutofit/>
          </a:bodyPr>
          <a:lstStyle/>
          <a:p>
            <a:pPr hangingPunct="0">
              <a:spcAft>
                <a:spcPts val="1200"/>
              </a:spcAft>
            </a:pPr>
            <a:r>
              <a:rPr lang="en-GB" sz="2000" dirty="0">
                <a:effectLst/>
                <a:ea typeface="Times New Roman" panose="02020603050405020304" pitchFamily="18" charset="0"/>
                <a:cs typeface="Calibri" panose="020F0502020204030204" pitchFamily="34" charset="0"/>
              </a:rPr>
              <a:t>“Research is creating new knowledge” </a:t>
            </a:r>
            <a:r>
              <a:rPr lang="en-GB" sz="1200" dirty="0">
                <a:effectLst/>
                <a:ea typeface="Times New Roman" panose="02020603050405020304" pitchFamily="18" charset="0"/>
                <a:cs typeface="Calibri" panose="020F0502020204030204" pitchFamily="34" charset="0"/>
              </a:rPr>
              <a:t>[1]</a:t>
            </a:r>
            <a:r>
              <a:rPr lang="en-GB" sz="2000" dirty="0">
                <a:effectLst/>
                <a:ea typeface="Times New Roman" panose="02020603050405020304" pitchFamily="18" charset="0"/>
                <a:cs typeface="Calibri" panose="020F0502020204030204" pitchFamily="34" charset="0"/>
              </a:rPr>
              <a:t> – </a:t>
            </a:r>
            <a:r>
              <a:rPr lang="en-GB" sz="2000" b="1" dirty="0">
                <a:effectLst/>
                <a:ea typeface="Times New Roman" panose="02020603050405020304" pitchFamily="18" charset="0"/>
                <a:cs typeface="Calibri" panose="020F0502020204030204" pitchFamily="34" charset="0"/>
              </a:rPr>
              <a:t>Neil Armstrong</a:t>
            </a:r>
          </a:p>
          <a:p>
            <a:pPr hangingPunct="0">
              <a:spcAft>
                <a:spcPts val="1200"/>
              </a:spcAft>
            </a:pPr>
            <a:r>
              <a:rPr lang="en-GB" sz="2000" dirty="0">
                <a:effectLst/>
                <a:ea typeface="Times New Roman" panose="02020603050405020304" pitchFamily="18" charset="0"/>
                <a:cs typeface="Calibri" panose="020F0502020204030204" pitchFamily="34" charset="0"/>
              </a:rPr>
              <a:t>“Research is to see what everyone else has seen and, and to think what nobody else has thought” </a:t>
            </a:r>
            <a:r>
              <a:rPr lang="en-GB" sz="1200" dirty="0">
                <a:effectLst/>
                <a:ea typeface="Times New Roman" panose="02020603050405020304" pitchFamily="18" charset="0"/>
                <a:cs typeface="Calibri" panose="020F0502020204030204" pitchFamily="34" charset="0"/>
              </a:rPr>
              <a:t>[1]</a:t>
            </a:r>
            <a:r>
              <a:rPr lang="en-GB" sz="2000" dirty="0">
                <a:effectLst/>
                <a:ea typeface="Times New Roman" panose="02020603050405020304" pitchFamily="18" charset="0"/>
                <a:cs typeface="Calibri" panose="020F0502020204030204" pitchFamily="34" charset="0"/>
              </a:rPr>
              <a:t> - </a:t>
            </a:r>
            <a:r>
              <a:rPr lang="en-GB" sz="2000" b="1" dirty="0">
                <a:effectLst/>
                <a:ea typeface="Times New Roman" panose="02020603050405020304" pitchFamily="18" charset="0"/>
                <a:cs typeface="Calibri" panose="020F0502020204030204" pitchFamily="34" charset="0"/>
              </a:rPr>
              <a:t>Albert Szent-Gyorgyi</a:t>
            </a:r>
          </a:p>
          <a:p>
            <a:pPr hangingPunct="0">
              <a:spcAft>
                <a:spcPts val="1200"/>
              </a:spcAft>
            </a:pPr>
            <a:r>
              <a:rPr lang="en-GB" sz="2000" dirty="0">
                <a:effectLst/>
                <a:ea typeface="Times New Roman" panose="02020603050405020304" pitchFamily="18" charset="0"/>
                <a:cs typeface="Calibri" panose="020F0502020204030204" pitchFamily="34" charset="0"/>
              </a:rPr>
              <a:t>“Research means that you don’t know, but are willing to find out” </a:t>
            </a:r>
            <a:r>
              <a:rPr lang="en-GB" sz="1200" dirty="0">
                <a:effectLst/>
                <a:ea typeface="Times New Roman" panose="02020603050405020304" pitchFamily="18" charset="0"/>
                <a:cs typeface="Calibri" panose="020F0502020204030204" pitchFamily="34" charset="0"/>
              </a:rPr>
              <a:t>[1] </a:t>
            </a:r>
            <a:r>
              <a:rPr lang="en-GB" sz="2000" dirty="0">
                <a:effectLst/>
                <a:ea typeface="Times New Roman" panose="02020603050405020304" pitchFamily="18" charset="0"/>
                <a:cs typeface="Calibri" panose="020F0502020204030204" pitchFamily="34" charset="0"/>
              </a:rPr>
              <a:t>- </a:t>
            </a:r>
            <a:r>
              <a:rPr lang="en-GB" sz="2000" b="1" dirty="0">
                <a:effectLst/>
                <a:ea typeface="Times New Roman" panose="02020603050405020304" pitchFamily="18" charset="0"/>
                <a:cs typeface="Calibri" panose="020F0502020204030204" pitchFamily="34" charset="0"/>
              </a:rPr>
              <a:t> Charles F. Kettering</a:t>
            </a:r>
          </a:p>
          <a:p>
            <a:pPr hangingPunct="0">
              <a:spcAft>
                <a:spcPts val="1200"/>
              </a:spcAft>
            </a:pPr>
            <a:r>
              <a:rPr lang="en-GB" sz="2000" dirty="0">
                <a:effectLst/>
                <a:ea typeface="Times New Roman" panose="02020603050405020304" pitchFamily="18" charset="0"/>
                <a:cs typeface="Calibri" panose="020F0502020204030204" pitchFamily="34" charset="0"/>
              </a:rPr>
              <a:t>“If we knew what we were doing, it would not be called research, </a:t>
            </a:r>
            <a:br>
              <a:rPr lang="en-GB" sz="2000" dirty="0">
                <a:effectLst/>
                <a:ea typeface="Times New Roman" panose="02020603050405020304" pitchFamily="18" charset="0"/>
                <a:cs typeface="Calibri" panose="020F0502020204030204" pitchFamily="34" charset="0"/>
              </a:rPr>
            </a:br>
            <a:r>
              <a:rPr lang="en-GB" sz="2000" dirty="0">
                <a:effectLst/>
                <a:ea typeface="Times New Roman" panose="02020603050405020304" pitchFamily="18" charset="0"/>
                <a:cs typeface="Calibri" panose="020F0502020204030204" pitchFamily="34" charset="0"/>
              </a:rPr>
              <a:t>would it?” </a:t>
            </a:r>
            <a:r>
              <a:rPr lang="en-GB" sz="1200" dirty="0">
                <a:effectLst/>
                <a:ea typeface="Times New Roman" panose="02020603050405020304" pitchFamily="18" charset="0"/>
                <a:cs typeface="Calibri" panose="020F0502020204030204" pitchFamily="34" charset="0"/>
              </a:rPr>
              <a:t>[1] </a:t>
            </a:r>
            <a:r>
              <a:rPr lang="en-GB" sz="2000" dirty="0">
                <a:effectLst/>
                <a:ea typeface="Times New Roman" panose="02020603050405020304" pitchFamily="18" charset="0"/>
                <a:cs typeface="Calibri" panose="020F0502020204030204" pitchFamily="34" charset="0"/>
              </a:rPr>
              <a:t>- </a:t>
            </a:r>
            <a:r>
              <a:rPr lang="en-GB" sz="2000" b="1" dirty="0">
                <a:effectLst/>
                <a:ea typeface="Times New Roman" panose="02020603050405020304" pitchFamily="18" charset="0"/>
                <a:cs typeface="Calibri" panose="020F0502020204030204" pitchFamily="34" charset="0"/>
              </a:rPr>
              <a:t> Albert Einstein</a:t>
            </a:r>
            <a:endParaRPr lang="en-GB" sz="2000" dirty="0">
              <a:effectLst/>
              <a:ea typeface="Times New Roman" panose="02020603050405020304" pitchFamily="18" charset="0"/>
              <a:cs typeface="Calibri" panose="020F0502020204030204" pitchFamily="34" charset="0"/>
            </a:endParaRPr>
          </a:p>
          <a:p>
            <a:pPr hangingPunct="0">
              <a:spcAft>
                <a:spcPts val="1200"/>
              </a:spcAft>
            </a:pPr>
            <a:endParaRPr lang="en-GB" sz="2000" dirty="0">
              <a:effectLst/>
              <a:ea typeface="Times New Roman" panose="02020603050405020304" pitchFamily="18" charset="0"/>
              <a:cs typeface="Calibri" panose="020F0502020204030204" pitchFamily="34" charset="0"/>
            </a:endParaRPr>
          </a:p>
        </p:txBody>
      </p:sp>
      <p:sp>
        <p:nvSpPr>
          <p:cNvPr id="2" name="Title 1">
            <a:extLst>
              <a:ext uri="{FF2B5EF4-FFF2-40B4-BE49-F238E27FC236}">
                <a16:creationId xmlns:a16="http://schemas.microsoft.com/office/drawing/2014/main" id="{6F94D5B2-AA63-4D81-9209-C88052FBF3EB}"/>
              </a:ext>
            </a:extLst>
          </p:cNvPr>
          <p:cNvSpPr>
            <a:spLocks noGrp="1"/>
          </p:cNvSpPr>
          <p:nvPr>
            <p:ph type="title"/>
          </p:nvPr>
        </p:nvSpPr>
        <p:spPr/>
        <p:txBody>
          <a:bodyPr>
            <a:normAutofit/>
          </a:bodyPr>
          <a:lstStyle/>
          <a:p>
            <a:r>
              <a:rPr lang="en-GB" dirty="0"/>
              <a:t>What is Research?</a:t>
            </a:r>
          </a:p>
        </p:txBody>
      </p:sp>
    </p:spTree>
    <p:extLst>
      <p:ext uri="{BB962C8B-B14F-4D97-AF65-F5344CB8AC3E}">
        <p14:creationId xmlns:p14="http://schemas.microsoft.com/office/powerpoint/2010/main" val="279809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83E70-C961-4435-8779-C21B23D56BE5}"/>
              </a:ext>
            </a:extLst>
          </p:cNvPr>
          <p:cNvSpPr>
            <a:spLocks noGrp="1"/>
          </p:cNvSpPr>
          <p:nvPr>
            <p:ph type="title"/>
          </p:nvPr>
        </p:nvSpPr>
        <p:spPr/>
        <p:txBody>
          <a:bodyPr>
            <a:normAutofit/>
          </a:bodyPr>
          <a:lstStyle/>
          <a:p>
            <a:r>
              <a:rPr lang="en-GB" dirty="0"/>
              <a:t>A Question</a:t>
            </a:r>
          </a:p>
        </p:txBody>
      </p:sp>
      <p:sp>
        <p:nvSpPr>
          <p:cNvPr id="3" name="Content Placeholder 2">
            <a:extLst>
              <a:ext uri="{FF2B5EF4-FFF2-40B4-BE49-F238E27FC236}">
                <a16:creationId xmlns:a16="http://schemas.microsoft.com/office/drawing/2014/main" id="{8F4FE62A-FF88-4A04-93D3-B24206A0C21F}"/>
              </a:ext>
            </a:extLst>
          </p:cNvPr>
          <p:cNvSpPr>
            <a:spLocks noGrp="1"/>
          </p:cNvSpPr>
          <p:nvPr>
            <p:ph idx="1"/>
          </p:nvPr>
        </p:nvSpPr>
        <p:spPr/>
        <p:txBody>
          <a:bodyPr>
            <a:normAutofit/>
          </a:bodyPr>
          <a:lstStyle/>
          <a:p>
            <a:pPr>
              <a:spcAft>
                <a:spcPts val="600"/>
              </a:spcAft>
            </a:pPr>
            <a:r>
              <a:rPr lang="en-GB" sz="2000" dirty="0"/>
              <a:t>What is the purpose of research?</a:t>
            </a:r>
          </a:p>
          <a:p>
            <a:pPr>
              <a:spcAft>
                <a:spcPts val="600"/>
              </a:spcAft>
            </a:pPr>
            <a:endParaRPr lang="en-GB" sz="2000" dirty="0"/>
          </a:p>
          <a:p>
            <a:endParaRPr lang="en-GB" dirty="0"/>
          </a:p>
        </p:txBody>
      </p:sp>
      <p:pic>
        <p:nvPicPr>
          <p:cNvPr id="5" name="Picture 4" descr="A picture containing vector graphics&#10;&#10;Description automatically generated">
            <a:extLst>
              <a:ext uri="{FF2B5EF4-FFF2-40B4-BE49-F238E27FC236}">
                <a16:creationId xmlns:a16="http://schemas.microsoft.com/office/drawing/2014/main" id="{84E64718-5E04-3AFE-B26B-5040231843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9205" y="2636912"/>
            <a:ext cx="5785589" cy="3615993"/>
          </a:xfrm>
          <a:prstGeom prst="rect">
            <a:avLst/>
          </a:prstGeom>
        </p:spPr>
      </p:pic>
      <p:sp>
        <p:nvSpPr>
          <p:cNvPr id="4" name="TextBox 3">
            <a:extLst>
              <a:ext uri="{FF2B5EF4-FFF2-40B4-BE49-F238E27FC236}">
                <a16:creationId xmlns:a16="http://schemas.microsoft.com/office/drawing/2014/main" id="{156D7194-DB9A-F8BD-DB9E-FCB4E484DC0D}"/>
              </a:ext>
            </a:extLst>
          </p:cNvPr>
          <p:cNvSpPr txBox="1"/>
          <p:nvPr/>
        </p:nvSpPr>
        <p:spPr>
          <a:xfrm>
            <a:off x="7427725" y="6065243"/>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[2]</a:t>
            </a:r>
          </a:p>
        </p:txBody>
      </p:sp>
    </p:spTree>
    <p:extLst>
      <p:ext uri="{BB962C8B-B14F-4D97-AF65-F5344CB8AC3E}">
        <p14:creationId xmlns:p14="http://schemas.microsoft.com/office/powerpoint/2010/main" val="102276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8AC0E-90AD-4654-99D4-61B4196FDB4F}"/>
              </a:ext>
            </a:extLst>
          </p:cNvPr>
          <p:cNvSpPr>
            <a:spLocks noGrp="1"/>
          </p:cNvSpPr>
          <p:nvPr>
            <p:ph type="title"/>
          </p:nvPr>
        </p:nvSpPr>
        <p:spPr/>
        <p:txBody>
          <a:bodyPr/>
          <a:lstStyle/>
          <a:p>
            <a:r>
              <a:rPr lang="en-GB" dirty="0"/>
              <a:t>The Purpose of Research</a:t>
            </a:r>
          </a:p>
        </p:txBody>
      </p:sp>
      <p:sp>
        <p:nvSpPr>
          <p:cNvPr id="3" name="Content Placeholder 2">
            <a:extLst>
              <a:ext uri="{FF2B5EF4-FFF2-40B4-BE49-F238E27FC236}">
                <a16:creationId xmlns:a16="http://schemas.microsoft.com/office/drawing/2014/main" id="{50C9A5AF-1510-4AC0-8749-E57F5B39B28E}"/>
              </a:ext>
            </a:extLst>
          </p:cNvPr>
          <p:cNvSpPr>
            <a:spLocks noGrp="1"/>
          </p:cNvSpPr>
          <p:nvPr>
            <p:ph idx="1"/>
          </p:nvPr>
        </p:nvSpPr>
        <p:spPr>
          <a:xfrm>
            <a:off x="457200" y="1775191"/>
            <a:ext cx="8229600" cy="4678145"/>
          </a:xfrm>
        </p:spPr>
        <p:txBody>
          <a:bodyPr>
            <a:normAutofit/>
          </a:bodyPr>
          <a:lstStyle/>
          <a:p>
            <a:r>
              <a:rPr lang="en-GB" sz="2000" dirty="0"/>
              <a:t>The aim of research is to make an original contribution to current knowledge.</a:t>
            </a:r>
          </a:p>
          <a:p>
            <a:r>
              <a:rPr lang="en-GB" sz="2000" dirty="0"/>
              <a:t>It may also advance knowledge in directions other than the currently accepted theories.</a:t>
            </a:r>
          </a:p>
          <a:p>
            <a:r>
              <a:rPr lang="en-GB" sz="2000" dirty="0"/>
              <a:t>Research must therefore be:</a:t>
            </a:r>
          </a:p>
          <a:p>
            <a:pPr lvl="1"/>
            <a:r>
              <a:rPr lang="en-GB" sz="1600" dirty="0"/>
              <a:t>Embedded in a recognisable field of study, recognising and building upon past works.</a:t>
            </a:r>
          </a:p>
          <a:p>
            <a:pPr lvl="1"/>
            <a:r>
              <a:rPr lang="en-GB" sz="1600" dirty="0"/>
              <a:t>Of interest to other researchers in the same (and possibly other) field.</a:t>
            </a:r>
          </a:p>
          <a:p>
            <a:endParaRPr lang="en-GB" sz="2000" dirty="0"/>
          </a:p>
        </p:txBody>
      </p:sp>
      <p:pic>
        <p:nvPicPr>
          <p:cNvPr id="5" name="Picture 4" descr="A picture containing text&#10;&#10;Description automatically generated">
            <a:extLst>
              <a:ext uri="{FF2B5EF4-FFF2-40B4-BE49-F238E27FC236}">
                <a16:creationId xmlns:a16="http://schemas.microsoft.com/office/drawing/2014/main" id="{56445C47-CF58-417A-E693-1F22A97821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21750" y="4365104"/>
            <a:ext cx="4500500" cy="2250250"/>
          </a:xfrm>
          <a:prstGeom prst="rect">
            <a:avLst/>
          </a:prstGeom>
        </p:spPr>
      </p:pic>
      <p:sp>
        <p:nvSpPr>
          <p:cNvPr id="4" name="TextBox 3">
            <a:extLst>
              <a:ext uri="{FF2B5EF4-FFF2-40B4-BE49-F238E27FC236}">
                <a16:creationId xmlns:a16="http://schemas.microsoft.com/office/drawing/2014/main" id="{13569845-5757-C372-2680-33C2CA9C2C28}"/>
              </a:ext>
            </a:extLst>
          </p:cNvPr>
          <p:cNvSpPr txBox="1"/>
          <p:nvPr/>
        </p:nvSpPr>
        <p:spPr>
          <a:xfrm>
            <a:off x="6732240" y="6322531"/>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[3]</a:t>
            </a:r>
          </a:p>
        </p:txBody>
      </p:sp>
    </p:spTree>
    <p:extLst>
      <p:ext uri="{BB962C8B-B14F-4D97-AF65-F5344CB8AC3E}">
        <p14:creationId xmlns:p14="http://schemas.microsoft.com/office/powerpoint/2010/main" val="382487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What is Research in the field of  Computing?</a:t>
            </a:r>
            <a:br>
              <a:rPr lang="en-GB" sz="3000"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38224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normAutofit fontScale="90000"/>
          </a:bodyPr>
          <a:lstStyle/>
          <a:p>
            <a:r>
              <a:rPr lang="en-GB" dirty="0"/>
              <a:t>Research in the field of  Computing</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p:txBody>
          <a:bodyPr>
            <a:normAutofit/>
          </a:bodyPr>
          <a:lstStyle/>
          <a:p>
            <a:r>
              <a:rPr lang="en-GB" dirty="0"/>
              <a:t>Software-related computer science usually produces inventions, rather than discoveries.</a:t>
            </a:r>
          </a:p>
          <a:p>
            <a:r>
              <a:rPr lang="en-GB" dirty="0"/>
              <a:t>Discoveries are still possible.</a:t>
            </a:r>
          </a:p>
          <a:p>
            <a:r>
              <a:rPr lang="en-GB" dirty="0"/>
              <a:t>The objective of research in computing is often focussed on networks, computers or processes and is concerned with making these more efficient, reliable or usable.</a:t>
            </a:r>
          </a:p>
          <a:p>
            <a:r>
              <a:rPr lang="en-GB" dirty="0"/>
              <a:t>A research outcome is therefore only as useful as the research community or the public think it is.</a:t>
            </a:r>
          </a:p>
          <a:p>
            <a:endParaRPr lang="en-GB" dirty="0"/>
          </a:p>
        </p:txBody>
      </p:sp>
    </p:spTree>
    <p:extLst>
      <p:ext uri="{BB962C8B-B14F-4D97-AF65-F5344CB8AC3E}">
        <p14:creationId xmlns:p14="http://schemas.microsoft.com/office/powerpoint/2010/main" val="2435734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The Project Proposal</a:t>
            </a:r>
            <a:br>
              <a:rPr lang="en-GB" sz="3000"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42342445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954</TotalTime>
  <Words>2906</Words>
  <Application>Microsoft Office PowerPoint</Application>
  <PresentationFormat>On-screen Show (4:3)</PresentationFormat>
  <Paragraphs>217</Paragraphs>
  <Slides>37</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Corbel</vt:lpstr>
      <vt:lpstr>Wingdings</vt:lpstr>
      <vt:lpstr>Wingdings 2</vt:lpstr>
      <vt:lpstr>Wingdings 3</vt:lpstr>
      <vt:lpstr>PPT design-AG-2016</vt:lpstr>
      <vt:lpstr>Major Project and Research Methods Aims and Objectives Research Methodology #1</vt:lpstr>
      <vt:lpstr>In this session…</vt:lpstr>
      <vt:lpstr>What is Research?</vt:lpstr>
      <vt:lpstr>What is Research?</vt:lpstr>
      <vt:lpstr>A Question</vt:lpstr>
      <vt:lpstr>The Purpose of Research</vt:lpstr>
      <vt:lpstr>What is Research in the field of  Computing? </vt:lpstr>
      <vt:lpstr>Research in the field of  Computing</vt:lpstr>
      <vt:lpstr>The Project Proposal </vt:lpstr>
      <vt:lpstr>The Project Proposal</vt:lpstr>
      <vt:lpstr>Aims and Objectives </vt:lpstr>
      <vt:lpstr>Aims and Objectives</vt:lpstr>
      <vt:lpstr>Aims and Objectives</vt:lpstr>
      <vt:lpstr>Project Aims and Objectives</vt:lpstr>
      <vt:lpstr>How to phrase research objectives</vt:lpstr>
      <vt:lpstr>SMART Objectives</vt:lpstr>
      <vt:lpstr>S - Specific</vt:lpstr>
      <vt:lpstr>M - Measurable</vt:lpstr>
      <vt:lpstr>A - Achievable</vt:lpstr>
      <vt:lpstr>R - Relevant</vt:lpstr>
      <vt:lpstr>T - Time Bound</vt:lpstr>
      <vt:lpstr>Example 1</vt:lpstr>
      <vt:lpstr>Example 2</vt:lpstr>
      <vt:lpstr>Research Methodology: The Research Onion </vt:lpstr>
      <vt:lpstr>Research Methodology</vt:lpstr>
      <vt:lpstr>The Research Onion</vt:lpstr>
      <vt:lpstr>The Research Onion</vt:lpstr>
      <vt:lpstr>Research Methodology: Philosophy</vt:lpstr>
      <vt:lpstr>Research Methodology: Philosophy</vt:lpstr>
      <vt:lpstr>Research Methodology: Philosophy</vt:lpstr>
      <vt:lpstr>Research Methodology: Approach</vt:lpstr>
      <vt:lpstr>Research Methodology: Approach</vt:lpstr>
      <vt:lpstr>Research Methodology: Task</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126</cp:revision>
  <dcterms:created xsi:type="dcterms:W3CDTF">2010-09-12T20:40:41Z</dcterms:created>
  <dcterms:modified xsi:type="dcterms:W3CDTF">2022-09-06T10:12:20Z</dcterms:modified>
</cp:coreProperties>
</file>