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85"/>
  </p:notesMasterIdLst>
  <p:sldIdLst>
    <p:sldId id="256" r:id="rId2"/>
    <p:sldId id="318" r:id="rId3"/>
    <p:sldId id="337" r:id="rId4"/>
    <p:sldId id="335" r:id="rId5"/>
    <p:sldId id="372" r:id="rId6"/>
    <p:sldId id="373" r:id="rId7"/>
    <p:sldId id="374" r:id="rId8"/>
    <p:sldId id="427" r:id="rId9"/>
    <p:sldId id="430" r:id="rId10"/>
    <p:sldId id="435" r:id="rId11"/>
    <p:sldId id="431" r:id="rId12"/>
    <p:sldId id="432" r:id="rId13"/>
    <p:sldId id="433" r:id="rId14"/>
    <p:sldId id="434" r:id="rId15"/>
    <p:sldId id="436" r:id="rId16"/>
    <p:sldId id="376" r:id="rId17"/>
    <p:sldId id="437" r:id="rId18"/>
    <p:sldId id="438" r:id="rId19"/>
    <p:sldId id="440" r:id="rId20"/>
    <p:sldId id="439" r:id="rId21"/>
    <p:sldId id="377" r:id="rId22"/>
    <p:sldId id="378" r:id="rId23"/>
    <p:sldId id="379" r:id="rId24"/>
    <p:sldId id="380" r:id="rId25"/>
    <p:sldId id="441" r:id="rId26"/>
    <p:sldId id="442" r:id="rId27"/>
    <p:sldId id="382" r:id="rId28"/>
    <p:sldId id="444" r:id="rId29"/>
    <p:sldId id="445" r:id="rId30"/>
    <p:sldId id="446" r:id="rId31"/>
    <p:sldId id="447" r:id="rId32"/>
    <p:sldId id="448" r:id="rId33"/>
    <p:sldId id="449" r:id="rId34"/>
    <p:sldId id="450" r:id="rId35"/>
    <p:sldId id="451" r:id="rId36"/>
    <p:sldId id="452" r:id="rId37"/>
    <p:sldId id="453" r:id="rId38"/>
    <p:sldId id="454" r:id="rId39"/>
    <p:sldId id="455" r:id="rId40"/>
    <p:sldId id="456" r:id="rId41"/>
    <p:sldId id="457" r:id="rId42"/>
    <p:sldId id="458" r:id="rId43"/>
    <p:sldId id="459" r:id="rId44"/>
    <p:sldId id="386" r:id="rId45"/>
    <p:sldId id="460" r:id="rId46"/>
    <p:sldId id="461" r:id="rId47"/>
    <p:sldId id="462" r:id="rId48"/>
    <p:sldId id="463" r:id="rId49"/>
    <p:sldId id="464" r:id="rId50"/>
    <p:sldId id="465" r:id="rId51"/>
    <p:sldId id="466" r:id="rId52"/>
    <p:sldId id="467" r:id="rId53"/>
    <p:sldId id="468" r:id="rId54"/>
    <p:sldId id="469" r:id="rId55"/>
    <p:sldId id="470" r:id="rId56"/>
    <p:sldId id="471" r:id="rId57"/>
    <p:sldId id="472" r:id="rId58"/>
    <p:sldId id="473" r:id="rId59"/>
    <p:sldId id="474" r:id="rId60"/>
    <p:sldId id="475" r:id="rId61"/>
    <p:sldId id="476" r:id="rId62"/>
    <p:sldId id="477" r:id="rId63"/>
    <p:sldId id="478" r:id="rId64"/>
    <p:sldId id="479" r:id="rId65"/>
    <p:sldId id="480" r:id="rId66"/>
    <p:sldId id="481" r:id="rId67"/>
    <p:sldId id="482" r:id="rId68"/>
    <p:sldId id="483" r:id="rId69"/>
    <p:sldId id="484" r:id="rId70"/>
    <p:sldId id="485" r:id="rId71"/>
    <p:sldId id="486" r:id="rId72"/>
    <p:sldId id="487" r:id="rId73"/>
    <p:sldId id="488" r:id="rId74"/>
    <p:sldId id="489" r:id="rId75"/>
    <p:sldId id="490" r:id="rId76"/>
    <p:sldId id="491" r:id="rId77"/>
    <p:sldId id="492" r:id="rId78"/>
    <p:sldId id="493" r:id="rId79"/>
    <p:sldId id="370" r:id="rId80"/>
    <p:sldId id="428" r:id="rId81"/>
    <p:sldId id="429" r:id="rId82"/>
    <p:sldId id="371" r:id="rId83"/>
    <p:sldId id="325" r:id="rId8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AD00"/>
    <a:srgbClr val="EBA039"/>
    <a:srgbClr val="525252"/>
    <a:srgbClr val="87A2D3"/>
    <a:srgbClr val="E78000"/>
    <a:srgbClr val="8474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21" autoAdjust="0"/>
    <p:restoredTop sz="73729" autoAdjust="0"/>
  </p:normalViewPr>
  <p:slideViewPr>
    <p:cSldViewPr>
      <p:cViewPr varScale="1">
        <p:scale>
          <a:sx n="79" d="100"/>
          <a:sy n="79" d="100"/>
        </p:scale>
        <p:origin x="2412"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48FD93-DBCC-454F-8B41-8334835EDD7F}" type="datetimeFigureOut">
              <a:rPr lang="en-GB" smtClean="0"/>
              <a:t>10/10/2024</a:t>
            </a:fld>
            <a:endParaRPr lang="en-GB"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13D83F-DC1D-4206-A168-2287E477B1D2}" type="slidenum">
              <a:rPr lang="en-GB" smtClean="0"/>
              <a:t>‹#›</a:t>
            </a:fld>
            <a:endParaRPr lang="en-GB" dirty="0"/>
          </a:p>
        </p:txBody>
      </p:sp>
    </p:spTree>
    <p:extLst>
      <p:ext uri="{BB962C8B-B14F-4D97-AF65-F5344CB8AC3E}">
        <p14:creationId xmlns:p14="http://schemas.microsoft.com/office/powerpoint/2010/main" val="28950337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1: </a:t>
            </a:r>
            <a:r>
              <a:rPr lang="en-GB" i="0" dirty="0"/>
              <a:t>MongoDB. </a:t>
            </a:r>
            <a:r>
              <a:rPr lang="en-GB" i="1" dirty="0"/>
              <a:t>Unstructured Data</a:t>
            </a:r>
            <a:r>
              <a:rPr lang="en-GB" i="0" dirty="0"/>
              <a:t>. Available at: https://www.mongodb.com/unstructured-data.  Last Accessed: 27/6/22</a:t>
            </a:r>
          </a:p>
          <a:p>
            <a:pPr marL="0" marR="0" lvl="0" indent="0" algn="l" defTabSz="914400" rtl="0" eaLnBrk="1" fontAlgn="auto" latinLnBrk="0" hangingPunct="1">
              <a:lnSpc>
                <a:spcPct val="100000"/>
              </a:lnSpc>
              <a:spcBef>
                <a:spcPts val="0"/>
              </a:spcBef>
              <a:spcAft>
                <a:spcPts val="0"/>
              </a:spcAft>
              <a:buClrTx/>
              <a:buSzTx/>
              <a:buFontTx/>
              <a:buNone/>
              <a:tabLst/>
              <a:defRPr/>
            </a:pPr>
            <a:r>
              <a:rPr lang="en-GB" i="0" dirty="0"/>
              <a:t>2: </a:t>
            </a:r>
            <a:r>
              <a:rPr lang="en-GB" i="0" dirty="0" err="1"/>
              <a:t>Mesevage</a:t>
            </a:r>
            <a:r>
              <a:rPr lang="en-GB" i="0" dirty="0"/>
              <a:t>, T. </a:t>
            </a:r>
            <a:r>
              <a:rPr lang="en-GB" i="1" dirty="0"/>
              <a:t>Structured vs Unstructured Data.</a:t>
            </a:r>
            <a:r>
              <a:rPr lang="en-GB" i="0" dirty="0"/>
              <a:t> Available at: https://monkeylearn.com/blog/structured-data-vs-unstructured-data.  Last Accessed: 27/6/22</a:t>
            </a:r>
          </a:p>
          <a:p>
            <a:endParaRPr lang="en-GB" i="1" dirty="0"/>
          </a:p>
        </p:txBody>
      </p:sp>
      <p:sp>
        <p:nvSpPr>
          <p:cNvPr id="4" name="Slide Number Placeholder 3"/>
          <p:cNvSpPr>
            <a:spLocks noGrp="1"/>
          </p:cNvSpPr>
          <p:nvPr>
            <p:ph type="sldNum" sz="quarter" idx="5"/>
          </p:nvPr>
        </p:nvSpPr>
        <p:spPr/>
        <p:txBody>
          <a:bodyPr/>
          <a:lstStyle/>
          <a:p>
            <a:fld id="{F613D83F-DC1D-4206-A168-2287E477B1D2}" type="slidenum">
              <a:rPr lang="en-GB" smtClean="0"/>
              <a:t>4</a:t>
            </a:fld>
            <a:endParaRPr lang="en-GB" dirty="0"/>
          </a:p>
        </p:txBody>
      </p:sp>
    </p:spTree>
    <p:extLst>
      <p:ext uri="{BB962C8B-B14F-4D97-AF65-F5344CB8AC3E}">
        <p14:creationId xmlns:p14="http://schemas.microsoft.com/office/powerpoint/2010/main" val="42794452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1" dirty="0"/>
          </a:p>
        </p:txBody>
      </p:sp>
      <p:sp>
        <p:nvSpPr>
          <p:cNvPr id="4" name="Slide Number Placeholder 3"/>
          <p:cNvSpPr>
            <a:spLocks noGrp="1"/>
          </p:cNvSpPr>
          <p:nvPr>
            <p:ph type="sldNum" sz="quarter" idx="5"/>
          </p:nvPr>
        </p:nvSpPr>
        <p:spPr/>
        <p:txBody>
          <a:bodyPr/>
          <a:lstStyle/>
          <a:p>
            <a:fld id="{F613D83F-DC1D-4206-A168-2287E477B1D2}" type="slidenum">
              <a:rPr lang="en-GB" smtClean="0"/>
              <a:t>14</a:t>
            </a:fld>
            <a:endParaRPr lang="en-GB" dirty="0"/>
          </a:p>
        </p:txBody>
      </p:sp>
    </p:spTree>
    <p:extLst>
      <p:ext uri="{BB962C8B-B14F-4D97-AF65-F5344CB8AC3E}">
        <p14:creationId xmlns:p14="http://schemas.microsoft.com/office/powerpoint/2010/main" val="3736223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1" dirty="0"/>
          </a:p>
        </p:txBody>
      </p:sp>
      <p:sp>
        <p:nvSpPr>
          <p:cNvPr id="4" name="Slide Number Placeholder 3"/>
          <p:cNvSpPr>
            <a:spLocks noGrp="1"/>
          </p:cNvSpPr>
          <p:nvPr>
            <p:ph type="sldNum" sz="quarter" idx="5"/>
          </p:nvPr>
        </p:nvSpPr>
        <p:spPr/>
        <p:txBody>
          <a:bodyPr/>
          <a:lstStyle/>
          <a:p>
            <a:fld id="{F613D83F-DC1D-4206-A168-2287E477B1D2}" type="slidenum">
              <a:rPr lang="en-GB" smtClean="0"/>
              <a:t>15</a:t>
            </a:fld>
            <a:endParaRPr lang="en-GB" dirty="0"/>
          </a:p>
        </p:txBody>
      </p:sp>
    </p:spTree>
    <p:extLst>
      <p:ext uri="{BB962C8B-B14F-4D97-AF65-F5344CB8AC3E}">
        <p14:creationId xmlns:p14="http://schemas.microsoft.com/office/powerpoint/2010/main" val="15110823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613D83F-DC1D-4206-A168-2287E477B1D2}" type="slidenum">
              <a:rPr lang="en-GB" smtClean="0"/>
              <a:t>19</a:t>
            </a:fld>
            <a:endParaRPr lang="en-GB" dirty="0"/>
          </a:p>
        </p:txBody>
      </p:sp>
    </p:spTree>
    <p:extLst>
      <p:ext uri="{BB962C8B-B14F-4D97-AF65-F5344CB8AC3E}">
        <p14:creationId xmlns:p14="http://schemas.microsoft.com/office/powerpoint/2010/main" val="41201871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Processes:</a:t>
            </a:r>
          </a:p>
          <a:p>
            <a:pPr marL="171450" indent="-171450">
              <a:buFont typeface="Arial" panose="020B0604020202020204" pitchFamily="34" charset="0"/>
              <a:buChar char="•"/>
            </a:pPr>
            <a:r>
              <a:rPr lang="en-GB" dirty="0"/>
              <a:t>Application start</a:t>
            </a:r>
          </a:p>
          <a:p>
            <a:pPr marL="171450" indent="-171450">
              <a:buFont typeface="Arial" panose="020B0604020202020204" pitchFamily="34" charset="0"/>
              <a:buChar char="•"/>
            </a:pPr>
            <a:r>
              <a:rPr lang="en-GB" dirty="0"/>
              <a:t>Record selected</a:t>
            </a:r>
          </a:p>
          <a:p>
            <a:pPr marL="171450" indent="-171450">
              <a:buFont typeface="Arial" panose="020B0604020202020204" pitchFamily="34" charset="0"/>
              <a:buChar char="•"/>
            </a:pPr>
            <a:r>
              <a:rPr lang="en-GB" dirty="0"/>
              <a:t>New button pressed</a:t>
            </a:r>
          </a:p>
          <a:p>
            <a:pPr marL="171450" indent="-171450">
              <a:buFont typeface="Arial" panose="020B0604020202020204" pitchFamily="34" charset="0"/>
              <a:buChar char="•"/>
            </a:pPr>
            <a:r>
              <a:rPr lang="en-GB" dirty="0"/>
              <a:t>Remove button pressed</a:t>
            </a:r>
          </a:p>
          <a:p>
            <a:pPr marL="171450" indent="-171450">
              <a:buFont typeface="Arial" panose="020B0604020202020204" pitchFamily="34" charset="0"/>
              <a:buChar char="•"/>
            </a:pPr>
            <a:r>
              <a:rPr lang="en-GB" dirty="0"/>
              <a:t>Save button pressed</a:t>
            </a:r>
          </a:p>
          <a:p>
            <a:pPr marL="171450" indent="-171450">
              <a:buFont typeface="Arial" panose="020B0604020202020204" pitchFamily="34" charset="0"/>
              <a:buChar char="•"/>
            </a:pPr>
            <a:r>
              <a:rPr lang="en-GB" dirty="0"/>
              <a:t>Edit button pressed</a:t>
            </a:r>
          </a:p>
          <a:p>
            <a:pPr marL="171450" indent="-171450">
              <a:buFont typeface="Arial" panose="020B0604020202020204" pitchFamily="34" charset="0"/>
              <a:buChar char="•"/>
            </a:pPr>
            <a:r>
              <a:rPr lang="en-GB" dirty="0"/>
              <a:t>Add/Edit button in the Add/Edit window pressed</a:t>
            </a:r>
          </a:p>
          <a:p>
            <a:pPr marL="171450" indent="-171450">
              <a:buFont typeface="Arial" panose="020B0604020202020204" pitchFamily="34" charset="0"/>
              <a:buChar char="•"/>
            </a:pPr>
            <a:endParaRPr lang="en-GB" dirty="0"/>
          </a:p>
          <a:p>
            <a:pPr marL="0" indent="0">
              <a:buFont typeface="Arial" panose="020B0604020202020204" pitchFamily="34" charset="0"/>
              <a:buNone/>
            </a:pPr>
            <a:r>
              <a:rPr lang="en-GB" b="1" dirty="0"/>
              <a:t>Note: </a:t>
            </a:r>
            <a:r>
              <a:rPr lang="en-GB" dirty="0"/>
              <a:t>The more thorough you are with the design stages in software dev projects… the easier your build will be.  In this instance you are following along with a previously designed project… keep this in mind and consider it as an example of good practice for when you have to design and build your own projects.</a:t>
            </a:r>
          </a:p>
        </p:txBody>
      </p:sp>
      <p:sp>
        <p:nvSpPr>
          <p:cNvPr id="4" name="Slide Number Placeholder 3"/>
          <p:cNvSpPr>
            <a:spLocks noGrp="1"/>
          </p:cNvSpPr>
          <p:nvPr>
            <p:ph type="sldNum" sz="quarter" idx="5"/>
          </p:nvPr>
        </p:nvSpPr>
        <p:spPr/>
        <p:txBody>
          <a:bodyPr/>
          <a:lstStyle/>
          <a:p>
            <a:fld id="{F613D83F-DC1D-4206-A168-2287E477B1D2}" type="slidenum">
              <a:rPr lang="en-GB" smtClean="0"/>
              <a:t>20</a:t>
            </a:fld>
            <a:endParaRPr lang="en-GB" dirty="0"/>
          </a:p>
        </p:txBody>
      </p:sp>
    </p:spTree>
    <p:extLst>
      <p:ext uri="{BB962C8B-B14F-4D97-AF65-F5344CB8AC3E}">
        <p14:creationId xmlns:p14="http://schemas.microsoft.com/office/powerpoint/2010/main" val="24973224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613D83F-DC1D-4206-A168-2287E477B1D2}" type="slidenum">
              <a:rPr lang="en-GB" smtClean="0"/>
              <a:t>21</a:t>
            </a:fld>
            <a:endParaRPr lang="en-GB" dirty="0"/>
          </a:p>
        </p:txBody>
      </p:sp>
    </p:spTree>
    <p:extLst>
      <p:ext uri="{BB962C8B-B14F-4D97-AF65-F5344CB8AC3E}">
        <p14:creationId xmlns:p14="http://schemas.microsoft.com/office/powerpoint/2010/main" val="4334270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 The command palette can be opened with either </a:t>
            </a:r>
            <a:r>
              <a:rPr lang="en-GB" b="1" dirty="0"/>
              <a:t>CTRL+SHIFT+P</a:t>
            </a:r>
            <a:r>
              <a:rPr lang="en-GB" dirty="0"/>
              <a:t> or </a:t>
            </a:r>
            <a:r>
              <a:rPr lang="en-GB" b="1" dirty="0"/>
              <a:t>View &gt; Command Palette…</a:t>
            </a:r>
          </a:p>
          <a:p>
            <a:endParaRPr lang="en-GB" dirty="0"/>
          </a:p>
        </p:txBody>
      </p:sp>
      <p:sp>
        <p:nvSpPr>
          <p:cNvPr id="4" name="Slide Number Placeholder 3"/>
          <p:cNvSpPr>
            <a:spLocks noGrp="1"/>
          </p:cNvSpPr>
          <p:nvPr>
            <p:ph type="sldNum" sz="quarter" idx="5"/>
          </p:nvPr>
        </p:nvSpPr>
        <p:spPr/>
        <p:txBody>
          <a:bodyPr/>
          <a:lstStyle/>
          <a:p>
            <a:fld id="{F613D83F-DC1D-4206-A168-2287E477B1D2}" type="slidenum">
              <a:rPr lang="en-GB" smtClean="0"/>
              <a:t>22</a:t>
            </a:fld>
            <a:endParaRPr lang="en-GB" dirty="0"/>
          </a:p>
        </p:txBody>
      </p:sp>
    </p:spTree>
    <p:extLst>
      <p:ext uri="{BB962C8B-B14F-4D97-AF65-F5344CB8AC3E}">
        <p14:creationId xmlns:p14="http://schemas.microsoft.com/office/powerpoint/2010/main" val="23442977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Ignore the green warning lines for now. These are simply telling us that these classes and libraries have not been used in the app yet… we will add instances of them as we go.</a:t>
            </a:r>
          </a:p>
        </p:txBody>
      </p:sp>
      <p:sp>
        <p:nvSpPr>
          <p:cNvPr id="4" name="Slide Number Placeholder 3"/>
          <p:cNvSpPr>
            <a:spLocks noGrp="1"/>
          </p:cNvSpPr>
          <p:nvPr>
            <p:ph type="sldNum" sz="quarter" idx="5"/>
          </p:nvPr>
        </p:nvSpPr>
        <p:spPr/>
        <p:txBody>
          <a:bodyPr/>
          <a:lstStyle/>
          <a:p>
            <a:fld id="{F613D83F-DC1D-4206-A168-2287E477B1D2}" type="slidenum">
              <a:rPr lang="en-GB" smtClean="0"/>
              <a:t>23</a:t>
            </a:fld>
            <a:endParaRPr lang="en-GB" dirty="0"/>
          </a:p>
        </p:txBody>
      </p:sp>
    </p:spTree>
    <p:extLst>
      <p:ext uri="{BB962C8B-B14F-4D97-AF65-F5344CB8AC3E}">
        <p14:creationId xmlns:p14="http://schemas.microsoft.com/office/powerpoint/2010/main" val="18840710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 Clarification:</a:t>
            </a:r>
          </a:p>
          <a:p>
            <a:r>
              <a:rPr lang="en-GB" b="1" dirty="0"/>
              <a:t>Line 13 </a:t>
            </a:r>
            <a:r>
              <a:rPr lang="en-GB" b="0" dirty="0"/>
              <a:t>is a </a:t>
            </a:r>
            <a:r>
              <a:rPr lang="en-GB" b="1" dirty="0" err="1"/>
              <a:t>JList</a:t>
            </a:r>
            <a:r>
              <a:rPr lang="en-GB" b="0" dirty="0"/>
              <a:t> which will contain a collection of simple </a:t>
            </a:r>
            <a:r>
              <a:rPr lang="en-GB" b="1" dirty="0"/>
              <a:t>Object</a:t>
            </a:r>
            <a:r>
              <a:rPr lang="en-GB" b="0" dirty="0"/>
              <a:t> classes.  This is a list selection control not unlike a </a:t>
            </a:r>
            <a:r>
              <a:rPr lang="en-GB" b="1" dirty="0" err="1"/>
              <a:t>ListBox</a:t>
            </a:r>
            <a:r>
              <a:rPr lang="en-GB" b="0" dirty="0"/>
              <a:t> control in an MS Forms project.</a:t>
            </a:r>
          </a:p>
          <a:p>
            <a:r>
              <a:rPr lang="en-GB" b="1" dirty="0"/>
              <a:t>Lines 14 </a:t>
            </a:r>
            <a:r>
              <a:rPr lang="en-GB" b="0" dirty="0"/>
              <a:t>to </a:t>
            </a:r>
            <a:r>
              <a:rPr lang="en-GB" b="1" dirty="0"/>
              <a:t>20 </a:t>
            </a:r>
            <a:r>
              <a:rPr lang="en-GB" b="0" dirty="0"/>
              <a:t>define references for </a:t>
            </a:r>
            <a:r>
              <a:rPr lang="en-GB" b="1" dirty="0" err="1"/>
              <a:t>JLabel</a:t>
            </a:r>
            <a:r>
              <a:rPr lang="en-GB" b="0" dirty="0"/>
              <a:t> objects which will be used to display the data in a selected record.</a:t>
            </a:r>
          </a:p>
          <a:p>
            <a:r>
              <a:rPr lang="en-GB" b="1" dirty="0"/>
              <a:t>Lines 21 </a:t>
            </a:r>
            <a:r>
              <a:rPr lang="en-GB" b="0" dirty="0"/>
              <a:t>to </a:t>
            </a:r>
            <a:r>
              <a:rPr lang="en-GB" b="1" dirty="0"/>
              <a:t>25</a:t>
            </a:r>
            <a:r>
              <a:rPr lang="en-GB" b="0" dirty="0"/>
              <a:t> define </a:t>
            </a:r>
            <a:r>
              <a:rPr lang="en-GB" b="1" dirty="0" err="1"/>
              <a:t>JTextField</a:t>
            </a:r>
            <a:r>
              <a:rPr lang="en-GB" b="1" dirty="0"/>
              <a:t> </a:t>
            </a:r>
            <a:r>
              <a:rPr lang="en-GB" b="0" dirty="0"/>
              <a:t>objects which will be presented to the user to allow them to enter or alter data in specific records.</a:t>
            </a:r>
          </a:p>
          <a:p>
            <a:r>
              <a:rPr lang="en-GB" b="1" dirty="0"/>
              <a:t>Line 26 </a:t>
            </a:r>
            <a:r>
              <a:rPr lang="en-GB" b="0" dirty="0"/>
              <a:t>defines a master </a:t>
            </a:r>
            <a:r>
              <a:rPr lang="en-GB" b="1" dirty="0" err="1"/>
              <a:t>ArrayList</a:t>
            </a:r>
            <a:r>
              <a:rPr lang="en-GB" b="0" dirty="0"/>
              <a:t> collection of </a:t>
            </a:r>
            <a:r>
              <a:rPr lang="en-GB" b="1" dirty="0"/>
              <a:t>String</a:t>
            </a:r>
            <a:r>
              <a:rPr lang="en-GB" b="0" dirty="0"/>
              <a:t> objects.  The </a:t>
            </a:r>
            <a:r>
              <a:rPr lang="en-GB" b="1" dirty="0"/>
              <a:t>String</a:t>
            </a:r>
            <a:r>
              <a:rPr lang="en-GB" b="0" dirty="0"/>
              <a:t>s will each contain one record as a CSV.  The Java </a:t>
            </a:r>
            <a:r>
              <a:rPr lang="en-GB" b="1" dirty="0" err="1"/>
              <a:t>ArrayList</a:t>
            </a:r>
            <a:r>
              <a:rPr lang="en-GB" b="0" dirty="0"/>
              <a:t> collection type is almost identical to </a:t>
            </a:r>
            <a:r>
              <a:rPr lang="en-GB" b="1" dirty="0"/>
              <a:t>List</a:t>
            </a:r>
            <a:r>
              <a:rPr lang="en-GB" b="0" dirty="0"/>
              <a:t> in C#.</a:t>
            </a:r>
          </a:p>
          <a:p>
            <a:r>
              <a:rPr lang="en-GB" b="1" dirty="0"/>
              <a:t>Line 27</a:t>
            </a:r>
            <a:r>
              <a:rPr lang="en-GB" b="0" dirty="0"/>
              <a:t> defines a reference with which we can keep track of which record is presently selected and so should be displayed in the application.</a:t>
            </a:r>
            <a:endParaRPr lang="en-GB" b="1" dirty="0"/>
          </a:p>
        </p:txBody>
      </p:sp>
      <p:sp>
        <p:nvSpPr>
          <p:cNvPr id="4" name="Slide Number Placeholder 3"/>
          <p:cNvSpPr>
            <a:spLocks noGrp="1"/>
          </p:cNvSpPr>
          <p:nvPr>
            <p:ph type="sldNum" sz="quarter" idx="5"/>
          </p:nvPr>
        </p:nvSpPr>
        <p:spPr/>
        <p:txBody>
          <a:bodyPr/>
          <a:lstStyle/>
          <a:p>
            <a:fld id="{F613D83F-DC1D-4206-A168-2287E477B1D2}" type="slidenum">
              <a:rPr lang="en-GB" smtClean="0"/>
              <a:t>25</a:t>
            </a:fld>
            <a:endParaRPr lang="en-GB" dirty="0"/>
          </a:p>
        </p:txBody>
      </p:sp>
    </p:spTree>
    <p:extLst>
      <p:ext uri="{BB962C8B-B14F-4D97-AF65-F5344CB8AC3E}">
        <p14:creationId xmlns:p14="http://schemas.microsoft.com/office/powerpoint/2010/main" val="7831304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 Clarification: </a:t>
            </a:r>
          </a:p>
          <a:p>
            <a:r>
              <a:rPr lang="en-GB" b="1" dirty="0"/>
              <a:t>Lines 30 </a:t>
            </a:r>
            <a:r>
              <a:rPr lang="en-GB" b="0" dirty="0"/>
              <a:t>and </a:t>
            </a:r>
            <a:r>
              <a:rPr lang="en-GB" b="1" dirty="0"/>
              <a:t>31 </a:t>
            </a:r>
            <a:r>
              <a:rPr lang="en-GB" b="0" dirty="0"/>
              <a:t>define two sets of dimension, one for each of the UI windows.</a:t>
            </a:r>
          </a:p>
          <a:p>
            <a:r>
              <a:rPr lang="en-GB" b="1" dirty="0"/>
              <a:t>Line 32 </a:t>
            </a:r>
            <a:r>
              <a:rPr lang="en-GB" b="0" dirty="0"/>
              <a:t>specifies the file name that we will use to store the result records generated by the application.</a:t>
            </a:r>
            <a:endParaRPr lang="en-GB" b="1" dirty="0"/>
          </a:p>
        </p:txBody>
      </p:sp>
      <p:sp>
        <p:nvSpPr>
          <p:cNvPr id="4" name="Slide Number Placeholder 3"/>
          <p:cNvSpPr>
            <a:spLocks noGrp="1"/>
          </p:cNvSpPr>
          <p:nvPr>
            <p:ph type="sldNum" sz="quarter" idx="5"/>
          </p:nvPr>
        </p:nvSpPr>
        <p:spPr/>
        <p:txBody>
          <a:bodyPr/>
          <a:lstStyle/>
          <a:p>
            <a:fld id="{F613D83F-DC1D-4206-A168-2287E477B1D2}" type="slidenum">
              <a:rPr lang="en-GB" smtClean="0"/>
              <a:t>26</a:t>
            </a:fld>
            <a:endParaRPr lang="en-GB" dirty="0"/>
          </a:p>
        </p:txBody>
      </p:sp>
    </p:spTree>
    <p:extLst>
      <p:ext uri="{BB962C8B-B14F-4D97-AF65-F5344CB8AC3E}">
        <p14:creationId xmlns:p14="http://schemas.microsoft.com/office/powerpoint/2010/main" val="1795168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 Clarification:</a:t>
            </a:r>
          </a:p>
          <a:p>
            <a:r>
              <a:rPr lang="en-GB" b="1" dirty="0"/>
              <a:t>Line 22 </a:t>
            </a:r>
            <a:r>
              <a:rPr lang="en-GB" b="0" dirty="0"/>
              <a:t>declares the </a:t>
            </a:r>
            <a:r>
              <a:rPr lang="en-GB" b="1" dirty="0"/>
              <a:t>main method</a:t>
            </a:r>
            <a:r>
              <a:rPr lang="en-GB" b="0" dirty="0"/>
              <a:t> with the standard method signature (name return value, arguments and exceptions thrown).</a:t>
            </a:r>
          </a:p>
          <a:p>
            <a:r>
              <a:rPr lang="en-GB" b="1" dirty="0"/>
              <a:t>Line 23 </a:t>
            </a:r>
            <a:r>
              <a:rPr lang="en-GB" b="0" dirty="0"/>
              <a:t>creates a new instance of the </a:t>
            </a:r>
            <a:r>
              <a:rPr lang="en-GB" b="1"/>
              <a:t>ResultCalculator</a:t>
            </a:r>
            <a:r>
              <a:rPr lang="en-GB" b="0"/>
              <a:t> </a:t>
            </a:r>
            <a:r>
              <a:rPr lang="en-GB" b="0" dirty="0"/>
              <a:t>class (which will serve to draw the user interface when we have finished coding the next few methods).</a:t>
            </a:r>
            <a:r>
              <a:rPr lang="en-GB" b="1" dirty="0"/>
              <a:t>  </a:t>
            </a:r>
            <a:endParaRPr lang="en-GB" dirty="0"/>
          </a:p>
        </p:txBody>
      </p:sp>
      <p:sp>
        <p:nvSpPr>
          <p:cNvPr id="4" name="Slide Number Placeholder 3"/>
          <p:cNvSpPr>
            <a:spLocks noGrp="1"/>
          </p:cNvSpPr>
          <p:nvPr>
            <p:ph type="sldNum" sz="quarter" idx="5"/>
          </p:nvPr>
        </p:nvSpPr>
        <p:spPr/>
        <p:txBody>
          <a:bodyPr/>
          <a:lstStyle/>
          <a:p>
            <a:fld id="{F613D83F-DC1D-4206-A168-2287E477B1D2}" type="slidenum">
              <a:rPr lang="en-GB" smtClean="0"/>
              <a:t>27</a:t>
            </a:fld>
            <a:endParaRPr lang="en-GB" dirty="0"/>
          </a:p>
        </p:txBody>
      </p:sp>
    </p:spTree>
    <p:extLst>
      <p:ext uri="{BB962C8B-B14F-4D97-AF65-F5344CB8AC3E}">
        <p14:creationId xmlns:p14="http://schemas.microsoft.com/office/powerpoint/2010/main" val="21902025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1" dirty="0"/>
          </a:p>
        </p:txBody>
      </p:sp>
      <p:sp>
        <p:nvSpPr>
          <p:cNvPr id="4" name="Slide Number Placeholder 3"/>
          <p:cNvSpPr>
            <a:spLocks noGrp="1"/>
          </p:cNvSpPr>
          <p:nvPr>
            <p:ph type="sldNum" sz="quarter" idx="5"/>
          </p:nvPr>
        </p:nvSpPr>
        <p:spPr/>
        <p:txBody>
          <a:bodyPr/>
          <a:lstStyle/>
          <a:p>
            <a:fld id="{F613D83F-DC1D-4206-A168-2287E477B1D2}" type="slidenum">
              <a:rPr lang="en-GB" smtClean="0"/>
              <a:t>5</a:t>
            </a:fld>
            <a:endParaRPr lang="en-GB" dirty="0"/>
          </a:p>
        </p:txBody>
      </p:sp>
    </p:spTree>
    <p:extLst>
      <p:ext uri="{BB962C8B-B14F-4D97-AF65-F5344CB8AC3E}">
        <p14:creationId xmlns:p14="http://schemas.microsoft.com/office/powerpoint/2010/main" val="32076973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 Clarification:</a:t>
            </a:r>
          </a:p>
          <a:p>
            <a:r>
              <a:rPr lang="en-GB" b="1" dirty="0"/>
              <a:t>Line 40 </a:t>
            </a:r>
            <a:r>
              <a:rPr lang="en-GB" b="0" dirty="0"/>
              <a:t>declares the </a:t>
            </a:r>
            <a:r>
              <a:rPr lang="en-GB" b="1" dirty="0" err="1"/>
              <a:t>getLabel</a:t>
            </a:r>
            <a:r>
              <a:rPr lang="en-GB" b="1" dirty="0"/>
              <a:t> </a:t>
            </a:r>
            <a:r>
              <a:rPr lang="en-GB" b="0" dirty="0"/>
              <a:t>method.  This method returns a </a:t>
            </a:r>
            <a:r>
              <a:rPr lang="en-GB" b="1" dirty="0" err="1"/>
              <a:t>JLabel</a:t>
            </a:r>
            <a:r>
              <a:rPr lang="en-GB" b="0" dirty="0"/>
              <a:t> object and accepts one argument, a </a:t>
            </a:r>
            <a:r>
              <a:rPr lang="en-GB" b="1" dirty="0"/>
              <a:t>String</a:t>
            </a:r>
            <a:r>
              <a:rPr lang="en-GB" b="0" dirty="0"/>
              <a:t> object containing the text that the label will display.</a:t>
            </a:r>
          </a:p>
          <a:p>
            <a:r>
              <a:rPr lang="en-GB" b="1" dirty="0"/>
              <a:t>Line 41 </a:t>
            </a:r>
            <a:r>
              <a:rPr lang="en-GB" b="0" dirty="0"/>
              <a:t>creates a new instance of the </a:t>
            </a:r>
            <a:r>
              <a:rPr lang="en-GB" b="1" dirty="0" err="1"/>
              <a:t>JLabel</a:t>
            </a:r>
            <a:r>
              <a:rPr lang="en-GB" b="0" dirty="0"/>
              <a:t> class, passing the </a:t>
            </a:r>
            <a:r>
              <a:rPr lang="en-GB" b="1" dirty="0"/>
              <a:t>String</a:t>
            </a:r>
            <a:r>
              <a:rPr lang="en-GB" b="0" dirty="0"/>
              <a:t> for the label to display.</a:t>
            </a:r>
          </a:p>
          <a:p>
            <a:r>
              <a:rPr lang="en-GB" b="1" dirty="0"/>
              <a:t>Line 42 </a:t>
            </a:r>
            <a:r>
              <a:rPr lang="en-GB" b="0" dirty="0"/>
              <a:t>sets the horizontal alignment of the </a:t>
            </a:r>
            <a:r>
              <a:rPr lang="en-GB" b="1" dirty="0" err="1"/>
              <a:t>JLabel</a:t>
            </a:r>
            <a:r>
              <a:rPr lang="en-GB" b="1" dirty="0"/>
              <a:t> </a:t>
            </a:r>
            <a:r>
              <a:rPr lang="en-GB" b="0" dirty="0"/>
              <a:t>to be right aligned</a:t>
            </a:r>
            <a:r>
              <a:rPr lang="en-GB" b="1" dirty="0"/>
              <a:t>.</a:t>
            </a:r>
          </a:p>
          <a:p>
            <a:r>
              <a:rPr lang="en-GB" b="1" dirty="0"/>
              <a:t>Line 43 </a:t>
            </a:r>
            <a:r>
              <a:rPr lang="en-GB" b="0" dirty="0"/>
              <a:t>sets the font colour to </a:t>
            </a:r>
            <a:r>
              <a:rPr lang="en-GB" b="0" dirty="0" err="1"/>
              <a:t>gray</a:t>
            </a:r>
            <a:r>
              <a:rPr lang="en-GB" b="0" dirty="0"/>
              <a:t>.</a:t>
            </a:r>
          </a:p>
          <a:p>
            <a:r>
              <a:rPr lang="en-GB" b="1" dirty="0"/>
              <a:t>Line 44 </a:t>
            </a:r>
            <a:r>
              <a:rPr lang="en-GB" b="0" dirty="0"/>
              <a:t>returns the complete </a:t>
            </a:r>
            <a:r>
              <a:rPr lang="en-GB" b="1" dirty="0" err="1"/>
              <a:t>JLabel</a:t>
            </a:r>
            <a:r>
              <a:rPr lang="en-GB" b="0" dirty="0"/>
              <a:t> to whichever bit of code called it.</a:t>
            </a:r>
            <a:endParaRPr lang="en-GB" b="1" dirty="0"/>
          </a:p>
        </p:txBody>
      </p:sp>
      <p:sp>
        <p:nvSpPr>
          <p:cNvPr id="4" name="Slide Number Placeholder 3"/>
          <p:cNvSpPr>
            <a:spLocks noGrp="1"/>
          </p:cNvSpPr>
          <p:nvPr>
            <p:ph type="sldNum" sz="quarter" idx="5"/>
          </p:nvPr>
        </p:nvSpPr>
        <p:spPr/>
        <p:txBody>
          <a:bodyPr/>
          <a:lstStyle/>
          <a:p>
            <a:fld id="{F613D83F-DC1D-4206-A168-2287E477B1D2}" type="slidenum">
              <a:rPr lang="en-GB" smtClean="0"/>
              <a:t>28</a:t>
            </a:fld>
            <a:endParaRPr lang="en-GB" dirty="0"/>
          </a:p>
        </p:txBody>
      </p:sp>
    </p:spTree>
    <p:extLst>
      <p:ext uri="{BB962C8B-B14F-4D97-AF65-F5344CB8AC3E}">
        <p14:creationId xmlns:p14="http://schemas.microsoft.com/office/powerpoint/2010/main" val="18384737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 Clarification:</a:t>
            </a:r>
          </a:p>
          <a:p>
            <a:r>
              <a:rPr lang="en-GB" b="1" dirty="0"/>
              <a:t>Line 48 </a:t>
            </a:r>
            <a:r>
              <a:rPr lang="en-GB" b="0" dirty="0"/>
              <a:t>declares the </a:t>
            </a:r>
            <a:r>
              <a:rPr lang="en-GB" b="1" dirty="0"/>
              <a:t>constructor </a:t>
            </a:r>
            <a:r>
              <a:rPr lang="en-GB" b="0" dirty="0"/>
              <a:t>method.  Constructors never return anything (as they always return a new instance of this class) and this one takes no arguments.</a:t>
            </a:r>
          </a:p>
          <a:p>
            <a:r>
              <a:rPr lang="en-GB" b="1" dirty="0"/>
              <a:t>Line 50</a:t>
            </a:r>
            <a:r>
              <a:rPr lang="en-GB" b="0" dirty="0"/>
              <a:t> uses the </a:t>
            </a:r>
            <a:r>
              <a:rPr lang="en-GB" b="1" dirty="0"/>
              <a:t>super </a:t>
            </a:r>
            <a:r>
              <a:rPr lang="en-GB" b="0" dirty="0"/>
              <a:t>method to call the </a:t>
            </a:r>
            <a:r>
              <a:rPr lang="en-GB" b="1" dirty="0" err="1"/>
              <a:t>JFrame</a:t>
            </a:r>
            <a:r>
              <a:rPr lang="en-GB" b="1" dirty="0"/>
              <a:t> </a:t>
            </a:r>
            <a:r>
              <a:rPr lang="en-GB" b="0" dirty="0"/>
              <a:t>class constructor and set the window text for the application.</a:t>
            </a:r>
          </a:p>
          <a:p>
            <a:r>
              <a:rPr lang="en-GB" b="1" dirty="0"/>
              <a:t>Line 52 </a:t>
            </a:r>
            <a:r>
              <a:rPr lang="en-GB" b="0" dirty="0"/>
              <a:t>sets the starting dimensions for the application UI.</a:t>
            </a:r>
          </a:p>
          <a:p>
            <a:r>
              <a:rPr lang="en-GB" b="1" dirty="0"/>
              <a:t>Line 53 </a:t>
            </a:r>
            <a:r>
              <a:rPr lang="en-GB" b="0" dirty="0"/>
              <a:t>sets the minimum size that the application can draw.  This limits the application to be able to grow but not shrink below its initial size.</a:t>
            </a:r>
            <a:endParaRPr lang="en-GB" b="1" dirty="0"/>
          </a:p>
          <a:p>
            <a:r>
              <a:rPr lang="en-GB" b="1" dirty="0"/>
              <a:t>Line 55 </a:t>
            </a:r>
            <a:r>
              <a:rPr lang="en-GB" b="0" dirty="0"/>
              <a:t>sets the default close operation for the application, which in this case is to close the app and release all system resources when the UI is closed.</a:t>
            </a:r>
            <a:endParaRPr lang="en-GB" b="1" dirty="0"/>
          </a:p>
        </p:txBody>
      </p:sp>
      <p:sp>
        <p:nvSpPr>
          <p:cNvPr id="4" name="Slide Number Placeholder 3"/>
          <p:cNvSpPr>
            <a:spLocks noGrp="1"/>
          </p:cNvSpPr>
          <p:nvPr>
            <p:ph type="sldNum" sz="quarter" idx="5"/>
          </p:nvPr>
        </p:nvSpPr>
        <p:spPr/>
        <p:txBody>
          <a:bodyPr/>
          <a:lstStyle/>
          <a:p>
            <a:fld id="{F613D83F-DC1D-4206-A168-2287E477B1D2}" type="slidenum">
              <a:rPr lang="en-GB" smtClean="0"/>
              <a:t>29</a:t>
            </a:fld>
            <a:endParaRPr lang="en-GB" dirty="0"/>
          </a:p>
        </p:txBody>
      </p:sp>
    </p:spTree>
    <p:extLst>
      <p:ext uri="{BB962C8B-B14F-4D97-AF65-F5344CB8AC3E}">
        <p14:creationId xmlns:p14="http://schemas.microsoft.com/office/powerpoint/2010/main" val="29411867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 Clarification:</a:t>
            </a:r>
          </a:p>
          <a:p>
            <a:r>
              <a:rPr lang="en-GB" b="1" dirty="0"/>
              <a:t>Line 57 </a:t>
            </a:r>
            <a:r>
              <a:rPr lang="en-GB" b="0" dirty="0"/>
              <a:t>declares a new </a:t>
            </a:r>
            <a:r>
              <a:rPr lang="en-GB" b="1" dirty="0" err="1"/>
              <a:t>GridBayLayout</a:t>
            </a:r>
            <a:r>
              <a:rPr lang="en-GB" b="0" dirty="0"/>
              <a:t> and sets this as the parent window layout manager.</a:t>
            </a:r>
          </a:p>
          <a:p>
            <a:r>
              <a:rPr lang="en-GB" b="1" dirty="0"/>
              <a:t>Line 58</a:t>
            </a:r>
            <a:r>
              <a:rPr lang="en-GB" b="0" dirty="0"/>
              <a:t> instantiates a new </a:t>
            </a:r>
            <a:r>
              <a:rPr lang="en-GB" b="1" dirty="0" err="1"/>
              <a:t>GridBagConstraints</a:t>
            </a:r>
            <a:r>
              <a:rPr lang="en-GB" b="0" dirty="0"/>
              <a:t> class which will be used to define how controls are placed and behave in the UI.</a:t>
            </a:r>
          </a:p>
          <a:p>
            <a:r>
              <a:rPr lang="en-GB" b="1" dirty="0"/>
              <a:t>Lines 60 </a:t>
            </a:r>
            <a:r>
              <a:rPr lang="en-GB" b="0" dirty="0"/>
              <a:t>and </a:t>
            </a:r>
            <a:r>
              <a:rPr lang="en-GB" b="1" dirty="0"/>
              <a:t>61 </a:t>
            </a:r>
            <a:r>
              <a:rPr lang="en-GB" b="0" dirty="0"/>
              <a:t>set the starting grid cell coordinates to add child controls into.</a:t>
            </a:r>
          </a:p>
          <a:p>
            <a:r>
              <a:rPr lang="en-GB" b="1" dirty="0"/>
              <a:t>Lines 62 </a:t>
            </a:r>
            <a:r>
              <a:rPr lang="en-GB" b="0" dirty="0"/>
              <a:t>and </a:t>
            </a:r>
            <a:r>
              <a:rPr lang="en-GB" b="1" dirty="0"/>
              <a:t>63 </a:t>
            </a:r>
            <a:r>
              <a:rPr lang="en-GB" b="0" dirty="0"/>
              <a:t>sets weight of the start cell.  Weight controls how the cell will expand.  The higher the number, the more the cell will expand in relation to its neighbours.  A value of 0 indicates that the cell will not expand beyond the space needed for its contents.</a:t>
            </a:r>
            <a:endParaRPr lang="en-GB" b="1" dirty="0"/>
          </a:p>
          <a:p>
            <a:r>
              <a:rPr lang="en-GB" b="1" dirty="0"/>
              <a:t>Line 64 </a:t>
            </a:r>
            <a:r>
              <a:rPr lang="en-GB" b="0" dirty="0"/>
              <a:t>sets insets (margins) for the cell.</a:t>
            </a:r>
          </a:p>
          <a:p>
            <a:r>
              <a:rPr lang="en-GB" b="1" dirty="0"/>
              <a:t>Line 65 </a:t>
            </a:r>
            <a:r>
              <a:rPr lang="en-GB" b="0" dirty="0"/>
              <a:t>tells the cell to try to expand both horizontally and vertically according to its weight.</a:t>
            </a:r>
            <a:endParaRPr lang="en-GB" b="1" dirty="0"/>
          </a:p>
        </p:txBody>
      </p:sp>
      <p:sp>
        <p:nvSpPr>
          <p:cNvPr id="4" name="Slide Number Placeholder 3"/>
          <p:cNvSpPr>
            <a:spLocks noGrp="1"/>
          </p:cNvSpPr>
          <p:nvPr>
            <p:ph type="sldNum" sz="quarter" idx="5"/>
          </p:nvPr>
        </p:nvSpPr>
        <p:spPr/>
        <p:txBody>
          <a:bodyPr/>
          <a:lstStyle/>
          <a:p>
            <a:fld id="{F613D83F-DC1D-4206-A168-2287E477B1D2}" type="slidenum">
              <a:rPr lang="en-GB" smtClean="0"/>
              <a:t>30</a:t>
            </a:fld>
            <a:endParaRPr lang="en-GB" dirty="0"/>
          </a:p>
        </p:txBody>
      </p:sp>
    </p:spTree>
    <p:extLst>
      <p:ext uri="{BB962C8B-B14F-4D97-AF65-F5344CB8AC3E}">
        <p14:creationId xmlns:p14="http://schemas.microsoft.com/office/powerpoint/2010/main" val="22081502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 Clarification:</a:t>
            </a:r>
          </a:p>
          <a:p>
            <a:r>
              <a:rPr lang="en-GB" b="1" dirty="0"/>
              <a:t>Line 67 </a:t>
            </a:r>
            <a:r>
              <a:rPr lang="en-GB" b="0" dirty="0"/>
              <a:t>declares a new </a:t>
            </a:r>
            <a:r>
              <a:rPr lang="en-GB" b="1" dirty="0" err="1"/>
              <a:t>JPanel</a:t>
            </a:r>
            <a:r>
              <a:rPr lang="en-GB" b="1" dirty="0"/>
              <a:t> </a:t>
            </a:r>
            <a:r>
              <a:rPr lang="en-GB" b="0" dirty="0"/>
              <a:t>instance and assigns it a </a:t>
            </a:r>
            <a:r>
              <a:rPr lang="en-GB" b="1" dirty="0" err="1"/>
              <a:t>GridBagLayout</a:t>
            </a:r>
            <a:r>
              <a:rPr lang="en-GB" b="0" dirty="0"/>
              <a:t> layout manager.</a:t>
            </a:r>
          </a:p>
          <a:p>
            <a:r>
              <a:rPr lang="en-GB" b="1" dirty="0"/>
              <a:t>Line 68</a:t>
            </a:r>
            <a:r>
              <a:rPr lang="en-GB" b="0" dirty="0"/>
              <a:t> draws a border around this panel with a title (similar to the </a:t>
            </a:r>
            <a:r>
              <a:rPr lang="en-GB" b="1" dirty="0" err="1"/>
              <a:t>GroupBox</a:t>
            </a:r>
            <a:r>
              <a:rPr lang="en-GB" b="0" dirty="0"/>
              <a:t> control in MS Forms), this takes one argument which is the text to display on the border, </a:t>
            </a:r>
            <a:r>
              <a:rPr lang="en-GB" b="1" dirty="0"/>
              <a:t>Results</a:t>
            </a:r>
            <a:r>
              <a:rPr lang="en-GB" b="0" dirty="0"/>
              <a:t>.</a:t>
            </a:r>
          </a:p>
          <a:p>
            <a:r>
              <a:rPr lang="en-GB" b="1" dirty="0"/>
              <a:t>Line 69 </a:t>
            </a:r>
            <a:r>
              <a:rPr lang="en-GB" b="0" dirty="0"/>
              <a:t>adds this new panel to the window using the current constraints object (this was set up in the previous step).</a:t>
            </a:r>
            <a:endParaRPr lang="en-GB" b="1" dirty="0"/>
          </a:p>
        </p:txBody>
      </p:sp>
      <p:sp>
        <p:nvSpPr>
          <p:cNvPr id="4" name="Slide Number Placeholder 3"/>
          <p:cNvSpPr>
            <a:spLocks noGrp="1"/>
          </p:cNvSpPr>
          <p:nvPr>
            <p:ph type="sldNum" sz="quarter" idx="5"/>
          </p:nvPr>
        </p:nvSpPr>
        <p:spPr/>
        <p:txBody>
          <a:bodyPr/>
          <a:lstStyle/>
          <a:p>
            <a:fld id="{F613D83F-DC1D-4206-A168-2287E477B1D2}" type="slidenum">
              <a:rPr lang="en-GB" smtClean="0"/>
              <a:t>31</a:t>
            </a:fld>
            <a:endParaRPr lang="en-GB" dirty="0"/>
          </a:p>
        </p:txBody>
      </p:sp>
    </p:spTree>
    <p:extLst>
      <p:ext uri="{BB962C8B-B14F-4D97-AF65-F5344CB8AC3E}">
        <p14:creationId xmlns:p14="http://schemas.microsoft.com/office/powerpoint/2010/main" val="9897573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 Clarification:</a:t>
            </a:r>
          </a:p>
          <a:p>
            <a:r>
              <a:rPr lang="en-GB" b="1" dirty="0"/>
              <a:t>Line 71 </a:t>
            </a:r>
            <a:r>
              <a:rPr lang="en-GB" b="0" dirty="0"/>
              <a:t>instantiates a </a:t>
            </a:r>
            <a:r>
              <a:rPr lang="en-GB" b="1" dirty="0" err="1"/>
              <a:t>JList</a:t>
            </a:r>
            <a:r>
              <a:rPr lang="en-GB" b="1" dirty="0"/>
              <a:t> </a:t>
            </a:r>
            <a:r>
              <a:rPr lang="en-GB" b="0" dirty="0"/>
              <a:t> control</a:t>
            </a:r>
            <a:r>
              <a:rPr lang="en-GB" b="1" dirty="0"/>
              <a:t> </a:t>
            </a:r>
            <a:r>
              <a:rPr lang="en-GB" b="0" dirty="0"/>
              <a:t>with a collection of </a:t>
            </a:r>
            <a:r>
              <a:rPr lang="en-GB" b="1" dirty="0"/>
              <a:t>Objects </a:t>
            </a:r>
            <a:r>
              <a:rPr lang="en-GB" b="0" dirty="0"/>
              <a:t>as a data source. This is stored in the global </a:t>
            </a:r>
            <a:r>
              <a:rPr lang="en-GB" b="1" dirty="0" err="1"/>
              <a:t>m_jlResults</a:t>
            </a:r>
            <a:r>
              <a:rPr lang="en-GB" b="1" dirty="0"/>
              <a:t> </a:t>
            </a:r>
            <a:r>
              <a:rPr lang="en-GB" b="0" dirty="0"/>
              <a:t>object (m = member and </a:t>
            </a:r>
            <a:r>
              <a:rPr lang="en-GB" b="0" dirty="0" err="1"/>
              <a:t>jl</a:t>
            </a:r>
            <a:r>
              <a:rPr lang="en-GB" b="0" dirty="0"/>
              <a:t> = </a:t>
            </a:r>
            <a:r>
              <a:rPr lang="en-GB" b="1" dirty="0" err="1"/>
              <a:t>JList</a:t>
            </a:r>
            <a:r>
              <a:rPr lang="en-GB" b="0" dirty="0"/>
              <a:t>) .</a:t>
            </a:r>
          </a:p>
          <a:p>
            <a:r>
              <a:rPr lang="en-GB" b="1" dirty="0"/>
              <a:t>Line 72</a:t>
            </a:r>
            <a:r>
              <a:rPr lang="en-GB" b="0" dirty="0"/>
              <a:t> sets the orientation of the list to vertical.</a:t>
            </a:r>
          </a:p>
          <a:p>
            <a:r>
              <a:rPr lang="en-GB" b="1" dirty="0"/>
              <a:t>Lines 74 </a:t>
            </a:r>
            <a:r>
              <a:rPr lang="en-GB" b="0" dirty="0"/>
              <a:t>to </a:t>
            </a:r>
            <a:r>
              <a:rPr lang="en-GB" b="1" dirty="0"/>
              <a:t>84 </a:t>
            </a:r>
            <a:r>
              <a:rPr lang="en-GB" b="0" dirty="0"/>
              <a:t>add a </a:t>
            </a:r>
            <a:r>
              <a:rPr lang="en-GB" b="1" dirty="0" err="1"/>
              <a:t>ListSelectionListener</a:t>
            </a:r>
            <a:r>
              <a:rPr lang="en-GB" b="0" dirty="0"/>
              <a:t> to the </a:t>
            </a:r>
            <a:r>
              <a:rPr lang="en-GB" b="1" dirty="0" err="1"/>
              <a:t>JList</a:t>
            </a:r>
            <a:r>
              <a:rPr lang="en-GB" b="0" dirty="0"/>
              <a:t>. This object contains the </a:t>
            </a:r>
            <a:r>
              <a:rPr lang="en-GB" b="1" dirty="0" err="1"/>
              <a:t>valueChanged</a:t>
            </a:r>
            <a:r>
              <a:rPr lang="en-GB" b="0" dirty="0"/>
              <a:t> event which will fire when the user changes the selected item in the list.  </a:t>
            </a:r>
          </a:p>
          <a:p>
            <a:r>
              <a:rPr lang="en-GB" b="1" dirty="0"/>
              <a:t>Line 77 </a:t>
            </a:r>
            <a:r>
              <a:rPr lang="en-GB" b="0" dirty="0"/>
              <a:t>the index of this record is retrieved and stored in </a:t>
            </a:r>
            <a:r>
              <a:rPr lang="en-GB" b="1" dirty="0" err="1"/>
              <a:t>newIndex</a:t>
            </a:r>
            <a:r>
              <a:rPr lang="en-GB" b="0" dirty="0"/>
              <a:t>. </a:t>
            </a:r>
          </a:p>
          <a:p>
            <a:r>
              <a:rPr lang="en-GB" b="1" dirty="0"/>
              <a:t>Lines 78 </a:t>
            </a:r>
            <a:r>
              <a:rPr lang="en-GB" b="0" dirty="0"/>
              <a:t>and </a:t>
            </a:r>
            <a:r>
              <a:rPr lang="en-GB" b="1" dirty="0"/>
              <a:t>79, </a:t>
            </a:r>
            <a:r>
              <a:rPr lang="en-GB" b="0" dirty="0"/>
              <a:t>the index is double checked to make sure it is within range of the master record collection, if it is in range, the </a:t>
            </a:r>
            <a:r>
              <a:rPr lang="en-GB" b="1" dirty="0" err="1"/>
              <a:t>m_selectedIndex</a:t>
            </a:r>
            <a:r>
              <a:rPr lang="en-GB" b="0" dirty="0"/>
              <a:t> global reference is updated with this record number.</a:t>
            </a:r>
          </a:p>
          <a:p>
            <a:r>
              <a:rPr lang="en-GB" b="1" dirty="0"/>
              <a:t>Line 80 </a:t>
            </a:r>
            <a:r>
              <a:rPr lang="en-GB" b="0" dirty="0"/>
              <a:t>is a </a:t>
            </a:r>
            <a:r>
              <a:rPr lang="en-GB" b="1" dirty="0"/>
              <a:t>TODO</a:t>
            </a:r>
            <a:r>
              <a:rPr lang="en-GB" b="0" dirty="0"/>
              <a:t>.  As in the last project, we will return to this later, after we have coded the method that it requires.</a:t>
            </a:r>
          </a:p>
        </p:txBody>
      </p:sp>
      <p:sp>
        <p:nvSpPr>
          <p:cNvPr id="4" name="Slide Number Placeholder 3"/>
          <p:cNvSpPr>
            <a:spLocks noGrp="1"/>
          </p:cNvSpPr>
          <p:nvPr>
            <p:ph type="sldNum" sz="quarter" idx="5"/>
          </p:nvPr>
        </p:nvSpPr>
        <p:spPr/>
        <p:txBody>
          <a:bodyPr/>
          <a:lstStyle/>
          <a:p>
            <a:fld id="{F613D83F-DC1D-4206-A168-2287E477B1D2}" type="slidenum">
              <a:rPr lang="en-GB" smtClean="0"/>
              <a:t>32</a:t>
            </a:fld>
            <a:endParaRPr lang="en-GB" dirty="0"/>
          </a:p>
        </p:txBody>
      </p:sp>
    </p:spTree>
    <p:extLst>
      <p:ext uri="{BB962C8B-B14F-4D97-AF65-F5344CB8AC3E}">
        <p14:creationId xmlns:p14="http://schemas.microsoft.com/office/powerpoint/2010/main" val="8878225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 Clarification:</a:t>
            </a:r>
          </a:p>
          <a:p>
            <a:r>
              <a:rPr lang="en-GB" b="1" dirty="0"/>
              <a:t>Line 84 </a:t>
            </a:r>
            <a:r>
              <a:rPr lang="en-GB" b="0" dirty="0"/>
              <a:t>instantiates a new </a:t>
            </a:r>
            <a:r>
              <a:rPr lang="en-GB" b="1" dirty="0" err="1"/>
              <a:t>JScrollPane</a:t>
            </a:r>
            <a:r>
              <a:rPr lang="en-GB" b="0" dirty="0"/>
              <a:t> control</a:t>
            </a:r>
            <a:r>
              <a:rPr lang="en-GB" b="1" dirty="0"/>
              <a:t> </a:t>
            </a:r>
            <a:r>
              <a:rPr lang="en-GB" b="0" dirty="0"/>
              <a:t>passing it a reference to the </a:t>
            </a:r>
            <a:r>
              <a:rPr lang="en-GB" b="1" dirty="0" err="1"/>
              <a:t>JList</a:t>
            </a:r>
            <a:r>
              <a:rPr lang="en-GB" b="0" dirty="0"/>
              <a:t>.</a:t>
            </a:r>
          </a:p>
          <a:p>
            <a:r>
              <a:rPr lang="en-GB" b="1" dirty="0"/>
              <a:t>Line 86</a:t>
            </a:r>
            <a:r>
              <a:rPr lang="en-GB" b="0" dirty="0"/>
              <a:t> sets the preferred size of the pane. We would like 300 pixels wide and as tall as needed, hence the new </a:t>
            </a:r>
            <a:r>
              <a:rPr lang="en-GB" b="1" dirty="0"/>
              <a:t>Dimension</a:t>
            </a:r>
            <a:r>
              <a:rPr lang="en-GB" b="0" dirty="0"/>
              <a:t> object.</a:t>
            </a:r>
          </a:p>
          <a:p>
            <a:r>
              <a:rPr lang="en-GB" b="1" dirty="0"/>
              <a:t>Lines 87 </a:t>
            </a:r>
            <a:r>
              <a:rPr lang="en-GB" b="0" dirty="0"/>
              <a:t>and </a:t>
            </a:r>
            <a:r>
              <a:rPr lang="en-GB" b="1" dirty="0"/>
              <a:t>88 </a:t>
            </a:r>
            <a:r>
              <a:rPr lang="en-GB" b="0" dirty="0"/>
              <a:t>set the scroll bar visibility policy.  We will always need the vertical scrollbar and should not need the horizontal one. </a:t>
            </a:r>
          </a:p>
          <a:p>
            <a:r>
              <a:rPr lang="en-GB" b="1" dirty="0"/>
              <a:t>Line 89 </a:t>
            </a:r>
            <a:r>
              <a:rPr lang="en-GB" b="0" dirty="0"/>
              <a:t>adds the </a:t>
            </a:r>
            <a:r>
              <a:rPr lang="en-GB" b="1" dirty="0" err="1"/>
              <a:t>JScrollPane</a:t>
            </a:r>
            <a:r>
              <a:rPr lang="en-GB" b="0" dirty="0"/>
              <a:t> containing the </a:t>
            </a:r>
            <a:r>
              <a:rPr lang="en-GB" b="1" dirty="0" err="1"/>
              <a:t>JList</a:t>
            </a:r>
            <a:r>
              <a:rPr lang="en-GB" b="0" dirty="0"/>
              <a:t> to the application layout, again, </a:t>
            </a:r>
            <a:r>
              <a:rPr lang="en-GB" b="1" dirty="0"/>
              <a:t>constraints</a:t>
            </a:r>
            <a:r>
              <a:rPr lang="en-GB" b="0" dirty="0"/>
              <a:t> do not need to be altered at this point.</a:t>
            </a:r>
          </a:p>
        </p:txBody>
      </p:sp>
      <p:sp>
        <p:nvSpPr>
          <p:cNvPr id="4" name="Slide Number Placeholder 3"/>
          <p:cNvSpPr>
            <a:spLocks noGrp="1"/>
          </p:cNvSpPr>
          <p:nvPr>
            <p:ph type="sldNum" sz="quarter" idx="5"/>
          </p:nvPr>
        </p:nvSpPr>
        <p:spPr/>
        <p:txBody>
          <a:bodyPr/>
          <a:lstStyle/>
          <a:p>
            <a:fld id="{F613D83F-DC1D-4206-A168-2287E477B1D2}" type="slidenum">
              <a:rPr lang="en-GB" smtClean="0"/>
              <a:t>33</a:t>
            </a:fld>
            <a:endParaRPr lang="en-GB" dirty="0"/>
          </a:p>
        </p:txBody>
      </p:sp>
    </p:spTree>
    <p:extLst>
      <p:ext uri="{BB962C8B-B14F-4D97-AF65-F5344CB8AC3E}">
        <p14:creationId xmlns:p14="http://schemas.microsoft.com/office/powerpoint/2010/main" val="23403032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 Clarification:</a:t>
            </a:r>
          </a:p>
          <a:p>
            <a:r>
              <a:rPr lang="en-GB" b="1" dirty="0"/>
              <a:t>Line 91 </a:t>
            </a:r>
            <a:r>
              <a:rPr lang="en-GB" b="0" dirty="0"/>
              <a:t>instantiates a new </a:t>
            </a:r>
            <a:r>
              <a:rPr lang="en-GB" b="1" dirty="0" err="1"/>
              <a:t>JPanel</a:t>
            </a:r>
            <a:r>
              <a:rPr lang="en-GB" b="0" dirty="0"/>
              <a:t> control</a:t>
            </a:r>
            <a:r>
              <a:rPr lang="en-GB" b="1" dirty="0"/>
              <a:t> </a:t>
            </a:r>
            <a:r>
              <a:rPr lang="en-GB" b="0" dirty="0"/>
              <a:t>with a new </a:t>
            </a:r>
            <a:r>
              <a:rPr lang="en-GB" b="1" dirty="0" err="1"/>
              <a:t>FlowLayout</a:t>
            </a:r>
            <a:r>
              <a:rPr lang="en-GB" b="0" dirty="0"/>
              <a:t> which in turn is set to right-align the contents.</a:t>
            </a:r>
          </a:p>
          <a:p>
            <a:r>
              <a:rPr lang="en-GB" b="1" dirty="0"/>
              <a:t>Line 93</a:t>
            </a:r>
            <a:r>
              <a:rPr lang="en-GB" b="0" dirty="0"/>
              <a:t> creates a new button with the text </a:t>
            </a:r>
            <a:r>
              <a:rPr lang="en-GB" b="1" dirty="0"/>
              <a:t>Remove</a:t>
            </a:r>
            <a:r>
              <a:rPr lang="en-GB" b="0" dirty="0"/>
              <a:t>.</a:t>
            </a:r>
          </a:p>
          <a:p>
            <a:r>
              <a:rPr lang="en-GB" b="1" dirty="0"/>
              <a:t>Line 94 </a:t>
            </a:r>
            <a:r>
              <a:rPr lang="en-GB" b="0" dirty="0"/>
              <a:t>adds a new event listener to respond to button clicks.</a:t>
            </a:r>
          </a:p>
          <a:p>
            <a:r>
              <a:rPr lang="en-GB" b="1" dirty="0"/>
              <a:t>Line 96 </a:t>
            </a:r>
            <a:r>
              <a:rPr lang="en-GB" b="0" dirty="0"/>
              <a:t>is a </a:t>
            </a:r>
            <a:r>
              <a:rPr lang="en-GB" b="1" dirty="0"/>
              <a:t>TODO</a:t>
            </a:r>
            <a:r>
              <a:rPr lang="en-GB" b="0" dirty="0"/>
              <a:t>, again, this method has not been coded yet so we use this comment to remind ourselves to come back and complete this later.</a:t>
            </a:r>
          </a:p>
          <a:p>
            <a:r>
              <a:rPr lang="en-GB" b="1" dirty="0"/>
              <a:t>Line 100</a:t>
            </a:r>
            <a:r>
              <a:rPr lang="en-GB" b="0" dirty="0"/>
              <a:t> adds the button to the button panel.</a:t>
            </a:r>
            <a:endParaRPr lang="en-GB" b="1" dirty="0"/>
          </a:p>
        </p:txBody>
      </p:sp>
      <p:sp>
        <p:nvSpPr>
          <p:cNvPr id="4" name="Slide Number Placeholder 3"/>
          <p:cNvSpPr>
            <a:spLocks noGrp="1"/>
          </p:cNvSpPr>
          <p:nvPr>
            <p:ph type="sldNum" sz="quarter" idx="5"/>
          </p:nvPr>
        </p:nvSpPr>
        <p:spPr/>
        <p:txBody>
          <a:bodyPr/>
          <a:lstStyle/>
          <a:p>
            <a:fld id="{F613D83F-DC1D-4206-A168-2287E477B1D2}" type="slidenum">
              <a:rPr lang="en-GB" smtClean="0"/>
              <a:t>34</a:t>
            </a:fld>
            <a:endParaRPr lang="en-GB" dirty="0"/>
          </a:p>
        </p:txBody>
      </p:sp>
    </p:spTree>
    <p:extLst>
      <p:ext uri="{BB962C8B-B14F-4D97-AF65-F5344CB8AC3E}">
        <p14:creationId xmlns:p14="http://schemas.microsoft.com/office/powerpoint/2010/main" val="8860071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 Clarification:</a:t>
            </a:r>
          </a:p>
          <a:p>
            <a:r>
              <a:rPr lang="en-GB" b="1" dirty="0"/>
              <a:t>Line 102</a:t>
            </a:r>
            <a:r>
              <a:rPr lang="en-GB" b="0" dirty="0"/>
              <a:t> creates a new button with the text </a:t>
            </a:r>
            <a:r>
              <a:rPr lang="en-GB" b="1" dirty="0"/>
              <a:t>Save</a:t>
            </a:r>
            <a:r>
              <a:rPr lang="en-GB" b="0" dirty="0"/>
              <a:t>.</a:t>
            </a:r>
          </a:p>
          <a:p>
            <a:r>
              <a:rPr lang="en-GB" b="1" dirty="0"/>
              <a:t>Line 103 </a:t>
            </a:r>
            <a:r>
              <a:rPr lang="en-GB" b="0" dirty="0"/>
              <a:t>adds a new event listener to respond to button clicks.</a:t>
            </a:r>
          </a:p>
          <a:p>
            <a:r>
              <a:rPr lang="en-GB" b="1" dirty="0"/>
              <a:t>Line 105 </a:t>
            </a:r>
            <a:r>
              <a:rPr lang="en-GB" b="0" dirty="0"/>
              <a:t>is another </a:t>
            </a:r>
            <a:r>
              <a:rPr lang="en-GB" b="1" dirty="0"/>
              <a:t>TODO</a:t>
            </a:r>
            <a:r>
              <a:rPr lang="en-GB" b="0" dirty="0"/>
              <a:t>.</a:t>
            </a:r>
          </a:p>
          <a:p>
            <a:r>
              <a:rPr lang="en-GB" b="1" dirty="0"/>
              <a:t>Line 109 </a:t>
            </a:r>
            <a:r>
              <a:rPr lang="en-GB" b="0" dirty="0"/>
              <a:t>adds the save button to the button panel.</a:t>
            </a:r>
          </a:p>
          <a:p>
            <a:r>
              <a:rPr lang="en-GB" b="1" dirty="0"/>
              <a:t>Lines 111 </a:t>
            </a:r>
            <a:r>
              <a:rPr lang="en-GB" b="0" dirty="0"/>
              <a:t>and</a:t>
            </a:r>
            <a:r>
              <a:rPr lang="en-GB" b="1" dirty="0"/>
              <a:t> 112 </a:t>
            </a:r>
            <a:r>
              <a:rPr lang="en-GB" b="0" dirty="0"/>
              <a:t>alter the </a:t>
            </a:r>
            <a:r>
              <a:rPr lang="en-GB" b="1" dirty="0"/>
              <a:t>constraints</a:t>
            </a:r>
            <a:r>
              <a:rPr lang="en-GB" b="0" dirty="0"/>
              <a:t> object to stop the button panel filling vertically and to place it on the second row of the </a:t>
            </a:r>
            <a:r>
              <a:rPr lang="en-GB" b="1" dirty="0" err="1"/>
              <a:t>GridBagLayout</a:t>
            </a:r>
            <a:r>
              <a:rPr lang="en-GB" b="0" dirty="0"/>
              <a:t>.</a:t>
            </a:r>
          </a:p>
          <a:p>
            <a:r>
              <a:rPr lang="en-GB" b="1" dirty="0"/>
              <a:t>Line 113 </a:t>
            </a:r>
            <a:r>
              <a:rPr lang="en-GB" b="0" dirty="0"/>
              <a:t>adds the button panel to the UI layout according to the current settings in the </a:t>
            </a:r>
            <a:r>
              <a:rPr lang="en-GB" b="1" dirty="0"/>
              <a:t>constraints</a:t>
            </a:r>
            <a:r>
              <a:rPr lang="en-GB" b="0" dirty="0"/>
              <a:t> object.</a:t>
            </a:r>
            <a:endParaRPr lang="en-GB" b="1" dirty="0"/>
          </a:p>
        </p:txBody>
      </p:sp>
      <p:sp>
        <p:nvSpPr>
          <p:cNvPr id="4" name="Slide Number Placeholder 3"/>
          <p:cNvSpPr>
            <a:spLocks noGrp="1"/>
          </p:cNvSpPr>
          <p:nvPr>
            <p:ph type="sldNum" sz="quarter" idx="5"/>
          </p:nvPr>
        </p:nvSpPr>
        <p:spPr/>
        <p:txBody>
          <a:bodyPr/>
          <a:lstStyle/>
          <a:p>
            <a:fld id="{F613D83F-DC1D-4206-A168-2287E477B1D2}" type="slidenum">
              <a:rPr lang="en-GB" smtClean="0"/>
              <a:t>35</a:t>
            </a:fld>
            <a:endParaRPr lang="en-GB" dirty="0"/>
          </a:p>
        </p:txBody>
      </p:sp>
    </p:spTree>
    <p:extLst>
      <p:ext uri="{BB962C8B-B14F-4D97-AF65-F5344CB8AC3E}">
        <p14:creationId xmlns:p14="http://schemas.microsoft.com/office/powerpoint/2010/main" val="39516067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 Clarification:</a:t>
            </a:r>
          </a:p>
          <a:p>
            <a:r>
              <a:rPr lang="en-GB" b="1" dirty="0"/>
              <a:t>Lines 115</a:t>
            </a:r>
            <a:r>
              <a:rPr lang="en-GB" b="0" dirty="0"/>
              <a:t> to </a:t>
            </a:r>
            <a:r>
              <a:rPr lang="en-GB" b="1" dirty="0"/>
              <a:t>118 </a:t>
            </a:r>
            <a:r>
              <a:rPr lang="en-GB" b="0" dirty="0"/>
              <a:t>resets the </a:t>
            </a:r>
            <a:r>
              <a:rPr lang="en-GB" b="1" dirty="0"/>
              <a:t>constraints</a:t>
            </a:r>
            <a:r>
              <a:rPr lang="en-GB" b="0" dirty="0"/>
              <a:t> object setting the </a:t>
            </a:r>
            <a:r>
              <a:rPr lang="en-GB" b="1" dirty="0"/>
              <a:t>weight</a:t>
            </a:r>
            <a:r>
              <a:rPr lang="en-GB" b="0" dirty="0"/>
              <a:t> to expand in both directions filling the available space, the </a:t>
            </a:r>
            <a:r>
              <a:rPr lang="en-GB" b="1" dirty="0"/>
              <a:t>X </a:t>
            </a:r>
            <a:r>
              <a:rPr lang="en-GB" b="0" dirty="0"/>
              <a:t>property is set to </a:t>
            </a:r>
            <a:r>
              <a:rPr lang="en-GB" b="1" dirty="0"/>
              <a:t>1</a:t>
            </a:r>
            <a:r>
              <a:rPr lang="en-GB" b="0" dirty="0"/>
              <a:t> selecting the right hand cell of the main UI layout.  The </a:t>
            </a:r>
            <a:r>
              <a:rPr lang="en-GB" b="1" dirty="0"/>
              <a:t>Y </a:t>
            </a:r>
            <a:r>
              <a:rPr lang="en-GB" b="0" dirty="0"/>
              <a:t>property is set back to </a:t>
            </a:r>
            <a:r>
              <a:rPr lang="en-GB" b="1" dirty="0"/>
              <a:t>0</a:t>
            </a:r>
            <a:r>
              <a:rPr lang="en-GB" b="0" dirty="0"/>
              <a:t> so that the next element added will be added to the top of the right column.</a:t>
            </a:r>
          </a:p>
          <a:p>
            <a:r>
              <a:rPr lang="en-GB" b="1" dirty="0"/>
              <a:t>Lines 119 </a:t>
            </a:r>
            <a:r>
              <a:rPr lang="en-GB" b="0" dirty="0"/>
              <a:t>to</a:t>
            </a:r>
            <a:r>
              <a:rPr lang="en-GB" b="1" dirty="0"/>
              <a:t> 121</a:t>
            </a:r>
            <a:r>
              <a:rPr lang="en-GB" b="0" dirty="0"/>
              <a:t> create a new </a:t>
            </a:r>
            <a:r>
              <a:rPr lang="en-GB" b="1" dirty="0" err="1"/>
              <a:t>JPanel</a:t>
            </a:r>
            <a:r>
              <a:rPr lang="en-GB" b="1" dirty="0"/>
              <a:t> </a:t>
            </a:r>
            <a:r>
              <a:rPr lang="en-GB" b="0" dirty="0"/>
              <a:t>to house the right hand column controls, this also has a titled border set with the text </a:t>
            </a:r>
            <a:r>
              <a:rPr lang="en-GB" b="1" dirty="0"/>
              <a:t>Record</a:t>
            </a:r>
            <a:r>
              <a:rPr lang="en-GB" b="0" dirty="0"/>
              <a:t>.  This is then added to the main UI layout.</a:t>
            </a:r>
          </a:p>
        </p:txBody>
      </p:sp>
      <p:sp>
        <p:nvSpPr>
          <p:cNvPr id="4" name="Slide Number Placeholder 3"/>
          <p:cNvSpPr>
            <a:spLocks noGrp="1"/>
          </p:cNvSpPr>
          <p:nvPr>
            <p:ph type="sldNum" sz="quarter" idx="5"/>
          </p:nvPr>
        </p:nvSpPr>
        <p:spPr/>
        <p:txBody>
          <a:bodyPr/>
          <a:lstStyle/>
          <a:p>
            <a:fld id="{F613D83F-DC1D-4206-A168-2287E477B1D2}" type="slidenum">
              <a:rPr lang="en-GB" smtClean="0"/>
              <a:t>36</a:t>
            </a:fld>
            <a:endParaRPr lang="en-GB" dirty="0"/>
          </a:p>
        </p:txBody>
      </p:sp>
    </p:spTree>
    <p:extLst>
      <p:ext uri="{BB962C8B-B14F-4D97-AF65-F5344CB8AC3E}">
        <p14:creationId xmlns:p14="http://schemas.microsoft.com/office/powerpoint/2010/main" val="19850532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 Clarification:</a:t>
            </a:r>
          </a:p>
          <a:p>
            <a:r>
              <a:rPr lang="en-GB" b="1" dirty="0"/>
              <a:t>Line 123</a:t>
            </a:r>
            <a:r>
              <a:rPr lang="en-GB" b="0" dirty="0"/>
              <a:t> instantiates a new </a:t>
            </a:r>
            <a:r>
              <a:rPr lang="en-GB" b="1" dirty="0" err="1"/>
              <a:t>JPanel</a:t>
            </a:r>
            <a:r>
              <a:rPr lang="en-GB" b="1" dirty="0"/>
              <a:t> </a:t>
            </a:r>
            <a:r>
              <a:rPr lang="en-GB" b="0" dirty="0"/>
              <a:t>with a </a:t>
            </a:r>
            <a:r>
              <a:rPr lang="en-GB" b="1" dirty="0" err="1"/>
              <a:t>GridBayLayout</a:t>
            </a:r>
            <a:r>
              <a:rPr lang="en-GB" b="0" dirty="0"/>
              <a:t> manager.</a:t>
            </a:r>
            <a:endParaRPr lang="en-GB" b="1" dirty="0"/>
          </a:p>
          <a:p>
            <a:r>
              <a:rPr lang="en-GB" b="1" dirty="0"/>
              <a:t>Line 124</a:t>
            </a:r>
            <a:r>
              <a:rPr lang="en-GB" b="0" dirty="0"/>
              <a:t> sets the column number of the </a:t>
            </a:r>
            <a:r>
              <a:rPr lang="en-GB" b="1" dirty="0"/>
              <a:t>constraints </a:t>
            </a:r>
            <a:r>
              <a:rPr lang="en-GB" b="0" dirty="0"/>
              <a:t>object back to </a:t>
            </a:r>
            <a:r>
              <a:rPr lang="en-GB" b="1" dirty="0"/>
              <a:t>0</a:t>
            </a:r>
            <a:r>
              <a:rPr lang="en-GB" b="0" dirty="0"/>
              <a:t> as this new panel will be added to the </a:t>
            </a:r>
            <a:r>
              <a:rPr lang="en-GB" b="1" dirty="0" err="1"/>
              <a:t>rightPanel</a:t>
            </a:r>
            <a:r>
              <a:rPr lang="en-GB" b="0" dirty="0"/>
              <a:t> object rather than to the main UI.</a:t>
            </a:r>
            <a:endParaRPr lang="en-GB" b="1" dirty="0"/>
          </a:p>
          <a:p>
            <a:r>
              <a:rPr lang="en-GB" b="1" dirty="0"/>
              <a:t>Line 125 </a:t>
            </a:r>
            <a:r>
              <a:rPr lang="en-GB" b="0" dirty="0"/>
              <a:t>adds the new panel into the </a:t>
            </a:r>
            <a:r>
              <a:rPr lang="en-GB" b="1" dirty="0" err="1"/>
              <a:t>rightPanel</a:t>
            </a:r>
            <a:r>
              <a:rPr lang="en-GB" b="0" dirty="0"/>
              <a:t> object.</a:t>
            </a:r>
          </a:p>
        </p:txBody>
      </p:sp>
      <p:sp>
        <p:nvSpPr>
          <p:cNvPr id="4" name="Slide Number Placeholder 3"/>
          <p:cNvSpPr>
            <a:spLocks noGrp="1"/>
          </p:cNvSpPr>
          <p:nvPr>
            <p:ph type="sldNum" sz="quarter" idx="5"/>
          </p:nvPr>
        </p:nvSpPr>
        <p:spPr/>
        <p:txBody>
          <a:bodyPr/>
          <a:lstStyle/>
          <a:p>
            <a:fld id="{F613D83F-DC1D-4206-A168-2287E477B1D2}" type="slidenum">
              <a:rPr lang="en-GB" smtClean="0"/>
              <a:t>37</a:t>
            </a:fld>
            <a:endParaRPr lang="en-GB" dirty="0"/>
          </a:p>
        </p:txBody>
      </p:sp>
    </p:spTree>
    <p:extLst>
      <p:ext uri="{BB962C8B-B14F-4D97-AF65-F5344CB8AC3E}">
        <p14:creationId xmlns:p14="http://schemas.microsoft.com/office/powerpoint/2010/main" val="14810719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3: </a:t>
            </a:r>
            <a:r>
              <a:rPr lang="en-GB" dirty="0" err="1"/>
              <a:t>Programiz</a:t>
            </a:r>
            <a:r>
              <a:rPr lang="en-GB" dirty="0"/>
              <a:t>. </a:t>
            </a:r>
            <a:r>
              <a:rPr lang="en-GB" i="1" dirty="0"/>
              <a:t>Java FileWriter Class.</a:t>
            </a:r>
            <a:r>
              <a:rPr lang="en-GB" i="0" dirty="0"/>
              <a:t> Available at: https://www.programiz.com/java-programming/filewriter. Last Accessed: 27/6/22</a:t>
            </a:r>
            <a:endParaRPr lang="en-GB" dirty="0"/>
          </a:p>
        </p:txBody>
      </p:sp>
      <p:sp>
        <p:nvSpPr>
          <p:cNvPr id="4" name="Slide Number Placeholder 3"/>
          <p:cNvSpPr>
            <a:spLocks noGrp="1"/>
          </p:cNvSpPr>
          <p:nvPr>
            <p:ph type="sldNum" sz="quarter" idx="5"/>
          </p:nvPr>
        </p:nvSpPr>
        <p:spPr/>
        <p:txBody>
          <a:bodyPr/>
          <a:lstStyle/>
          <a:p>
            <a:fld id="{F613D83F-DC1D-4206-A168-2287E477B1D2}" type="slidenum">
              <a:rPr lang="en-GB" smtClean="0"/>
              <a:t>6</a:t>
            </a:fld>
            <a:endParaRPr lang="en-GB" dirty="0"/>
          </a:p>
        </p:txBody>
      </p:sp>
    </p:spTree>
    <p:extLst>
      <p:ext uri="{BB962C8B-B14F-4D97-AF65-F5344CB8AC3E}">
        <p14:creationId xmlns:p14="http://schemas.microsoft.com/office/powerpoint/2010/main" val="39597483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 Clarification:</a:t>
            </a:r>
          </a:p>
          <a:p>
            <a:r>
              <a:rPr lang="en-GB" b="1" dirty="0"/>
              <a:t>Line 127</a:t>
            </a:r>
            <a:r>
              <a:rPr lang="en-GB" b="0" dirty="0"/>
              <a:t> instantiates a new </a:t>
            </a:r>
            <a:r>
              <a:rPr lang="en-GB" b="1" dirty="0" err="1"/>
              <a:t>JPanel</a:t>
            </a:r>
            <a:r>
              <a:rPr lang="en-GB" b="1" dirty="0"/>
              <a:t> </a:t>
            </a:r>
            <a:r>
              <a:rPr lang="en-GB" b="0" dirty="0"/>
              <a:t>with a right-aligned</a:t>
            </a:r>
            <a:r>
              <a:rPr lang="en-GB" b="1" dirty="0"/>
              <a:t> </a:t>
            </a:r>
            <a:r>
              <a:rPr lang="en-GB" b="1" dirty="0" err="1"/>
              <a:t>FlowLayout</a:t>
            </a:r>
            <a:r>
              <a:rPr lang="en-GB" b="1" dirty="0"/>
              <a:t>.</a:t>
            </a:r>
          </a:p>
          <a:p>
            <a:r>
              <a:rPr lang="en-GB" b="1" dirty="0"/>
              <a:t>Line 129</a:t>
            </a:r>
            <a:r>
              <a:rPr lang="en-GB" b="0" dirty="0"/>
              <a:t> to </a:t>
            </a:r>
            <a:r>
              <a:rPr lang="en-GB" b="1" dirty="0"/>
              <a:t>136</a:t>
            </a:r>
            <a:r>
              <a:rPr lang="en-GB" b="0" dirty="0"/>
              <a:t> creates a </a:t>
            </a:r>
            <a:r>
              <a:rPr lang="en-GB" b="1" dirty="0"/>
              <a:t>New</a:t>
            </a:r>
            <a:r>
              <a:rPr lang="en-GB" b="0" dirty="0"/>
              <a:t> button and adds this to the </a:t>
            </a:r>
            <a:r>
              <a:rPr lang="en-GB" b="1" dirty="0" err="1"/>
              <a:t>rightButtons</a:t>
            </a:r>
            <a:r>
              <a:rPr lang="en-GB" b="0" dirty="0"/>
              <a:t> panel.</a:t>
            </a:r>
          </a:p>
          <a:p>
            <a:r>
              <a:rPr lang="en-GB" b="1" dirty="0"/>
              <a:t>Line 132</a:t>
            </a:r>
            <a:r>
              <a:rPr lang="en-GB" b="0" dirty="0"/>
              <a:t> is another </a:t>
            </a:r>
            <a:r>
              <a:rPr lang="en-GB" b="1" dirty="0"/>
              <a:t>TODO.</a:t>
            </a:r>
          </a:p>
        </p:txBody>
      </p:sp>
      <p:sp>
        <p:nvSpPr>
          <p:cNvPr id="4" name="Slide Number Placeholder 3"/>
          <p:cNvSpPr>
            <a:spLocks noGrp="1"/>
          </p:cNvSpPr>
          <p:nvPr>
            <p:ph type="sldNum" sz="quarter" idx="5"/>
          </p:nvPr>
        </p:nvSpPr>
        <p:spPr/>
        <p:txBody>
          <a:bodyPr/>
          <a:lstStyle/>
          <a:p>
            <a:fld id="{F613D83F-DC1D-4206-A168-2287E477B1D2}" type="slidenum">
              <a:rPr lang="en-GB" smtClean="0"/>
              <a:t>38</a:t>
            </a:fld>
            <a:endParaRPr lang="en-GB" dirty="0"/>
          </a:p>
        </p:txBody>
      </p:sp>
    </p:spTree>
    <p:extLst>
      <p:ext uri="{BB962C8B-B14F-4D97-AF65-F5344CB8AC3E}">
        <p14:creationId xmlns:p14="http://schemas.microsoft.com/office/powerpoint/2010/main" val="26804645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 Clarification:</a:t>
            </a:r>
          </a:p>
          <a:p>
            <a:r>
              <a:rPr lang="en-GB" b="1" dirty="0"/>
              <a:t>Line 138 </a:t>
            </a:r>
            <a:r>
              <a:rPr lang="en-GB" b="0" dirty="0"/>
              <a:t>instantiates a new </a:t>
            </a:r>
            <a:r>
              <a:rPr lang="en-GB" b="1" dirty="0" err="1"/>
              <a:t>JButton</a:t>
            </a:r>
            <a:r>
              <a:rPr lang="en-GB" b="0" dirty="0"/>
              <a:t> with the text </a:t>
            </a:r>
            <a:r>
              <a:rPr lang="en-GB" b="1" dirty="0"/>
              <a:t>Edit.</a:t>
            </a:r>
          </a:p>
          <a:p>
            <a:r>
              <a:rPr lang="en-GB" b="1" dirty="0"/>
              <a:t>Lines 139 </a:t>
            </a:r>
            <a:r>
              <a:rPr lang="en-GB" b="0" dirty="0"/>
              <a:t>to </a:t>
            </a:r>
            <a:r>
              <a:rPr lang="en-GB" b="1" dirty="0"/>
              <a:t>145 </a:t>
            </a:r>
            <a:r>
              <a:rPr lang="en-GB" b="0" dirty="0"/>
              <a:t>add an </a:t>
            </a:r>
            <a:r>
              <a:rPr lang="en-GB" b="1" dirty="0"/>
              <a:t>ActionListener</a:t>
            </a:r>
            <a:r>
              <a:rPr lang="en-GB" b="0" dirty="0"/>
              <a:t> to await mouse clicks on this button. </a:t>
            </a:r>
          </a:p>
          <a:p>
            <a:r>
              <a:rPr lang="en-GB" b="1" dirty="0"/>
              <a:t>Line 143</a:t>
            </a:r>
            <a:r>
              <a:rPr lang="en-GB" b="0" dirty="0"/>
              <a:t> is another </a:t>
            </a:r>
            <a:r>
              <a:rPr lang="en-GB" b="1" dirty="0"/>
              <a:t>TODO</a:t>
            </a:r>
            <a:r>
              <a:rPr lang="en-GB" b="0" dirty="0"/>
              <a:t> comment which we will return to later in the project.</a:t>
            </a:r>
          </a:p>
          <a:p>
            <a:r>
              <a:rPr lang="en-GB" b="1" dirty="0"/>
              <a:t>Line 147 </a:t>
            </a:r>
            <a:r>
              <a:rPr lang="en-GB" b="0" dirty="0"/>
              <a:t>adds the </a:t>
            </a:r>
            <a:r>
              <a:rPr lang="en-GB" b="1" dirty="0"/>
              <a:t>Edit</a:t>
            </a:r>
            <a:r>
              <a:rPr lang="en-GB" b="0" dirty="0"/>
              <a:t> button to the </a:t>
            </a:r>
            <a:r>
              <a:rPr lang="en-GB" b="1" dirty="0" err="1"/>
              <a:t>rightButtons</a:t>
            </a:r>
            <a:r>
              <a:rPr lang="en-GB" b="0" dirty="0"/>
              <a:t> panel.</a:t>
            </a:r>
          </a:p>
          <a:p>
            <a:r>
              <a:rPr lang="en-GB" b="1" dirty="0"/>
              <a:t>Lines 149 </a:t>
            </a:r>
            <a:r>
              <a:rPr lang="en-GB" b="0" dirty="0"/>
              <a:t>and </a:t>
            </a:r>
            <a:r>
              <a:rPr lang="en-GB" b="1" dirty="0"/>
              <a:t>150</a:t>
            </a:r>
            <a:r>
              <a:rPr lang="en-GB" b="0" dirty="0"/>
              <a:t> alter the </a:t>
            </a:r>
            <a:r>
              <a:rPr lang="en-GB" b="1" dirty="0"/>
              <a:t>constraints</a:t>
            </a:r>
            <a:r>
              <a:rPr lang="en-GB" b="0" dirty="0"/>
              <a:t> object properties. In this case, the row number (</a:t>
            </a:r>
            <a:r>
              <a:rPr lang="en-GB" b="1" dirty="0"/>
              <a:t>Y</a:t>
            </a:r>
            <a:r>
              <a:rPr lang="en-GB" b="0" dirty="0"/>
              <a:t>) is set to </a:t>
            </a:r>
            <a:r>
              <a:rPr lang="en-GB" b="1" dirty="0"/>
              <a:t>1</a:t>
            </a:r>
            <a:r>
              <a:rPr lang="en-GB" b="0" dirty="0"/>
              <a:t> selecting the second row.  The </a:t>
            </a:r>
            <a:r>
              <a:rPr lang="en-GB" b="1" dirty="0"/>
              <a:t>weight Y </a:t>
            </a:r>
            <a:r>
              <a:rPr lang="en-GB" b="0" dirty="0"/>
              <a:t>property is set to </a:t>
            </a:r>
            <a:r>
              <a:rPr lang="en-GB" b="1" dirty="0"/>
              <a:t>0 </a:t>
            </a:r>
            <a:r>
              <a:rPr lang="en-GB" b="0" dirty="0"/>
              <a:t>meaning that this panel will not expand vertically.</a:t>
            </a:r>
          </a:p>
          <a:p>
            <a:r>
              <a:rPr lang="en-GB" b="1" dirty="0"/>
              <a:t>Line 151 </a:t>
            </a:r>
            <a:r>
              <a:rPr lang="en-GB" b="0" dirty="0"/>
              <a:t>adds the </a:t>
            </a:r>
            <a:r>
              <a:rPr lang="en-GB" b="1" dirty="0" err="1"/>
              <a:t>rightButtons</a:t>
            </a:r>
            <a:r>
              <a:rPr lang="en-GB" b="0" dirty="0"/>
              <a:t> panel into the </a:t>
            </a:r>
            <a:r>
              <a:rPr lang="en-GB" b="1" dirty="0" err="1"/>
              <a:t>rightPanel</a:t>
            </a:r>
            <a:r>
              <a:rPr lang="en-GB" b="1" dirty="0"/>
              <a:t> </a:t>
            </a:r>
            <a:r>
              <a:rPr lang="en-GB" b="0" dirty="0"/>
              <a:t>panel (the right hand side of the UI) using the current </a:t>
            </a:r>
            <a:r>
              <a:rPr lang="en-GB" b="1" dirty="0"/>
              <a:t>constraints.</a:t>
            </a:r>
          </a:p>
        </p:txBody>
      </p:sp>
      <p:sp>
        <p:nvSpPr>
          <p:cNvPr id="4" name="Slide Number Placeholder 3"/>
          <p:cNvSpPr>
            <a:spLocks noGrp="1"/>
          </p:cNvSpPr>
          <p:nvPr>
            <p:ph type="sldNum" sz="quarter" idx="5"/>
          </p:nvPr>
        </p:nvSpPr>
        <p:spPr/>
        <p:txBody>
          <a:bodyPr/>
          <a:lstStyle/>
          <a:p>
            <a:fld id="{F613D83F-DC1D-4206-A168-2287E477B1D2}" type="slidenum">
              <a:rPr lang="en-GB" smtClean="0"/>
              <a:t>39</a:t>
            </a:fld>
            <a:endParaRPr lang="en-GB" dirty="0"/>
          </a:p>
        </p:txBody>
      </p:sp>
    </p:spTree>
    <p:extLst>
      <p:ext uri="{BB962C8B-B14F-4D97-AF65-F5344CB8AC3E}">
        <p14:creationId xmlns:p14="http://schemas.microsoft.com/office/powerpoint/2010/main" val="41387873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 Clarification:</a:t>
            </a:r>
          </a:p>
          <a:p>
            <a:r>
              <a:rPr lang="en-GB" b="1" dirty="0"/>
              <a:t>Line 153 </a:t>
            </a:r>
            <a:r>
              <a:rPr lang="en-GB" b="0" dirty="0"/>
              <a:t>resets the </a:t>
            </a:r>
            <a:r>
              <a:rPr lang="en-GB" b="1" dirty="0"/>
              <a:t>constraints </a:t>
            </a:r>
            <a:r>
              <a:rPr lang="en-GB" b="0" dirty="0"/>
              <a:t>row back to </a:t>
            </a:r>
            <a:r>
              <a:rPr lang="en-GB" b="1" dirty="0"/>
              <a:t>0</a:t>
            </a:r>
            <a:r>
              <a:rPr lang="en-GB" b="0" dirty="0"/>
              <a:t> as these labels will start in the top left column of the </a:t>
            </a:r>
            <a:r>
              <a:rPr lang="en-GB" b="1" dirty="0" err="1"/>
              <a:t>displayPanel</a:t>
            </a:r>
            <a:r>
              <a:rPr lang="en-GB" b="1" dirty="0"/>
              <a:t>.  </a:t>
            </a:r>
            <a:r>
              <a:rPr lang="en-GB" b="0" dirty="0"/>
              <a:t>The </a:t>
            </a:r>
            <a:r>
              <a:rPr lang="en-GB" b="1" dirty="0" err="1"/>
              <a:t>displayPanel</a:t>
            </a:r>
            <a:r>
              <a:rPr lang="en-GB" b="0" dirty="0"/>
              <a:t> will have 2 columns and 7 rows with field labels on the left and corresponding data on the right.</a:t>
            </a:r>
          </a:p>
          <a:p>
            <a:r>
              <a:rPr lang="en-GB" b="1" dirty="0"/>
              <a:t>Line 153 </a:t>
            </a:r>
            <a:r>
              <a:rPr lang="en-GB" b="0" dirty="0"/>
              <a:t>sets the </a:t>
            </a:r>
            <a:r>
              <a:rPr lang="en-GB" b="1" dirty="0"/>
              <a:t>fill</a:t>
            </a:r>
            <a:r>
              <a:rPr lang="en-GB" b="0" dirty="0"/>
              <a:t> property to </a:t>
            </a:r>
            <a:r>
              <a:rPr lang="en-GB" b="1" dirty="0"/>
              <a:t>horizontal</a:t>
            </a:r>
            <a:r>
              <a:rPr lang="en-GB" b="0" dirty="0"/>
              <a:t>.</a:t>
            </a:r>
          </a:p>
          <a:p>
            <a:r>
              <a:rPr lang="en-GB" b="1" dirty="0"/>
              <a:t>Line 155 </a:t>
            </a:r>
            <a:r>
              <a:rPr lang="en-GB" b="0" dirty="0"/>
              <a:t>adds a new </a:t>
            </a:r>
            <a:r>
              <a:rPr lang="en-GB" b="1" dirty="0" err="1"/>
              <a:t>JLabel</a:t>
            </a:r>
            <a:r>
              <a:rPr lang="en-GB" b="1" dirty="0"/>
              <a:t> </a:t>
            </a:r>
            <a:r>
              <a:rPr lang="en-GB" b="0" dirty="0"/>
              <a:t>to the </a:t>
            </a:r>
            <a:r>
              <a:rPr lang="en-GB" b="1" dirty="0" err="1"/>
              <a:t>displayPanel</a:t>
            </a:r>
            <a:r>
              <a:rPr lang="en-GB" b="0" dirty="0"/>
              <a:t>.  The </a:t>
            </a:r>
            <a:r>
              <a:rPr lang="en-GB" b="1" dirty="0" err="1"/>
              <a:t>JLabel</a:t>
            </a:r>
            <a:r>
              <a:rPr lang="en-GB" b="1" dirty="0"/>
              <a:t> </a:t>
            </a:r>
            <a:r>
              <a:rPr lang="en-GB" b="0" dirty="0"/>
              <a:t>is generated by the utility method that we added earlier and only requires us to pass in the text for the label to display.</a:t>
            </a:r>
          </a:p>
          <a:p>
            <a:r>
              <a:rPr lang="en-GB" b="1" dirty="0"/>
              <a:t>Line 156</a:t>
            </a:r>
            <a:r>
              <a:rPr lang="en-GB" b="0" dirty="0"/>
              <a:t> increments the row number in the </a:t>
            </a:r>
            <a:r>
              <a:rPr lang="en-GB" b="1" dirty="0"/>
              <a:t>constraints </a:t>
            </a:r>
            <a:r>
              <a:rPr lang="en-GB" b="0" dirty="0"/>
              <a:t>object by </a:t>
            </a:r>
            <a:r>
              <a:rPr lang="en-GB" b="1" dirty="0"/>
              <a:t>1</a:t>
            </a:r>
            <a:r>
              <a:rPr lang="en-GB" b="0" dirty="0"/>
              <a:t> so that the next label can be added to a lower row.</a:t>
            </a:r>
          </a:p>
          <a:p>
            <a:r>
              <a:rPr lang="en-GB" b="1" dirty="0"/>
              <a:t>Lines 157 </a:t>
            </a:r>
            <a:r>
              <a:rPr lang="en-GB" b="0" dirty="0"/>
              <a:t>to </a:t>
            </a:r>
            <a:r>
              <a:rPr lang="en-GB" b="1" dirty="0"/>
              <a:t>167 </a:t>
            </a:r>
            <a:r>
              <a:rPr lang="en-GB" b="0" dirty="0"/>
              <a:t>repeat these last two steps, adding all of the remaining labels to the </a:t>
            </a:r>
            <a:r>
              <a:rPr lang="en-GB" b="1" dirty="0" err="1"/>
              <a:t>displayPanel</a:t>
            </a:r>
            <a:r>
              <a:rPr lang="en-GB" b="0" dirty="0"/>
              <a:t> area.</a:t>
            </a:r>
            <a:endParaRPr lang="en-GB" b="1" dirty="0"/>
          </a:p>
          <a:p>
            <a:endParaRPr lang="en-GB" b="1" dirty="0"/>
          </a:p>
          <a:p>
            <a:endParaRPr lang="en-GB" b="1" dirty="0"/>
          </a:p>
        </p:txBody>
      </p:sp>
      <p:sp>
        <p:nvSpPr>
          <p:cNvPr id="4" name="Slide Number Placeholder 3"/>
          <p:cNvSpPr>
            <a:spLocks noGrp="1"/>
          </p:cNvSpPr>
          <p:nvPr>
            <p:ph type="sldNum" sz="quarter" idx="5"/>
          </p:nvPr>
        </p:nvSpPr>
        <p:spPr/>
        <p:txBody>
          <a:bodyPr/>
          <a:lstStyle/>
          <a:p>
            <a:fld id="{F613D83F-DC1D-4206-A168-2287E477B1D2}" type="slidenum">
              <a:rPr lang="en-GB" smtClean="0"/>
              <a:t>40</a:t>
            </a:fld>
            <a:endParaRPr lang="en-GB" dirty="0"/>
          </a:p>
        </p:txBody>
      </p:sp>
    </p:spTree>
    <p:extLst>
      <p:ext uri="{BB962C8B-B14F-4D97-AF65-F5344CB8AC3E}">
        <p14:creationId xmlns:p14="http://schemas.microsoft.com/office/powerpoint/2010/main" val="18158331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 Clarification:</a:t>
            </a:r>
          </a:p>
          <a:p>
            <a:r>
              <a:rPr lang="en-GB" b="1" dirty="0"/>
              <a:t>Lines 169 </a:t>
            </a:r>
            <a:r>
              <a:rPr lang="en-GB" b="0" dirty="0"/>
              <a:t>and </a:t>
            </a:r>
            <a:r>
              <a:rPr lang="en-GB" b="1" dirty="0"/>
              <a:t>170 </a:t>
            </a:r>
            <a:r>
              <a:rPr lang="en-GB" b="0" dirty="0"/>
              <a:t>reset the </a:t>
            </a:r>
            <a:r>
              <a:rPr lang="en-GB" b="1" dirty="0"/>
              <a:t>constraints </a:t>
            </a:r>
            <a:r>
              <a:rPr lang="en-GB" b="0" dirty="0"/>
              <a:t>properties to reflect the top row in the right-hand column.</a:t>
            </a:r>
          </a:p>
          <a:p>
            <a:r>
              <a:rPr lang="en-GB" b="1" dirty="0"/>
              <a:t>Line 171 </a:t>
            </a:r>
            <a:r>
              <a:rPr lang="en-GB" b="0" dirty="0"/>
              <a:t>instantiates a new </a:t>
            </a:r>
            <a:r>
              <a:rPr lang="en-GB" b="1" dirty="0" err="1"/>
              <a:t>JLabel</a:t>
            </a:r>
            <a:r>
              <a:rPr lang="en-GB" b="0" dirty="0"/>
              <a:t> with some default text (this will be replaces as soon as record is loaded and is only there so that we can check placement at this stage).  This label is assigned to the global reference established earlier so that other areas of the code can easily adjust its contents.</a:t>
            </a:r>
          </a:p>
          <a:p>
            <a:r>
              <a:rPr lang="en-GB" b="1" dirty="0"/>
              <a:t>Line 172 </a:t>
            </a:r>
            <a:r>
              <a:rPr lang="en-GB" b="0" dirty="0"/>
              <a:t>adds this new</a:t>
            </a:r>
            <a:r>
              <a:rPr lang="en-GB" b="1" dirty="0"/>
              <a:t> </a:t>
            </a:r>
            <a:r>
              <a:rPr lang="en-GB" b="0" dirty="0"/>
              <a:t>label into the </a:t>
            </a:r>
            <a:r>
              <a:rPr lang="en-GB" b="1" dirty="0" err="1"/>
              <a:t>displayPanel</a:t>
            </a:r>
            <a:r>
              <a:rPr lang="en-GB" b="1" dirty="0"/>
              <a:t> </a:t>
            </a:r>
            <a:r>
              <a:rPr lang="en-GB" b="0" dirty="0"/>
              <a:t>in the top row of the right-hand column.</a:t>
            </a:r>
          </a:p>
          <a:p>
            <a:r>
              <a:rPr lang="en-GB" b="1" dirty="0"/>
              <a:t>Line 173 </a:t>
            </a:r>
            <a:r>
              <a:rPr lang="en-GB" b="0" dirty="0"/>
              <a:t>increments the row number in the </a:t>
            </a:r>
            <a:r>
              <a:rPr lang="en-GB" b="1" dirty="0"/>
              <a:t>constraints</a:t>
            </a:r>
            <a:r>
              <a:rPr lang="en-GB" b="0" dirty="0"/>
              <a:t> object, ready for the next label to be added.</a:t>
            </a:r>
            <a:endParaRPr lang="en-GB" b="1" dirty="0"/>
          </a:p>
          <a:p>
            <a:endParaRPr lang="en-GB" b="1" dirty="0"/>
          </a:p>
          <a:p>
            <a:endParaRPr lang="en-GB" b="1" dirty="0"/>
          </a:p>
        </p:txBody>
      </p:sp>
      <p:sp>
        <p:nvSpPr>
          <p:cNvPr id="4" name="Slide Number Placeholder 3"/>
          <p:cNvSpPr>
            <a:spLocks noGrp="1"/>
          </p:cNvSpPr>
          <p:nvPr>
            <p:ph type="sldNum" sz="quarter" idx="5"/>
          </p:nvPr>
        </p:nvSpPr>
        <p:spPr/>
        <p:txBody>
          <a:bodyPr/>
          <a:lstStyle/>
          <a:p>
            <a:fld id="{F613D83F-DC1D-4206-A168-2287E477B1D2}" type="slidenum">
              <a:rPr lang="en-GB" smtClean="0"/>
              <a:t>41</a:t>
            </a:fld>
            <a:endParaRPr lang="en-GB" dirty="0"/>
          </a:p>
        </p:txBody>
      </p:sp>
    </p:spTree>
    <p:extLst>
      <p:ext uri="{BB962C8B-B14F-4D97-AF65-F5344CB8AC3E}">
        <p14:creationId xmlns:p14="http://schemas.microsoft.com/office/powerpoint/2010/main" val="86212353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 Clarification:</a:t>
            </a:r>
          </a:p>
          <a:p>
            <a:r>
              <a:rPr lang="en-GB" b="1" dirty="0"/>
              <a:t>Lines 174 </a:t>
            </a:r>
            <a:r>
              <a:rPr lang="en-GB" b="0" dirty="0"/>
              <a:t>to </a:t>
            </a:r>
            <a:r>
              <a:rPr lang="en-GB" b="1" dirty="0"/>
              <a:t>190 </a:t>
            </a:r>
            <a:r>
              <a:rPr lang="en-GB" b="0" dirty="0"/>
              <a:t>repeat the last stage for each remaining label.  A new label is created, this label is added to the </a:t>
            </a:r>
            <a:r>
              <a:rPr lang="en-GB" b="1" dirty="0" err="1"/>
              <a:t>displayPanel</a:t>
            </a:r>
            <a:r>
              <a:rPr lang="en-GB" b="0" dirty="0"/>
              <a:t> in the right-hand column, then the </a:t>
            </a:r>
            <a:r>
              <a:rPr lang="en-GB" b="1" dirty="0"/>
              <a:t>constraints </a:t>
            </a:r>
            <a:r>
              <a:rPr lang="en-GB" b="0" dirty="0"/>
              <a:t>object is adjusted ready for the next label.</a:t>
            </a:r>
            <a:endParaRPr lang="en-GB" b="1" dirty="0"/>
          </a:p>
          <a:p>
            <a:endParaRPr lang="en-GB" b="1" dirty="0"/>
          </a:p>
          <a:p>
            <a:endParaRPr lang="en-GB" b="1" dirty="0"/>
          </a:p>
        </p:txBody>
      </p:sp>
      <p:sp>
        <p:nvSpPr>
          <p:cNvPr id="4" name="Slide Number Placeholder 3"/>
          <p:cNvSpPr>
            <a:spLocks noGrp="1"/>
          </p:cNvSpPr>
          <p:nvPr>
            <p:ph type="sldNum" sz="quarter" idx="5"/>
          </p:nvPr>
        </p:nvSpPr>
        <p:spPr/>
        <p:txBody>
          <a:bodyPr/>
          <a:lstStyle/>
          <a:p>
            <a:fld id="{F613D83F-DC1D-4206-A168-2287E477B1D2}" type="slidenum">
              <a:rPr lang="en-GB" smtClean="0"/>
              <a:t>42</a:t>
            </a:fld>
            <a:endParaRPr lang="en-GB" dirty="0"/>
          </a:p>
        </p:txBody>
      </p:sp>
    </p:spTree>
    <p:extLst>
      <p:ext uri="{BB962C8B-B14F-4D97-AF65-F5344CB8AC3E}">
        <p14:creationId xmlns:p14="http://schemas.microsoft.com/office/powerpoint/2010/main" val="244631535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 Clarification:</a:t>
            </a:r>
          </a:p>
          <a:p>
            <a:r>
              <a:rPr lang="en-GB" b="1" dirty="0"/>
              <a:t>Line 192 </a:t>
            </a:r>
            <a:r>
              <a:rPr lang="en-GB" b="0" dirty="0"/>
              <a:t>draws the UI.</a:t>
            </a:r>
          </a:p>
          <a:p>
            <a:r>
              <a:rPr lang="en-GB" b="1" dirty="0"/>
              <a:t>Line 194 </a:t>
            </a:r>
            <a:r>
              <a:rPr lang="en-GB" b="0" dirty="0"/>
              <a:t>creates an empty data collection for the data to be loaded into.</a:t>
            </a:r>
          </a:p>
          <a:p>
            <a:r>
              <a:rPr lang="en-GB" b="1" dirty="0"/>
              <a:t>Line 195 </a:t>
            </a:r>
            <a:r>
              <a:rPr lang="en-GB" b="0" dirty="0"/>
              <a:t>is a </a:t>
            </a:r>
            <a:r>
              <a:rPr lang="en-GB" b="1" dirty="0"/>
              <a:t>TODO </a:t>
            </a:r>
            <a:r>
              <a:rPr lang="en-GB" b="0" dirty="0"/>
              <a:t>comment which we will complete after we have coded the load data method.</a:t>
            </a:r>
            <a:endParaRPr lang="en-GB" b="1" dirty="0"/>
          </a:p>
          <a:p>
            <a:endParaRPr lang="en-GB" b="1" dirty="0"/>
          </a:p>
          <a:p>
            <a:endParaRPr lang="en-GB" b="1" dirty="0"/>
          </a:p>
        </p:txBody>
      </p:sp>
      <p:sp>
        <p:nvSpPr>
          <p:cNvPr id="4" name="Slide Number Placeholder 3"/>
          <p:cNvSpPr>
            <a:spLocks noGrp="1"/>
          </p:cNvSpPr>
          <p:nvPr>
            <p:ph type="sldNum" sz="quarter" idx="5"/>
          </p:nvPr>
        </p:nvSpPr>
        <p:spPr/>
        <p:txBody>
          <a:bodyPr/>
          <a:lstStyle/>
          <a:p>
            <a:fld id="{F613D83F-DC1D-4206-A168-2287E477B1D2}" type="slidenum">
              <a:rPr lang="en-GB" smtClean="0"/>
              <a:t>43</a:t>
            </a:fld>
            <a:endParaRPr lang="en-GB" dirty="0"/>
          </a:p>
        </p:txBody>
      </p:sp>
    </p:spTree>
    <p:extLst>
      <p:ext uri="{BB962C8B-B14F-4D97-AF65-F5344CB8AC3E}">
        <p14:creationId xmlns:p14="http://schemas.microsoft.com/office/powerpoint/2010/main" val="60993060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 </a:t>
            </a:r>
            <a:r>
              <a:rPr lang="en-GB" b="0" dirty="0"/>
              <a:t>Bear in mind that none of this will do anything yet as we have a lot of </a:t>
            </a:r>
            <a:r>
              <a:rPr lang="en-GB" b="1" dirty="0"/>
              <a:t>TODO</a:t>
            </a:r>
            <a:r>
              <a:rPr lang="en-GB" b="0" dirty="0"/>
              <a:t> statements to fix.</a:t>
            </a:r>
          </a:p>
        </p:txBody>
      </p:sp>
      <p:sp>
        <p:nvSpPr>
          <p:cNvPr id="4" name="Slide Number Placeholder 3"/>
          <p:cNvSpPr>
            <a:spLocks noGrp="1"/>
          </p:cNvSpPr>
          <p:nvPr>
            <p:ph type="sldNum" sz="quarter" idx="5"/>
          </p:nvPr>
        </p:nvSpPr>
        <p:spPr/>
        <p:txBody>
          <a:bodyPr/>
          <a:lstStyle/>
          <a:p>
            <a:fld id="{F613D83F-DC1D-4206-A168-2287E477B1D2}" type="slidenum">
              <a:rPr lang="en-GB" smtClean="0"/>
              <a:t>44</a:t>
            </a:fld>
            <a:endParaRPr lang="en-GB" dirty="0"/>
          </a:p>
        </p:txBody>
      </p:sp>
    </p:spTree>
    <p:extLst>
      <p:ext uri="{BB962C8B-B14F-4D97-AF65-F5344CB8AC3E}">
        <p14:creationId xmlns:p14="http://schemas.microsoft.com/office/powerpoint/2010/main" val="66339605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 Clarification:</a:t>
            </a:r>
          </a:p>
          <a:p>
            <a:r>
              <a:rPr lang="en-GB" b="1" dirty="0"/>
              <a:t>Line 199 </a:t>
            </a:r>
            <a:r>
              <a:rPr lang="en-GB" b="0" dirty="0"/>
              <a:t>declares the method which does not return any data and accepts a single argument of a </a:t>
            </a:r>
            <a:r>
              <a:rPr lang="en-GB" b="1" dirty="0"/>
              <a:t>Boolean</a:t>
            </a:r>
            <a:r>
              <a:rPr lang="en-GB" b="0" dirty="0"/>
              <a:t>.  This </a:t>
            </a:r>
            <a:r>
              <a:rPr lang="en-GB" b="1" dirty="0"/>
              <a:t>Boolean</a:t>
            </a:r>
            <a:r>
              <a:rPr lang="en-GB" b="0" dirty="0"/>
              <a:t> will be used to indicate whether to draw an empty record (in the case of adding a new record) or to retrieve an edit an existing record.</a:t>
            </a:r>
          </a:p>
          <a:p>
            <a:r>
              <a:rPr lang="en-GB" b="1" dirty="0"/>
              <a:t>Line 201 </a:t>
            </a:r>
            <a:r>
              <a:rPr lang="en-GB" b="0" dirty="0"/>
              <a:t>creates an array of empty strings to use in the case of editing a new record.</a:t>
            </a:r>
          </a:p>
          <a:p>
            <a:r>
              <a:rPr lang="en-GB" b="1" dirty="0"/>
              <a:t>Line 203 </a:t>
            </a:r>
            <a:r>
              <a:rPr lang="en-GB" b="0" dirty="0"/>
              <a:t>tests the </a:t>
            </a:r>
            <a:r>
              <a:rPr lang="en-GB" b="1" dirty="0"/>
              <a:t>Boolean</a:t>
            </a:r>
            <a:r>
              <a:rPr lang="en-GB" b="0" dirty="0"/>
              <a:t> to determine if the program should retrieve an existing record (not a </a:t>
            </a:r>
            <a:r>
              <a:rPr lang="en-GB" b="1" dirty="0" err="1"/>
              <a:t>newResult</a:t>
            </a:r>
            <a:r>
              <a:rPr lang="en-GB" b="0" dirty="0"/>
              <a:t>). If this test is passed, the currently selected record is retrieved from the </a:t>
            </a:r>
            <a:r>
              <a:rPr lang="en-GB" b="1" dirty="0" err="1"/>
              <a:t>m_alResults</a:t>
            </a:r>
            <a:r>
              <a:rPr lang="en-GB" b="0" dirty="0"/>
              <a:t> data collection by index value, this is then converted into a string array by splitting on the comma character (this is how we turn a CSV string into separated, usable data).</a:t>
            </a:r>
            <a:endParaRPr lang="en-GB" b="1" dirty="0"/>
          </a:p>
          <a:p>
            <a:endParaRPr lang="en-GB" b="1" dirty="0"/>
          </a:p>
        </p:txBody>
      </p:sp>
      <p:sp>
        <p:nvSpPr>
          <p:cNvPr id="4" name="Slide Number Placeholder 3"/>
          <p:cNvSpPr>
            <a:spLocks noGrp="1"/>
          </p:cNvSpPr>
          <p:nvPr>
            <p:ph type="sldNum" sz="quarter" idx="5"/>
          </p:nvPr>
        </p:nvSpPr>
        <p:spPr/>
        <p:txBody>
          <a:bodyPr/>
          <a:lstStyle/>
          <a:p>
            <a:fld id="{F613D83F-DC1D-4206-A168-2287E477B1D2}" type="slidenum">
              <a:rPr lang="en-GB" smtClean="0"/>
              <a:t>45</a:t>
            </a:fld>
            <a:endParaRPr lang="en-GB" dirty="0"/>
          </a:p>
        </p:txBody>
      </p:sp>
    </p:spTree>
    <p:extLst>
      <p:ext uri="{BB962C8B-B14F-4D97-AF65-F5344CB8AC3E}">
        <p14:creationId xmlns:p14="http://schemas.microsoft.com/office/powerpoint/2010/main" val="53465217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 Clarification:</a:t>
            </a:r>
          </a:p>
          <a:p>
            <a:r>
              <a:rPr lang="en-GB" b="1" dirty="0"/>
              <a:t>Line 205 </a:t>
            </a:r>
            <a:r>
              <a:rPr lang="en-GB" b="0" dirty="0"/>
              <a:t>declares a reference for the </a:t>
            </a:r>
            <a:r>
              <a:rPr lang="en-GB" b="1" dirty="0" err="1"/>
              <a:t>JDialog</a:t>
            </a:r>
            <a:r>
              <a:rPr lang="en-GB" b="0" dirty="0"/>
              <a:t> which is scoped to this method.</a:t>
            </a:r>
          </a:p>
          <a:p>
            <a:r>
              <a:rPr lang="en-GB" b="1" dirty="0"/>
              <a:t>Lines 206 </a:t>
            </a:r>
            <a:r>
              <a:rPr lang="en-GB" b="0" dirty="0"/>
              <a:t>and </a:t>
            </a:r>
            <a:r>
              <a:rPr lang="en-GB" b="1" dirty="0"/>
              <a:t>207 </a:t>
            </a:r>
            <a:r>
              <a:rPr lang="en-GB" b="0" dirty="0"/>
              <a:t>instantiate the </a:t>
            </a:r>
            <a:r>
              <a:rPr lang="en-GB" b="1" dirty="0" err="1"/>
              <a:t>JDialog</a:t>
            </a:r>
            <a:r>
              <a:rPr lang="en-GB" b="1" dirty="0"/>
              <a:t> </a:t>
            </a:r>
            <a:r>
              <a:rPr lang="en-GB" b="0" dirty="0"/>
              <a:t>with different window text depending on whether this is an </a:t>
            </a:r>
            <a:r>
              <a:rPr lang="en-GB" b="1" dirty="0"/>
              <a:t>add new </a:t>
            </a:r>
            <a:r>
              <a:rPr lang="en-GB" b="0" dirty="0"/>
              <a:t>or </a:t>
            </a:r>
            <a:r>
              <a:rPr lang="en-GB" b="1" dirty="0"/>
              <a:t>edit</a:t>
            </a:r>
            <a:r>
              <a:rPr lang="en-GB" b="0" dirty="0"/>
              <a:t> operation.</a:t>
            </a:r>
          </a:p>
          <a:p>
            <a:r>
              <a:rPr lang="en-GB" b="1" dirty="0"/>
              <a:t>Lines 209 </a:t>
            </a:r>
            <a:r>
              <a:rPr lang="en-GB" b="0" dirty="0"/>
              <a:t>and</a:t>
            </a:r>
            <a:r>
              <a:rPr lang="en-GB" b="1" dirty="0"/>
              <a:t> 210 </a:t>
            </a:r>
            <a:r>
              <a:rPr lang="en-GB" b="0" dirty="0"/>
              <a:t>set the dialog size and set this size as fixed (no resizing possible).</a:t>
            </a:r>
          </a:p>
          <a:p>
            <a:r>
              <a:rPr lang="en-GB" b="1" dirty="0"/>
              <a:t>Line 212 </a:t>
            </a:r>
            <a:r>
              <a:rPr lang="en-GB" b="0" dirty="0"/>
              <a:t>sets the layout manager for this dialog as </a:t>
            </a:r>
            <a:r>
              <a:rPr lang="en-GB" b="1" dirty="0" err="1"/>
              <a:t>GridBagLayout</a:t>
            </a:r>
            <a:r>
              <a:rPr lang="en-GB" b="0" dirty="0"/>
              <a:t>.</a:t>
            </a:r>
          </a:p>
          <a:p>
            <a:r>
              <a:rPr lang="en-GB" b="1" dirty="0"/>
              <a:t>Line 213 </a:t>
            </a:r>
            <a:r>
              <a:rPr lang="en-GB" b="0" dirty="0"/>
              <a:t>creates a new </a:t>
            </a:r>
            <a:r>
              <a:rPr lang="en-GB" b="1" dirty="0" err="1"/>
              <a:t>GridBagConstraints</a:t>
            </a:r>
            <a:r>
              <a:rPr lang="en-GB" b="0" dirty="0"/>
              <a:t> object to help place elements within the dialog layout.</a:t>
            </a:r>
          </a:p>
          <a:p>
            <a:endParaRPr lang="en-GB" b="1" dirty="0"/>
          </a:p>
          <a:p>
            <a:endParaRPr lang="en-GB" b="1" dirty="0"/>
          </a:p>
        </p:txBody>
      </p:sp>
      <p:sp>
        <p:nvSpPr>
          <p:cNvPr id="4" name="Slide Number Placeholder 3"/>
          <p:cNvSpPr>
            <a:spLocks noGrp="1"/>
          </p:cNvSpPr>
          <p:nvPr>
            <p:ph type="sldNum" sz="quarter" idx="5"/>
          </p:nvPr>
        </p:nvSpPr>
        <p:spPr/>
        <p:txBody>
          <a:bodyPr/>
          <a:lstStyle/>
          <a:p>
            <a:fld id="{F613D83F-DC1D-4206-A168-2287E477B1D2}" type="slidenum">
              <a:rPr lang="en-GB" smtClean="0"/>
              <a:t>46</a:t>
            </a:fld>
            <a:endParaRPr lang="en-GB" dirty="0"/>
          </a:p>
        </p:txBody>
      </p:sp>
    </p:spTree>
    <p:extLst>
      <p:ext uri="{BB962C8B-B14F-4D97-AF65-F5344CB8AC3E}">
        <p14:creationId xmlns:p14="http://schemas.microsoft.com/office/powerpoint/2010/main" val="192722030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 Clarification:</a:t>
            </a:r>
          </a:p>
          <a:p>
            <a:r>
              <a:rPr lang="en-GB" b="1" dirty="0"/>
              <a:t>Lines 215 </a:t>
            </a:r>
            <a:r>
              <a:rPr lang="en-GB" b="0" dirty="0"/>
              <a:t>and </a:t>
            </a:r>
            <a:r>
              <a:rPr lang="en-GB" b="1" dirty="0"/>
              <a:t>216 </a:t>
            </a:r>
            <a:r>
              <a:rPr lang="en-GB" b="0" dirty="0"/>
              <a:t>set the initial cell to add widgets to as </a:t>
            </a:r>
            <a:r>
              <a:rPr lang="en-GB" b="1" dirty="0"/>
              <a:t>0,0</a:t>
            </a:r>
            <a:r>
              <a:rPr lang="en-GB" b="0" dirty="0"/>
              <a:t>.</a:t>
            </a:r>
          </a:p>
          <a:p>
            <a:r>
              <a:rPr lang="en-GB" b="1" dirty="0"/>
              <a:t>Lines 217, 218 </a:t>
            </a:r>
            <a:r>
              <a:rPr lang="en-GB" b="0" dirty="0"/>
              <a:t>and</a:t>
            </a:r>
            <a:r>
              <a:rPr lang="en-GB" b="1" dirty="0"/>
              <a:t> 220 </a:t>
            </a:r>
            <a:r>
              <a:rPr lang="en-GB" b="0" dirty="0"/>
              <a:t>set the cell to expand in both directions.</a:t>
            </a:r>
          </a:p>
          <a:p>
            <a:r>
              <a:rPr lang="en-GB" b="1" dirty="0"/>
              <a:t>Line 219 </a:t>
            </a:r>
            <a:r>
              <a:rPr lang="en-GB" b="0" dirty="0"/>
              <a:t>adds a small margin inside the window so that the controls do not run right to the edge of the dialog box.</a:t>
            </a:r>
          </a:p>
          <a:p>
            <a:endParaRPr lang="en-GB" b="1" dirty="0"/>
          </a:p>
          <a:p>
            <a:endParaRPr lang="en-GB" b="1" dirty="0"/>
          </a:p>
        </p:txBody>
      </p:sp>
      <p:sp>
        <p:nvSpPr>
          <p:cNvPr id="4" name="Slide Number Placeholder 3"/>
          <p:cNvSpPr>
            <a:spLocks noGrp="1"/>
          </p:cNvSpPr>
          <p:nvPr>
            <p:ph type="sldNum" sz="quarter" idx="5"/>
          </p:nvPr>
        </p:nvSpPr>
        <p:spPr/>
        <p:txBody>
          <a:bodyPr/>
          <a:lstStyle/>
          <a:p>
            <a:fld id="{F613D83F-DC1D-4206-A168-2287E477B1D2}" type="slidenum">
              <a:rPr lang="en-GB" smtClean="0"/>
              <a:t>47</a:t>
            </a:fld>
            <a:endParaRPr lang="en-GB" dirty="0"/>
          </a:p>
        </p:txBody>
      </p:sp>
    </p:spTree>
    <p:extLst>
      <p:ext uri="{BB962C8B-B14F-4D97-AF65-F5344CB8AC3E}">
        <p14:creationId xmlns:p14="http://schemas.microsoft.com/office/powerpoint/2010/main" val="24213528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4: </a:t>
            </a:r>
            <a:r>
              <a:rPr lang="en-GB" dirty="0" err="1"/>
              <a:t>Programiz</a:t>
            </a:r>
            <a:r>
              <a:rPr lang="en-GB" dirty="0"/>
              <a:t>. </a:t>
            </a:r>
            <a:r>
              <a:rPr lang="en-GB" i="1" dirty="0"/>
              <a:t>Java FileReader Class.</a:t>
            </a:r>
            <a:r>
              <a:rPr lang="en-GB" i="0" dirty="0"/>
              <a:t> Available At: https://www.programiz.com/java-programming/filereader. Last accessed: 27/6/22</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5: </a:t>
            </a:r>
            <a:r>
              <a:rPr lang="en-GB" dirty="0" err="1"/>
              <a:t>Programiz</a:t>
            </a:r>
            <a:r>
              <a:rPr lang="en-GB" dirty="0"/>
              <a:t>. </a:t>
            </a:r>
            <a:r>
              <a:rPr lang="en-GB" i="1" dirty="0"/>
              <a:t>Java BufferedReader.</a:t>
            </a:r>
            <a:r>
              <a:rPr lang="en-GB" i="0" dirty="0"/>
              <a:t> Available At: https://www.programiz.com/java-programming/bufferedreader. Last accessed: 27/6/22</a:t>
            </a:r>
            <a:endParaRPr lang="en-GB" dirty="0"/>
          </a:p>
          <a:p>
            <a:endParaRPr lang="en-GB" dirty="0"/>
          </a:p>
        </p:txBody>
      </p:sp>
      <p:sp>
        <p:nvSpPr>
          <p:cNvPr id="4" name="Slide Number Placeholder 3"/>
          <p:cNvSpPr>
            <a:spLocks noGrp="1"/>
          </p:cNvSpPr>
          <p:nvPr>
            <p:ph type="sldNum" sz="quarter" idx="5"/>
          </p:nvPr>
        </p:nvSpPr>
        <p:spPr/>
        <p:txBody>
          <a:bodyPr/>
          <a:lstStyle/>
          <a:p>
            <a:fld id="{F613D83F-DC1D-4206-A168-2287E477B1D2}" type="slidenum">
              <a:rPr lang="en-GB" smtClean="0"/>
              <a:t>7</a:t>
            </a:fld>
            <a:endParaRPr lang="en-GB" dirty="0"/>
          </a:p>
        </p:txBody>
      </p:sp>
    </p:spTree>
    <p:extLst>
      <p:ext uri="{BB962C8B-B14F-4D97-AF65-F5344CB8AC3E}">
        <p14:creationId xmlns:p14="http://schemas.microsoft.com/office/powerpoint/2010/main" val="7243140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 Clarification:</a:t>
            </a:r>
          </a:p>
          <a:p>
            <a:r>
              <a:rPr lang="en-GB" b="1" dirty="0"/>
              <a:t>Lines 222 </a:t>
            </a:r>
            <a:r>
              <a:rPr lang="en-GB" b="0" dirty="0"/>
              <a:t>and </a:t>
            </a:r>
            <a:r>
              <a:rPr lang="en-GB" b="1" dirty="0"/>
              <a:t>223 </a:t>
            </a:r>
            <a:r>
              <a:rPr lang="en-GB" b="0" dirty="0"/>
              <a:t>create a new </a:t>
            </a:r>
            <a:r>
              <a:rPr lang="en-GB" b="1" dirty="0" err="1"/>
              <a:t>JPanel</a:t>
            </a:r>
            <a:r>
              <a:rPr lang="en-GB" b="1" dirty="0"/>
              <a:t> </a:t>
            </a:r>
            <a:r>
              <a:rPr lang="en-GB" b="0" dirty="0"/>
              <a:t>using a </a:t>
            </a:r>
            <a:r>
              <a:rPr lang="en-GB" b="1" dirty="0" err="1"/>
              <a:t>GridBagLayout</a:t>
            </a:r>
            <a:r>
              <a:rPr lang="en-GB" b="0" dirty="0"/>
              <a:t> and then add it to the dialog at position </a:t>
            </a:r>
            <a:r>
              <a:rPr lang="en-GB" b="1" dirty="0"/>
              <a:t>0,0.</a:t>
            </a:r>
          </a:p>
          <a:p>
            <a:r>
              <a:rPr lang="en-GB" b="1" dirty="0"/>
              <a:t>Line 224 </a:t>
            </a:r>
            <a:r>
              <a:rPr lang="en-GB" b="0" dirty="0"/>
              <a:t>creates another </a:t>
            </a:r>
            <a:r>
              <a:rPr lang="en-GB" b="1" dirty="0" err="1"/>
              <a:t>JPanel</a:t>
            </a:r>
            <a:r>
              <a:rPr lang="en-GB" b="1" dirty="0"/>
              <a:t> </a:t>
            </a:r>
            <a:r>
              <a:rPr lang="en-GB" b="0" dirty="0"/>
              <a:t>this time using a </a:t>
            </a:r>
            <a:r>
              <a:rPr lang="en-GB" b="1" dirty="0" err="1"/>
              <a:t>FlowLayout</a:t>
            </a:r>
            <a:r>
              <a:rPr lang="en-GB" b="0" dirty="0"/>
              <a:t> set to right align.</a:t>
            </a:r>
          </a:p>
          <a:p>
            <a:r>
              <a:rPr lang="en-GB" b="1" dirty="0"/>
              <a:t>Lines 225 </a:t>
            </a:r>
            <a:r>
              <a:rPr lang="en-GB" b="0" dirty="0"/>
              <a:t>and </a:t>
            </a:r>
            <a:r>
              <a:rPr lang="en-GB" b="1" dirty="0"/>
              <a:t>226 </a:t>
            </a:r>
            <a:r>
              <a:rPr lang="en-GB" b="0" dirty="0"/>
              <a:t>adjust the </a:t>
            </a:r>
            <a:r>
              <a:rPr lang="en-GB" b="1" dirty="0"/>
              <a:t>constraints</a:t>
            </a:r>
            <a:r>
              <a:rPr lang="en-GB" b="0" dirty="0"/>
              <a:t> to specify the second row and that the panel should not expand vertically.</a:t>
            </a:r>
          </a:p>
          <a:p>
            <a:r>
              <a:rPr lang="en-GB" b="1" dirty="0"/>
              <a:t>Line 227</a:t>
            </a:r>
            <a:r>
              <a:rPr lang="en-GB" b="0" dirty="0"/>
              <a:t> adds the </a:t>
            </a:r>
            <a:r>
              <a:rPr lang="en-GB" b="1" dirty="0" err="1"/>
              <a:t>jpButtonRow</a:t>
            </a:r>
            <a:r>
              <a:rPr lang="en-GB" b="0" dirty="0"/>
              <a:t> panel to the dialog.</a:t>
            </a:r>
          </a:p>
          <a:p>
            <a:r>
              <a:rPr lang="en-GB" b="1" dirty="0"/>
              <a:t>Lines 228 </a:t>
            </a:r>
            <a:r>
              <a:rPr lang="en-GB" b="0" dirty="0"/>
              <a:t>and </a:t>
            </a:r>
            <a:r>
              <a:rPr lang="en-GB" b="1" dirty="0"/>
              <a:t>229</a:t>
            </a:r>
            <a:r>
              <a:rPr lang="en-GB" b="0" dirty="0"/>
              <a:t> reset the </a:t>
            </a:r>
            <a:r>
              <a:rPr lang="en-GB" b="1" dirty="0"/>
              <a:t>constraints</a:t>
            </a:r>
            <a:r>
              <a:rPr lang="en-GB" b="0" dirty="0"/>
              <a:t> object back to row </a:t>
            </a:r>
            <a:r>
              <a:rPr lang="en-GB" b="1" dirty="0"/>
              <a:t>0</a:t>
            </a:r>
            <a:r>
              <a:rPr lang="en-GB" b="0" dirty="0"/>
              <a:t> and turn off further margins.  The </a:t>
            </a:r>
            <a:r>
              <a:rPr lang="en-GB" b="1" dirty="0"/>
              <a:t>constraints</a:t>
            </a:r>
            <a:r>
              <a:rPr lang="en-GB" b="0" dirty="0"/>
              <a:t> will now be used to add controls to the </a:t>
            </a:r>
            <a:r>
              <a:rPr lang="en-GB" b="1" dirty="0" err="1"/>
              <a:t>jpMainForm</a:t>
            </a:r>
            <a:r>
              <a:rPr lang="en-GB" b="0" dirty="0"/>
              <a:t> panel’s </a:t>
            </a:r>
            <a:r>
              <a:rPr lang="en-GB" b="1" dirty="0" err="1"/>
              <a:t>GridBagLayout</a:t>
            </a:r>
            <a:r>
              <a:rPr lang="en-GB" b="0" dirty="0"/>
              <a:t>.</a:t>
            </a:r>
            <a:endParaRPr lang="en-GB" b="1" dirty="0"/>
          </a:p>
          <a:p>
            <a:endParaRPr lang="en-GB" b="1" dirty="0"/>
          </a:p>
        </p:txBody>
      </p:sp>
      <p:sp>
        <p:nvSpPr>
          <p:cNvPr id="4" name="Slide Number Placeholder 3"/>
          <p:cNvSpPr>
            <a:spLocks noGrp="1"/>
          </p:cNvSpPr>
          <p:nvPr>
            <p:ph type="sldNum" sz="quarter" idx="5"/>
          </p:nvPr>
        </p:nvSpPr>
        <p:spPr/>
        <p:txBody>
          <a:bodyPr/>
          <a:lstStyle/>
          <a:p>
            <a:fld id="{F613D83F-DC1D-4206-A168-2287E477B1D2}" type="slidenum">
              <a:rPr lang="en-GB" smtClean="0"/>
              <a:t>48</a:t>
            </a:fld>
            <a:endParaRPr lang="en-GB" dirty="0"/>
          </a:p>
        </p:txBody>
      </p:sp>
    </p:spTree>
    <p:extLst>
      <p:ext uri="{BB962C8B-B14F-4D97-AF65-F5344CB8AC3E}">
        <p14:creationId xmlns:p14="http://schemas.microsoft.com/office/powerpoint/2010/main" val="56401332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 Clarification:</a:t>
            </a:r>
          </a:p>
          <a:p>
            <a:r>
              <a:rPr lang="en-GB" b="0" dirty="0"/>
              <a:t>This block of code functions very similarly to the corresponding block used to add labels to the main window.</a:t>
            </a:r>
          </a:p>
          <a:p>
            <a:r>
              <a:rPr lang="en-GB" b="0" dirty="0"/>
              <a:t>Essentially, for each, a new </a:t>
            </a:r>
            <a:r>
              <a:rPr lang="en-GB" b="1" dirty="0"/>
              <a:t>Label</a:t>
            </a:r>
            <a:r>
              <a:rPr lang="en-GB" b="0" dirty="0"/>
              <a:t> is created with the </a:t>
            </a:r>
            <a:r>
              <a:rPr lang="en-GB" b="1" dirty="0" err="1"/>
              <a:t>getLabel</a:t>
            </a:r>
            <a:r>
              <a:rPr lang="en-GB" b="0" dirty="0"/>
              <a:t> method, which is passed the </a:t>
            </a:r>
            <a:r>
              <a:rPr lang="en-GB" b="1" dirty="0"/>
              <a:t>String</a:t>
            </a:r>
            <a:r>
              <a:rPr lang="en-GB" b="0" dirty="0"/>
              <a:t> to display.  This is added to the dialog using the current state of </a:t>
            </a:r>
            <a:r>
              <a:rPr lang="en-GB" b="1" dirty="0"/>
              <a:t>constraints</a:t>
            </a:r>
            <a:r>
              <a:rPr lang="en-GB" b="0" dirty="0"/>
              <a:t>.  The </a:t>
            </a:r>
            <a:r>
              <a:rPr lang="en-GB" b="1" dirty="0"/>
              <a:t>constraints</a:t>
            </a:r>
            <a:r>
              <a:rPr lang="en-GB" b="0" dirty="0"/>
              <a:t> are then updated incrementing the row number by 1 ready for the next label.</a:t>
            </a:r>
            <a:r>
              <a:rPr lang="en-GB" b="1" dirty="0"/>
              <a:t>  </a:t>
            </a:r>
            <a:r>
              <a:rPr lang="en-GB" b="0" dirty="0"/>
              <a:t>This is repeated for each label required.</a:t>
            </a:r>
          </a:p>
          <a:p>
            <a:endParaRPr lang="en-GB" b="0" dirty="0"/>
          </a:p>
          <a:p>
            <a:r>
              <a:rPr lang="en-GB" b="0" dirty="0"/>
              <a:t>We only need the user to tell us the student name, id code and 3 assignment scores.  The average score and grade will be worked out from these by the application .</a:t>
            </a:r>
          </a:p>
        </p:txBody>
      </p:sp>
      <p:sp>
        <p:nvSpPr>
          <p:cNvPr id="4" name="Slide Number Placeholder 3"/>
          <p:cNvSpPr>
            <a:spLocks noGrp="1"/>
          </p:cNvSpPr>
          <p:nvPr>
            <p:ph type="sldNum" sz="quarter" idx="5"/>
          </p:nvPr>
        </p:nvSpPr>
        <p:spPr/>
        <p:txBody>
          <a:bodyPr/>
          <a:lstStyle/>
          <a:p>
            <a:fld id="{F613D83F-DC1D-4206-A168-2287E477B1D2}" type="slidenum">
              <a:rPr lang="en-GB" smtClean="0"/>
              <a:t>49</a:t>
            </a:fld>
            <a:endParaRPr lang="en-GB" dirty="0"/>
          </a:p>
        </p:txBody>
      </p:sp>
    </p:spTree>
    <p:extLst>
      <p:ext uri="{BB962C8B-B14F-4D97-AF65-F5344CB8AC3E}">
        <p14:creationId xmlns:p14="http://schemas.microsoft.com/office/powerpoint/2010/main" val="116905881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 Clarification:</a:t>
            </a:r>
          </a:p>
          <a:p>
            <a:r>
              <a:rPr lang="en-GB" b="1" dirty="0"/>
              <a:t>NOTE!!!!! </a:t>
            </a:r>
            <a:r>
              <a:rPr lang="en-GB" b="0" dirty="0"/>
              <a:t>This code should be inserted where shown, </a:t>
            </a:r>
            <a:r>
              <a:rPr lang="en-GB" b="1" dirty="0"/>
              <a:t>NOT</a:t>
            </a:r>
            <a:r>
              <a:rPr lang="en-GB" b="0" dirty="0"/>
              <a:t> at the end of the code as we have been doing.</a:t>
            </a:r>
          </a:p>
          <a:p>
            <a:endParaRPr lang="en-GB" b="1" dirty="0"/>
          </a:p>
          <a:p>
            <a:r>
              <a:rPr lang="en-GB" b="1" dirty="0"/>
              <a:t>Line 48 </a:t>
            </a:r>
            <a:r>
              <a:rPr lang="en-GB" b="0" dirty="0"/>
              <a:t>declares the method which returns a </a:t>
            </a:r>
            <a:r>
              <a:rPr lang="en-GB" b="1" dirty="0" err="1"/>
              <a:t>JPanel</a:t>
            </a:r>
            <a:r>
              <a:rPr lang="en-GB" b="1" dirty="0"/>
              <a:t> </a:t>
            </a:r>
            <a:r>
              <a:rPr lang="en-GB" b="0" dirty="0"/>
              <a:t>and accepts 3 arguments, the first is the </a:t>
            </a:r>
            <a:r>
              <a:rPr lang="en-GB" b="1" dirty="0" err="1"/>
              <a:t>JTextField</a:t>
            </a:r>
            <a:r>
              <a:rPr lang="en-GB" b="1" dirty="0"/>
              <a:t> </a:t>
            </a:r>
            <a:r>
              <a:rPr lang="en-GB" b="0" dirty="0"/>
              <a:t>to format, the second is a tooltip </a:t>
            </a:r>
            <a:r>
              <a:rPr lang="en-GB" b="1" dirty="0"/>
              <a:t>String</a:t>
            </a:r>
            <a:r>
              <a:rPr lang="en-GB" b="0" dirty="0"/>
              <a:t> to display when the user hovers their mouse over this control, the third is the preferred width of the </a:t>
            </a:r>
            <a:r>
              <a:rPr lang="en-GB" b="1" dirty="0" err="1"/>
              <a:t>JTextField</a:t>
            </a:r>
            <a:r>
              <a:rPr lang="en-GB" b="1" dirty="0"/>
              <a:t> </a:t>
            </a:r>
            <a:r>
              <a:rPr lang="en-GB" b="0" dirty="0"/>
              <a:t>(this is important as the width of a text input can give the user a clue about how much information they should type).</a:t>
            </a:r>
          </a:p>
          <a:p>
            <a:r>
              <a:rPr lang="en-GB" b="1" dirty="0"/>
              <a:t>Line 49 </a:t>
            </a:r>
            <a:r>
              <a:rPr lang="en-GB" b="0" dirty="0"/>
              <a:t>creates a new </a:t>
            </a:r>
            <a:r>
              <a:rPr lang="en-GB" b="1" dirty="0" err="1"/>
              <a:t>JPanel</a:t>
            </a:r>
            <a:r>
              <a:rPr lang="en-GB" b="1" dirty="0"/>
              <a:t> </a:t>
            </a:r>
            <a:r>
              <a:rPr lang="en-GB" b="0" dirty="0"/>
              <a:t>using a left-aligned </a:t>
            </a:r>
            <a:r>
              <a:rPr lang="en-GB" b="1" dirty="0" err="1"/>
              <a:t>FlowLayout</a:t>
            </a:r>
            <a:r>
              <a:rPr lang="en-GB" b="0" dirty="0"/>
              <a:t>.</a:t>
            </a:r>
          </a:p>
          <a:p>
            <a:r>
              <a:rPr lang="en-GB" b="1" dirty="0"/>
              <a:t>Lines 50 </a:t>
            </a:r>
            <a:r>
              <a:rPr lang="en-GB" b="0" dirty="0"/>
              <a:t>and </a:t>
            </a:r>
            <a:r>
              <a:rPr lang="en-GB" b="1" dirty="0"/>
              <a:t>51 </a:t>
            </a:r>
            <a:r>
              <a:rPr lang="en-GB" b="0" dirty="0"/>
              <a:t>set the tooltip text and the width of the text field.</a:t>
            </a:r>
          </a:p>
          <a:p>
            <a:r>
              <a:rPr lang="en-GB" b="1" dirty="0"/>
              <a:t>Lines 52 </a:t>
            </a:r>
            <a:r>
              <a:rPr lang="en-GB" b="0" dirty="0"/>
              <a:t>and</a:t>
            </a:r>
            <a:r>
              <a:rPr lang="en-GB" b="1" dirty="0"/>
              <a:t> 53 </a:t>
            </a:r>
            <a:r>
              <a:rPr lang="en-GB" b="0" dirty="0"/>
              <a:t>add the text field to the panel and then returns a reference to the panel.</a:t>
            </a:r>
          </a:p>
          <a:p>
            <a:endParaRPr lang="en-GB" b="0" dirty="0"/>
          </a:p>
          <a:p>
            <a:r>
              <a:rPr lang="en-GB" b="0" dirty="0"/>
              <a:t>This method wrappers the text field in a panel which will be used to determine placement and size (without the panel, the text field will always fill the available width which is not what we want here).</a:t>
            </a:r>
            <a:endParaRPr lang="en-GB" b="1" dirty="0"/>
          </a:p>
        </p:txBody>
      </p:sp>
      <p:sp>
        <p:nvSpPr>
          <p:cNvPr id="4" name="Slide Number Placeholder 3"/>
          <p:cNvSpPr>
            <a:spLocks noGrp="1"/>
          </p:cNvSpPr>
          <p:nvPr>
            <p:ph type="sldNum" sz="quarter" idx="5"/>
          </p:nvPr>
        </p:nvSpPr>
        <p:spPr/>
        <p:txBody>
          <a:bodyPr/>
          <a:lstStyle/>
          <a:p>
            <a:fld id="{F613D83F-DC1D-4206-A168-2287E477B1D2}" type="slidenum">
              <a:rPr lang="en-GB" smtClean="0"/>
              <a:t>50</a:t>
            </a:fld>
            <a:endParaRPr lang="en-GB" dirty="0"/>
          </a:p>
        </p:txBody>
      </p:sp>
    </p:spTree>
    <p:extLst>
      <p:ext uri="{BB962C8B-B14F-4D97-AF65-F5344CB8AC3E}">
        <p14:creationId xmlns:p14="http://schemas.microsoft.com/office/powerpoint/2010/main" val="74599007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 Clarification:</a:t>
            </a:r>
          </a:p>
          <a:p>
            <a:r>
              <a:rPr lang="en-GB" b="0" dirty="0"/>
              <a:t>This block is similar to the method by which we added the labels.</a:t>
            </a:r>
          </a:p>
          <a:p>
            <a:endParaRPr lang="en-GB" b="0" dirty="0"/>
          </a:p>
          <a:p>
            <a:r>
              <a:rPr lang="en-GB" b="1" dirty="0"/>
              <a:t>Line 250 </a:t>
            </a:r>
            <a:r>
              <a:rPr lang="en-GB" b="0" dirty="0"/>
              <a:t>We have a global reference to each </a:t>
            </a:r>
            <a:r>
              <a:rPr lang="en-GB" b="1" dirty="0" err="1"/>
              <a:t>JTextField</a:t>
            </a:r>
            <a:r>
              <a:rPr lang="en-GB" b="0" dirty="0"/>
              <a:t> already, this is instantiated and passed the first element of data from the results array (the student name in this case).</a:t>
            </a:r>
          </a:p>
          <a:p>
            <a:r>
              <a:rPr lang="en-GB" b="1" dirty="0"/>
              <a:t>Line 251 </a:t>
            </a:r>
            <a:r>
              <a:rPr lang="en-GB" b="0" dirty="0"/>
              <a:t>and</a:t>
            </a:r>
            <a:r>
              <a:rPr lang="en-GB" b="1" dirty="0"/>
              <a:t> 252 </a:t>
            </a:r>
            <a:r>
              <a:rPr lang="en-GB" b="0" dirty="0"/>
              <a:t>set the </a:t>
            </a:r>
            <a:r>
              <a:rPr lang="en-GB" b="1" dirty="0"/>
              <a:t>constraints</a:t>
            </a:r>
            <a:r>
              <a:rPr lang="en-GB" b="0" dirty="0"/>
              <a:t> object to reflect </a:t>
            </a:r>
            <a:r>
              <a:rPr lang="en-GB" b="1" dirty="0"/>
              <a:t>row 0 </a:t>
            </a:r>
            <a:r>
              <a:rPr lang="en-GB" b="0" dirty="0"/>
              <a:t>and </a:t>
            </a:r>
            <a:r>
              <a:rPr lang="en-GB" b="1" dirty="0"/>
              <a:t>column 1</a:t>
            </a:r>
            <a:r>
              <a:rPr lang="en-GB" b="0" dirty="0"/>
              <a:t>.</a:t>
            </a:r>
          </a:p>
          <a:p>
            <a:r>
              <a:rPr lang="en-GB" b="1" dirty="0"/>
              <a:t>Line 253 </a:t>
            </a:r>
            <a:r>
              <a:rPr lang="en-GB" b="0" dirty="0"/>
              <a:t>creates a new, formatted text field wrapped in a panel, it is passed the </a:t>
            </a:r>
            <a:r>
              <a:rPr lang="en-GB" b="1" dirty="0" err="1"/>
              <a:t>JTextField</a:t>
            </a:r>
            <a:r>
              <a:rPr lang="en-GB" b="0" dirty="0"/>
              <a:t> which has just been created along with some tool tip text (</a:t>
            </a:r>
            <a:r>
              <a:rPr lang="en-GB" b="1" dirty="0"/>
              <a:t>Student’s Name</a:t>
            </a:r>
            <a:r>
              <a:rPr lang="en-GB" b="0" dirty="0"/>
              <a:t>) and </a:t>
            </a:r>
            <a:r>
              <a:rPr lang="en-GB" b="1" dirty="0"/>
              <a:t>300</a:t>
            </a:r>
            <a:r>
              <a:rPr lang="en-GB" b="0" dirty="0"/>
              <a:t> as the width value.</a:t>
            </a:r>
          </a:p>
          <a:p>
            <a:r>
              <a:rPr lang="en-GB" b="1" dirty="0"/>
              <a:t>Lines 254 </a:t>
            </a:r>
            <a:r>
              <a:rPr lang="en-GB" b="0" dirty="0"/>
              <a:t>to </a:t>
            </a:r>
            <a:r>
              <a:rPr lang="en-GB" b="1" dirty="0"/>
              <a:t>265 </a:t>
            </a:r>
            <a:r>
              <a:rPr lang="en-GB" b="0" dirty="0"/>
              <a:t>repeat these steps (instantiate </a:t>
            </a:r>
            <a:r>
              <a:rPr lang="en-GB" b="1" dirty="0" err="1"/>
              <a:t>JTextField</a:t>
            </a:r>
            <a:r>
              <a:rPr lang="en-GB" b="0" dirty="0"/>
              <a:t>, update </a:t>
            </a:r>
            <a:r>
              <a:rPr lang="en-GB" b="1" dirty="0"/>
              <a:t>constraints</a:t>
            </a:r>
            <a:r>
              <a:rPr lang="en-GB" b="0" dirty="0"/>
              <a:t> increasing row number, format the text field with utility method and add to the dialog) for the remaining controls required.</a:t>
            </a:r>
          </a:p>
          <a:p>
            <a:endParaRPr lang="en-GB" b="0" dirty="0"/>
          </a:p>
          <a:p>
            <a:r>
              <a:rPr lang="en-GB" b="1" dirty="0"/>
              <a:t>Remember: </a:t>
            </a:r>
            <a:r>
              <a:rPr lang="en-GB" b="0" dirty="0"/>
              <a:t>The data design specifies that:</a:t>
            </a:r>
          </a:p>
          <a:p>
            <a:pPr marL="171450" indent="-171450">
              <a:buFont typeface="Arial" panose="020B0604020202020204" pitchFamily="34" charset="0"/>
              <a:buChar char="•"/>
            </a:pPr>
            <a:r>
              <a:rPr lang="en-GB" b="0" dirty="0"/>
              <a:t>the student name will be element </a:t>
            </a:r>
            <a:r>
              <a:rPr lang="en-GB" b="1" dirty="0"/>
              <a:t>0</a:t>
            </a:r>
            <a:r>
              <a:rPr lang="en-GB" b="0" dirty="0"/>
              <a:t> in the </a:t>
            </a:r>
            <a:r>
              <a:rPr lang="en-GB" b="1" dirty="0"/>
              <a:t>results</a:t>
            </a:r>
            <a:r>
              <a:rPr lang="en-GB" b="0" dirty="0"/>
              <a:t> array</a:t>
            </a:r>
          </a:p>
          <a:p>
            <a:pPr marL="171450" indent="-171450">
              <a:buFont typeface="Arial" panose="020B0604020202020204" pitchFamily="34" charset="0"/>
              <a:buChar char="•"/>
            </a:pPr>
            <a:r>
              <a:rPr lang="en-GB" b="0" dirty="0"/>
              <a:t>the student id will be element </a:t>
            </a:r>
            <a:r>
              <a:rPr lang="en-GB" b="1" dirty="0"/>
              <a:t>1</a:t>
            </a:r>
            <a:r>
              <a:rPr lang="en-GB" b="0" dirty="0"/>
              <a:t> in the </a:t>
            </a:r>
            <a:r>
              <a:rPr lang="en-GB" b="1" dirty="0"/>
              <a:t>results</a:t>
            </a:r>
            <a:r>
              <a:rPr lang="en-GB" b="0" dirty="0"/>
              <a:t> array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dirty="0"/>
              <a:t>the score for assignment </a:t>
            </a:r>
            <a:r>
              <a:rPr lang="en-GB" b="1" dirty="0"/>
              <a:t>1</a:t>
            </a:r>
            <a:r>
              <a:rPr lang="en-GB" b="0" dirty="0"/>
              <a:t> will be element 2 in the </a:t>
            </a:r>
            <a:r>
              <a:rPr lang="en-GB" b="1" dirty="0"/>
              <a:t>results</a:t>
            </a:r>
            <a:r>
              <a:rPr lang="en-GB" b="0" dirty="0"/>
              <a:t> array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dirty="0"/>
              <a:t>the score for assignment </a:t>
            </a:r>
            <a:r>
              <a:rPr lang="en-GB" b="1" dirty="0"/>
              <a:t>2</a:t>
            </a:r>
            <a:r>
              <a:rPr lang="en-GB" b="0" dirty="0"/>
              <a:t> will be element 3 in the </a:t>
            </a:r>
            <a:r>
              <a:rPr lang="en-GB" b="1" dirty="0"/>
              <a:t>results</a:t>
            </a:r>
            <a:r>
              <a:rPr lang="en-GB" b="0" dirty="0"/>
              <a:t> array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dirty="0"/>
              <a:t>the score for assignment </a:t>
            </a:r>
            <a:r>
              <a:rPr lang="en-GB" b="1" dirty="0"/>
              <a:t>3</a:t>
            </a:r>
            <a:r>
              <a:rPr lang="en-GB" b="0" dirty="0"/>
              <a:t> will be element 4 in the </a:t>
            </a:r>
            <a:r>
              <a:rPr lang="en-GB" b="1" dirty="0"/>
              <a:t>results</a:t>
            </a:r>
            <a:r>
              <a:rPr lang="en-GB" b="0" dirty="0"/>
              <a:t> array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b="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0" dirty="0"/>
              <a:t>Hence we can see the use of </a:t>
            </a:r>
            <a:r>
              <a:rPr lang="en-GB" b="1" dirty="0"/>
              <a:t>results[0] </a:t>
            </a:r>
            <a:r>
              <a:rPr lang="en-GB" b="0" dirty="0"/>
              <a:t>to </a:t>
            </a:r>
            <a:r>
              <a:rPr lang="en-GB" b="1" dirty="0"/>
              <a:t>results[4]</a:t>
            </a:r>
            <a:r>
              <a:rPr lang="en-GB" b="0" dirty="0"/>
              <a:t> in the code above.</a:t>
            </a:r>
            <a:endParaRPr lang="en-GB" b="1"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b="1" dirty="0"/>
          </a:p>
          <a:p>
            <a:pPr marL="171450" indent="-171450">
              <a:buFont typeface="Arial" panose="020B0604020202020204" pitchFamily="34" charset="0"/>
              <a:buChar char="•"/>
            </a:pPr>
            <a:endParaRPr lang="en-GB" b="1" dirty="0"/>
          </a:p>
        </p:txBody>
      </p:sp>
      <p:sp>
        <p:nvSpPr>
          <p:cNvPr id="4" name="Slide Number Placeholder 3"/>
          <p:cNvSpPr>
            <a:spLocks noGrp="1"/>
          </p:cNvSpPr>
          <p:nvPr>
            <p:ph type="sldNum" sz="quarter" idx="5"/>
          </p:nvPr>
        </p:nvSpPr>
        <p:spPr/>
        <p:txBody>
          <a:bodyPr/>
          <a:lstStyle/>
          <a:p>
            <a:fld id="{F613D83F-DC1D-4206-A168-2287E477B1D2}" type="slidenum">
              <a:rPr lang="en-GB" smtClean="0"/>
              <a:t>51</a:t>
            </a:fld>
            <a:endParaRPr lang="en-GB" dirty="0"/>
          </a:p>
        </p:txBody>
      </p:sp>
    </p:spTree>
    <p:extLst>
      <p:ext uri="{BB962C8B-B14F-4D97-AF65-F5344CB8AC3E}">
        <p14:creationId xmlns:p14="http://schemas.microsoft.com/office/powerpoint/2010/main" val="226812268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 Clarification:</a:t>
            </a:r>
          </a:p>
          <a:p>
            <a:r>
              <a:rPr lang="en-GB" b="1" dirty="0"/>
              <a:t>Line 267 </a:t>
            </a:r>
            <a:r>
              <a:rPr lang="en-GB" b="0" dirty="0"/>
              <a:t>creates a new </a:t>
            </a:r>
            <a:r>
              <a:rPr lang="en-GB" b="1" dirty="0" err="1"/>
              <a:t>JButton</a:t>
            </a:r>
            <a:r>
              <a:rPr lang="en-GB" b="1" dirty="0"/>
              <a:t> </a:t>
            </a:r>
            <a:r>
              <a:rPr lang="en-GB" b="0" dirty="0"/>
              <a:t>with the text </a:t>
            </a:r>
            <a:r>
              <a:rPr lang="en-GB" b="1" dirty="0"/>
              <a:t>Save</a:t>
            </a:r>
            <a:r>
              <a:rPr lang="en-GB" b="0" dirty="0"/>
              <a:t> </a:t>
            </a:r>
            <a:r>
              <a:rPr lang="en-GB" b="1" dirty="0"/>
              <a:t>Changes</a:t>
            </a:r>
            <a:r>
              <a:rPr lang="en-GB" b="0" dirty="0"/>
              <a:t> (we will be saving whether this is a new record or an existing one).</a:t>
            </a:r>
          </a:p>
          <a:p>
            <a:r>
              <a:rPr lang="en-GB" b="1" dirty="0"/>
              <a:t>Lines 268 </a:t>
            </a:r>
            <a:r>
              <a:rPr lang="en-GB" b="0" dirty="0"/>
              <a:t>to</a:t>
            </a:r>
            <a:r>
              <a:rPr lang="en-GB" b="1" dirty="0"/>
              <a:t> 272 </a:t>
            </a:r>
            <a:r>
              <a:rPr lang="en-GB" b="0" dirty="0"/>
              <a:t>add an </a:t>
            </a:r>
            <a:r>
              <a:rPr lang="en-GB" b="1" dirty="0"/>
              <a:t>ActionListener</a:t>
            </a:r>
            <a:r>
              <a:rPr lang="en-GB" b="0" dirty="0"/>
              <a:t> to the button to wait for the button being clicked.</a:t>
            </a:r>
          </a:p>
          <a:p>
            <a:r>
              <a:rPr lang="en-GB" b="1" dirty="0"/>
              <a:t>Line 270 </a:t>
            </a:r>
            <a:r>
              <a:rPr lang="en-GB" b="0" dirty="0"/>
              <a:t>is a </a:t>
            </a:r>
            <a:r>
              <a:rPr lang="en-GB" b="1" dirty="0"/>
              <a:t>TODO</a:t>
            </a:r>
            <a:r>
              <a:rPr lang="en-GB" b="0" dirty="0"/>
              <a:t> as we have not coded the method to call when this button is clicked yet.</a:t>
            </a:r>
          </a:p>
          <a:p>
            <a:r>
              <a:rPr lang="en-GB" b="1" dirty="0"/>
              <a:t>Line 274 </a:t>
            </a:r>
            <a:r>
              <a:rPr lang="en-GB" b="0" dirty="0"/>
              <a:t>adds the button to the </a:t>
            </a:r>
            <a:r>
              <a:rPr lang="en-GB" b="1" dirty="0" err="1"/>
              <a:t>jpButtonRow</a:t>
            </a:r>
            <a:r>
              <a:rPr lang="en-GB" b="0" dirty="0"/>
              <a:t> panel (remember this panel uses a </a:t>
            </a:r>
            <a:r>
              <a:rPr lang="en-GB" b="1" dirty="0" err="1"/>
              <a:t>FlowLayout</a:t>
            </a:r>
            <a:r>
              <a:rPr lang="en-GB" b="0" dirty="0"/>
              <a:t> so there is no need to update any </a:t>
            </a:r>
            <a:r>
              <a:rPr lang="en-GB" b="1" dirty="0"/>
              <a:t>constraints</a:t>
            </a:r>
            <a:r>
              <a:rPr lang="en-GB" b="0" dirty="0"/>
              <a:t>).</a:t>
            </a:r>
          </a:p>
          <a:p>
            <a:r>
              <a:rPr lang="en-GB" b="1" dirty="0"/>
              <a:t>Line 276 </a:t>
            </a:r>
            <a:r>
              <a:rPr lang="en-GB" b="0" dirty="0"/>
              <a:t>draws the dialog window for the user.</a:t>
            </a:r>
            <a:endParaRPr lang="en-GB" b="1" dirty="0"/>
          </a:p>
          <a:p>
            <a:pPr marL="171450" indent="-171450">
              <a:buFont typeface="Arial" panose="020B0604020202020204" pitchFamily="34" charset="0"/>
              <a:buChar char="•"/>
            </a:pPr>
            <a:endParaRPr lang="en-GB" b="1" dirty="0"/>
          </a:p>
        </p:txBody>
      </p:sp>
      <p:sp>
        <p:nvSpPr>
          <p:cNvPr id="4" name="Slide Number Placeholder 3"/>
          <p:cNvSpPr>
            <a:spLocks noGrp="1"/>
          </p:cNvSpPr>
          <p:nvPr>
            <p:ph type="sldNum" sz="quarter" idx="5"/>
          </p:nvPr>
        </p:nvSpPr>
        <p:spPr/>
        <p:txBody>
          <a:bodyPr/>
          <a:lstStyle/>
          <a:p>
            <a:fld id="{F613D83F-DC1D-4206-A168-2287E477B1D2}" type="slidenum">
              <a:rPr lang="en-GB" smtClean="0"/>
              <a:t>52</a:t>
            </a:fld>
            <a:endParaRPr lang="en-GB" dirty="0"/>
          </a:p>
        </p:txBody>
      </p:sp>
    </p:spTree>
    <p:extLst>
      <p:ext uri="{BB962C8B-B14F-4D97-AF65-F5344CB8AC3E}">
        <p14:creationId xmlns:p14="http://schemas.microsoft.com/office/powerpoint/2010/main" val="176822752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 Clarification:</a:t>
            </a:r>
          </a:p>
          <a:p>
            <a:r>
              <a:rPr lang="en-GB" b="1" dirty="0"/>
              <a:t>Lines 141 </a:t>
            </a:r>
            <a:r>
              <a:rPr lang="en-GB" b="0" dirty="0"/>
              <a:t>and </a:t>
            </a:r>
            <a:r>
              <a:rPr lang="en-GB" b="1" dirty="0"/>
              <a:t>142</a:t>
            </a:r>
            <a:r>
              <a:rPr lang="en-GB" b="0" dirty="0"/>
              <a:t> update these lines to remove the </a:t>
            </a:r>
            <a:r>
              <a:rPr lang="en-GB" b="1" dirty="0"/>
              <a:t>TODO</a:t>
            </a:r>
            <a:r>
              <a:rPr lang="en-GB" b="0" dirty="0"/>
              <a:t> and add a call to the </a:t>
            </a:r>
            <a:r>
              <a:rPr lang="en-GB" b="1" dirty="0" err="1"/>
              <a:t>ShowAddEditResult</a:t>
            </a:r>
            <a:r>
              <a:rPr lang="en-GB" b="1" dirty="0"/>
              <a:t> </a:t>
            </a:r>
            <a:r>
              <a:rPr lang="en-GB" b="0" dirty="0"/>
              <a:t>method passing a </a:t>
            </a:r>
            <a:r>
              <a:rPr lang="en-GB" b="1" dirty="0"/>
              <a:t>Boolean</a:t>
            </a:r>
            <a:r>
              <a:rPr lang="en-GB" b="0" dirty="0"/>
              <a:t> </a:t>
            </a:r>
            <a:r>
              <a:rPr lang="en-GB" b="1" dirty="0"/>
              <a:t>true</a:t>
            </a:r>
            <a:r>
              <a:rPr lang="en-GB" b="0" dirty="0"/>
              <a:t> to indicate that this is a new result.</a:t>
            </a:r>
          </a:p>
          <a:p>
            <a:endParaRPr lang="en-GB" b="0" dirty="0"/>
          </a:p>
          <a:p>
            <a:r>
              <a:rPr lang="en-GB" b="0" dirty="0"/>
              <a:t>Updating this line now will allow us to test the dialog UI.</a:t>
            </a:r>
            <a:endParaRPr lang="en-GB" b="1" dirty="0"/>
          </a:p>
          <a:p>
            <a:pPr marL="171450" indent="-171450">
              <a:buFont typeface="Arial" panose="020B0604020202020204" pitchFamily="34" charset="0"/>
              <a:buChar char="•"/>
            </a:pPr>
            <a:endParaRPr lang="en-GB" b="1" dirty="0"/>
          </a:p>
        </p:txBody>
      </p:sp>
      <p:sp>
        <p:nvSpPr>
          <p:cNvPr id="4" name="Slide Number Placeholder 3"/>
          <p:cNvSpPr>
            <a:spLocks noGrp="1"/>
          </p:cNvSpPr>
          <p:nvPr>
            <p:ph type="sldNum" sz="quarter" idx="5"/>
          </p:nvPr>
        </p:nvSpPr>
        <p:spPr/>
        <p:txBody>
          <a:bodyPr/>
          <a:lstStyle/>
          <a:p>
            <a:fld id="{F613D83F-DC1D-4206-A168-2287E477B1D2}" type="slidenum">
              <a:rPr lang="en-GB" smtClean="0"/>
              <a:t>53</a:t>
            </a:fld>
            <a:endParaRPr lang="en-GB" dirty="0"/>
          </a:p>
        </p:txBody>
      </p:sp>
    </p:spTree>
    <p:extLst>
      <p:ext uri="{BB962C8B-B14F-4D97-AF65-F5344CB8AC3E}">
        <p14:creationId xmlns:p14="http://schemas.microsoft.com/office/powerpoint/2010/main" val="36167135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b="0" dirty="0"/>
              <a:t>Your project should look something like this</a:t>
            </a:r>
            <a:r>
              <a:rPr lang="en-GB" b="1" dirty="0"/>
              <a:t>.  </a:t>
            </a:r>
            <a:r>
              <a:rPr lang="en-GB" b="0" dirty="0"/>
              <a:t>Please check label are all correct as are text field sizes.</a:t>
            </a:r>
            <a:endParaRPr lang="en-GB" b="1" dirty="0"/>
          </a:p>
        </p:txBody>
      </p:sp>
      <p:sp>
        <p:nvSpPr>
          <p:cNvPr id="4" name="Slide Number Placeholder 3"/>
          <p:cNvSpPr>
            <a:spLocks noGrp="1"/>
          </p:cNvSpPr>
          <p:nvPr>
            <p:ph type="sldNum" sz="quarter" idx="5"/>
          </p:nvPr>
        </p:nvSpPr>
        <p:spPr/>
        <p:txBody>
          <a:bodyPr/>
          <a:lstStyle/>
          <a:p>
            <a:fld id="{F613D83F-DC1D-4206-A168-2287E477B1D2}" type="slidenum">
              <a:rPr lang="en-GB" smtClean="0"/>
              <a:t>54</a:t>
            </a:fld>
            <a:endParaRPr lang="en-GB" dirty="0"/>
          </a:p>
        </p:txBody>
      </p:sp>
    </p:spTree>
    <p:extLst>
      <p:ext uri="{BB962C8B-B14F-4D97-AF65-F5344CB8AC3E}">
        <p14:creationId xmlns:p14="http://schemas.microsoft.com/office/powerpoint/2010/main" val="116405782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 Clarification:</a:t>
            </a:r>
          </a:p>
          <a:p>
            <a:pPr marL="0" indent="0">
              <a:buFont typeface="Arial" panose="020B0604020202020204" pitchFamily="34" charset="0"/>
              <a:buNone/>
            </a:pPr>
            <a:r>
              <a:rPr lang="en-GB" b="1" dirty="0"/>
              <a:t>Line 281 </a:t>
            </a:r>
            <a:r>
              <a:rPr lang="en-GB" b="0" dirty="0"/>
              <a:t>declares the method which does not return a value and accepts no arguments.</a:t>
            </a:r>
          </a:p>
          <a:p>
            <a:pPr marL="0" indent="0">
              <a:buFont typeface="Arial" panose="020B0604020202020204" pitchFamily="34" charset="0"/>
              <a:buNone/>
            </a:pPr>
            <a:r>
              <a:rPr lang="en-GB" b="1" dirty="0"/>
              <a:t>Line 283 </a:t>
            </a:r>
            <a:r>
              <a:rPr lang="en-GB" b="0" dirty="0"/>
              <a:t>examines the </a:t>
            </a:r>
            <a:r>
              <a:rPr lang="en-GB" b="1" dirty="0" err="1"/>
              <a:t>m_selectedIndex</a:t>
            </a:r>
            <a:r>
              <a:rPr lang="en-GB" b="1" dirty="0"/>
              <a:t> </a:t>
            </a:r>
            <a:r>
              <a:rPr lang="en-GB" b="0" dirty="0"/>
              <a:t>int and uses a </a:t>
            </a:r>
            <a:r>
              <a:rPr lang="en-GB" b="1" dirty="0"/>
              <a:t>return</a:t>
            </a:r>
            <a:r>
              <a:rPr lang="en-GB" b="0" dirty="0"/>
              <a:t> statement to end the method if this index value is less than 0 (it never should be).</a:t>
            </a:r>
          </a:p>
          <a:p>
            <a:pPr marL="0" indent="0">
              <a:buFont typeface="Arial" panose="020B0604020202020204" pitchFamily="34" charset="0"/>
              <a:buNone/>
            </a:pPr>
            <a:r>
              <a:rPr lang="en-GB" b="1" dirty="0"/>
              <a:t>Line 285 </a:t>
            </a:r>
            <a:r>
              <a:rPr lang="en-GB" b="0" dirty="0"/>
              <a:t>extracts the selected result from the collection and splits it to an array as we did in the previous method.</a:t>
            </a:r>
          </a:p>
          <a:p>
            <a:pPr marL="0" indent="0">
              <a:buFont typeface="Arial" panose="020B0604020202020204" pitchFamily="34" charset="0"/>
              <a:buNone/>
            </a:pPr>
            <a:endParaRPr lang="en-GB" b="1" dirty="0"/>
          </a:p>
        </p:txBody>
      </p:sp>
      <p:sp>
        <p:nvSpPr>
          <p:cNvPr id="4" name="Slide Number Placeholder 3"/>
          <p:cNvSpPr>
            <a:spLocks noGrp="1"/>
          </p:cNvSpPr>
          <p:nvPr>
            <p:ph type="sldNum" sz="quarter" idx="5"/>
          </p:nvPr>
        </p:nvSpPr>
        <p:spPr/>
        <p:txBody>
          <a:bodyPr/>
          <a:lstStyle/>
          <a:p>
            <a:fld id="{F613D83F-DC1D-4206-A168-2287E477B1D2}" type="slidenum">
              <a:rPr lang="en-GB" smtClean="0"/>
              <a:t>55</a:t>
            </a:fld>
            <a:endParaRPr lang="en-GB" dirty="0"/>
          </a:p>
        </p:txBody>
      </p:sp>
    </p:spTree>
    <p:extLst>
      <p:ext uri="{BB962C8B-B14F-4D97-AF65-F5344CB8AC3E}">
        <p14:creationId xmlns:p14="http://schemas.microsoft.com/office/powerpoint/2010/main" val="276885575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 Clarification:</a:t>
            </a:r>
          </a:p>
          <a:p>
            <a:pPr marL="0" indent="0">
              <a:buFont typeface="Arial" panose="020B0604020202020204" pitchFamily="34" charset="0"/>
              <a:buNone/>
            </a:pPr>
            <a:r>
              <a:rPr lang="en-GB" b="1" dirty="0"/>
              <a:t>Lines 287 </a:t>
            </a:r>
            <a:r>
              <a:rPr lang="en-GB" b="0" dirty="0"/>
              <a:t>to </a:t>
            </a:r>
            <a:r>
              <a:rPr lang="en-GB" b="1" dirty="0"/>
              <a:t>291 </a:t>
            </a:r>
            <a:r>
              <a:rPr lang="en-GB" b="0" dirty="0"/>
              <a:t>use the global label references to draw the record values to them (again, </a:t>
            </a:r>
            <a:r>
              <a:rPr lang="en-GB" b="1" dirty="0"/>
              <a:t>record[0] </a:t>
            </a:r>
            <a:r>
              <a:rPr lang="en-GB" b="0" dirty="0"/>
              <a:t>to </a:t>
            </a:r>
            <a:r>
              <a:rPr lang="en-GB" b="1" dirty="0"/>
              <a:t>record[4]</a:t>
            </a:r>
            <a:r>
              <a:rPr lang="en-GB" b="0" dirty="0"/>
              <a:t>).</a:t>
            </a:r>
          </a:p>
          <a:p>
            <a:pPr marL="0" indent="0">
              <a:buFont typeface="Arial" panose="020B0604020202020204" pitchFamily="34" charset="0"/>
              <a:buNone/>
            </a:pPr>
            <a:endParaRPr lang="en-GB" b="1" dirty="0"/>
          </a:p>
        </p:txBody>
      </p:sp>
      <p:sp>
        <p:nvSpPr>
          <p:cNvPr id="4" name="Slide Number Placeholder 3"/>
          <p:cNvSpPr>
            <a:spLocks noGrp="1"/>
          </p:cNvSpPr>
          <p:nvPr>
            <p:ph type="sldNum" sz="quarter" idx="5"/>
          </p:nvPr>
        </p:nvSpPr>
        <p:spPr/>
        <p:txBody>
          <a:bodyPr/>
          <a:lstStyle/>
          <a:p>
            <a:fld id="{F613D83F-DC1D-4206-A168-2287E477B1D2}" type="slidenum">
              <a:rPr lang="en-GB" smtClean="0"/>
              <a:t>56</a:t>
            </a:fld>
            <a:endParaRPr lang="en-GB" dirty="0"/>
          </a:p>
        </p:txBody>
      </p:sp>
    </p:spTree>
    <p:extLst>
      <p:ext uri="{BB962C8B-B14F-4D97-AF65-F5344CB8AC3E}">
        <p14:creationId xmlns:p14="http://schemas.microsoft.com/office/powerpoint/2010/main" val="234568280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 Clarification:</a:t>
            </a:r>
          </a:p>
          <a:p>
            <a:pPr marL="0" indent="0">
              <a:buFont typeface="Arial" panose="020B0604020202020204" pitchFamily="34" charset="0"/>
              <a:buNone/>
            </a:pPr>
            <a:r>
              <a:rPr lang="en-GB" b="1" dirty="0"/>
              <a:t>Lines 293 </a:t>
            </a:r>
            <a:r>
              <a:rPr lang="en-GB" b="0" dirty="0"/>
              <a:t>to </a:t>
            </a:r>
            <a:r>
              <a:rPr lang="en-GB" b="1" dirty="0"/>
              <a:t>295 </a:t>
            </a:r>
            <a:r>
              <a:rPr lang="en-GB" b="0" dirty="0"/>
              <a:t>create 3 </a:t>
            </a:r>
            <a:r>
              <a:rPr lang="en-GB" b="1" dirty="0"/>
              <a:t>float</a:t>
            </a:r>
            <a:r>
              <a:rPr lang="en-GB" b="0" dirty="0"/>
              <a:t> values, one for each of the three assignment scores.  These have to be parsed from </a:t>
            </a:r>
            <a:r>
              <a:rPr lang="en-GB" b="1" dirty="0"/>
              <a:t>Strings</a:t>
            </a:r>
            <a:r>
              <a:rPr lang="en-GB" b="0" dirty="0"/>
              <a:t>.  This is a risky operation but as these values should be written by the app they can be considered reasonably trustworthy.  This may be an area to strengthen (</a:t>
            </a:r>
            <a:r>
              <a:rPr lang="en-GB" b="1" dirty="0"/>
              <a:t>try/catch</a:t>
            </a:r>
            <a:r>
              <a:rPr lang="en-GB" b="0" dirty="0"/>
              <a:t>) but for now it will do as it is.</a:t>
            </a:r>
          </a:p>
          <a:p>
            <a:pPr marL="0" indent="0">
              <a:buFont typeface="Arial" panose="020B0604020202020204" pitchFamily="34" charset="0"/>
              <a:buNone/>
            </a:pPr>
            <a:r>
              <a:rPr lang="en-GB" b="1" dirty="0"/>
              <a:t>Line 296</a:t>
            </a:r>
            <a:r>
              <a:rPr lang="en-GB" b="0" dirty="0"/>
              <a:t> uses </a:t>
            </a:r>
            <a:r>
              <a:rPr lang="en-GB" b="1" dirty="0"/>
              <a:t>BODMAS</a:t>
            </a:r>
            <a:r>
              <a:rPr lang="en-GB" b="0" dirty="0"/>
              <a:t> to order its algorithm. First, the 3 scores are added together. These are then divided by 3.  Finally, the result of this is rounded and stored in a </a:t>
            </a:r>
            <a:r>
              <a:rPr lang="en-GB" b="1" dirty="0"/>
              <a:t>float</a:t>
            </a:r>
            <a:r>
              <a:rPr lang="en-GB" b="0" dirty="0"/>
              <a:t> variable name </a:t>
            </a:r>
            <a:r>
              <a:rPr lang="en-GB" b="1" dirty="0"/>
              <a:t>average</a:t>
            </a:r>
            <a:r>
              <a:rPr lang="en-GB" b="0" dirty="0"/>
              <a:t>.</a:t>
            </a:r>
            <a:endParaRPr lang="en-GB" b="1" dirty="0"/>
          </a:p>
          <a:p>
            <a:pPr marL="0" indent="0">
              <a:buFont typeface="Arial" panose="020B0604020202020204" pitchFamily="34" charset="0"/>
              <a:buNone/>
            </a:pPr>
            <a:r>
              <a:rPr lang="en-GB" b="1" dirty="0"/>
              <a:t>Line 297 </a:t>
            </a:r>
            <a:r>
              <a:rPr lang="en-GB" b="0" dirty="0"/>
              <a:t>concatenates the </a:t>
            </a:r>
            <a:r>
              <a:rPr lang="en-GB" b="1" dirty="0"/>
              <a:t>average</a:t>
            </a:r>
            <a:r>
              <a:rPr lang="en-GB" b="0" dirty="0"/>
              <a:t> value back to a </a:t>
            </a:r>
            <a:r>
              <a:rPr lang="en-GB" b="1" dirty="0"/>
              <a:t>String</a:t>
            </a:r>
            <a:r>
              <a:rPr lang="en-GB" b="0" dirty="0"/>
              <a:t> adding a % symbol.  This is then set as the text in the </a:t>
            </a:r>
            <a:r>
              <a:rPr lang="en-GB" b="1" dirty="0" err="1"/>
              <a:t>m_lblAverage</a:t>
            </a:r>
            <a:r>
              <a:rPr lang="en-GB" b="0" dirty="0"/>
              <a:t> label.</a:t>
            </a:r>
          </a:p>
          <a:p>
            <a:pPr marL="0" indent="0">
              <a:buFont typeface="Arial" panose="020B0604020202020204" pitchFamily="34" charset="0"/>
              <a:buNone/>
            </a:pPr>
            <a:r>
              <a:rPr lang="en-GB" b="1" dirty="0"/>
              <a:t>Lines 299 </a:t>
            </a:r>
            <a:r>
              <a:rPr lang="en-GB" b="0" dirty="0"/>
              <a:t>to </a:t>
            </a:r>
            <a:r>
              <a:rPr lang="en-GB" b="1" dirty="0"/>
              <a:t>303</a:t>
            </a:r>
            <a:r>
              <a:rPr lang="en-GB" b="0" dirty="0"/>
              <a:t> use the </a:t>
            </a:r>
            <a:r>
              <a:rPr lang="en-GB" b="1" dirty="0"/>
              <a:t>average </a:t>
            </a:r>
            <a:r>
              <a:rPr lang="en-GB" b="0" dirty="0"/>
              <a:t>value to set the appropriate grade text in the </a:t>
            </a:r>
            <a:r>
              <a:rPr lang="en-GB" b="1" dirty="0" err="1"/>
              <a:t>m_lblGrade</a:t>
            </a:r>
            <a:r>
              <a:rPr lang="en-GB" b="1" dirty="0"/>
              <a:t> </a:t>
            </a:r>
            <a:r>
              <a:rPr lang="en-GB" b="0" dirty="0"/>
              <a:t>label.</a:t>
            </a:r>
            <a:endParaRPr lang="en-GB" b="1" dirty="0"/>
          </a:p>
          <a:p>
            <a:pPr marL="0" indent="0">
              <a:buFont typeface="Arial" panose="020B0604020202020204" pitchFamily="34" charset="0"/>
              <a:buNone/>
            </a:pPr>
            <a:endParaRPr lang="en-GB" b="1" dirty="0"/>
          </a:p>
        </p:txBody>
      </p:sp>
      <p:sp>
        <p:nvSpPr>
          <p:cNvPr id="4" name="Slide Number Placeholder 3"/>
          <p:cNvSpPr>
            <a:spLocks noGrp="1"/>
          </p:cNvSpPr>
          <p:nvPr>
            <p:ph type="sldNum" sz="quarter" idx="5"/>
          </p:nvPr>
        </p:nvSpPr>
        <p:spPr/>
        <p:txBody>
          <a:bodyPr/>
          <a:lstStyle/>
          <a:p>
            <a:fld id="{F613D83F-DC1D-4206-A168-2287E477B1D2}" type="slidenum">
              <a:rPr lang="en-GB" smtClean="0"/>
              <a:t>57</a:t>
            </a:fld>
            <a:endParaRPr lang="en-GB" dirty="0"/>
          </a:p>
        </p:txBody>
      </p:sp>
    </p:spTree>
    <p:extLst>
      <p:ext uri="{BB962C8B-B14F-4D97-AF65-F5344CB8AC3E}">
        <p14:creationId xmlns:p14="http://schemas.microsoft.com/office/powerpoint/2010/main" val="13607188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613D83F-DC1D-4206-A168-2287E477B1D2}" type="slidenum">
              <a:rPr lang="en-GB" smtClean="0"/>
              <a:t>8</a:t>
            </a:fld>
            <a:endParaRPr lang="en-GB" dirty="0"/>
          </a:p>
        </p:txBody>
      </p:sp>
    </p:spTree>
    <p:extLst>
      <p:ext uri="{BB962C8B-B14F-4D97-AF65-F5344CB8AC3E}">
        <p14:creationId xmlns:p14="http://schemas.microsoft.com/office/powerpoint/2010/main" val="398273831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 Clarification:</a:t>
            </a:r>
          </a:p>
          <a:p>
            <a:pPr marL="0" indent="0">
              <a:buFont typeface="Arial" panose="020B0604020202020204" pitchFamily="34" charset="0"/>
              <a:buNone/>
            </a:pPr>
            <a:r>
              <a:rPr lang="en-GB" b="1" dirty="0"/>
              <a:t>Line 307 </a:t>
            </a:r>
            <a:r>
              <a:rPr lang="en-GB" b="0" dirty="0"/>
              <a:t>declare the method which does not return data and accepts a single argument, an </a:t>
            </a:r>
            <a:r>
              <a:rPr lang="en-GB" b="1" dirty="0"/>
              <a:t>int</a:t>
            </a:r>
            <a:r>
              <a:rPr lang="en-GB" b="0" dirty="0"/>
              <a:t> of the value that the user is trying to set as the selected index.</a:t>
            </a:r>
          </a:p>
          <a:p>
            <a:pPr marL="0" indent="0">
              <a:buFont typeface="Arial" panose="020B0604020202020204" pitchFamily="34" charset="0"/>
              <a:buNone/>
            </a:pPr>
            <a:r>
              <a:rPr lang="en-GB" b="1" dirty="0"/>
              <a:t>Line 314 </a:t>
            </a:r>
            <a:r>
              <a:rPr lang="en-GB" b="0" dirty="0"/>
              <a:t>ends the method with the </a:t>
            </a:r>
            <a:r>
              <a:rPr lang="en-GB" b="1" dirty="0"/>
              <a:t>return</a:t>
            </a:r>
            <a:r>
              <a:rPr lang="en-GB" b="0" dirty="0"/>
              <a:t> statement if the results collection does not contain any records (nothing to select).</a:t>
            </a:r>
          </a:p>
          <a:p>
            <a:pPr marL="0" indent="0">
              <a:buFont typeface="Arial" panose="020B0604020202020204" pitchFamily="34" charset="0"/>
              <a:buNone/>
            </a:pPr>
            <a:r>
              <a:rPr lang="en-GB" b="1" dirty="0"/>
              <a:t>Lines 311 </a:t>
            </a:r>
            <a:r>
              <a:rPr lang="en-GB" b="0" dirty="0"/>
              <a:t>and </a:t>
            </a:r>
            <a:r>
              <a:rPr lang="en-GB" b="1" dirty="0"/>
              <a:t>312 </a:t>
            </a:r>
            <a:r>
              <a:rPr lang="en-GB" b="0" dirty="0"/>
              <a:t>check that the number being set is not larger than the largest index in the results collection (invalid index).  If the number is invalid, it is set to whichever is the highest index in the current collection.</a:t>
            </a:r>
          </a:p>
          <a:p>
            <a:pPr marL="0" indent="0">
              <a:buFont typeface="Arial" panose="020B0604020202020204" pitchFamily="34" charset="0"/>
              <a:buNone/>
            </a:pPr>
            <a:r>
              <a:rPr lang="en-GB" b="1" dirty="0"/>
              <a:t>Line 314 </a:t>
            </a:r>
            <a:r>
              <a:rPr lang="en-GB" b="0" dirty="0"/>
              <a:t>sets the index value in the </a:t>
            </a:r>
            <a:r>
              <a:rPr lang="en-GB" b="1" dirty="0" err="1"/>
              <a:t>JList</a:t>
            </a:r>
            <a:r>
              <a:rPr lang="en-GB" b="1" dirty="0"/>
              <a:t> </a:t>
            </a:r>
            <a:r>
              <a:rPr lang="en-GB" b="0" dirty="0"/>
              <a:t>control (this will trigger the selected index changed event on this control and in turn will load the record to the UI).</a:t>
            </a:r>
            <a:endParaRPr lang="en-GB" b="1" dirty="0"/>
          </a:p>
          <a:p>
            <a:pPr marL="0" indent="0">
              <a:buFont typeface="Arial" panose="020B0604020202020204" pitchFamily="34" charset="0"/>
              <a:buNone/>
            </a:pPr>
            <a:endParaRPr lang="en-GB" b="1" dirty="0"/>
          </a:p>
        </p:txBody>
      </p:sp>
      <p:sp>
        <p:nvSpPr>
          <p:cNvPr id="4" name="Slide Number Placeholder 3"/>
          <p:cNvSpPr>
            <a:spLocks noGrp="1"/>
          </p:cNvSpPr>
          <p:nvPr>
            <p:ph type="sldNum" sz="quarter" idx="5"/>
          </p:nvPr>
        </p:nvSpPr>
        <p:spPr/>
        <p:txBody>
          <a:bodyPr/>
          <a:lstStyle/>
          <a:p>
            <a:fld id="{F613D83F-DC1D-4206-A168-2287E477B1D2}" type="slidenum">
              <a:rPr lang="en-GB" smtClean="0"/>
              <a:t>58</a:t>
            </a:fld>
            <a:endParaRPr lang="en-GB" dirty="0"/>
          </a:p>
        </p:txBody>
      </p:sp>
    </p:spTree>
    <p:extLst>
      <p:ext uri="{BB962C8B-B14F-4D97-AF65-F5344CB8AC3E}">
        <p14:creationId xmlns:p14="http://schemas.microsoft.com/office/powerpoint/2010/main" val="413727163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 Clarification:</a:t>
            </a:r>
          </a:p>
          <a:p>
            <a:pPr marL="0" indent="0">
              <a:buFont typeface="Arial" panose="020B0604020202020204" pitchFamily="34" charset="0"/>
              <a:buNone/>
            </a:pPr>
            <a:r>
              <a:rPr lang="en-GB" b="1" dirty="0"/>
              <a:t>Line 318 </a:t>
            </a:r>
            <a:r>
              <a:rPr lang="en-GB" b="0" dirty="0"/>
              <a:t>declares the method which does not return data and does not accept arguments.</a:t>
            </a:r>
          </a:p>
          <a:p>
            <a:pPr marL="0" indent="0">
              <a:buFont typeface="Arial" panose="020B0604020202020204" pitchFamily="34" charset="0"/>
              <a:buNone/>
            </a:pPr>
            <a:r>
              <a:rPr lang="en-GB" b="1" dirty="0"/>
              <a:t>Lines 321 </a:t>
            </a:r>
            <a:r>
              <a:rPr lang="en-GB" b="0" dirty="0"/>
              <a:t>to</a:t>
            </a:r>
            <a:r>
              <a:rPr lang="en-GB" b="1" dirty="0"/>
              <a:t> 323 </a:t>
            </a:r>
            <a:r>
              <a:rPr lang="en-GB" b="0" dirty="0"/>
              <a:t>tests the size of the results collection.  If the collection is empty, a new empty object is set in the </a:t>
            </a:r>
            <a:r>
              <a:rPr lang="en-GB" b="1" dirty="0" err="1"/>
              <a:t>m_jlResults</a:t>
            </a:r>
            <a:r>
              <a:rPr lang="en-GB" b="1" dirty="0"/>
              <a:t> </a:t>
            </a:r>
            <a:r>
              <a:rPr lang="en-GB" b="1" dirty="0" err="1"/>
              <a:t>JList</a:t>
            </a:r>
            <a:r>
              <a:rPr lang="en-GB" b="0" dirty="0"/>
              <a:t> control. The method is then ended with the </a:t>
            </a:r>
            <a:r>
              <a:rPr lang="en-GB" b="1" dirty="0"/>
              <a:t>return</a:t>
            </a:r>
            <a:r>
              <a:rPr lang="en-GB" b="0" dirty="0"/>
              <a:t> statement.  This simply sets an empty data set in the </a:t>
            </a:r>
            <a:r>
              <a:rPr lang="en-GB" b="1" dirty="0" err="1"/>
              <a:t>JList</a:t>
            </a:r>
            <a:r>
              <a:rPr lang="en-GB" b="0" dirty="0"/>
              <a:t> to reflect the lack of records in the collection.</a:t>
            </a:r>
          </a:p>
          <a:p>
            <a:pPr marL="0" indent="0">
              <a:buFont typeface="Arial" panose="020B0604020202020204" pitchFamily="34" charset="0"/>
              <a:buNone/>
            </a:pPr>
            <a:r>
              <a:rPr lang="en-GB" b="1" dirty="0"/>
              <a:t>Line 325</a:t>
            </a:r>
            <a:r>
              <a:rPr lang="en-GB" b="0" dirty="0"/>
              <a:t> creates an array of basic </a:t>
            </a:r>
            <a:r>
              <a:rPr lang="en-GB" b="1" dirty="0"/>
              <a:t>Object</a:t>
            </a:r>
            <a:r>
              <a:rPr lang="en-GB" b="0" dirty="0"/>
              <a:t> references from the results </a:t>
            </a:r>
            <a:r>
              <a:rPr lang="en-GB" b="1" dirty="0" err="1"/>
              <a:t>ArrayList</a:t>
            </a:r>
            <a:r>
              <a:rPr lang="en-GB" b="0" dirty="0"/>
              <a:t> using the built in </a:t>
            </a:r>
            <a:r>
              <a:rPr lang="en-GB" b="1" dirty="0" err="1"/>
              <a:t>toArray</a:t>
            </a:r>
            <a:r>
              <a:rPr lang="en-GB" b="0" dirty="0"/>
              <a:t> method.</a:t>
            </a:r>
          </a:p>
          <a:p>
            <a:pPr marL="0" indent="0">
              <a:buFont typeface="Arial" panose="020B0604020202020204" pitchFamily="34" charset="0"/>
              <a:buNone/>
            </a:pPr>
            <a:r>
              <a:rPr lang="en-GB" b="1" dirty="0"/>
              <a:t>Lines 327 </a:t>
            </a:r>
            <a:r>
              <a:rPr lang="en-GB" b="0" dirty="0"/>
              <a:t>to </a:t>
            </a:r>
            <a:r>
              <a:rPr lang="en-GB" b="1" dirty="0"/>
              <a:t>331 </a:t>
            </a:r>
            <a:r>
              <a:rPr lang="en-GB" b="0" dirty="0"/>
              <a:t>loops through the </a:t>
            </a:r>
            <a:r>
              <a:rPr lang="en-GB" b="1" dirty="0"/>
              <a:t>Object array</a:t>
            </a:r>
            <a:r>
              <a:rPr lang="en-GB" b="0" dirty="0"/>
              <a:t> taking each element in turn, converting it back to a </a:t>
            </a:r>
            <a:r>
              <a:rPr lang="en-GB" b="1" dirty="0"/>
              <a:t>String</a:t>
            </a:r>
            <a:r>
              <a:rPr lang="en-GB" b="0" dirty="0"/>
              <a:t>, then splitting this </a:t>
            </a:r>
            <a:r>
              <a:rPr lang="en-GB" b="1" dirty="0"/>
              <a:t>String</a:t>
            </a:r>
            <a:r>
              <a:rPr lang="en-GB" b="0" dirty="0"/>
              <a:t>, finally compiling a screen-friendly </a:t>
            </a:r>
            <a:r>
              <a:rPr lang="en-GB" b="1" dirty="0"/>
              <a:t>String</a:t>
            </a:r>
            <a:r>
              <a:rPr lang="en-GB" b="0" dirty="0"/>
              <a:t> from the student name and student number fields, then saving this back to the same position in the </a:t>
            </a:r>
            <a:r>
              <a:rPr lang="en-GB" b="1" dirty="0"/>
              <a:t>Object array</a:t>
            </a:r>
            <a:r>
              <a:rPr lang="en-GB" b="0" dirty="0"/>
              <a:t>.  This process creates a simplified data collection so that each record appears as something slightly more digestible when viewed in the </a:t>
            </a:r>
            <a:r>
              <a:rPr lang="en-GB" b="1" dirty="0" err="1"/>
              <a:t>JList</a:t>
            </a:r>
            <a:r>
              <a:rPr lang="en-GB" b="0" dirty="0"/>
              <a:t>.</a:t>
            </a:r>
          </a:p>
          <a:p>
            <a:pPr marL="0" indent="0">
              <a:buFont typeface="Arial" panose="020B0604020202020204" pitchFamily="34" charset="0"/>
              <a:buNone/>
            </a:pPr>
            <a:r>
              <a:rPr lang="en-GB" b="1" dirty="0"/>
              <a:t>Line 333 </a:t>
            </a:r>
            <a:r>
              <a:rPr lang="en-GB" b="0" dirty="0"/>
              <a:t>sets the </a:t>
            </a:r>
            <a:r>
              <a:rPr lang="en-GB" b="1" dirty="0"/>
              <a:t>Object array </a:t>
            </a:r>
            <a:r>
              <a:rPr lang="en-GB" b="0" dirty="0"/>
              <a:t>as the data source for the </a:t>
            </a:r>
            <a:r>
              <a:rPr lang="en-GB" b="1" dirty="0" err="1"/>
              <a:t>JList</a:t>
            </a:r>
            <a:r>
              <a:rPr lang="en-GB" b="1" dirty="0"/>
              <a:t>.</a:t>
            </a:r>
          </a:p>
          <a:p>
            <a:pPr marL="0" indent="0">
              <a:buFont typeface="Arial" panose="020B0604020202020204" pitchFamily="34" charset="0"/>
              <a:buNone/>
            </a:pPr>
            <a:endParaRPr lang="en-GB" b="1" dirty="0"/>
          </a:p>
        </p:txBody>
      </p:sp>
      <p:sp>
        <p:nvSpPr>
          <p:cNvPr id="4" name="Slide Number Placeholder 3"/>
          <p:cNvSpPr>
            <a:spLocks noGrp="1"/>
          </p:cNvSpPr>
          <p:nvPr>
            <p:ph type="sldNum" sz="quarter" idx="5"/>
          </p:nvPr>
        </p:nvSpPr>
        <p:spPr/>
        <p:txBody>
          <a:bodyPr/>
          <a:lstStyle/>
          <a:p>
            <a:fld id="{F613D83F-DC1D-4206-A168-2287E477B1D2}" type="slidenum">
              <a:rPr lang="en-GB" smtClean="0"/>
              <a:t>59</a:t>
            </a:fld>
            <a:endParaRPr lang="en-GB" dirty="0"/>
          </a:p>
        </p:txBody>
      </p:sp>
    </p:spTree>
    <p:extLst>
      <p:ext uri="{BB962C8B-B14F-4D97-AF65-F5344CB8AC3E}">
        <p14:creationId xmlns:p14="http://schemas.microsoft.com/office/powerpoint/2010/main" val="54371837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 Clarification:</a:t>
            </a:r>
          </a:p>
          <a:p>
            <a:pPr marL="0" indent="0">
              <a:buFont typeface="Arial" panose="020B0604020202020204" pitchFamily="34" charset="0"/>
              <a:buNone/>
            </a:pPr>
            <a:r>
              <a:rPr lang="en-GB" b="1" dirty="0"/>
              <a:t>Line 337 </a:t>
            </a:r>
            <a:r>
              <a:rPr lang="en-GB" b="0" dirty="0"/>
              <a:t>declares the method which does not return data and does not accept arguments.</a:t>
            </a:r>
          </a:p>
          <a:p>
            <a:pPr marL="0" indent="0">
              <a:buFont typeface="Arial" panose="020B0604020202020204" pitchFamily="34" charset="0"/>
              <a:buNone/>
            </a:pPr>
            <a:r>
              <a:rPr lang="en-GB" b="1" dirty="0"/>
              <a:t>Lines 339 </a:t>
            </a:r>
            <a:r>
              <a:rPr lang="en-GB" b="0" dirty="0"/>
              <a:t>to</a:t>
            </a:r>
            <a:r>
              <a:rPr lang="en-GB" b="1" dirty="0"/>
              <a:t> 343 </a:t>
            </a:r>
            <a:r>
              <a:rPr lang="en-GB" b="0" dirty="0"/>
              <a:t>test that the current select index is in range of the current data collection (as in not lower than </a:t>
            </a:r>
            <a:r>
              <a:rPr lang="en-GB" b="1" dirty="0"/>
              <a:t>0</a:t>
            </a:r>
            <a:r>
              <a:rPr lang="en-GB" b="0" dirty="0"/>
              <a:t> and not higher than the highest index in the </a:t>
            </a:r>
            <a:r>
              <a:rPr lang="en-GB" b="1" dirty="0" err="1"/>
              <a:t>m_alResults</a:t>
            </a:r>
            <a:r>
              <a:rPr lang="en-GB" b="0" dirty="0"/>
              <a:t> collection).  If the index is invalid, an error message dialog is generated and displayed, the method then ends with a </a:t>
            </a:r>
            <a:r>
              <a:rPr lang="en-GB" b="1" dirty="0"/>
              <a:t>return</a:t>
            </a:r>
            <a:r>
              <a:rPr lang="en-GB" b="0" dirty="0"/>
              <a:t> statement.</a:t>
            </a:r>
          </a:p>
          <a:p>
            <a:pPr marL="0" indent="0">
              <a:buFont typeface="Arial" panose="020B0604020202020204" pitchFamily="34" charset="0"/>
              <a:buNone/>
            </a:pPr>
            <a:endParaRPr lang="en-GB" b="1" dirty="0"/>
          </a:p>
        </p:txBody>
      </p:sp>
      <p:sp>
        <p:nvSpPr>
          <p:cNvPr id="4" name="Slide Number Placeholder 3"/>
          <p:cNvSpPr>
            <a:spLocks noGrp="1"/>
          </p:cNvSpPr>
          <p:nvPr>
            <p:ph type="sldNum" sz="quarter" idx="5"/>
          </p:nvPr>
        </p:nvSpPr>
        <p:spPr/>
        <p:txBody>
          <a:bodyPr/>
          <a:lstStyle/>
          <a:p>
            <a:fld id="{F613D83F-DC1D-4206-A168-2287E477B1D2}" type="slidenum">
              <a:rPr lang="en-GB" smtClean="0"/>
              <a:t>60</a:t>
            </a:fld>
            <a:endParaRPr lang="en-GB" dirty="0"/>
          </a:p>
        </p:txBody>
      </p:sp>
    </p:spTree>
    <p:extLst>
      <p:ext uri="{BB962C8B-B14F-4D97-AF65-F5344CB8AC3E}">
        <p14:creationId xmlns:p14="http://schemas.microsoft.com/office/powerpoint/2010/main" val="276363963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 Clarification:</a:t>
            </a:r>
          </a:p>
          <a:p>
            <a:pPr marL="0" indent="0">
              <a:buFont typeface="Arial" panose="020B0604020202020204" pitchFamily="34" charset="0"/>
              <a:buNone/>
            </a:pPr>
            <a:r>
              <a:rPr lang="en-GB" b="1" dirty="0"/>
              <a:t>Line 345 </a:t>
            </a:r>
            <a:r>
              <a:rPr lang="en-GB" b="0" dirty="0"/>
              <a:t>removes the selected record from the </a:t>
            </a:r>
            <a:r>
              <a:rPr lang="en-GB" b="1" dirty="0" err="1"/>
              <a:t>m_alResults</a:t>
            </a:r>
            <a:r>
              <a:rPr lang="en-GB" b="1" dirty="0"/>
              <a:t> </a:t>
            </a:r>
            <a:r>
              <a:rPr lang="en-GB" b="0" dirty="0"/>
              <a:t>collection.</a:t>
            </a:r>
          </a:p>
          <a:p>
            <a:pPr marL="0" indent="0">
              <a:buFont typeface="Arial" panose="020B0604020202020204" pitchFamily="34" charset="0"/>
              <a:buNone/>
            </a:pPr>
            <a:r>
              <a:rPr lang="en-GB" b="1" dirty="0"/>
              <a:t>Line 347 </a:t>
            </a:r>
            <a:r>
              <a:rPr lang="en-GB" b="0" dirty="0"/>
              <a:t>sets the </a:t>
            </a:r>
            <a:r>
              <a:rPr lang="en-GB" b="1" dirty="0" err="1"/>
              <a:t>m_selectedIndex</a:t>
            </a:r>
            <a:r>
              <a:rPr lang="en-GB" b="0" dirty="0"/>
              <a:t> variable to </a:t>
            </a:r>
            <a:r>
              <a:rPr lang="en-GB" b="1" dirty="0"/>
              <a:t>0</a:t>
            </a:r>
            <a:r>
              <a:rPr lang="en-GB" b="0" dirty="0"/>
              <a:t>.  We do this as the record that is currently selected has just been removed so there is a need to select another and </a:t>
            </a:r>
            <a:r>
              <a:rPr lang="en-GB" b="1" dirty="0"/>
              <a:t>0</a:t>
            </a:r>
            <a:r>
              <a:rPr lang="en-GB" b="0" dirty="0"/>
              <a:t> should reliably be available.</a:t>
            </a:r>
          </a:p>
          <a:p>
            <a:pPr marL="0" indent="0">
              <a:buFont typeface="Arial" panose="020B0604020202020204" pitchFamily="34" charset="0"/>
              <a:buNone/>
            </a:pPr>
            <a:r>
              <a:rPr lang="en-GB" b="1" dirty="0"/>
              <a:t>Lines 349 </a:t>
            </a:r>
            <a:r>
              <a:rPr lang="en-GB" b="0" dirty="0"/>
              <a:t>and </a:t>
            </a:r>
            <a:r>
              <a:rPr lang="en-GB" b="1" dirty="0"/>
              <a:t>350 </a:t>
            </a:r>
            <a:r>
              <a:rPr lang="en-GB" b="0" dirty="0"/>
              <a:t>check that the size of the </a:t>
            </a:r>
            <a:r>
              <a:rPr lang="en-GB" b="1" dirty="0" err="1"/>
              <a:t>m_alResults</a:t>
            </a:r>
            <a:r>
              <a:rPr lang="en-GB" b="1" dirty="0"/>
              <a:t> </a:t>
            </a:r>
            <a:r>
              <a:rPr lang="en-GB" b="0" dirty="0"/>
              <a:t>collection contains records, if it does the </a:t>
            </a:r>
            <a:r>
              <a:rPr lang="en-GB" b="1" dirty="0" err="1"/>
              <a:t>changeSelectedResult</a:t>
            </a:r>
            <a:r>
              <a:rPr lang="en-GB" b="0" dirty="0"/>
              <a:t> method is called with the current selected index (which should be </a:t>
            </a:r>
            <a:r>
              <a:rPr lang="en-GB" b="1" dirty="0"/>
              <a:t>0</a:t>
            </a:r>
            <a:r>
              <a:rPr lang="en-GB" b="0" dirty="0"/>
              <a:t>).  This will trigger a redraw of the data currently loaded.</a:t>
            </a:r>
          </a:p>
          <a:p>
            <a:pPr marL="0" indent="0">
              <a:buFont typeface="Arial" panose="020B0604020202020204" pitchFamily="34" charset="0"/>
              <a:buNone/>
            </a:pPr>
            <a:endParaRPr lang="en-GB" b="1" dirty="0"/>
          </a:p>
          <a:p>
            <a:pPr marL="0" indent="0">
              <a:buFont typeface="Arial" panose="020B0604020202020204" pitchFamily="34" charset="0"/>
              <a:buNone/>
            </a:pPr>
            <a:endParaRPr lang="en-GB" b="1" dirty="0"/>
          </a:p>
        </p:txBody>
      </p:sp>
      <p:sp>
        <p:nvSpPr>
          <p:cNvPr id="4" name="Slide Number Placeholder 3"/>
          <p:cNvSpPr>
            <a:spLocks noGrp="1"/>
          </p:cNvSpPr>
          <p:nvPr>
            <p:ph type="sldNum" sz="quarter" idx="5"/>
          </p:nvPr>
        </p:nvSpPr>
        <p:spPr/>
        <p:txBody>
          <a:bodyPr/>
          <a:lstStyle/>
          <a:p>
            <a:fld id="{F613D83F-DC1D-4206-A168-2287E477B1D2}" type="slidenum">
              <a:rPr lang="en-GB" smtClean="0"/>
              <a:t>61</a:t>
            </a:fld>
            <a:endParaRPr lang="en-GB" dirty="0"/>
          </a:p>
        </p:txBody>
      </p:sp>
    </p:spTree>
    <p:extLst>
      <p:ext uri="{BB962C8B-B14F-4D97-AF65-F5344CB8AC3E}">
        <p14:creationId xmlns:p14="http://schemas.microsoft.com/office/powerpoint/2010/main" val="322361039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 Clarification:</a:t>
            </a:r>
          </a:p>
          <a:p>
            <a:pPr marL="0" indent="0">
              <a:buFont typeface="Arial" panose="020B0604020202020204" pitchFamily="34" charset="0"/>
              <a:buNone/>
            </a:pPr>
            <a:r>
              <a:rPr lang="en-GB" b="1" dirty="0"/>
              <a:t>Lines 352 </a:t>
            </a:r>
            <a:r>
              <a:rPr lang="en-GB" b="0" dirty="0"/>
              <a:t>to </a:t>
            </a:r>
            <a:r>
              <a:rPr lang="en-GB" b="1" dirty="0"/>
              <a:t>360 </a:t>
            </a:r>
            <a:r>
              <a:rPr lang="en-GB" b="0" dirty="0"/>
              <a:t>trigger if there are no more records in the </a:t>
            </a:r>
            <a:r>
              <a:rPr lang="en-GB" b="1" dirty="0" err="1"/>
              <a:t>m_alResults</a:t>
            </a:r>
            <a:r>
              <a:rPr lang="en-GB" b="0" dirty="0"/>
              <a:t> collection.  If this is the case, some help text is displayed for the user in the specific record cells.</a:t>
            </a:r>
          </a:p>
          <a:p>
            <a:pPr marL="0" indent="0">
              <a:buFont typeface="Arial" panose="020B0604020202020204" pitchFamily="34" charset="0"/>
              <a:buNone/>
            </a:pPr>
            <a:r>
              <a:rPr lang="en-GB" b="1" dirty="0"/>
              <a:t>Line 362 </a:t>
            </a:r>
            <a:r>
              <a:rPr lang="en-GB" b="0" dirty="0"/>
              <a:t>calls the </a:t>
            </a:r>
            <a:r>
              <a:rPr lang="en-GB" b="1" dirty="0" err="1"/>
              <a:t>resetListView</a:t>
            </a:r>
            <a:r>
              <a:rPr lang="en-GB" b="1" dirty="0"/>
              <a:t> </a:t>
            </a:r>
            <a:r>
              <a:rPr lang="en-GB" b="0" dirty="0"/>
              <a:t>method which was coded just now.  This will examine the current </a:t>
            </a:r>
            <a:r>
              <a:rPr lang="en-GB" b="1" dirty="0" err="1"/>
              <a:t>m_alResults</a:t>
            </a:r>
            <a:r>
              <a:rPr lang="en-GB" b="0" dirty="0"/>
              <a:t> collection and redraw the </a:t>
            </a:r>
            <a:r>
              <a:rPr lang="en-GB" b="1" dirty="0" err="1"/>
              <a:t>JList</a:t>
            </a:r>
            <a:r>
              <a:rPr lang="en-GB" b="1" dirty="0"/>
              <a:t> </a:t>
            </a:r>
            <a:r>
              <a:rPr lang="en-GB" b="0" dirty="0"/>
              <a:t>contents accordingly.</a:t>
            </a:r>
            <a:endParaRPr lang="en-GB" b="1" dirty="0"/>
          </a:p>
          <a:p>
            <a:pPr marL="0" indent="0">
              <a:buFont typeface="Arial" panose="020B0604020202020204" pitchFamily="34" charset="0"/>
              <a:buNone/>
            </a:pPr>
            <a:endParaRPr lang="en-GB" b="1" dirty="0"/>
          </a:p>
        </p:txBody>
      </p:sp>
      <p:sp>
        <p:nvSpPr>
          <p:cNvPr id="4" name="Slide Number Placeholder 3"/>
          <p:cNvSpPr>
            <a:spLocks noGrp="1"/>
          </p:cNvSpPr>
          <p:nvPr>
            <p:ph type="sldNum" sz="quarter" idx="5"/>
          </p:nvPr>
        </p:nvSpPr>
        <p:spPr/>
        <p:txBody>
          <a:bodyPr/>
          <a:lstStyle/>
          <a:p>
            <a:fld id="{F613D83F-DC1D-4206-A168-2287E477B1D2}" type="slidenum">
              <a:rPr lang="en-GB" smtClean="0"/>
              <a:t>62</a:t>
            </a:fld>
            <a:endParaRPr lang="en-GB" dirty="0"/>
          </a:p>
        </p:txBody>
      </p:sp>
    </p:spTree>
    <p:extLst>
      <p:ext uri="{BB962C8B-B14F-4D97-AF65-F5344CB8AC3E}">
        <p14:creationId xmlns:p14="http://schemas.microsoft.com/office/powerpoint/2010/main" val="150915343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 Clarification:</a:t>
            </a:r>
          </a:p>
          <a:p>
            <a:pPr marL="0" indent="0">
              <a:buFont typeface="Arial" panose="020B0604020202020204" pitchFamily="34" charset="0"/>
              <a:buNone/>
            </a:pPr>
            <a:r>
              <a:rPr lang="en-GB" b="1" dirty="0"/>
              <a:t>Line 337 </a:t>
            </a:r>
            <a:r>
              <a:rPr lang="en-GB" b="0" dirty="0"/>
              <a:t>declares the method which does not return data and accepts two arguments, the first is a reference to the </a:t>
            </a:r>
            <a:r>
              <a:rPr lang="en-GB" b="1" dirty="0"/>
              <a:t>add/edit dialog </a:t>
            </a:r>
            <a:r>
              <a:rPr lang="en-GB" b="0" dirty="0"/>
              <a:t>window, the second is the </a:t>
            </a:r>
            <a:r>
              <a:rPr lang="en-GB" b="1" dirty="0"/>
              <a:t>Boolean</a:t>
            </a:r>
            <a:r>
              <a:rPr lang="en-GB" b="0" dirty="0"/>
              <a:t> which indicates whether this is an add process or an edit process.</a:t>
            </a:r>
          </a:p>
          <a:p>
            <a:pPr marL="0" indent="0">
              <a:buFont typeface="Arial" panose="020B0604020202020204" pitchFamily="34" charset="0"/>
              <a:buNone/>
            </a:pPr>
            <a:r>
              <a:rPr lang="en-GB" b="1" dirty="0"/>
              <a:t>Line 368 </a:t>
            </a:r>
            <a:r>
              <a:rPr lang="en-GB" b="0" dirty="0"/>
              <a:t>instantiates a new </a:t>
            </a:r>
            <a:r>
              <a:rPr lang="en-GB" b="1" dirty="0" err="1"/>
              <a:t>m_alResults</a:t>
            </a:r>
            <a:r>
              <a:rPr lang="en-GB" b="0" dirty="0"/>
              <a:t> collection if none has been created before this point.</a:t>
            </a:r>
          </a:p>
          <a:p>
            <a:pPr marL="0" indent="0">
              <a:buFont typeface="Arial" panose="020B0604020202020204" pitchFamily="34" charset="0"/>
              <a:buNone/>
            </a:pPr>
            <a:endParaRPr lang="en-GB" b="1" dirty="0"/>
          </a:p>
        </p:txBody>
      </p:sp>
      <p:sp>
        <p:nvSpPr>
          <p:cNvPr id="4" name="Slide Number Placeholder 3"/>
          <p:cNvSpPr>
            <a:spLocks noGrp="1"/>
          </p:cNvSpPr>
          <p:nvPr>
            <p:ph type="sldNum" sz="quarter" idx="5"/>
          </p:nvPr>
        </p:nvSpPr>
        <p:spPr/>
        <p:txBody>
          <a:bodyPr/>
          <a:lstStyle/>
          <a:p>
            <a:fld id="{F613D83F-DC1D-4206-A168-2287E477B1D2}" type="slidenum">
              <a:rPr lang="en-GB" smtClean="0"/>
              <a:t>63</a:t>
            </a:fld>
            <a:endParaRPr lang="en-GB" dirty="0"/>
          </a:p>
        </p:txBody>
      </p:sp>
    </p:spTree>
    <p:extLst>
      <p:ext uri="{BB962C8B-B14F-4D97-AF65-F5344CB8AC3E}">
        <p14:creationId xmlns:p14="http://schemas.microsoft.com/office/powerpoint/2010/main" val="215206629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 Clarification:</a:t>
            </a:r>
          </a:p>
          <a:p>
            <a:pPr marL="0" indent="0">
              <a:buFont typeface="Arial" panose="020B0604020202020204" pitchFamily="34" charset="0"/>
              <a:buNone/>
            </a:pPr>
            <a:r>
              <a:rPr lang="en-GB" b="1" dirty="0"/>
              <a:t>Lines 370 </a:t>
            </a:r>
            <a:r>
              <a:rPr lang="en-GB" b="0" dirty="0"/>
              <a:t>to </a:t>
            </a:r>
            <a:r>
              <a:rPr lang="en-GB" b="1" dirty="0"/>
              <a:t>374 </a:t>
            </a:r>
            <a:r>
              <a:rPr lang="en-GB" b="0" dirty="0"/>
              <a:t>take the values entered by the user into the global text field controls.  These values are then formatted as a comma separated </a:t>
            </a:r>
            <a:r>
              <a:rPr lang="en-GB" b="1" dirty="0"/>
              <a:t>String</a:t>
            </a:r>
            <a:r>
              <a:rPr lang="en-GB" b="0" dirty="0"/>
              <a:t>.</a:t>
            </a:r>
          </a:p>
          <a:p>
            <a:pPr marL="0" indent="0">
              <a:buFont typeface="Arial" panose="020B0604020202020204" pitchFamily="34" charset="0"/>
              <a:buNone/>
            </a:pPr>
            <a:r>
              <a:rPr lang="en-GB" b="1" dirty="0"/>
              <a:t>Lines 375 </a:t>
            </a:r>
            <a:r>
              <a:rPr lang="en-GB" b="0" dirty="0"/>
              <a:t>to </a:t>
            </a:r>
            <a:r>
              <a:rPr lang="en-GB" b="1" dirty="0"/>
              <a:t>377 </a:t>
            </a:r>
            <a:r>
              <a:rPr lang="en-GB" b="0" dirty="0"/>
              <a:t>check if this is a new result and if it is, adds the CSL to the end of the </a:t>
            </a:r>
            <a:r>
              <a:rPr lang="en-GB" b="1" dirty="0" err="1"/>
              <a:t>m_alResults</a:t>
            </a:r>
            <a:r>
              <a:rPr lang="en-GB" b="1" dirty="0"/>
              <a:t> </a:t>
            </a:r>
            <a:r>
              <a:rPr lang="en-GB" b="0" dirty="0"/>
              <a:t>collection.</a:t>
            </a:r>
          </a:p>
          <a:p>
            <a:pPr marL="0" indent="0">
              <a:buFont typeface="Arial" panose="020B0604020202020204" pitchFamily="34" charset="0"/>
              <a:buNone/>
            </a:pPr>
            <a:r>
              <a:rPr lang="en-GB" b="1" dirty="0"/>
              <a:t>Lines 378 </a:t>
            </a:r>
            <a:r>
              <a:rPr lang="en-GB" b="0" dirty="0"/>
              <a:t>to </a:t>
            </a:r>
            <a:r>
              <a:rPr lang="en-GB" b="1" dirty="0"/>
              <a:t>380 </a:t>
            </a:r>
            <a:r>
              <a:rPr lang="en-GB" b="0" dirty="0"/>
              <a:t>if this is not a new result, the CSL replaces the record at the currently selected index.</a:t>
            </a:r>
            <a:endParaRPr lang="en-GB" b="1" dirty="0"/>
          </a:p>
        </p:txBody>
      </p:sp>
      <p:sp>
        <p:nvSpPr>
          <p:cNvPr id="4" name="Slide Number Placeholder 3"/>
          <p:cNvSpPr>
            <a:spLocks noGrp="1"/>
          </p:cNvSpPr>
          <p:nvPr>
            <p:ph type="sldNum" sz="quarter" idx="5"/>
          </p:nvPr>
        </p:nvSpPr>
        <p:spPr/>
        <p:txBody>
          <a:bodyPr/>
          <a:lstStyle/>
          <a:p>
            <a:fld id="{F613D83F-DC1D-4206-A168-2287E477B1D2}" type="slidenum">
              <a:rPr lang="en-GB" smtClean="0"/>
              <a:t>64</a:t>
            </a:fld>
            <a:endParaRPr lang="en-GB" dirty="0"/>
          </a:p>
        </p:txBody>
      </p:sp>
    </p:spTree>
    <p:extLst>
      <p:ext uri="{BB962C8B-B14F-4D97-AF65-F5344CB8AC3E}">
        <p14:creationId xmlns:p14="http://schemas.microsoft.com/office/powerpoint/2010/main" val="366438709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 Clarification:</a:t>
            </a:r>
          </a:p>
          <a:p>
            <a:pPr marL="0" indent="0">
              <a:buFont typeface="Arial" panose="020B0604020202020204" pitchFamily="34" charset="0"/>
              <a:buNone/>
            </a:pPr>
            <a:r>
              <a:rPr lang="en-GB" b="1" dirty="0"/>
              <a:t>Line 381 </a:t>
            </a:r>
            <a:r>
              <a:rPr lang="en-GB" b="0" dirty="0"/>
              <a:t>reset the list of records displayed in the </a:t>
            </a:r>
            <a:r>
              <a:rPr lang="en-GB" b="1" dirty="0" err="1"/>
              <a:t>m_jlResults</a:t>
            </a:r>
            <a:r>
              <a:rPr lang="en-GB" b="1" dirty="0"/>
              <a:t> </a:t>
            </a:r>
            <a:r>
              <a:rPr lang="en-GB" b="1" dirty="0" err="1"/>
              <a:t>JList</a:t>
            </a:r>
            <a:r>
              <a:rPr lang="en-GB" b="1" dirty="0"/>
              <a:t>.</a:t>
            </a:r>
          </a:p>
          <a:p>
            <a:pPr marL="0" indent="0">
              <a:buFont typeface="Arial" panose="020B0604020202020204" pitchFamily="34" charset="0"/>
              <a:buNone/>
            </a:pPr>
            <a:r>
              <a:rPr lang="en-GB" b="1" dirty="0"/>
              <a:t>Line 384 </a:t>
            </a:r>
            <a:r>
              <a:rPr lang="en-GB" b="0" dirty="0"/>
              <a:t>destroys and garbage collects the add/edit dialog. This closes window and removes it from memory.</a:t>
            </a:r>
          </a:p>
          <a:p>
            <a:pPr marL="0" indent="0">
              <a:buFont typeface="Arial" panose="020B0604020202020204" pitchFamily="34" charset="0"/>
              <a:buNone/>
            </a:pPr>
            <a:r>
              <a:rPr lang="en-GB" b="1" dirty="0"/>
              <a:t>Line 386 </a:t>
            </a:r>
            <a:r>
              <a:rPr lang="en-GB" b="0" dirty="0"/>
              <a:t>changes the </a:t>
            </a:r>
            <a:r>
              <a:rPr lang="en-GB" b="1" dirty="0" err="1"/>
              <a:t>m_selectedIndex</a:t>
            </a:r>
            <a:r>
              <a:rPr lang="en-GB" b="0" dirty="0"/>
              <a:t> for new records causing the newly added record to become the selected record and so displayed in the main window.</a:t>
            </a:r>
          </a:p>
          <a:p>
            <a:pPr marL="0" indent="0">
              <a:buFont typeface="Arial" panose="020B0604020202020204" pitchFamily="34" charset="0"/>
              <a:buNone/>
            </a:pPr>
            <a:r>
              <a:rPr lang="en-GB" b="1" dirty="0"/>
              <a:t>Line 387 </a:t>
            </a:r>
            <a:r>
              <a:rPr lang="en-GB" b="0" dirty="0"/>
              <a:t>changes the selection in the </a:t>
            </a:r>
            <a:r>
              <a:rPr lang="en-GB" b="1" dirty="0" err="1"/>
              <a:t>JList</a:t>
            </a:r>
            <a:r>
              <a:rPr lang="en-GB" b="1" dirty="0"/>
              <a:t> </a:t>
            </a:r>
            <a:r>
              <a:rPr lang="en-GB" b="0" dirty="0"/>
              <a:t>to reflect the changes, this will redraw the currently loaded record and refresh the UI.</a:t>
            </a:r>
            <a:r>
              <a:rPr lang="en-GB" b="1" dirty="0"/>
              <a:t> </a:t>
            </a:r>
          </a:p>
        </p:txBody>
      </p:sp>
      <p:sp>
        <p:nvSpPr>
          <p:cNvPr id="4" name="Slide Number Placeholder 3"/>
          <p:cNvSpPr>
            <a:spLocks noGrp="1"/>
          </p:cNvSpPr>
          <p:nvPr>
            <p:ph type="sldNum" sz="quarter" idx="5"/>
          </p:nvPr>
        </p:nvSpPr>
        <p:spPr/>
        <p:txBody>
          <a:bodyPr/>
          <a:lstStyle/>
          <a:p>
            <a:fld id="{F613D83F-DC1D-4206-A168-2287E477B1D2}" type="slidenum">
              <a:rPr lang="en-GB" smtClean="0"/>
              <a:t>65</a:t>
            </a:fld>
            <a:endParaRPr lang="en-GB" dirty="0"/>
          </a:p>
        </p:txBody>
      </p:sp>
    </p:spTree>
    <p:extLst>
      <p:ext uri="{BB962C8B-B14F-4D97-AF65-F5344CB8AC3E}">
        <p14:creationId xmlns:p14="http://schemas.microsoft.com/office/powerpoint/2010/main" val="394563525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 Clarification:</a:t>
            </a:r>
          </a:p>
          <a:p>
            <a:pPr marL="0" indent="0">
              <a:buFont typeface="Arial" panose="020B0604020202020204" pitchFamily="34" charset="0"/>
              <a:buNone/>
            </a:pPr>
            <a:r>
              <a:rPr lang="en-GB" b="0" dirty="0"/>
              <a:t>This will now cause the currently selected record to redraw every time the </a:t>
            </a:r>
            <a:r>
              <a:rPr lang="en-GB" b="1" dirty="0" err="1"/>
              <a:t>JList</a:t>
            </a:r>
            <a:r>
              <a:rPr lang="en-GB" b="0" dirty="0"/>
              <a:t> selection is reset.</a:t>
            </a:r>
          </a:p>
        </p:txBody>
      </p:sp>
      <p:sp>
        <p:nvSpPr>
          <p:cNvPr id="4" name="Slide Number Placeholder 3"/>
          <p:cNvSpPr>
            <a:spLocks noGrp="1"/>
          </p:cNvSpPr>
          <p:nvPr>
            <p:ph type="sldNum" sz="quarter" idx="5"/>
          </p:nvPr>
        </p:nvSpPr>
        <p:spPr/>
        <p:txBody>
          <a:bodyPr/>
          <a:lstStyle/>
          <a:p>
            <a:fld id="{F613D83F-DC1D-4206-A168-2287E477B1D2}" type="slidenum">
              <a:rPr lang="en-GB" smtClean="0"/>
              <a:t>66</a:t>
            </a:fld>
            <a:endParaRPr lang="en-GB" dirty="0"/>
          </a:p>
        </p:txBody>
      </p:sp>
    </p:spTree>
    <p:extLst>
      <p:ext uri="{BB962C8B-B14F-4D97-AF65-F5344CB8AC3E}">
        <p14:creationId xmlns:p14="http://schemas.microsoft.com/office/powerpoint/2010/main" val="27838369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 Clarification:</a:t>
            </a:r>
          </a:p>
          <a:p>
            <a:pPr marL="0" indent="0">
              <a:buFont typeface="Arial" panose="020B0604020202020204" pitchFamily="34" charset="0"/>
              <a:buNone/>
            </a:pPr>
            <a:r>
              <a:rPr lang="en-GB" b="0" dirty="0"/>
              <a:t>This will activate the </a:t>
            </a:r>
            <a:r>
              <a:rPr lang="en-GB" b="1" dirty="0"/>
              <a:t>Remove</a:t>
            </a:r>
            <a:r>
              <a:rPr lang="en-GB" b="0" dirty="0"/>
              <a:t> button and allow records to be removed from the collection.</a:t>
            </a:r>
          </a:p>
        </p:txBody>
      </p:sp>
      <p:sp>
        <p:nvSpPr>
          <p:cNvPr id="4" name="Slide Number Placeholder 3"/>
          <p:cNvSpPr>
            <a:spLocks noGrp="1"/>
          </p:cNvSpPr>
          <p:nvPr>
            <p:ph type="sldNum" sz="quarter" idx="5"/>
          </p:nvPr>
        </p:nvSpPr>
        <p:spPr/>
        <p:txBody>
          <a:bodyPr/>
          <a:lstStyle/>
          <a:p>
            <a:fld id="{F613D83F-DC1D-4206-A168-2287E477B1D2}" type="slidenum">
              <a:rPr lang="en-GB" smtClean="0"/>
              <a:t>67</a:t>
            </a:fld>
            <a:endParaRPr lang="en-GB" dirty="0"/>
          </a:p>
        </p:txBody>
      </p:sp>
    </p:spTree>
    <p:extLst>
      <p:ext uri="{BB962C8B-B14F-4D97-AF65-F5344CB8AC3E}">
        <p14:creationId xmlns:p14="http://schemas.microsoft.com/office/powerpoint/2010/main" val="34661614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1" dirty="0"/>
          </a:p>
        </p:txBody>
      </p:sp>
      <p:sp>
        <p:nvSpPr>
          <p:cNvPr id="4" name="Slide Number Placeholder 3"/>
          <p:cNvSpPr>
            <a:spLocks noGrp="1"/>
          </p:cNvSpPr>
          <p:nvPr>
            <p:ph type="sldNum" sz="quarter" idx="5"/>
          </p:nvPr>
        </p:nvSpPr>
        <p:spPr/>
        <p:txBody>
          <a:bodyPr/>
          <a:lstStyle/>
          <a:p>
            <a:fld id="{F613D83F-DC1D-4206-A168-2287E477B1D2}" type="slidenum">
              <a:rPr lang="en-GB" smtClean="0"/>
              <a:t>10</a:t>
            </a:fld>
            <a:endParaRPr lang="en-GB" dirty="0"/>
          </a:p>
        </p:txBody>
      </p:sp>
    </p:spTree>
    <p:extLst>
      <p:ext uri="{BB962C8B-B14F-4D97-AF65-F5344CB8AC3E}">
        <p14:creationId xmlns:p14="http://schemas.microsoft.com/office/powerpoint/2010/main" val="139771170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 Clarification:</a:t>
            </a:r>
          </a:p>
          <a:p>
            <a:pPr marL="0" indent="0">
              <a:buFont typeface="Arial" panose="020B0604020202020204" pitchFamily="34" charset="0"/>
              <a:buNone/>
            </a:pPr>
            <a:r>
              <a:rPr lang="en-GB" b="0" dirty="0"/>
              <a:t>This will activate the </a:t>
            </a:r>
            <a:r>
              <a:rPr lang="en-GB" b="1" dirty="0"/>
              <a:t>Edit</a:t>
            </a:r>
            <a:r>
              <a:rPr lang="en-GB" b="0" dirty="0"/>
              <a:t> button and allow records to be selected and edited. The </a:t>
            </a:r>
            <a:r>
              <a:rPr lang="en-GB" b="1" dirty="0"/>
              <a:t>false</a:t>
            </a:r>
            <a:r>
              <a:rPr lang="en-GB" b="0" dirty="0"/>
              <a:t> value indicates to the add/edit dialog that it is not adding a new record.</a:t>
            </a:r>
          </a:p>
        </p:txBody>
      </p:sp>
      <p:sp>
        <p:nvSpPr>
          <p:cNvPr id="4" name="Slide Number Placeholder 3"/>
          <p:cNvSpPr>
            <a:spLocks noGrp="1"/>
          </p:cNvSpPr>
          <p:nvPr>
            <p:ph type="sldNum" sz="quarter" idx="5"/>
          </p:nvPr>
        </p:nvSpPr>
        <p:spPr/>
        <p:txBody>
          <a:bodyPr/>
          <a:lstStyle/>
          <a:p>
            <a:fld id="{F613D83F-DC1D-4206-A168-2287E477B1D2}" type="slidenum">
              <a:rPr lang="en-GB" smtClean="0"/>
              <a:t>68</a:t>
            </a:fld>
            <a:endParaRPr lang="en-GB" dirty="0"/>
          </a:p>
        </p:txBody>
      </p:sp>
    </p:spTree>
    <p:extLst>
      <p:ext uri="{BB962C8B-B14F-4D97-AF65-F5344CB8AC3E}">
        <p14:creationId xmlns:p14="http://schemas.microsoft.com/office/powerpoint/2010/main" val="15175790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 Clarification:</a:t>
            </a:r>
          </a:p>
          <a:p>
            <a:pPr marL="0" indent="0">
              <a:buFont typeface="Arial" panose="020B0604020202020204" pitchFamily="34" charset="0"/>
              <a:buNone/>
            </a:pPr>
            <a:r>
              <a:rPr lang="en-GB" b="0" dirty="0"/>
              <a:t>This will activate the </a:t>
            </a:r>
            <a:r>
              <a:rPr lang="en-GB" b="1" dirty="0"/>
              <a:t>Save Changes</a:t>
            </a:r>
            <a:r>
              <a:rPr lang="en-GB" b="0" dirty="0"/>
              <a:t> button in the add/edit dialog. We pass a reference to the </a:t>
            </a:r>
            <a:r>
              <a:rPr lang="en-GB" b="1" dirty="0" err="1"/>
              <a:t>JDialog</a:t>
            </a:r>
            <a:r>
              <a:rPr lang="en-GB" b="1" dirty="0"/>
              <a:t> </a:t>
            </a:r>
            <a:r>
              <a:rPr lang="en-GB" b="0" dirty="0"/>
              <a:t>and the </a:t>
            </a:r>
            <a:r>
              <a:rPr lang="en-GB" b="1" dirty="0" err="1"/>
              <a:t>newResult</a:t>
            </a:r>
            <a:r>
              <a:rPr lang="en-GB" b="0" dirty="0"/>
              <a:t> </a:t>
            </a:r>
            <a:r>
              <a:rPr lang="en-GB" b="1" dirty="0"/>
              <a:t>Boolean</a:t>
            </a:r>
            <a:r>
              <a:rPr lang="en-GB" b="0" dirty="0"/>
              <a:t> to this method.</a:t>
            </a:r>
          </a:p>
        </p:txBody>
      </p:sp>
      <p:sp>
        <p:nvSpPr>
          <p:cNvPr id="4" name="Slide Number Placeholder 3"/>
          <p:cNvSpPr>
            <a:spLocks noGrp="1"/>
          </p:cNvSpPr>
          <p:nvPr>
            <p:ph type="sldNum" sz="quarter" idx="5"/>
          </p:nvPr>
        </p:nvSpPr>
        <p:spPr/>
        <p:txBody>
          <a:bodyPr/>
          <a:lstStyle/>
          <a:p>
            <a:fld id="{F613D83F-DC1D-4206-A168-2287E477B1D2}" type="slidenum">
              <a:rPr lang="en-GB" smtClean="0"/>
              <a:t>69</a:t>
            </a:fld>
            <a:endParaRPr lang="en-GB" dirty="0"/>
          </a:p>
        </p:txBody>
      </p:sp>
    </p:spTree>
    <p:extLst>
      <p:ext uri="{BB962C8B-B14F-4D97-AF65-F5344CB8AC3E}">
        <p14:creationId xmlns:p14="http://schemas.microsoft.com/office/powerpoint/2010/main" val="239538850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b="0" dirty="0"/>
              <a:t>You will NOT be able to load or save and data just yet. The </a:t>
            </a:r>
            <a:r>
              <a:rPr lang="en-GB" b="1" dirty="0"/>
              <a:t>Save </a:t>
            </a:r>
            <a:r>
              <a:rPr lang="en-GB" b="0" dirty="0"/>
              <a:t>button will not work just yet.</a:t>
            </a:r>
            <a:endParaRPr lang="en-GB" b="1" dirty="0"/>
          </a:p>
        </p:txBody>
      </p:sp>
      <p:sp>
        <p:nvSpPr>
          <p:cNvPr id="4" name="Slide Number Placeholder 3"/>
          <p:cNvSpPr>
            <a:spLocks noGrp="1"/>
          </p:cNvSpPr>
          <p:nvPr>
            <p:ph type="sldNum" sz="quarter" idx="5"/>
          </p:nvPr>
        </p:nvSpPr>
        <p:spPr/>
        <p:txBody>
          <a:bodyPr/>
          <a:lstStyle/>
          <a:p>
            <a:fld id="{F613D83F-DC1D-4206-A168-2287E477B1D2}" type="slidenum">
              <a:rPr lang="en-GB" smtClean="0"/>
              <a:t>70</a:t>
            </a:fld>
            <a:endParaRPr lang="en-GB" dirty="0"/>
          </a:p>
        </p:txBody>
      </p:sp>
    </p:spTree>
    <p:extLst>
      <p:ext uri="{BB962C8B-B14F-4D97-AF65-F5344CB8AC3E}">
        <p14:creationId xmlns:p14="http://schemas.microsoft.com/office/powerpoint/2010/main" val="233906730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 Clarification:</a:t>
            </a:r>
          </a:p>
          <a:p>
            <a:pPr marL="0" indent="0">
              <a:buFont typeface="Arial" panose="020B0604020202020204" pitchFamily="34" charset="0"/>
              <a:buNone/>
            </a:pPr>
            <a:r>
              <a:rPr lang="en-GB" b="1" dirty="0"/>
              <a:t>Line 395 </a:t>
            </a:r>
            <a:r>
              <a:rPr lang="en-GB" b="0" dirty="0"/>
              <a:t>declares the method which does not return data and does not accept arguments.</a:t>
            </a:r>
          </a:p>
          <a:p>
            <a:pPr marL="0" indent="0">
              <a:buFont typeface="Arial" panose="020B0604020202020204" pitchFamily="34" charset="0"/>
              <a:buNone/>
            </a:pPr>
            <a:r>
              <a:rPr lang="en-GB" b="1" dirty="0"/>
              <a:t>Lines 396 </a:t>
            </a:r>
            <a:r>
              <a:rPr lang="en-GB" b="0" dirty="0"/>
              <a:t>to </a:t>
            </a:r>
            <a:r>
              <a:rPr lang="en-GB" b="1" dirty="0"/>
              <a:t>403 </a:t>
            </a:r>
            <a:r>
              <a:rPr lang="en-GB" b="0" dirty="0"/>
              <a:t>include a </a:t>
            </a:r>
            <a:r>
              <a:rPr lang="en-GB" b="1" dirty="0"/>
              <a:t>try/catch</a:t>
            </a:r>
            <a:r>
              <a:rPr lang="en-GB" b="0" dirty="0"/>
              <a:t> block to trap any issues which arise during the save.  If exceptions are trapped, an error dialog is generated informing the user.</a:t>
            </a:r>
          </a:p>
        </p:txBody>
      </p:sp>
      <p:sp>
        <p:nvSpPr>
          <p:cNvPr id="4" name="Slide Number Placeholder 3"/>
          <p:cNvSpPr>
            <a:spLocks noGrp="1"/>
          </p:cNvSpPr>
          <p:nvPr>
            <p:ph type="sldNum" sz="quarter" idx="5"/>
          </p:nvPr>
        </p:nvSpPr>
        <p:spPr/>
        <p:txBody>
          <a:bodyPr/>
          <a:lstStyle/>
          <a:p>
            <a:fld id="{F613D83F-DC1D-4206-A168-2287E477B1D2}" type="slidenum">
              <a:rPr lang="en-GB" smtClean="0"/>
              <a:t>71</a:t>
            </a:fld>
            <a:endParaRPr lang="en-GB" dirty="0"/>
          </a:p>
        </p:txBody>
      </p:sp>
    </p:spTree>
    <p:extLst>
      <p:ext uri="{BB962C8B-B14F-4D97-AF65-F5344CB8AC3E}">
        <p14:creationId xmlns:p14="http://schemas.microsoft.com/office/powerpoint/2010/main" val="245212726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 Clarification:</a:t>
            </a:r>
          </a:p>
          <a:p>
            <a:pPr marL="0" indent="0">
              <a:buFont typeface="Arial" panose="020B0604020202020204" pitchFamily="34" charset="0"/>
              <a:buNone/>
            </a:pPr>
            <a:r>
              <a:rPr lang="en-GB" b="1" dirty="0"/>
              <a:t>Line 398 </a:t>
            </a:r>
            <a:r>
              <a:rPr lang="en-GB" b="0" dirty="0"/>
              <a:t>instantiates a new </a:t>
            </a:r>
            <a:r>
              <a:rPr lang="en-GB" b="1" dirty="0" err="1"/>
              <a:t>FileWriter</a:t>
            </a:r>
            <a:r>
              <a:rPr lang="en-GB" b="0" dirty="0"/>
              <a:t> with the </a:t>
            </a:r>
            <a:r>
              <a:rPr lang="en-GB" b="1" dirty="0"/>
              <a:t>static FILE_NAME</a:t>
            </a:r>
            <a:r>
              <a:rPr lang="en-GB" b="0" dirty="0"/>
              <a:t>.</a:t>
            </a:r>
          </a:p>
          <a:p>
            <a:pPr marL="0" indent="0">
              <a:buFont typeface="Arial" panose="020B0604020202020204" pitchFamily="34" charset="0"/>
              <a:buNone/>
            </a:pPr>
            <a:r>
              <a:rPr lang="en-GB" b="1" dirty="0"/>
              <a:t>Line 400 </a:t>
            </a:r>
            <a:r>
              <a:rPr lang="en-GB" b="0" dirty="0"/>
              <a:t>takes the </a:t>
            </a:r>
            <a:r>
              <a:rPr lang="en-GB" b="1" dirty="0" err="1"/>
              <a:t>m_alResults</a:t>
            </a:r>
            <a:r>
              <a:rPr lang="en-GB" b="1" dirty="0"/>
              <a:t> </a:t>
            </a:r>
            <a:r>
              <a:rPr lang="en-GB" b="0" dirty="0"/>
              <a:t>collection and joins the records in this collection together separated by newline characters to place each record on its own line in the data store.</a:t>
            </a:r>
          </a:p>
          <a:p>
            <a:pPr marL="0" indent="0">
              <a:buFont typeface="Arial" panose="020B0604020202020204" pitchFamily="34" charset="0"/>
              <a:buNone/>
            </a:pPr>
            <a:r>
              <a:rPr lang="en-GB" b="1" dirty="0"/>
              <a:t>Line 401</a:t>
            </a:r>
            <a:r>
              <a:rPr lang="en-GB" b="0" dirty="0"/>
              <a:t> the string of all results is written to file by the </a:t>
            </a:r>
            <a:r>
              <a:rPr lang="en-GB" b="1" dirty="0" err="1"/>
              <a:t>FileWriter</a:t>
            </a:r>
            <a:r>
              <a:rPr lang="en-GB" b="0" dirty="0"/>
              <a:t>.</a:t>
            </a:r>
          </a:p>
          <a:p>
            <a:pPr marL="0" indent="0">
              <a:buFont typeface="Arial" panose="020B0604020202020204" pitchFamily="34" charset="0"/>
              <a:buNone/>
            </a:pPr>
            <a:r>
              <a:rPr lang="en-GB" b="1" dirty="0"/>
              <a:t>Line 403 </a:t>
            </a:r>
            <a:r>
              <a:rPr lang="en-GB" b="0" dirty="0"/>
              <a:t>closes the </a:t>
            </a:r>
            <a:r>
              <a:rPr lang="en-GB" b="1" dirty="0" err="1"/>
              <a:t>FileWriter</a:t>
            </a:r>
            <a:r>
              <a:rPr lang="en-GB" b="0" dirty="0"/>
              <a:t> releasing the file lock on the data store file.</a:t>
            </a:r>
          </a:p>
          <a:p>
            <a:pPr marL="0" indent="0">
              <a:buFont typeface="Arial" panose="020B0604020202020204" pitchFamily="34" charset="0"/>
              <a:buNone/>
            </a:pPr>
            <a:r>
              <a:rPr lang="en-GB" b="1" dirty="0"/>
              <a:t>Line 405 </a:t>
            </a:r>
            <a:r>
              <a:rPr lang="en-GB" b="0" dirty="0"/>
              <a:t>displays an information dialog to the user informing them that the save was successful.  This is not 100% necessary but in this application, some positive feedback is required so that the user can see that the process works.</a:t>
            </a:r>
            <a:endParaRPr lang="en-GB" b="1" dirty="0"/>
          </a:p>
        </p:txBody>
      </p:sp>
      <p:sp>
        <p:nvSpPr>
          <p:cNvPr id="4" name="Slide Number Placeholder 3"/>
          <p:cNvSpPr>
            <a:spLocks noGrp="1"/>
          </p:cNvSpPr>
          <p:nvPr>
            <p:ph type="sldNum" sz="quarter" idx="5"/>
          </p:nvPr>
        </p:nvSpPr>
        <p:spPr/>
        <p:txBody>
          <a:bodyPr/>
          <a:lstStyle/>
          <a:p>
            <a:fld id="{F613D83F-DC1D-4206-A168-2287E477B1D2}" type="slidenum">
              <a:rPr lang="en-GB" smtClean="0"/>
              <a:t>72</a:t>
            </a:fld>
            <a:endParaRPr lang="en-GB" dirty="0"/>
          </a:p>
        </p:txBody>
      </p:sp>
    </p:spTree>
    <p:extLst>
      <p:ext uri="{BB962C8B-B14F-4D97-AF65-F5344CB8AC3E}">
        <p14:creationId xmlns:p14="http://schemas.microsoft.com/office/powerpoint/2010/main" val="206526446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 Clarification:</a:t>
            </a:r>
          </a:p>
          <a:p>
            <a:pPr marL="0" indent="0">
              <a:buFont typeface="Arial" panose="020B0604020202020204" pitchFamily="34" charset="0"/>
              <a:buNone/>
            </a:pPr>
            <a:r>
              <a:rPr lang="en-GB" b="1" dirty="0"/>
              <a:t>Line 414 </a:t>
            </a:r>
            <a:r>
              <a:rPr lang="en-GB" b="0" dirty="0"/>
              <a:t>declares the method which does not return data and does not accept arguments.</a:t>
            </a:r>
          </a:p>
          <a:p>
            <a:pPr marL="0" indent="0">
              <a:buFont typeface="Arial" panose="020B0604020202020204" pitchFamily="34" charset="0"/>
              <a:buNone/>
            </a:pPr>
            <a:r>
              <a:rPr lang="en-GB" b="1" dirty="0"/>
              <a:t>Lines 415 </a:t>
            </a:r>
            <a:r>
              <a:rPr lang="en-GB" b="0" dirty="0"/>
              <a:t>to </a:t>
            </a:r>
            <a:r>
              <a:rPr lang="en-GB" b="1" dirty="0"/>
              <a:t>421 </a:t>
            </a:r>
            <a:r>
              <a:rPr lang="en-GB" b="0" dirty="0"/>
              <a:t>include a </a:t>
            </a:r>
            <a:r>
              <a:rPr lang="en-GB" b="1" dirty="0"/>
              <a:t>try/catch</a:t>
            </a:r>
            <a:r>
              <a:rPr lang="en-GB" b="0" dirty="0"/>
              <a:t> block to trap any issues which arise during the load.  If exceptions are trapped, an error dialog is generated informing the user.</a:t>
            </a:r>
          </a:p>
        </p:txBody>
      </p:sp>
      <p:sp>
        <p:nvSpPr>
          <p:cNvPr id="4" name="Slide Number Placeholder 3"/>
          <p:cNvSpPr>
            <a:spLocks noGrp="1"/>
          </p:cNvSpPr>
          <p:nvPr>
            <p:ph type="sldNum" sz="quarter" idx="5"/>
          </p:nvPr>
        </p:nvSpPr>
        <p:spPr/>
        <p:txBody>
          <a:bodyPr/>
          <a:lstStyle/>
          <a:p>
            <a:fld id="{F613D83F-DC1D-4206-A168-2287E477B1D2}" type="slidenum">
              <a:rPr lang="en-GB" smtClean="0"/>
              <a:t>73</a:t>
            </a:fld>
            <a:endParaRPr lang="en-GB" dirty="0"/>
          </a:p>
        </p:txBody>
      </p:sp>
    </p:spTree>
    <p:extLst>
      <p:ext uri="{BB962C8B-B14F-4D97-AF65-F5344CB8AC3E}">
        <p14:creationId xmlns:p14="http://schemas.microsoft.com/office/powerpoint/2010/main" val="231961264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 Clarification:</a:t>
            </a:r>
          </a:p>
          <a:p>
            <a:pPr marL="0" indent="0">
              <a:buFont typeface="Arial" panose="020B0604020202020204" pitchFamily="34" charset="0"/>
              <a:buNone/>
            </a:pPr>
            <a:r>
              <a:rPr lang="en-GB" b="1" dirty="0"/>
              <a:t>Line 417 </a:t>
            </a:r>
            <a:r>
              <a:rPr lang="en-GB" b="0" dirty="0"/>
              <a:t>instantiates a new </a:t>
            </a:r>
            <a:r>
              <a:rPr lang="en-GB" b="1" dirty="0" err="1"/>
              <a:t>BufferedReader</a:t>
            </a:r>
            <a:r>
              <a:rPr lang="en-GB" b="1" dirty="0"/>
              <a:t> </a:t>
            </a:r>
            <a:r>
              <a:rPr lang="en-GB" b="0" dirty="0"/>
              <a:t>this accepts a new </a:t>
            </a:r>
            <a:r>
              <a:rPr lang="en-GB" b="1" dirty="0" err="1"/>
              <a:t>FileReader</a:t>
            </a:r>
            <a:r>
              <a:rPr lang="en-GB" b="0" dirty="0"/>
              <a:t> which is initialised with the </a:t>
            </a:r>
            <a:r>
              <a:rPr lang="en-GB" b="1" dirty="0"/>
              <a:t>static FILE_NAME</a:t>
            </a:r>
            <a:r>
              <a:rPr lang="en-GB" b="0" dirty="0"/>
              <a:t>.</a:t>
            </a:r>
          </a:p>
          <a:p>
            <a:pPr marL="0" indent="0">
              <a:buFont typeface="Arial" panose="020B0604020202020204" pitchFamily="34" charset="0"/>
              <a:buNone/>
            </a:pPr>
            <a:r>
              <a:rPr lang="en-GB" b="1" dirty="0"/>
              <a:t>Lines 419 </a:t>
            </a:r>
            <a:r>
              <a:rPr lang="en-GB" b="0" dirty="0"/>
              <a:t>to </a:t>
            </a:r>
            <a:r>
              <a:rPr lang="en-GB" b="1" dirty="0"/>
              <a:t>423 </a:t>
            </a:r>
            <a:r>
              <a:rPr lang="en-GB" b="0" dirty="0"/>
              <a:t>reads the file, one line at a time into the global </a:t>
            </a:r>
            <a:r>
              <a:rPr lang="en-GB" b="1" dirty="0" err="1"/>
              <a:t>m_alResults</a:t>
            </a:r>
            <a:r>
              <a:rPr lang="en-GB" b="0" dirty="0"/>
              <a:t> collection.  As the data is stored as a CSV, and as the records are stored as a CSV, no other parsing needs to happen at this point.</a:t>
            </a:r>
          </a:p>
          <a:p>
            <a:pPr marL="0" indent="0">
              <a:buFont typeface="Arial" panose="020B0604020202020204" pitchFamily="34" charset="0"/>
              <a:buNone/>
            </a:pPr>
            <a:r>
              <a:rPr lang="en-GB" b="1" dirty="0"/>
              <a:t>Line 425 </a:t>
            </a:r>
            <a:r>
              <a:rPr lang="en-GB" b="0" dirty="0"/>
              <a:t>closes the </a:t>
            </a:r>
            <a:r>
              <a:rPr lang="en-GB" b="1" dirty="0" err="1"/>
              <a:t>BufferedReader</a:t>
            </a:r>
            <a:r>
              <a:rPr lang="en-GB" b="0" dirty="0"/>
              <a:t> releasing the file lock on the data store file.</a:t>
            </a:r>
          </a:p>
          <a:p>
            <a:pPr marL="0" indent="0">
              <a:buFont typeface="Arial" panose="020B0604020202020204" pitchFamily="34" charset="0"/>
              <a:buNone/>
            </a:pPr>
            <a:r>
              <a:rPr lang="en-GB" b="1" dirty="0"/>
              <a:t>Lines 428 </a:t>
            </a:r>
            <a:r>
              <a:rPr lang="en-GB" b="0" dirty="0"/>
              <a:t>to</a:t>
            </a:r>
            <a:r>
              <a:rPr lang="en-GB" b="1" dirty="0"/>
              <a:t> 431 </a:t>
            </a:r>
            <a:r>
              <a:rPr lang="en-GB" b="0" dirty="0"/>
              <a:t>checks if the results collection has at least one record loaded, if so the </a:t>
            </a:r>
            <a:r>
              <a:rPr lang="en-GB" b="1" dirty="0" err="1"/>
              <a:t>JList</a:t>
            </a:r>
            <a:r>
              <a:rPr lang="en-GB" b="0" dirty="0"/>
              <a:t> control is refreshed with the newly loaded data. Finally, the selected index is set and this in turn will load the selected record view.</a:t>
            </a:r>
            <a:endParaRPr lang="en-GB" b="1" dirty="0"/>
          </a:p>
        </p:txBody>
      </p:sp>
      <p:sp>
        <p:nvSpPr>
          <p:cNvPr id="4" name="Slide Number Placeholder 3"/>
          <p:cNvSpPr>
            <a:spLocks noGrp="1"/>
          </p:cNvSpPr>
          <p:nvPr>
            <p:ph type="sldNum" sz="quarter" idx="5"/>
          </p:nvPr>
        </p:nvSpPr>
        <p:spPr/>
        <p:txBody>
          <a:bodyPr/>
          <a:lstStyle/>
          <a:p>
            <a:fld id="{F613D83F-DC1D-4206-A168-2287E477B1D2}" type="slidenum">
              <a:rPr lang="en-GB" smtClean="0"/>
              <a:t>74</a:t>
            </a:fld>
            <a:endParaRPr lang="en-GB" dirty="0"/>
          </a:p>
        </p:txBody>
      </p:sp>
    </p:spTree>
    <p:extLst>
      <p:ext uri="{BB962C8B-B14F-4D97-AF65-F5344CB8AC3E}">
        <p14:creationId xmlns:p14="http://schemas.microsoft.com/office/powerpoint/2010/main" val="380048882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 Clarification:</a:t>
            </a:r>
          </a:p>
          <a:p>
            <a:pPr marL="0" indent="0">
              <a:buFont typeface="Arial" panose="020B0604020202020204" pitchFamily="34" charset="0"/>
              <a:buNone/>
            </a:pPr>
            <a:r>
              <a:rPr lang="en-GB" b="0" dirty="0"/>
              <a:t>This will activate the </a:t>
            </a:r>
            <a:r>
              <a:rPr lang="en-GB" b="1" dirty="0"/>
              <a:t>Save </a:t>
            </a:r>
            <a:r>
              <a:rPr lang="en-GB" b="0" dirty="0"/>
              <a:t>button in the main window. This will allow the application to save data to a file.</a:t>
            </a:r>
          </a:p>
        </p:txBody>
      </p:sp>
      <p:sp>
        <p:nvSpPr>
          <p:cNvPr id="4" name="Slide Number Placeholder 3"/>
          <p:cNvSpPr>
            <a:spLocks noGrp="1"/>
          </p:cNvSpPr>
          <p:nvPr>
            <p:ph type="sldNum" sz="quarter" idx="5"/>
          </p:nvPr>
        </p:nvSpPr>
        <p:spPr/>
        <p:txBody>
          <a:bodyPr/>
          <a:lstStyle/>
          <a:p>
            <a:fld id="{F613D83F-DC1D-4206-A168-2287E477B1D2}" type="slidenum">
              <a:rPr lang="en-GB" smtClean="0"/>
              <a:t>75</a:t>
            </a:fld>
            <a:endParaRPr lang="en-GB" dirty="0"/>
          </a:p>
        </p:txBody>
      </p:sp>
    </p:spTree>
    <p:extLst>
      <p:ext uri="{BB962C8B-B14F-4D97-AF65-F5344CB8AC3E}">
        <p14:creationId xmlns:p14="http://schemas.microsoft.com/office/powerpoint/2010/main" val="149519168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 Clarification:</a:t>
            </a:r>
          </a:p>
          <a:p>
            <a:pPr marL="0" indent="0">
              <a:buFont typeface="Arial" panose="020B0604020202020204" pitchFamily="34" charset="0"/>
              <a:buNone/>
            </a:pPr>
            <a:r>
              <a:rPr lang="en-GB" b="0" dirty="0"/>
              <a:t>This will cause the application to load in any saved data after the application has drawn its UI.</a:t>
            </a:r>
          </a:p>
        </p:txBody>
      </p:sp>
      <p:sp>
        <p:nvSpPr>
          <p:cNvPr id="4" name="Slide Number Placeholder 3"/>
          <p:cNvSpPr>
            <a:spLocks noGrp="1"/>
          </p:cNvSpPr>
          <p:nvPr>
            <p:ph type="sldNum" sz="quarter" idx="5"/>
          </p:nvPr>
        </p:nvSpPr>
        <p:spPr/>
        <p:txBody>
          <a:bodyPr/>
          <a:lstStyle/>
          <a:p>
            <a:fld id="{F613D83F-DC1D-4206-A168-2287E477B1D2}" type="slidenum">
              <a:rPr lang="en-GB" smtClean="0"/>
              <a:t>76</a:t>
            </a:fld>
            <a:endParaRPr lang="en-GB" dirty="0"/>
          </a:p>
        </p:txBody>
      </p:sp>
    </p:spTree>
    <p:extLst>
      <p:ext uri="{BB962C8B-B14F-4D97-AF65-F5344CB8AC3E}">
        <p14:creationId xmlns:p14="http://schemas.microsoft.com/office/powerpoint/2010/main" val="369584254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b="0" dirty="0"/>
              <a:t>You will probably get an error the first time the application runs as there is presently no data file to load.  Click </a:t>
            </a:r>
            <a:r>
              <a:rPr lang="en-GB" b="1" dirty="0"/>
              <a:t>ok</a:t>
            </a:r>
            <a:r>
              <a:rPr lang="en-GB" b="0" dirty="0"/>
              <a:t> and the application should work as expected.</a:t>
            </a:r>
            <a:endParaRPr lang="en-GB" b="1" dirty="0"/>
          </a:p>
        </p:txBody>
      </p:sp>
      <p:sp>
        <p:nvSpPr>
          <p:cNvPr id="4" name="Slide Number Placeholder 3"/>
          <p:cNvSpPr>
            <a:spLocks noGrp="1"/>
          </p:cNvSpPr>
          <p:nvPr>
            <p:ph type="sldNum" sz="quarter" idx="5"/>
          </p:nvPr>
        </p:nvSpPr>
        <p:spPr/>
        <p:txBody>
          <a:bodyPr/>
          <a:lstStyle/>
          <a:p>
            <a:fld id="{F613D83F-DC1D-4206-A168-2287E477B1D2}" type="slidenum">
              <a:rPr lang="en-GB" smtClean="0"/>
              <a:t>77</a:t>
            </a:fld>
            <a:endParaRPr lang="en-GB" dirty="0"/>
          </a:p>
        </p:txBody>
      </p:sp>
    </p:spTree>
    <p:extLst>
      <p:ext uri="{BB962C8B-B14F-4D97-AF65-F5344CB8AC3E}">
        <p14:creationId xmlns:p14="http://schemas.microsoft.com/office/powerpoint/2010/main" val="20335997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6: Teradata. </a:t>
            </a:r>
            <a:r>
              <a:rPr lang="en-GB" i="1" dirty="0"/>
              <a:t>What is Semi-Structured Data? </a:t>
            </a:r>
            <a:r>
              <a:rPr lang="en-GB" b="0" i="0" dirty="0"/>
              <a:t>Available at: https://www.teradata.com/Glossary/What-is-Semi-Structured-Data.  Last Accessed: 29/6/22</a:t>
            </a:r>
            <a:endParaRPr lang="en-GB" i="1" dirty="0"/>
          </a:p>
        </p:txBody>
      </p:sp>
      <p:sp>
        <p:nvSpPr>
          <p:cNvPr id="4" name="Slide Number Placeholder 3"/>
          <p:cNvSpPr>
            <a:spLocks noGrp="1"/>
          </p:cNvSpPr>
          <p:nvPr>
            <p:ph type="sldNum" sz="quarter" idx="5"/>
          </p:nvPr>
        </p:nvSpPr>
        <p:spPr/>
        <p:txBody>
          <a:bodyPr/>
          <a:lstStyle/>
          <a:p>
            <a:fld id="{F613D83F-DC1D-4206-A168-2287E477B1D2}" type="slidenum">
              <a:rPr lang="en-GB" smtClean="0"/>
              <a:t>11</a:t>
            </a:fld>
            <a:endParaRPr lang="en-GB" dirty="0"/>
          </a:p>
        </p:txBody>
      </p:sp>
    </p:spTree>
    <p:extLst>
      <p:ext uri="{BB962C8B-B14F-4D97-AF65-F5344CB8AC3E}">
        <p14:creationId xmlns:p14="http://schemas.microsoft.com/office/powerpoint/2010/main" val="54036103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b="0" dirty="0"/>
              <a:t>You will probably get an error the first time the application runs as </a:t>
            </a:r>
            <a:r>
              <a:rPr lang="en-GB" b="0"/>
              <a:t>there is </a:t>
            </a:r>
            <a:r>
              <a:rPr lang="en-GB" b="0" dirty="0"/>
              <a:t>no data file to load  Click </a:t>
            </a:r>
            <a:r>
              <a:rPr lang="en-GB" b="1" dirty="0"/>
              <a:t>ok</a:t>
            </a:r>
            <a:r>
              <a:rPr lang="en-GB" b="0" dirty="0"/>
              <a:t> and the application should work as expected.</a:t>
            </a:r>
            <a:endParaRPr lang="en-GB" b="1" dirty="0"/>
          </a:p>
        </p:txBody>
      </p:sp>
      <p:sp>
        <p:nvSpPr>
          <p:cNvPr id="4" name="Slide Number Placeholder 3"/>
          <p:cNvSpPr>
            <a:spLocks noGrp="1"/>
          </p:cNvSpPr>
          <p:nvPr>
            <p:ph type="sldNum" sz="quarter" idx="5"/>
          </p:nvPr>
        </p:nvSpPr>
        <p:spPr/>
        <p:txBody>
          <a:bodyPr/>
          <a:lstStyle/>
          <a:p>
            <a:fld id="{F613D83F-DC1D-4206-A168-2287E477B1D2}" type="slidenum">
              <a:rPr lang="en-GB" smtClean="0"/>
              <a:t>78</a:t>
            </a:fld>
            <a:endParaRPr lang="en-GB" dirty="0"/>
          </a:p>
        </p:txBody>
      </p:sp>
    </p:spTree>
    <p:extLst>
      <p:ext uri="{BB962C8B-B14F-4D97-AF65-F5344CB8AC3E}">
        <p14:creationId xmlns:p14="http://schemas.microsoft.com/office/powerpoint/2010/main" val="5505635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0" dirty="0"/>
              <a:t>* The issue here is that the address is one line longer in the Amazon example and the Microsoft example has multiple phone numbers.</a:t>
            </a:r>
          </a:p>
        </p:txBody>
      </p:sp>
      <p:sp>
        <p:nvSpPr>
          <p:cNvPr id="4" name="Slide Number Placeholder 3"/>
          <p:cNvSpPr>
            <a:spLocks noGrp="1"/>
          </p:cNvSpPr>
          <p:nvPr>
            <p:ph type="sldNum" sz="quarter" idx="5"/>
          </p:nvPr>
        </p:nvSpPr>
        <p:spPr/>
        <p:txBody>
          <a:bodyPr/>
          <a:lstStyle/>
          <a:p>
            <a:fld id="{F613D83F-DC1D-4206-A168-2287E477B1D2}" type="slidenum">
              <a:rPr lang="en-GB" smtClean="0"/>
              <a:t>12</a:t>
            </a:fld>
            <a:endParaRPr lang="en-GB" dirty="0"/>
          </a:p>
        </p:txBody>
      </p:sp>
    </p:spTree>
    <p:extLst>
      <p:ext uri="{BB962C8B-B14F-4D97-AF65-F5344CB8AC3E}">
        <p14:creationId xmlns:p14="http://schemas.microsoft.com/office/powerpoint/2010/main" val="5723278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i="0" dirty="0"/>
              <a:t>7: Poudel, D. </a:t>
            </a:r>
            <a:r>
              <a:rPr lang="en-GB" b="0" i="1" dirty="0"/>
              <a:t>What is CSV(Comma Separated Value) file? When to use CSV File? How to open CSV file Format? </a:t>
            </a:r>
            <a:r>
              <a:rPr lang="en-GB" b="0" i="0" dirty="0"/>
              <a:t>Available at: https://ourtechroom.com/tech/what-is-csv-file-how-to-open-csv-file-when-to-use-csv-file. </a:t>
            </a:r>
            <a:r>
              <a:rPr lang="en-GB" b="0" i="0"/>
              <a:t>Last accessed: 7/7/22.</a:t>
            </a:r>
            <a:endParaRPr lang="en-GB" b="0" i="1" dirty="0"/>
          </a:p>
          <a:p>
            <a:endParaRPr lang="en-GB" i="0" dirty="0"/>
          </a:p>
        </p:txBody>
      </p:sp>
      <p:sp>
        <p:nvSpPr>
          <p:cNvPr id="4" name="Slide Number Placeholder 3"/>
          <p:cNvSpPr>
            <a:spLocks noGrp="1"/>
          </p:cNvSpPr>
          <p:nvPr>
            <p:ph type="sldNum" sz="quarter" idx="5"/>
          </p:nvPr>
        </p:nvSpPr>
        <p:spPr/>
        <p:txBody>
          <a:bodyPr/>
          <a:lstStyle/>
          <a:p>
            <a:fld id="{F613D83F-DC1D-4206-A168-2287E477B1D2}" type="slidenum">
              <a:rPr lang="en-GB" smtClean="0"/>
              <a:t>13</a:t>
            </a:fld>
            <a:endParaRPr lang="en-GB" dirty="0"/>
          </a:p>
        </p:txBody>
      </p:sp>
    </p:spTree>
    <p:extLst>
      <p:ext uri="{BB962C8B-B14F-4D97-AF65-F5344CB8AC3E}">
        <p14:creationId xmlns:p14="http://schemas.microsoft.com/office/powerpoint/2010/main" val="19897465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a:t>Click to edit Master title style</a:t>
            </a:r>
            <a:endParaRPr kumimoji="0" lang="en-US" dirty="0"/>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a:t>Click to edit Master subtitle style</a:t>
            </a:r>
            <a:endParaRPr kumimoji="0" lang="en-US" dirty="0"/>
          </a:p>
        </p:txBody>
      </p:sp>
      <p:sp>
        <p:nvSpPr>
          <p:cNvPr id="4" name="Date Placeholder 3"/>
          <p:cNvSpPr>
            <a:spLocks noGrp="1"/>
          </p:cNvSpPr>
          <p:nvPr>
            <p:ph type="dt" sz="half" idx="10"/>
          </p:nvPr>
        </p:nvSpPr>
        <p:spPr/>
        <p:txBody>
          <a:bodyPr/>
          <a:lstStyle>
            <a:lvl1pPr>
              <a:defRPr>
                <a:latin typeface="Calibri" pitchFamily="34" charset="0"/>
              </a:defRPr>
            </a:lvl1pPr>
          </a:lstStyle>
          <a:p>
            <a:fld id="{D7C3A134-F1C3-464B-BF47-54DC2DE08F52}" type="datetimeFigureOut">
              <a:rPr lang="en-US" smtClean="0"/>
              <a:pPr/>
              <a:t>10/10/2024</a:t>
            </a:fld>
            <a:endParaRPr lang="en-US" dirty="0"/>
          </a:p>
        </p:txBody>
      </p:sp>
      <p:sp>
        <p:nvSpPr>
          <p:cNvPr id="5" name="Footer Placeholder 4"/>
          <p:cNvSpPr>
            <a:spLocks noGrp="1"/>
          </p:cNvSpPr>
          <p:nvPr>
            <p:ph type="ftr" sz="quarter" idx="11"/>
          </p:nvPr>
        </p:nvSpPr>
        <p:spPr/>
        <p:txBody>
          <a:bodyPr/>
          <a:lstStyle>
            <a:lvl1pPr>
              <a:defRPr>
                <a:latin typeface="Calibri" pitchFamily="34" charset="0"/>
              </a:defRPr>
            </a:lvl1pPr>
          </a:lstStyle>
          <a:p>
            <a:endParaRPr kumimoji="0" lang="en-US" dirty="0"/>
          </a:p>
        </p:txBody>
      </p:sp>
      <p:sp>
        <p:nvSpPr>
          <p:cNvPr id="6" name="Slide Number Placeholder 5"/>
          <p:cNvSpPr>
            <a:spLocks noGrp="1"/>
          </p:cNvSpPr>
          <p:nvPr>
            <p:ph type="sldNum" sz="quarter" idx="12"/>
          </p:nvPr>
        </p:nvSpPr>
        <p:spPr/>
        <p:txBody>
          <a:bodyPr/>
          <a:lstStyle>
            <a:lvl1pPr>
              <a:defRPr>
                <a:latin typeface="Calibri" pitchFamily="34" charset="0"/>
              </a:defRPr>
            </a:lvl1pPr>
          </a:lstStyle>
          <a:p>
            <a:fld id="{9648F39E-9C37-485F-AC97-16BB4BDF9F49}" type="slidenum">
              <a:rPr kumimoji="0" lang="en-US" smtClean="0"/>
              <a:pPr/>
              <a:t>‹#›</a:t>
            </a:fld>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7C3A134-F1C3-464B-BF47-54DC2DE08F52}" type="datetimeFigureOut">
              <a:rPr lang="en-US" smtClean="0"/>
              <a:pPr/>
              <a:t>10/10/2024</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9648F39E-9C37-485F-AC97-16BB4BDF9F49}" type="slidenum">
              <a:rPr kumimoji="0" lang="en-US" smtClean="0"/>
              <a:pPr/>
              <a:t>‹#›</a:t>
            </a:fld>
            <a:endParaRPr kumimoji="0"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Vertical Title 1"/>
          <p:cNvSpPr>
            <a:spLocks noGrp="1"/>
          </p:cNvSpPr>
          <p:nvPr>
            <p:ph type="title" orient="vert"/>
          </p:nvPr>
        </p:nvSpPr>
        <p:spPr>
          <a:xfrm>
            <a:off x="6781800" y="274640"/>
            <a:ext cx="19050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304800"/>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7C3A134-F1C3-464B-BF47-54DC2DE08F52}" type="datetimeFigureOut">
              <a:rPr lang="en-US" smtClean="0"/>
              <a:pPr/>
              <a:t>10/10/2024</a:t>
            </a:fld>
            <a:endParaRPr lang="en-US" dirty="0"/>
          </a:p>
        </p:txBody>
      </p:sp>
      <p:sp>
        <p:nvSpPr>
          <p:cNvPr id="5" name="Footer Placeholder 4"/>
          <p:cNvSpPr>
            <a:spLocks noGrp="1"/>
          </p:cNvSpPr>
          <p:nvPr>
            <p:ph type="ftr" sz="quarter" idx="11"/>
          </p:nvPr>
        </p:nvSpPr>
        <p:spPr>
          <a:xfrm>
            <a:off x="2640597" y="6377459"/>
            <a:ext cx="3836404" cy="365125"/>
          </a:xfrm>
        </p:spPr>
        <p:txBody>
          <a:bodyPr/>
          <a:lstStyle/>
          <a:p>
            <a:endParaRPr kumimoji="0" lang="en-US" dirty="0"/>
          </a:p>
        </p:txBody>
      </p:sp>
      <p:sp>
        <p:nvSpPr>
          <p:cNvPr id="6" name="Slide Number Placeholder 5"/>
          <p:cNvSpPr>
            <a:spLocks noGrp="1"/>
          </p:cNvSpPr>
          <p:nvPr>
            <p:ph type="sldNum" sz="quarter" idx="12"/>
          </p:nvPr>
        </p:nvSpPr>
        <p:spPr/>
        <p:txBody>
          <a:bodyPr/>
          <a:lstStyle/>
          <a:p>
            <a:fld id="{9648F39E-9C37-485F-AC97-16BB4BDF9F49}" type="slidenum">
              <a:rPr kumimoji="0" lang="en-US" smtClean="0"/>
              <a:pPr/>
              <a:t>‹#›</a:t>
            </a:fld>
            <a:endParaRPr kumimoji="0"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p>
            <a:r>
              <a:rPr kumimoji="0" lang="en-US"/>
              <a:t>Click to edit Master title style</a:t>
            </a:r>
            <a:endParaRPr kumimoji="0" lang="en-US" dirty="0"/>
          </a:p>
        </p:txBody>
      </p:sp>
      <p:sp>
        <p:nvSpPr>
          <p:cNvPr id="3" name="Content Placeholder 2"/>
          <p:cNvSpPr>
            <a:spLocks noGrp="1"/>
          </p:cNvSpPr>
          <p:nvPr>
            <p:ph idx="1"/>
          </p:nvPr>
        </p:nvSpPr>
        <p:spPr/>
        <p:txBody>
          <a:bodyPr/>
          <a:lstStyle>
            <a:lvl1pPr>
              <a:spcBef>
                <a:spcPts val="0"/>
              </a:spcBef>
              <a:spcAft>
                <a:spcPts val="600"/>
              </a:spcAft>
              <a:defRPr sz="2000"/>
            </a:lvl1pPr>
            <a:lvl2pPr>
              <a:spcBef>
                <a:spcPts val="0"/>
              </a:spcBef>
              <a:spcAft>
                <a:spcPts val="600"/>
              </a:spcAft>
              <a:defRPr sz="1800"/>
            </a:lvl2pPr>
            <a:lvl3pPr>
              <a:spcBef>
                <a:spcPts val="0"/>
              </a:spcBef>
              <a:spcAft>
                <a:spcPts val="600"/>
              </a:spcAft>
              <a:defRPr sz="1600"/>
            </a:lvl3pPr>
            <a:lvl4pPr>
              <a:spcBef>
                <a:spcPts val="0"/>
              </a:spcBef>
              <a:spcAft>
                <a:spcPts val="600"/>
              </a:spcAft>
              <a:defRPr sz="1400"/>
            </a:lvl4pPr>
            <a:lvl5pPr>
              <a:spcBef>
                <a:spcPts val="0"/>
              </a:spcBef>
              <a:spcAft>
                <a:spcPts val="600"/>
              </a:spcAft>
              <a:defRPr sz="1200"/>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4" name="Date Placeholder 3"/>
          <p:cNvSpPr>
            <a:spLocks noGrp="1"/>
          </p:cNvSpPr>
          <p:nvPr>
            <p:ph type="dt" sz="half" idx="10"/>
          </p:nvPr>
        </p:nvSpPr>
        <p:spPr/>
        <p:txBody>
          <a:bodyPr/>
          <a:lstStyle/>
          <a:p>
            <a:fld id="{D7C3A134-F1C3-464B-BF47-54DC2DE08F52}" type="datetimeFigureOut">
              <a:rPr lang="en-US" smtClean="0"/>
              <a:pPr/>
              <a:t>10/10/2024</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9648F39E-9C37-485F-AC97-16BB4BDF9F49}" type="slidenum">
              <a:rPr kumimoji="0" lang="en-US" smtClean="0"/>
              <a:pPr/>
              <a:t>‹#›</a:t>
            </a:fld>
            <a:endParaRPr kumimoji="0"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4000" cy="6857999"/>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a:t>Click to edit Master title style</a:t>
            </a:r>
            <a:endParaRPr kumimoji="0" lang="en-US" dirty="0"/>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D7C3A134-F1C3-464B-BF47-54DC2DE08F52}" type="datetimeFigureOut">
              <a:rPr lang="en-US" smtClean="0"/>
              <a:pPr/>
              <a:t>10/10/2024</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9648F39E-9C37-485F-AC97-16BB4BDF9F49}" type="slidenum">
              <a:rPr kumimoji="0" lang="en-US" smtClean="0"/>
              <a:pPr/>
              <a:t>‹#›</a:t>
            </a:fld>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D7C3A134-F1C3-464B-BF47-54DC2DE08F52}" type="datetimeFigureOut">
              <a:rPr lang="en-US" smtClean="0"/>
              <a:pPr/>
              <a:t>10/10/2024</a:t>
            </a:fld>
            <a:endParaRPr lang="en-US" dirty="0"/>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9648F39E-9C37-485F-AC97-16BB4BDF9F49}" type="slidenum">
              <a:rPr kumimoji="0" lang="en-US" smtClean="0"/>
              <a:pPr/>
              <a:t>‹#›</a:t>
            </a:fld>
            <a:endParaRPr kumimoji="0"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D7C3A134-F1C3-464B-BF47-54DC2DE08F52}" type="datetimeFigureOut">
              <a:rPr lang="en-US" smtClean="0"/>
              <a:pPr/>
              <a:t>10/10/2024</a:t>
            </a:fld>
            <a:endParaRPr lang="en-US" dirty="0"/>
          </a:p>
        </p:txBody>
      </p:sp>
      <p:sp>
        <p:nvSpPr>
          <p:cNvPr id="8" name="Footer Placeholder 7"/>
          <p:cNvSpPr>
            <a:spLocks noGrp="1"/>
          </p:cNvSpPr>
          <p:nvPr>
            <p:ph type="ftr" sz="quarter" idx="11"/>
          </p:nvPr>
        </p:nvSpPr>
        <p:spPr/>
        <p:txBody>
          <a:bodyPr/>
          <a:lstStyle/>
          <a:p>
            <a:endParaRPr kumimoji="0" lang="en-US" dirty="0"/>
          </a:p>
        </p:txBody>
      </p:sp>
      <p:sp>
        <p:nvSpPr>
          <p:cNvPr id="9" name="Slide Number Placeholder 8"/>
          <p:cNvSpPr>
            <a:spLocks noGrp="1"/>
          </p:cNvSpPr>
          <p:nvPr>
            <p:ph type="sldNum" sz="quarter" idx="12"/>
          </p:nvPr>
        </p:nvSpPr>
        <p:spPr/>
        <p:txBody>
          <a:bodyPr/>
          <a:lstStyle/>
          <a:p>
            <a:fld id="{9648F39E-9C37-485F-AC97-16BB4BDF9F49}" type="slidenum">
              <a:rPr kumimoji="0" lang="en-US" smtClean="0"/>
              <a:pPr/>
              <a:t>‹#›</a:t>
            </a:fld>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D7C3A134-F1C3-464B-BF47-54DC2DE08F52}" type="datetimeFigureOut">
              <a:rPr lang="en-US" smtClean="0"/>
              <a:pPr/>
              <a:t>10/10/2024</a:t>
            </a:fld>
            <a:endParaRPr lang="en-US" dirty="0"/>
          </a:p>
        </p:txBody>
      </p:sp>
      <p:sp>
        <p:nvSpPr>
          <p:cNvPr id="4" name="Footer Placeholder 3"/>
          <p:cNvSpPr>
            <a:spLocks noGrp="1"/>
          </p:cNvSpPr>
          <p:nvPr>
            <p:ph type="ftr" sz="quarter" idx="11"/>
          </p:nvPr>
        </p:nvSpPr>
        <p:spPr/>
        <p:txBody>
          <a:bodyPr/>
          <a:lstStyle/>
          <a:p>
            <a:endParaRPr kumimoji="0" lang="en-US" dirty="0"/>
          </a:p>
        </p:txBody>
      </p:sp>
      <p:sp>
        <p:nvSpPr>
          <p:cNvPr id="5" name="Slide Number Placeholder 4"/>
          <p:cNvSpPr>
            <a:spLocks noGrp="1"/>
          </p:cNvSpPr>
          <p:nvPr>
            <p:ph type="sldNum" sz="quarter" idx="12"/>
          </p:nvPr>
        </p:nvSpPr>
        <p:spPr/>
        <p:txBody>
          <a:bodyPr/>
          <a:lstStyle/>
          <a:p>
            <a:fld id="{9648F39E-9C37-485F-AC97-16BB4BDF9F49}" type="slidenum">
              <a:rPr kumimoji="0" lang="en-US" smtClean="0"/>
              <a:pPr/>
              <a:t>‹#›</a:t>
            </a:fld>
            <a:endParaRPr kumimoji="0"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C3A134-F1C3-464B-BF47-54DC2DE08F52}" type="datetimeFigureOut">
              <a:rPr lang="en-US" smtClean="0"/>
              <a:pPr/>
              <a:t>10/10/2024</a:t>
            </a:fld>
            <a:endParaRPr lang="en-US" dirty="0"/>
          </a:p>
        </p:txBody>
      </p:sp>
      <p:sp>
        <p:nvSpPr>
          <p:cNvPr id="3" name="Footer Placeholder 2"/>
          <p:cNvSpPr>
            <a:spLocks noGrp="1"/>
          </p:cNvSpPr>
          <p:nvPr>
            <p:ph type="ftr" sz="quarter" idx="11"/>
          </p:nvPr>
        </p:nvSpPr>
        <p:spPr/>
        <p:txBody>
          <a:bodyPr/>
          <a:lstStyle/>
          <a:p>
            <a:endParaRPr kumimoji="0" lang="en-US" dirty="0"/>
          </a:p>
        </p:txBody>
      </p:sp>
      <p:sp>
        <p:nvSpPr>
          <p:cNvPr id="4" name="Slide Number Placeholder 3"/>
          <p:cNvSpPr>
            <a:spLocks noGrp="1"/>
          </p:cNvSpPr>
          <p:nvPr>
            <p:ph type="sldNum" sz="quarter" idx="12"/>
          </p:nvPr>
        </p:nvSpPr>
        <p:spPr/>
        <p:txBody>
          <a:bodyPr/>
          <a:lstStyle/>
          <a:p>
            <a:fld id="{9648F39E-9C37-485F-AC97-16BB4BDF9F49}" type="slidenum">
              <a:rPr kumimoji="0" lang="en-US" smtClean="0"/>
              <a:pPr/>
              <a:t>‹#›</a:t>
            </a:fld>
            <a:endParaRPr kumimoji="0"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a:t>Click to edit Master title style</a:t>
            </a:r>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D7C3A134-F1C3-464B-BF47-54DC2DE08F52}" type="datetimeFigureOut">
              <a:rPr lang="en-US" smtClean="0"/>
              <a:pPr/>
              <a:t>10/10/2024</a:t>
            </a:fld>
            <a:endParaRPr lang="en-US" dirty="0"/>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9648F39E-9C37-485F-AC97-16BB4BDF9F49}" type="slidenum">
              <a:rPr kumimoji="0" lang="en-US" smtClean="0"/>
              <a:pPr/>
              <a:t>‹#›</a:t>
            </a:fld>
            <a:endParaRPr kumimoji="0" lang="en-US" dirty="0"/>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a:t>Click to edit Master title style</a:t>
            </a:r>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dirty="0"/>
              <a:t>Click icon to add picture</a:t>
            </a:r>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D7C3A134-F1C3-464B-BF47-54DC2DE08F52}" type="datetimeFigureOut">
              <a:rPr lang="en-US" smtClean="0"/>
              <a:pPr/>
              <a:t>10/10/2024</a:t>
            </a:fld>
            <a:endParaRPr lang="en-US" dirty="0"/>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kumimoji="0" lang="en-US" dirty="0"/>
          </a:p>
        </p:txBody>
      </p:sp>
      <p:sp>
        <p:nvSpPr>
          <p:cNvPr id="7" name="Slide Number Placeholder 6"/>
          <p:cNvSpPr>
            <a:spLocks noGrp="1"/>
          </p:cNvSpPr>
          <p:nvPr>
            <p:ph type="sldNum" sz="quarter" idx="12"/>
          </p:nvPr>
        </p:nvSpPr>
        <p:spPr>
          <a:xfrm>
            <a:off x="8339328" y="1170432"/>
            <a:ext cx="733864" cy="201168"/>
          </a:xfrm>
        </p:spPr>
        <p:txBody>
          <a:bodyPr/>
          <a:lstStyle/>
          <a:p>
            <a:fld id="{9648F39E-9C37-485F-AC97-16BB4BDF9F49}" type="slidenum">
              <a:rPr kumimoji="0" lang="en-US" smtClean="0"/>
              <a:pPr/>
              <a:t>‹#›</a:t>
            </a:fld>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kumimoji="0" lang="en-US"/>
              <a:t>Click to edit Master title style</a:t>
            </a:r>
            <a:endParaRPr kumimoji="0" lang="en-US" dirty="0"/>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endParaRPr kumimoji="0" lang="en-US" dirty="0"/>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D7C3A134-F1C3-464B-BF47-54DC2DE08F52}" type="datetimeFigureOut">
              <a:rPr lang="en-US" smtClean="0"/>
              <a:pPr/>
              <a:t>10/10/2024</a:t>
            </a:fld>
            <a:endParaRPr lang="en-US" dirty="0"/>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kumimoji="0" lang="en-US" dirty="0"/>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9648F39E-9C37-485F-AC97-16BB4BDF9F49}" type="slidenum">
              <a:rPr kumimoji="0" lang="en-US" smtClean="0"/>
              <a:pPr/>
              <a:t>‹#›</a:t>
            </a:fld>
            <a:endParaRPr kumimoji="0"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500" b="1" kern="1200">
          <a:solidFill>
            <a:schemeClr val="accent1">
              <a:satMod val="150000"/>
            </a:schemeClr>
          </a:solidFill>
          <a:effectLst/>
          <a:latin typeface="Calibri" pitchFamily="34" charset="0"/>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Calibri" pitchFamily="34" charset="0"/>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Calibri" pitchFamily="34" charset="0"/>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Calibri" pitchFamily="34" charset="0"/>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Calibri" pitchFamily="34" charset="0"/>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Calibri" pitchFamily="34" charset="0"/>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5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programiz.com/java-programming/filewriter"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programiz.com/java-programming/filereader"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hyperlink" Target="https://www.programiz.com/java-programming/bufferedreader" TargetMode="External"/></Relationships>
</file>

<file path=ppt/slides/_rels/slide7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0580698-23A9-42E6-849C-55D0309FBAF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 y="0"/>
            <a:ext cx="9144001" cy="6858000"/>
          </a:xfrm>
          <a:prstGeom prst="rect">
            <a:avLst/>
          </a:prstGeom>
        </p:spPr>
      </p:pic>
      <p:sp>
        <p:nvSpPr>
          <p:cNvPr id="2" name="Title 1"/>
          <p:cNvSpPr>
            <a:spLocks noGrp="1"/>
          </p:cNvSpPr>
          <p:nvPr>
            <p:ph type="ctrTitle"/>
          </p:nvPr>
        </p:nvSpPr>
        <p:spPr>
          <a:xfrm>
            <a:off x="685800" y="3355848"/>
            <a:ext cx="8077200" cy="2233392"/>
          </a:xfrm>
        </p:spPr>
        <p:txBody>
          <a:bodyPr>
            <a:normAutofit/>
          </a:bodyPr>
          <a:lstStyle/>
          <a:p>
            <a:r>
              <a:rPr lang="en-GB" sz="3000" dirty="0"/>
              <a:t>Data handling in Application development</a:t>
            </a:r>
            <a:br>
              <a:rPr lang="en-GB" dirty="0"/>
            </a:br>
            <a:r>
              <a:rPr lang="en-GB" sz="2400" dirty="0">
                <a:solidFill>
                  <a:schemeClr val="tx1"/>
                </a:solidFill>
              </a:rPr>
              <a:t>Load and save semi-structured data – Result Calculator</a:t>
            </a:r>
            <a:endParaRPr lang="en-GB" sz="1400" b="0" dirty="0">
              <a:solidFill>
                <a:schemeClr val="tx1"/>
              </a:solidFill>
            </a:endParaRPr>
          </a:p>
        </p:txBody>
      </p:sp>
      <p:sp>
        <p:nvSpPr>
          <p:cNvPr id="3" name="Subtitle 2"/>
          <p:cNvSpPr>
            <a:spLocks noGrp="1"/>
          </p:cNvSpPr>
          <p:nvPr>
            <p:ph type="subTitle" idx="1"/>
          </p:nvPr>
        </p:nvSpPr>
        <p:spPr/>
        <p:txBody>
          <a:bodyPr/>
          <a:lstStyle/>
          <a:p>
            <a:r>
              <a:rPr lang="en-GB" b="1" dirty="0"/>
              <a:t>BSc </a:t>
            </a:r>
            <a:r>
              <a:rPr lang="en-GB" dirty="0"/>
              <a:t>Applied Computing</a:t>
            </a:r>
            <a:endParaRPr lang="en-GB" sz="1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5E26B5-3F1F-12D4-82E3-7F23A5C905D4}"/>
              </a:ext>
            </a:extLst>
          </p:cNvPr>
          <p:cNvSpPr>
            <a:spLocks noGrp="1"/>
          </p:cNvSpPr>
          <p:nvPr>
            <p:ph type="title"/>
          </p:nvPr>
        </p:nvSpPr>
        <p:spPr/>
        <p:txBody>
          <a:bodyPr/>
          <a:lstStyle/>
          <a:p>
            <a:r>
              <a:rPr lang="en-GB" dirty="0"/>
              <a:t>Semi-structured data</a:t>
            </a:r>
          </a:p>
        </p:txBody>
      </p:sp>
      <p:sp>
        <p:nvSpPr>
          <p:cNvPr id="3" name="Content Placeholder 2">
            <a:extLst>
              <a:ext uri="{FF2B5EF4-FFF2-40B4-BE49-F238E27FC236}">
                <a16:creationId xmlns:a16="http://schemas.microsoft.com/office/drawing/2014/main" id="{7B465965-9333-184A-1148-44F74B909684}"/>
              </a:ext>
            </a:extLst>
          </p:cNvPr>
          <p:cNvSpPr>
            <a:spLocks noGrp="1"/>
          </p:cNvSpPr>
          <p:nvPr>
            <p:ph idx="1"/>
          </p:nvPr>
        </p:nvSpPr>
        <p:spPr>
          <a:xfrm>
            <a:off x="457200" y="1775191"/>
            <a:ext cx="8229600" cy="4750153"/>
          </a:xfrm>
        </p:spPr>
        <p:txBody>
          <a:bodyPr>
            <a:normAutofit lnSpcReduction="10000"/>
          </a:bodyPr>
          <a:lstStyle/>
          <a:p>
            <a:r>
              <a:rPr lang="en-GB" dirty="0"/>
              <a:t>The last project read and saved unstructured text files.</a:t>
            </a:r>
          </a:p>
          <a:p>
            <a:r>
              <a:rPr lang="en-GB" dirty="0"/>
              <a:t>It did not have to care what the nature of the data it was processing was.</a:t>
            </a:r>
          </a:p>
          <a:p>
            <a:r>
              <a:rPr lang="en-GB" dirty="0"/>
              <a:t>This is rarely useful as data often has multiple elements that need to be understood.</a:t>
            </a:r>
          </a:p>
          <a:p>
            <a:endParaRPr lang="en-GB" dirty="0"/>
          </a:p>
          <a:p>
            <a:r>
              <a:rPr lang="en-GB" b="1" dirty="0"/>
              <a:t>Imagine that </a:t>
            </a:r>
            <a:r>
              <a:rPr lang="en-GB" dirty="0"/>
              <a:t>you are building a directory application which would hold contact details for various companies, you would need to identify:</a:t>
            </a:r>
          </a:p>
          <a:p>
            <a:pPr lvl="1"/>
            <a:r>
              <a:rPr lang="en-GB" dirty="0"/>
              <a:t>Company name</a:t>
            </a:r>
          </a:p>
          <a:p>
            <a:pPr lvl="1"/>
            <a:r>
              <a:rPr lang="en-GB" dirty="0"/>
              <a:t>Postal address</a:t>
            </a:r>
          </a:p>
          <a:p>
            <a:pPr lvl="1"/>
            <a:r>
              <a:rPr lang="en-GB" dirty="0"/>
              <a:t>Contact means (phone, fax, web address, etc)</a:t>
            </a:r>
          </a:p>
          <a:p>
            <a:pPr lvl="1"/>
            <a:endParaRPr lang="en-GB" dirty="0"/>
          </a:p>
          <a:p>
            <a:r>
              <a:rPr lang="en-GB" dirty="0"/>
              <a:t>It would make sense to save a collection of details for each company together and perhaps all of the various company records also together.</a:t>
            </a:r>
          </a:p>
          <a:p>
            <a:r>
              <a:rPr lang="en-GB" dirty="0"/>
              <a:t>To do this, we have to be able to identify what each element of data is.</a:t>
            </a:r>
          </a:p>
        </p:txBody>
      </p:sp>
    </p:spTree>
    <p:extLst>
      <p:ext uri="{BB962C8B-B14F-4D97-AF65-F5344CB8AC3E}">
        <p14:creationId xmlns:p14="http://schemas.microsoft.com/office/powerpoint/2010/main" val="13627390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5E26B5-3F1F-12D4-82E3-7F23A5C905D4}"/>
              </a:ext>
            </a:extLst>
          </p:cNvPr>
          <p:cNvSpPr>
            <a:spLocks noGrp="1"/>
          </p:cNvSpPr>
          <p:nvPr>
            <p:ph type="title"/>
          </p:nvPr>
        </p:nvSpPr>
        <p:spPr/>
        <p:txBody>
          <a:bodyPr/>
          <a:lstStyle/>
          <a:p>
            <a:r>
              <a:rPr lang="en-GB" dirty="0"/>
              <a:t>Semi-structured data</a:t>
            </a:r>
          </a:p>
        </p:txBody>
      </p:sp>
      <p:sp>
        <p:nvSpPr>
          <p:cNvPr id="3" name="Content Placeholder 2">
            <a:extLst>
              <a:ext uri="{FF2B5EF4-FFF2-40B4-BE49-F238E27FC236}">
                <a16:creationId xmlns:a16="http://schemas.microsoft.com/office/drawing/2014/main" id="{7B465965-9333-184A-1148-44F74B909684}"/>
              </a:ext>
            </a:extLst>
          </p:cNvPr>
          <p:cNvSpPr>
            <a:spLocks noGrp="1"/>
          </p:cNvSpPr>
          <p:nvPr>
            <p:ph idx="1"/>
          </p:nvPr>
        </p:nvSpPr>
        <p:spPr/>
        <p:txBody>
          <a:bodyPr/>
          <a:lstStyle/>
          <a:p>
            <a:r>
              <a:rPr lang="en-GB" i="1" dirty="0"/>
              <a:t>“Semi-structured data refers to data that is not captured or formatted in conventional ways. Semi-structured data does not follow the format of a tabular data model or relational databases because it does not have a fixed schema. However, the data is not completely raw or unstructured, and does contain some structural elements such as tags and organizational metadata that make it easier to analyse. The advantages of semi-structured data is that it is more flexible and simpler to scale compared to structured data.”</a:t>
            </a:r>
            <a:r>
              <a:rPr lang="en-GB" sz="1200" i="1" dirty="0"/>
              <a:t>[</a:t>
            </a:r>
            <a:r>
              <a:rPr lang="en-GB" sz="1200" dirty="0"/>
              <a:t>6]</a:t>
            </a:r>
          </a:p>
          <a:p>
            <a:endParaRPr lang="en-GB" sz="1200" dirty="0"/>
          </a:p>
          <a:p>
            <a:r>
              <a:rPr lang="en-GB" dirty="0"/>
              <a:t>In order for an application to be able to use data, rather than just edit it, the data needs to conform to some kind of schema so that the application can recognise one bit of data from another.</a:t>
            </a:r>
          </a:p>
          <a:p>
            <a:endParaRPr lang="en-GB" dirty="0"/>
          </a:p>
        </p:txBody>
      </p:sp>
    </p:spTree>
    <p:extLst>
      <p:ext uri="{BB962C8B-B14F-4D97-AF65-F5344CB8AC3E}">
        <p14:creationId xmlns:p14="http://schemas.microsoft.com/office/powerpoint/2010/main" val="34822496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5E26B5-3F1F-12D4-82E3-7F23A5C905D4}"/>
              </a:ext>
            </a:extLst>
          </p:cNvPr>
          <p:cNvSpPr>
            <a:spLocks noGrp="1"/>
          </p:cNvSpPr>
          <p:nvPr>
            <p:ph type="title"/>
          </p:nvPr>
        </p:nvSpPr>
        <p:spPr/>
        <p:txBody>
          <a:bodyPr/>
          <a:lstStyle/>
          <a:p>
            <a:r>
              <a:rPr lang="en-GB" dirty="0"/>
              <a:t>Semi-structured data</a:t>
            </a:r>
          </a:p>
        </p:txBody>
      </p:sp>
      <p:sp>
        <p:nvSpPr>
          <p:cNvPr id="3" name="Content Placeholder 2">
            <a:extLst>
              <a:ext uri="{FF2B5EF4-FFF2-40B4-BE49-F238E27FC236}">
                <a16:creationId xmlns:a16="http://schemas.microsoft.com/office/drawing/2014/main" id="{7B465965-9333-184A-1148-44F74B909684}"/>
              </a:ext>
            </a:extLst>
          </p:cNvPr>
          <p:cNvSpPr>
            <a:spLocks noGrp="1"/>
          </p:cNvSpPr>
          <p:nvPr>
            <p:ph idx="1"/>
          </p:nvPr>
        </p:nvSpPr>
        <p:spPr/>
        <p:txBody>
          <a:bodyPr/>
          <a:lstStyle/>
          <a:p>
            <a:r>
              <a:rPr lang="en-GB" dirty="0"/>
              <a:t>Flexibility is the key as most of the useful data that we could store is irregular in nature.</a:t>
            </a:r>
          </a:p>
          <a:p>
            <a:endParaRPr lang="en-GB" dirty="0"/>
          </a:p>
          <a:p>
            <a:r>
              <a:rPr lang="en-GB" b="1" dirty="0"/>
              <a:t>For example, </a:t>
            </a:r>
            <a:r>
              <a:rPr lang="en-GB" dirty="0"/>
              <a:t>how would an application cope with this: *</a:t>
            </a:r>
          </a:p>
          <a:p>
            <a:pPr lvl="1"/>
            <a:endParaRPr lang="en-GB" dirty="0"/>
          </a:p>
        </p:txBody>
      </p:sp>
      <p:graphicFrame>
        <p:nvGraphicFramePr>
          <p:cNvPr id="5" name="Table 4">
            <a:extLst>
              <a:ext uri="{FF2B5EF4-FFF2-40B4-BE49-F238E27FC236}">
                <a16:creationId xmlns:a16="http://schemas.microsoft.com/office/drawing/2014/main" id="{C3876B1A-FA91-3185-0971-295A7E820CDB}"/>
              </a:ext>
            </a:extLst>
          </p:cNvPr>
          <p:cNvGraphicFramePr>
            <a:graphicFrameLocks noGrp="1"/>
          </p:cNvGraphicFramePr>
          <p:nvPr>
            <p:extLst>
              <p:ext uri="{D42A27DB-BD31-4B8C-83A1-F6EECF244321}">
                <p14:modId xmlns:p14="http://schemas.microsoft.com/office/powerpoint/2010/main" val="1317115120"/>
              </p:ext>
            </p:extLst>
          </p:nvPr>
        </p:nvGraphicFramePr>
        <p:xfrm>
          <a:off x="1187624" y="3429000"/>
          <a:ext cx="4608512" cy="3048000"/>
        </p:xfrm>
        <a:graphic>
          <a:graphicData uri="http://schemas.openxmlformats.org/drawingml/2006/table">
            <a:tbl>
              <a:tblPr/>
              <a:tblGrid>
                <a:gridCol w="1008112">
                  <a:extLst>
                    <a:ext uri="{9D8B030D-6E8A-4147-A177-3AD203B41FA5}">
                      <a16:colId xmlns:a16="http://schemas.microsoft.com/office/drawing/2014/main" val="3202140542"/>
                    </a:ext>
                  </a:extLst>
                </a:gridCol>
                <a:gridCol w="3600400">
                  <a:extLst>
                    <a:ext uri="{9D8B030D-6E8A-4147-A177-3AD203B41FA5}">
                      <a16:colId xmlns:a16="http://schemas.microsoft.com/office/drawing/2014/main" val="41729095"/>
                    </a:ext>
                  </a:extLst>
                </a:gridCol>
              </a:tblGrid>
              <a:tr h="0">
                <a:tc>
                  <a:txBody>
                    <a:bodyPr/>
                    <a:lstStyle/>
                    <a:p>
                      <a:r>
                        <a:rPr lang="en-GB" sz="1400" b="1" i="1" dirty="0">
                          <a:latin typeface="Calibri" panose="020F0502020204030204" pitchFamily="34" charset="0"/>
                          <a:cs typeface="Calibri" panose="020F0502020204030204" pitchFamily="34" charset="0"/>
                        </a:rPr>
                        <a:t>Name: </a:t>
                      </a:r>
                    </a:p>
                  </a:txBody>
                  <a:tcPr anchor="ctr">
                    <a:lnL>
                      <a:noFill/>
                    </a:lnL>
                    <a:lnR>
                      <a:noFill/>
                    </a:lnR>
                    <a:lnT>
                      <a:noFill/>
                    </a:lnT>
                    <a:lnB>
                      <a:noFill/>
                    </a:lnB>
                  </a:tcPr>
                </a:tc>
                <a:tc>
                  <a:txBody>
                    <a:bodyPr/>
                    <a:lstStyle/>
                    <a:p>
                      <a:r>
                        <a:rPr lang="en-GB" sz="1400" i="1">
                          <a:latin typeface="Calibri" panose="020F0502020204030204" pitchFamily="34" charset="0"/>
                          <a:cs typeface="Calibri" panose="020F0502020204030204" pitchFamily="34" charset="0"/>
                        </a:rPr>
                        <a:t>Microsoft Corporation</a:t>
                      </a:r>
                    </a:p>
                  </a:txBody>
                  <a:tcPr anchor="ctr">
                    <a:lnL>
                      <a:noFill/>
                    </a:lnL>
                    <a:lnR>
                      <a:noFill/>
                    </a:lnR>
                    <a:lnT>
                      <a:noFill/>
                    </a:lnT>
                    <a:lnB>
                      <a:noFill/>
                    </a:lnB>
                  </a:tcPr>
                </a:tc>
                <a:extLst>
                  <a:ext uri="{0D108BD9-81ED-4DB2-BD59-A6C34878D82A}">
                    <a16:rowId xmlns:a16="http://schemas.microsoft.com/office/drawing/2014/main" val="2863782676"/>
                  </a:ext>
                </a:extLst>
              </a:tr>
              <a:tr h="0">
                <a:tc>
                  <a:txBody>
                    <a:bodyPr/>
                    <a:lstStyle/>
                    <a:p>
                      <a:r>
                        <a:rPr lang="en-GB" sz="1400" b="1" i="1" dirty="0">
                          <a:latin typeface="Calibri" panose="020F0502020204030204" pitchFamily="34" charset="0"/>
                          <a:cs typeface="Calibri" panose="020F0502020204030204" pitchFamily="34" charset="0"/>
                        </a:rPr>
                        <a:t>Address:</a:t>
                      </a:r>
                    </a:p>
                  </a:txBody>
                  <a:tcPr anchor="ctr">
                    <a:lnL>
                      <a:noFill/>
                    </a:lnL>
                    <a:lnR>
                      <a:noFill/>
                    </a:lnR>
                    <a:lnT>
                      <a:noFill/>
                    </a:lnT>
                    <a:lnB>
                      <a:noFill/>
                    </a:lnB>
                  </a:tcPr>
                </a:tc>
                <a:tc>
                  <a:txBody>
                    <a:bodyPr/>
                    <a:lstStyle/>
                    <a:p>
                      <a:r>
                        <a:rPr lang="en-GB" sz="1400" i="1" dirty="0">
                          <a:latin typeface="Calibri" panose="020F0502020204030204" pitchFamily="34" charset="0"/>
                          <a:cs typeface="Calibri" panose="020F0502020204030204" pitchFamily="34" charset="0"/>
                        </a:rPr>
                        <a:t>One Microsoft Way</a:t>
                      </a:r>
                    </a:p>
                  </a:txBody>
                  <a:tcPr anchor="ctr">
                    <a:lnL>
                      <a:noFill/>
                    </a:lnL>
                    <a:lnR>
                      <a:noFill/>
                    </a:lnR>
                    <a:lnT>
                      <a:noFill/>
                    </a:lnT>
                    <a:lnB>
                      <a:noFill/>
                    </a:lnB>
                  </a:tcPr>
                </a:tc>
                <a:extLst>
                  <a:ext uri="{0D108BD9-81ED-4DB2-BD59-A6C34878D82A}">
                    <a16:rowId xmlns:a16="http://schemas.microsoft.com/office/drawing/2014/main" val="113600436"/>
                  </a:ext>
                </a:extLst>
              </a:tr>
              <a:tr h="0">
                <a:tc>
                  <a:txBody>
                    <a:bodyPr/>
                    <a:lstStyle/>
                    <a:p>
                      <a:endParaRPr lang="en-GB" sz="1400" i="1" dirty="0">
                        <a:latin typeface="Calibri" panose="020F0502020204030204" pitchFamily="34" charset="0"/>
                        <a:cs typeface="Calibri" panose="020F0502020204030204" pitchFamily="34" charset="0"/>
                      </a:endParaRPr>
                    </a:p>
                  </a:txBody>
                  <a:tcPr anchor="ctr">
                    <a:lnL>
                      <a:noFill/>
                    </a:lnL>
                    <a:lnR>
                      <a:noFill/>
                    </a:lnR>
                    <a:lnT>
                      <a:noFill/>
                    </a:lnT>
                    <a:lnB>
                      <a:noFill/>
                    </a:lnB>
                  </a:tcPr>
                </a:tc>
                <a:tc>
                  <a:txBody>
                    <a:bodyPr/>
                    <a:lstStyle/>
                    <a:p>
                      <a:r>
                        <a:rPr lang="en-GB" sz="1400" i="1" dirty="0">
                          <a:latin typeface="Calibri" panose="020F0502020204030204" pitchFamily="34" charset="0"/>
                          <a:cs typeface="Calibri" panose="020F0502020204030204" pitchFamily="34" charset="0"/>
                        </a:rPr>
                        <a:t>Redmond</a:t>
                      </a:r>
                    </a:p>
                  </a:txBody>
                  <a:tcPr anchor="ctr">
                    <a:lnL>
                      <a:noFill/>
                    </a:lnL>
                    <a:lnR>
                      <a:noFill/>
                    </a:lnR>
                    <a:lnT>
                      <a:noFill/>
                    </a:lnT>
                    <a:lnB>
                      <a:noFill/>
                    </a:lnB>
                  </a:tcPr>
                </a:tc>
                <a:extLst>
                  <a:ext uri="{0D108BD9-81ED-4DB2-BD59-A6C34878D82A}">
                    <a16:rowId xmlns:a16="http://schemas.microsoft.com/office/drawing/2014/main" val="976225832"/>
                  </a:ext>
                </a:extLst>
              </a:tr>
              <a:tr h="0">
                <a:tc>
                  <a:txBody>
                    <a:bodyPr/>
                    <a:lstStyle/>
                    <a:p>
                      <a:endParaRPr lang="en-GB" sz="1400" i="1">
                        <a:latin typeface="Calibri" panose="020F0502020204030204" pitchFamily="34" charset="0"/>
                        <a:cs typeface="Calibri" panose="020F0502020204030204" pitchFamily="34" charset="0"/>
                      </a:endParaRPr>
                    </a:p>
                  </a:txBody>
                  <a:tcPr anchor="ctr">
                    <a:lnL>
                      <a:noFill/>
                    </a:lnL>
                    <a:lnR>
                      <a:noFill/>
                    </a:lnR>
                    <a:lnT>
                      <a:noFill/>
                    </a:lnT>
                    <a:lnB>
                      <a:noFill/>
                    </a:lnB>
                  </a:tcPr>
                </a:tc>
                <a:tc>
                  <a:txBody>
                    <a:bodyPr/>
                    <a:lstStyle/>
                    <a:p>
                      <a:r>
                        <a:rPr lang="en-GB" sz="1400" i="1">
                          <a:latin typeface="Calibri" panose="020F0502020204030204" pitchFamily="34" charset="0"/>
                          <a:cs typeface="Calibri" panose="020F0502020204030204" pitchFamily="34" charset="0"/>
                        </a:rPr>
                        <a:t>Washington</a:t>
                      </a:r>
                    </a:p>
                  </a:txBody>
                  <a:tcPr anchor="ctr">
                    <a:lnL>
                      <a:noFill/>
                    </a:lnL>
                    <a:lnR>
                      <a:noFill/>
                    </a:lnR>
                    <a:lnT>
                      <a:noFill/>
                    </a:lnT>
                    <a:lnB>
                      <a:noFill/>
                    </a:lnB>
                  </a:tcPr>
                </a:tc>
                <a:extLst>
                  <a:ext uri="{0D108BD9-81ED-4DB2-BD59-A6C34878D82A}">
                    <a16:rowId xmlns:a16="http://schemas.microsoft.com/office/drawing/2014/main" val="237242656"/>
                  </a:ext>
                </a:extLst>
              </a:tr>
              <a:tr h="0">
                <a:tc>
                  <a:txBody>
                    <a:bodyPr/>
                    <a:lstStyle/>
                    <a:p>
                      <a:endParaRPr lang="en-GB" sz="1400" i="1">
                        <a:latin typeface="Calibri" panose="020F0502020204030204" pitchFamily="34" charset="0"/>
                        <a:cs typeface="Calibri" panose="020F0502020204030204" pitchFamily="34" charset="0"/>
                      </a:endParaRPr>
                    </a:p>
                  </a:txBody>
                  <a:tcPr anchor="ctr">
                    <a:lnL>
                      <a:noFill/>
                    </a:lnL>
                    <a:lnR>
                      <a:noFill/>
                    </a:lnR>
                    <a:lnT>
                      <a:noFill/>
                    </a:lnT>
                    <a:lnB>
                      <a:noFill/>
                    </a:lnB>
                  </a:tcPr>
                </a:tc>
                <a:tc>
                  <a:txBody>
                    <a:bodyPr/>
                    <a:lstStyle/>
                    <a:p>
                      <a:r>
                        <a:rPr lang="en-GB" sz="1400" i="1">
                          <a:latin typeface="Calibri" panose="020F0502020204030204" pitchFamily="34" charset="0"/>
                          <a:cs typeface="Calibri" panose="020F0502020204030204" pitchFamily="34" charset="0"/>
                        </a:rPr>
                        <a:t>98052-6399</a:t>
                      </a:r>
                    </a:p>
                  </a:txBody>
                  <a:tcPr anchor="ctr">
                    <a:lnL>
                      <a:noFill/>
                    </a:lnL>
                    <a:lnR>
                      <a:noFill/>
                    </a:lnR>
                    <a:lnT>
                      <a:noFill/>
                    </a:lnT>
                    <a:lnB>
                      <a:noFill/>
                    </a:lnB>
                  </a:tcPr>
                </a:tc>
                <a:extLst>
                  <a:ext uri="{0D108BD9-81ED-4DB2-BD59-A6C34878D82A}">
                    <a16:rowId xmlns:a16="http://schemas.microsoft.com/office/drawing/2014/main" val="320494987"/>
                  </a:ext>
                </a:extLst>
              </a:tr>
              <a:tr h="0">
                <a:tc>
                  <a:txBody>
                    <a:bodyPr/>
                    <a:lstStyle/>
                    <a:p>
                      <a:endParaRPr lang="en-GB" sz="1400" i="1">
                        <a:latin typeface="Calibri" panose="020F0502020204030204" pitchFamily="34" charset="0"/>
                        <a:cs typeface="Calibri" panose="020F0502020204030204" pitchFamily="34" charset="0"/>
                      </a:endParaRPr>
                    </a:p>
                  </a:txBody>
                  <a:tcPr anchor="ctr">
                    <a:lnL>
                      <a:noFill/>
                    </a:lnL>
                    <a:lnR>
                      <a:noFill/>
                    </a:lnR>
                    <a:lnT>
                      <a:noFill/>
                    </a:lnT>
                    <a:lnB>
                      <a:noFill/>
                    </a:lnB>
                  </a:tcPr>
                </a:tc>
                <a:tc>
                  <a:txBody>
                    <a:bodyPr/>
                    <a:lstStyle/>
                    <a:p>
                      <a:r>
                        <a:rPr lang="en-GB" sz="1400" i="1">
                          <a:latin typeface="Calibri" panose="020F0502020204030204" pitchFamily="34" charset="0"/>
                          <a:cs typeface="Calibri" panose="020F0502020204030204" pitchFamily="34" charset="0"/>
                        </a:rPr>
                        <a:t>USA</a:t>
                      </a:r>
                    </a:p>
                  </a:txBody>
                  <a:tcPr anchor="ctr">
                    <a:lnL>
                      <a:noFill/>
                    </a:lnL>
                    <a:lnR>
                      <a:noFill/>
                    </a:lnR>
                    <a:lnT>
                      <a:noFill/>
                    </a:lnT>
                    <a:lnB>
                      <a:noFill/>
                    </a:lnB>
                  </a:tcPr>
                </a:tc>
                <a:extLst>
                  <a:ext uri="{0D108BD9-81ED-4DB2-BD59-A6C34878D82A}">
                    <a16:rowId xmlns:a16="http://schemas.microsoft.com/office/drawing/2014/main" val="3023676678"/>
                  </a:ext>
                </a:extLst>
              </a:tr>
              <a:tr h="0">
                <a:tc>
                  <a:txBody>
                    <a:bodyPr/>
                    <a:lstStyle/>
                    <a:p>
                      <a:r>
                        <a:rPr lang="en-GB" sz="1400" b="1" i="1" dirty="0">
                          <a:latin typeface="Calibri" panose="020F0502020204030204" pitchFamily="34" charset="0"/>
                          <a:cs typeface="Calibri" panose="020F0502020204030204" pitchFamily="34" charset="0"/>
                        </a:rPr>
                        <a:t>Phone:</a:t>
                      </a:r>
                    </a:p>
                  </a:txBody>
                  <a:tcPr anchor="ctr">
                    <a:lnL>
                      <a:noFill/>
                    </a:lnL>
                    <a:lnR>
                      <a:noFill/>
                    </a:lnR>
                    <a:lnT>
                      <a:noFill/>
                    </a:lnT>
                    <a:lnB>
                      <a:noFill/>
                    </a:lnB>
                  </a:tcPr>
                </a:tc>
                <a:tc>
                  <a:txBody>
                    <a:bodyPr/>
                    <a:lstStyle/>
                    <a:p>
                      <a:r>
                        <a:rPr lang="en-GB" sz="1400" i="1" dirty="0">
                          <a:latin typeface="Calibri" panose="020F0502020204030204" pitchFamily="34" charset="0"/>
                          <a:cs typeface="Calibri" panose="020F0502020204030204" pitchFamily="34" charset="0"/>
                        </a:rPr>
                        <a:t>(800) 426-9400</a:t>
                      </a:r>
                    </a:p>
                  </a:txBody>
                  <a:tcPr anchor="ctr">
                    <a:lnL>
                      <a:noFill/>
                    </a:lnL>
                    <a:lnR>
                      <a:noFill/>
                    </a:lnR>
                    <a:lnT>
                      <a:noFill/>
                    </a:lnT>
                    <a:lnB>
                      <a:noFill/>
                    </a:lnB>
                  </a:tcPr>
                </a:tc>
                <a:extLst>
                  <a:ext uri="{0D108BD9-81ED-4DB2-BD59-A6C34878D82A}">
                    <a16:rowId xmlns:a16="http://schemas.microsoft.com/office/drawing/2014/main" val="2219472669"/>
                  </a:ext>
                </a:extLst>
              </a:tr>
              <a:tr h="0">
                <a:tc>
                  <a:txBody>
                    <a:bodyPr/>
                    <a:lstStyle/>
                    <a:p>
                      <a:r>
                        <a:rPr lang="en-GB" sz="1400" b="1" i="1" dirty="0">
                          <a:latin typeface="Calibri" panose="020F0502020204030204" pitchFamily="34" charset="0"/>
                          <a:cs typeface="Calibri" panose="020F0502020204030204" pitchFamily="34" charset="0"/>
                        </a:rPr>
                        <a:t>Phone:</a:t>
                      </a:r>
                    </a:p>
                  </a:txBody>
                  <a:tcPr anchor="ctr">
                    <a:lnL>
                      <a:noFill/>
                    </a:lnL>
                    <a:lnR>
                      <a:noFill/>
                    </a:lnR>
                    <a:lnT>
                      <a:noFill/>
                    </a:lnT>
                    <a:lnB>
                      <a:noFill/>
                    </a:lnB>
                  </a:tcPr>
                </a:tc>
                <a:tc>
                  <a:txBody>
                    <a:bodyPr/>
                    <a:lstStyle/>
                    <a:p>
                      <a:r>
                        <a:rPr lang="en-GB" sz="1400" i="1" dirty="0">
                          <a:latin typeface="Calibri" panose="020F0502020204030204" pitchFamily="34" charset="0"/>
                          <a:cs typeface="Calibri" panose="020F0502020204030204" pitchFamily="34" charset="0"/>
                        </a:rPr>
                        <a:t>(425) 882-8080</a:t>
                      </a:r>
                    </a:p>
                  </a:txBody>
                  <a:tcPr anchor="ctr">
                    <a:lnL>
                      <a:noFill/>
                    </a:lnL>
                    <a:lnR>
                      <a:noFill/>
                    </a:lnR>
                    <a:lnT>
                      <a:noFill/>
                    </a:lnT>
                    <a:lnB>
                      <a:noFill/>
                    </a:lnB>
                  </a:tcPr>
                </a:tc>
                <a:extLst>
                  <a:ext uri="{0D108BD9-81ED-4DB2-BD59-A6C34878D82A}">
                    <a16:rowId xmlns:a16="http://schemas.microsoft.com/office/drawing/2014/main" val="2812825849"/>
                  </a:ext>
                </a:extLst>
              </a:tr>
              <a:tr h="0">
                <a:tc>
                  <a:txBody>
                    <a:bodyPr/>
                    <a:lstStyle/>
                    <a:p>
                      <a:r>
                        <a:rPr lang="en-GB" sz="1400" b="1" i="1" dirty="0">
                          <a:latin typeface="Calibri" panose="020F0502020204030204" pitchFamily="34" charset="0"/>
                          <a:cs typeface="Calibri" panose="020F0502020204030204" pitchFamily="34" charset="0"/>
                        </a:rPr>
                        <a:t>Fax:</a:t>
                      </a:r>
                    </a:p>
                  </a:txBody>
                  <a:tcPr anchor="ctr">
                    <a:lnL>
                      <a:noFill/>
                    </a:lnL>
                    <a:lnR>
                      <a:noFill/>
                    </a:lnR>
                    <a:lnT>
                      <a:noFill/>
                    </a:lnT>
                    <a:lnB>
                      <a:noFill/>
                    </a:lnB>
                  </a:tcPr>
                </a:tc>
                <a:tc>
                  <a:txBody>
                    <a:bodyPr/>
                    <a:lstStyle/>
                    <a:p>
                      <a:r>
                        <a:rPr lang="en-GB" sz="1400" i="1">
                          <a:latin typeface="Calibri" panose="020F0502020204030204" pitchFamily="34" charset="0"/>
                          <a:cs typeface="Calibri" panose="020F0502020204030204" pitchFamily="34" charset="0"/>
                        </a:rPr>
                        <a:t>(425) 706-7329</a:t>
                      </a:r>
                    </a:p>
                  </a:txBody>
                  <a:tcPr anchor="ctr">
                    <a:lnL>
                      <a:noFill/>
                    </a:lnL>
                    <a:lnR>
                      <a:noFill/>
                    </a:lnR>
                    <a:lnT>
                      <a:noFill/>
                    </a:lnT>
                    <a:lnB>
                      <a:noFill/>
                    </a:lnB>
                  </a:tcPr>
                </a:tc>
                <a:extLst>
                  <a:ext uri="{0D108BD9-81ED-4DB2-BD59-A6C34878D82A}">
                    <a16:rowId xmlns:a16="http://schemas.microsoft.com/office/drawing/2014/main" val="2544825721"/>
                  </a:ext>
                </a:extLst>
              </a:tr>
              <a:tr h="0">
                <a:tc>
                  <a:txBody>
                    <a:bodyPr/>
                    <a:lstStyle/>
                    <a:p>
                      <a:r>
                        <a:rPr lang="en-GB" sz="1400" b="1" i="1" dirty="0">
                          <a:latin typeface="Calibri" panose="020F0502020204030204" pitchFamily="34" charset="0"/>
                          <a:cs typeface="Calibri" panose="020F0502020204030204" pitchFamily="34" charset="0"/>
                        </a:rPr>
                        <a:t>URL:</a:t>
                      </a:r>
                    </a:p>
                  </a:txBody>
                  <a:tcPr anchor="ctr">
                    <a:lnL>
                      <a:noFill/>
                    </a:lnL>
                    <a:lnR>
                      <a:noFill/>
                    </a:lnR>
                    <a:lnT>
                      <a:noFill/>
                    </a:lnT>
                    <a:lnB>
                      <a:noFill/>
                    </a:lnB>
                  </a:tcPr>
                </a:tc>
                <a:tc>
                  <a:txBody>
                    <a:bodyPr/>
                    <a:lstStyle/>
                    <a:p>
                      <a:r>
                        <a:rPr lang="en-GB" sz="1400" i="1" dirty="0">
                          <a:latin typeface="Calibri" panose="020F0502020204030204" pitchFamily="34" charset="0"/>
                          <a:cs typeface="Calibri" panose="020F0502020204030204" pitchFamily="34" charset="0"/>
                        </a:rPr>
                        <a:t>http://www.Microsoft.com</a:t>
                      </a:r>
                    </a:p>
                  </a:txBody>
                  <a:tcPr anchor="ctr">
                    <a:lnL>
                      <a:noFill/>
                    </a:lnL>
                    <a:lnR>
                      <a:noFill/>
                    </a:lnR>
                    <a:lnT>
                      <a:noFill/>
                    </a:lnT>
                    <a:lnB>
                      <a:noFill/>
                    </a:lnB>
                  </a:tcPr>
                </a:tc>
                <a:extLst>
                  <a:ext uri="{0D108BD9-81ED-4DB2-BD59-A6C34878D82A}">
                    <a16:rowId xmlns:a16="http://schemas.microsoft.com/office/drawing/2014/main" val="10748744"/>
                  </a:ext>
                </a:extLst>
              </a:tr>
            </a:tbl>
          </a:graphicData>
        </a:graphic>
      </p:graphicFrame>
      <p:graphicFrame>
        <p:nvGraphicFramePr>
          <p:cNvPr id="7" name="Table 6">
            <a:extLst>
              <a:ext uri="{FF2B5EF4-FFF2-40B4-BE49-F238E27FC236}">
                <a16:creationId xmlns:a16="http://schemas.microsoft.com/office/drawing/2014/main" id="{91E20925-54AC-055E-A073-CA21083C5012}"/>
              </a:ext>
            </a:extLst>
          </p:cNvPr>
          <p:cNvGraphicFramePr>
            <a:graphicFrameLocks noGrp="1"/>
          </p:cNvGraphicFramePr>
          <p:nvPr>
            <p:extLst>
              <p:ext uri="{D42A27DB-BD31-4B8C-83A1-F6EECF244321}">
                <p14:modId xmlns:p14="http://schemas.microsoft.com/office/powerpoint/2010/main" val="1069995995"/>
              </p:ext>
            </p:extLst>
          </p:nvPr>
        </p:nvGraphicFramePr>
        <p:xfrm>
          <a:off x="4932040" y="3429000"/>
          <a:ext cx="4608512" cy="3048000"/>
        </p:xfrm>
        <a:graphic>
          <a:graphicData uri="http://schemas.openxmlformats.org/drawingml/2006/table">
            <a:tbl>
              <a:tblPr/>
              <a:tblGrid>
                <a:gridCol w="1008112">
                  <a:extLst>
                    <a:ext uri="{9D8B030D-6E8A-4147-A177-3AD203B41FA5}">
                      <a16:colId xmlns:a16="http://schemas.microsoft.com/office/drawing/2014/main" val="3202140542"/>
                    </a:ext>
                  </a:extLst>
                </a:gridCol>
                <a:gridCol w="3600400">
                  <a:extLst>
                    <a:ext uri="{9D8B030D-6E8A-4147-A177-3AD203B41FA5}">
                      <a16:colId xmlns:a16="http://schemas.microsoft.com/office/drawing/2014/main" val="41729095"/>
                    </a:ext>
                  </a:extLst>
                </a:gridCol>
              </a:tblGrid>
              <a:tr h="0">
                <a:tc>
                  <a:txBody>
                    <a:bodyPr/>
                    <a:lstStyle/>
                    <a:p>
                      <a:r>
                        <a:rPr lang="en-GB" sz="1400" b="1" i="1" dirty="0">
                          <a:latin typeface="Calibri" panose="020F0502020204030204" pitchFamily="34" charset="0"/>
                          <a:cs typeface="Calibri" panose="020F0502020204030204" pitchFamily="34" charset="0"/>
                        </a:rPr>
                        <a:t>Name: </a:t>
                      </a:r>
                    </a:p>
                  </a:txBody>
                  <a:tcPr anchor="ctr">
                    <a:lnL>
                      <a:noFill/>
                    </a:lnL>
                    <a:lnR>
                      <a:noFill/>
                    </a:lnR>
                    <a:lnT>
                      <a:noFill/>
                    </a:lnT>
                    <a:lnB>
                      <a:noFill/>
                    </a:lnB>
                  </a:tcPr>
                </a:tc>
                <a:tc>
                  <a:txBody>
                    <a:bodyPr/>
                    <a:lstStyle/>
                    <a:p>
                      <a:r>
                        <a:rPr lang="en-GB" sz="1400" i="1" dirty="0">
                          <a:latin typeface="Calibri" panose="020F0502020204030204" pitchFamily="34" charset="0"/>
                          <a:cs typeface="Calibri" panose="020F0502020204030204" pitchFamily="34" charset="0"/>
                        </a:rPr>
                        <a:t>Amazon Ltd</a:t>
                      </a:r>
                    </a:p>
                  </a:txBody>
                  <a:tcPr anchor="ctr">
                    <a:lnL>
                      <a:noFill/>
                    </a:lnL>
                    <a:lnR>
                      <a:noFill/>
                    </a:lnR>
                    <a:lnT>
                      <a:noFill/>
                    </a:lnT>
                    <a:lnB>
                      <a:noFill/>
                    </a:lnB>
                  </a:tcPr>
                </a:tc>
                <a:extLst>
                  <a:ext uri="{0D108BD9-81ED-4DB2-BD59-A6C34878D82A}">
                    <a16:rowId xmlns:a16="http://schemas.microsoft.com/office/drawing/2014/main" val="2863782676"/>
                  </a:ext>
                </a:extLst>
              </a:tr>
              <a:tr h="0">
                <a:tc>
                  <a:txBody>
                    <a:bodyPr/>
                    <a:lstStyle/>
                    <a:p>
                      <a:r>
                        <a:rPr lang="en-GB" sz="1400" b="1" i="1" dirty="0">
                          <a:latin typeface="Calibri" panose="020F0502020204030204" pitchFamily="34" charset="0"/>
                          <a:cs typeface="Calibri" panose="020F0502020204030204" pitchFamily="34" charset="0"/>
                        </a:rPr>
                        <a:t>Address:</a:t>
                      </a:r>
                    </a:p>
                  </a:txBody>
                  <a:tcPr anchor="ctr">
                    <a:lnL>
                      <a:noFill/>
                    </a:lnL>
                    <a:lnR>
                      <a:noFill/>
                    </a:lnR>
                    <a:lnT>
                      <a:noFill/>
                    </a:lnT>
                    <a:lnB>
                      <a:noFill/>
                    </a:lnB>
                  </a:tcPr>
                </a:tc>
                <a:tc>
                  <a:txBody>
                    <a:bodyPr/>
                    <a:lstStyle/>
                    <a:p>
                      <a:r>
                        <a:rPr lang="en-GB" sz="1400" dirty="0"/>
                        <a:t>Unit 1</a:t>
                      </a:r>
                      <a:endParaRPr lang="en-GB" sz="1400" i="1" dirty="0">
                        <a:latin typeface="Calibri" panose="020F0502020204030204" pitchFamily="34" charset="0"/>
                        <a:cs typeface="Calibri" panose="020F0502020204030204" pitchFamily="34" charset="0"/>
                      </a:endParaRPr>
                    </a:p>
                  </a:txBody>
                  <a:tcPr anchor="ctr">
                    <a:lnL>
                      <a:noFill/>
                    </a:lnL>
                    <a:lnR>
                      <a:noFill/>
                    </a:lnR>
                    <a:lnT>
                      <a:noFill/>
                    </a:lnT>
                    <a:lnB>
                      <a:noFill/>
                    </a:lnB>
                  </a:tcPr>
                </a:tc>
                <a:extLst>
                  <a:ext uri="{0D108BD9-81ED-4DB2-BD59-A6C34878D82A}">
                    <a16:rowId xmlns:a16="http://schemas.microsoft.com/office/drawing/2014/main" val="113600436"/>
                  </a:ext>
                </a:extLst>
              </a:tr>
              <a:tr h="0">
                <a:tc>
                  <a:txBody>
                    <a:bodyPr/>
                    <a:lstStyle/>
                    <a:p>
                      <a:endParaRPr lang="en-GB" sz="1400" i="1" dirty="0">
                        <a:latin typeface="Calibri" panose="020F0502020204030204" pitchFamily="34" charset="0"/>
                        <a:cs typeface="Calibri" panose="020F0502020204030204" pitchFamily="34" charset="0"/>
                      </a:endParaRPr>
                    </a:p>
                  </a:txBody>
                  <a:tcPr anchor="ctr">
                    <a:lnL>
                      <a:noFill/>
                    </a:lnL>
                    <a:lnR>
                      <a:noFill/>
                    </a:lnR>
                    <a:lnT>
                      <a:noFill/>
                    </a:lnT>
                    <a:lnB>
                      <a:noFill/>
                    </a:lnB>
                  </a:tcPr>
                </a:tc>
                <a:tc>
                  <a:txBody>
                    <a:bodyPr/>
                    <a:lstStyle/>
                    <a:p>
                      <a:r>
                        <a:rPr lang="en-GB" sz="1400" dirty="0"/>
                        <a:t>Kings Meadow</a:t>
                      </a:r>
                      <a:endParaRPr lang="en-GB" sz="1400" i="1" dirty="0">
                        <a:latin typeface="Calibri" panose="020F0502020204030204" pitchFamily="34" charset="0"/>
                        <a:cs typeface="Calibri" panose="020F0502020204030204" pitchFamily="34" charset="0"/>
                      </a:endParaRPr>
                    </a:p>
                  </a:txBody>
                  <a:tcPr anchor="ctr">
                    <a:lnL>
                      <a:noFill/>
                    </a:lnL>
                    <a:lnR>
                      <a:noFill/>
                    </a:lnR>
                    <a:lnT>
                      <a:noFill/>
                    </a:lnT>
                    <a:lnB>
                      <a:noFill/>
                    </a:lnB>
                  </a:tcPr>
                </a:tc>
                <a:extLst>
                  <a:ext uri="{0D108BD9-81ED-4DB2-BD59-A6C34878D82A}">
                    <a16:rowId xmlns:a16="http://schemas.microsoft.com/office/drawing/2014/main" val="976225832"/>
                  </a:ext>
                </a:extLst>
              </a:tr>
              <a:tr h="0">
                <a:tc>
                  <a:txBody>
                    <a:bodyPr/>
                    <a:lstStyle/>
                    <a:p>
                      <a:endParaRPr lang="en-GB" sz="1400" i="1">
                        <a:latin typeface="Calibri" panose="020F0502020204030204" pitchFamily="34" charset="0"/>
                        <a:cs typeface="Calibri" panose="020F0502020204030204" pitchFamily="34" charset="0"/>
                      </a:endParaRPr>
                    </a:p>
                  </a:txBody>
                  <a:tcPr anchor="ctr">
                    <a:lnL>
                      <a:noFill/>
                    </a:lnL>
                    <a:lnR>
                      <a:noFill/>
                    </a:lnR>
                    <a:lnT>
                      <a:noFill/>
                    </a:lnT>
                    <a:lnB>
                      <a:noFill/>
                    </a:lnB>
                  </a:tcPr>
                </a:tc>
                <a:tc>
                  <a:txBody>
                    <a:bodyPr/>
                    <a:lstStyle/>
                    <a:p>
                      <a:r>
                        <a:rPr lang="en-GB" sz="1400" dirty="0"/>
                        <a:t>Ferry Hinksey Road</a:t>
                      </a:r>
                      <a:endParaRPr lang="en-GB" sz="1400" i="1" dirty="0">
                        <a:latin typeface="Calibri" panose="020F0502020204030204" pitchFamily="34" charset="0"/>
                        <a:cs typeface="Calibri" panose="020F0502020204030204" pitchFamily="34" charset="0"/>
                      </a:endParaRPr>
                    </a:p>
                  </a:txBody>
                  <a:tcPr anchor="ctr">
                    <a:lnL>
                      <a:noFill/>
                    </a:lnL>
                    <a:lnR>
                      <a:noFill/>
                    </a:lnR>
                    <a:lnT>
                      <a:noFill/>
                    </a:lnT>
                    <a:lnB>
                      <a:noFill/>
                    </a:lnB>
                  </a:tcPr>
                </a:tc>
                <a:extLst>
                  <a:ext uri="{0D108BD9-81ED-4DB2-BD59-A6C34878D82A}">
                    <a16:rowId xmlns:a16="http://schemas.microsoft.com/office/drawing/2014/main" val="237242656"/>
                  </a:ext>
                </a:extLst>
              </a:tr>
              <a:tr h="0">
                <a:tc>
                  <a:txBody>
                    <a:bodyPr/>
                    <a:lstStyle/>
                    <a:p>
                      <a:endParaRPr lang="en-GB" sz="1400" i="1">
                        <a:latin typeface="Calibri" panose="020F0502020204030204" pitchFamily="34" charset="0"/>
                        <a:cs typeface="Calibri" panose="020F0502020204030204" pitchFamily="34" charset="0"/>
                      </a:endParaRPr>
                    </a:p>
                  </a:txBody>
                  <a:tcPr anchor="ctr">
                    <a:lnL>
                      <a:noFill/>
                    </a:lnL>
                    <a:lnR>
                      <a:noFill/>
                    </a:lnR>
                    <a:lnT>
                      <a:noFill/>
                    </a:lnT>
                    <a:lnB>
                      <a:noFill/>
                    </a:lnB>
                  </a:tcPr>
                </a:tc>
                <a:tc>
                  <a:txBody>
                    <a:bodyPr/>
                    <a:lstStyle/>
                    <a:p>
                      <a:r>
                        <a:rPr lang="en-GB" sz="1400" dirty="0"/>
                        <a:t>Oxford</a:t>
                      </a:r>
                      <a:endParaRPr lang="en-GB" sz="1400" i="1" dirty="0">
                        <a:latin typeface="Calibri" panose="020F0502020204030204" pitchFamily="34" charset="0"/>
                        <a:cs typeface="Calibri" panose="020F0502020204030204" pitchFamily="34" charset="0"/>
                      </a:endParaRPr>
                    </a:p>
                  </a:txBody>
                  <a:tcPr anchor="ctr">
                    <a:lnL>
                      <a:noFill/>
                    </a:lnL>
                    <a:lnR>
                      <a:noFill/>
                    </a:lnR>
                    <a:lnT>
                      <a:noFill/>
                    </a:lnT>
                    <a:lnB>
                      <a:noFill/>
                    </a:lnB>
                  </a:tcPr>
                </a:tc>
                <a:extLst>
                  <a:ext uri="{0D108BD9-81ED-4DB2-BD59-A6C34878D82A}">
                    <a16:rowId xmlns:a16="http://schemas.microsoft.com/office/drawing/2014/main" val="320494987"/>
                  </a:ext>
                </a:extLst>
              </a:tr>
              <a:tr h="0">
                <a:tc>
                  <a:txBody>
                    <a:bodyPr/>
                    <a:lstStyle/>
                    <a:p>
                      <a:endParaRPr lang="en-GB" sz="1400" i="1">
                        <a:latin typeface="Calibri" panose="020F0502020204030204" pitchFamily="34" charset="0"/>
                        <a:cs typeface="Calibri" panose="020F0502020204030204" pitchFamily="34" charset="0"/>
                      </a:endParaRPr>
                    </a:p>
                  </a:txBody>
                  <a:tcPr anchor="ctr">
                    <a:lnL>
                      <a:noFill/>
                    </a:lnL>
                    <a:lnR>
                      <a:noFill/>
                    </a:lnR>
                    <a:lnT>
                      <a:noFill/>
                    </a:lnT>
                    <a:lnB>
                      <a:noFill/>
                    </a:lnB>
                  </a:tcPr>
                </a:tc>
                <a:tc>
                  <a:txBody>
                    <a:bodyPr/>
                    <a:lstStyle/>
                    <a:p>
                      <a:r>
                        <a:rPr lang="en-GB" sz="1400" dirty="0"/>
                        <a:t>England</a:t>
                      </a:r>
                      <a:endParaRPr lang="en-GB" sz="1400" i="1" dirty="0">
                        <a:latin typeface="Calibri" panose="020F0502020204030204" pitchFamily="34" charset="0"/>
                        <a:cs typeface="Calibri" panose="020F0502020204030204" pitchFamily="34" charset="0"/>
                      </a:endParaRPr>
                    </a:p>
                  </a:txBody>
                  <a:tcPr anchor="ctr">
                    <a:lnL>
                      <a:noFill/>
                    </a:lnL>
                    <a:lnR>
                      <a:noFill/>
                    </a:lnR>
                    <a:lnT>
                      <a:noFill/>
                    </a:lnT>
                    <a:lnB>
                      <a:noFill/>
                    </a:lnB>
                  </a:tcPr>
                </a:tc>
                <a:extLst>
                  <a:ext uri="{0D108BD9-81ED-4DB2-BD59-A6C34878D82A}">
                    <a16:rowId xmlns:a16="http://schemas.microsoft.com/office/drawing/2014/main" val="3023676678"/>
                  </a:ext>
                </a:extLst>
              </a:tr>
              <a:tr h="0">
                <a:tc>
                  <a:txBody>
                    <a:bodyPr/>
                    <a:lstStyle/>
                    <a:p>
                      <a:endParaRPr lang="en-GB" sz="1400" b="1" i="1" dirty="0">
                        <a:latin typeface="Calibri" panose="020F0502020204030204" pitchFamily="34" charset="0"/>
                        <a:cs typeface="Calibri" panose="020F0502020204030204" pitchFamily="34" charset="0"/>
                      </a:endParaRPr>
                    </a:p>
                  </a:txBody>
                  <a:tcPr anchor="ctr">
                    <a:lnL>
                      <a:noFill/>
                    </a:lnL>
                    <a:lnR>
                      <a:noFill/>
                    </a:lnR>
                    <a:lnT>
                      <a:noFill/>
                    </a:lnT>
                    <a:lnB>
                      <a:noFill/>
                    </a:lnB>
                  </a:tcPr>
                </a:tc>
                <a:tc>
                  <a:txBody>
                    <a:bodyPr/>
                    <a:lstStyle/>
                    <a:p>
                      <a:r>
                        <a:rPr lang="en-GB" sz="1400" dirty="0"/>
                        <a:t>OX2 0DP </a:t>
                      </a:r>
                      <a:endParaRPr lang="en-GB" sz="1400" i="1" dirty="0">
                        <a:latin typeface="Calibri" panose="020F0502020204030204" pitchFamily="34" charset="0"/>
                        <a:cs typeface="Calibri" panose="020F0502020204030204" pitchFamily="34" charset="0"/>
                      </a:endParaRPr>
                    </a:p>
                  </a:txBody>
                  <a:tcPr anchor="ctr">
                    <a:lnL>
                      <a:noFill/>
                    </a:lnL>
                    <a:lnR>
                      <a:noFill/>
                    </a:lnR>
                    <a:lnT>
                      <a:noFill/>
                    </a:lnT>
                    <a:lnB>
                      <a:noFill/>
                    </a:lnB>
                  </a:tcPr>
                </a:tc>
                <a:extLst>
                  <a:ext uri="{0D108BD9-81ED-4DB2-BD59-A6C34878D82A}">
                    <a16:rowId xmlns:a16="http://schemas.microsoft.com/office/drawing/2014/main" val="2219472669"/>
                  </a:ext>
                </a:extLst>
              </a:tr>
              <a:tr h="0">
                <a:tc>
                  <a:txBody>
                    <a:bodyPr/>
                    <a:lstStyle/>
                    <a:p>
                      <a:r>
                        <a:rPr lang="en-GB" sz="1400" b="1" i="1" dirty="0">
                          <a:latin typeface="Calibri" panose="020F0502020204030204" pitchFamily="34" charset="0"/>
                          <a:cs typeface="Calibri" panose="020F0502020204030204" pitchFamily="34" charset="0"/>
                        </a:rPr>
                        <a:t>Phone:</a:t>
                      </a:r>
                    </a:p>
                  </a:txBody>
                  <a:tcPr anchor="ctr">
                    <a:lnL>
                      <a:noFill/>
                    </a:lnL>
                    <a:lnR>
                      <a:noFill/>
                    </a:lnR>
                    <a:lnT>
                      <a:noFill/>
                    </a:lnT>
                    <a:lnB>
                      <a:noFill/>
                    </a:lnB>
                  </a:tcPr>
                </a:tc>
                <a:tc>
                  <a:txBody>
                    <a:bodyPr/>
                    <a:lstStyle/>
                    <a:p>
                      <a:r>
                        <a:rPr lang="en-GB" sz="1400" i="1" dirty="0">
                          <a:latin typeface="Calibri" panose="020F0502020204030204" pitchFamily="34" charset="0"/>
                          <a:cs typeface="Calibri" panose="020F0502020204030204" pitchFamily="34" charset="0"/>
                        </a:rPr>
                        <a:t>020 7084 7911</a:t>
                      </a:r>
                    </a:p>
                  </a:txBody>
                  <a:tcPr anchor="ctr">
                    <a:lnL>
                      <a:noFill/>
                    </a:lnL>
                    <a:lnR>
                      <a:noFill/>
                    </a:lnR>
                    <a:lnT>
                      <a:noFill/>
                    </a:lnT>
                    <a:lnB>
                      <a:noFill/>
                    </a:lnB>
                  </a:tcPr>
                </a:tc>
                <a:extLst>
                  <a:ext uri="{0D108BD9-81ED-4DB2-BD59-A6C34878D82A}">
                    <a16:rowId xmlns:a16="http://schemas.microsoft.com/office/drawing/2014/main" val="2812825849"/>
                  </a:ext>
                </a:extLst>
              </a:tr>
              <a:tr h="0">
                <a:tc>
                  <a:txBody>
                    <a:bodyPr/>
                    <a:lstStyle/>
                    <a:p>
                      <a:r>
                        <a:rPr lang="en-GB" sz="1400" b="1" i="1" dirty="0">
                          <a:latin typeface="Calibri" panose="020F0502020204030204" pitchFamily="34" charset="0"/>
                          <a:cs typeface="Calibri" panose="020F0502020204030204" pitchFamily="34" charset="0"/>
                        </a:rPr>
                        <a:t>Fax:</a:t>
                      </a:r>
                    </a:p>
                  </a:txBody>
                  <a:tcPr anchor="ctr">
                    <a:lnL>
                      <a:noFill/>
                    </a:lnL>
                    <a:lnR>
                      <a:noFill/>
                    </a:lnR>
                    <a:lnT>
                      <a:noFill/>
                    </a:lnT>
                    <a:lnB>
                      <a:noFill/>
                    </a:lnB>
                  </a:tcPr>
                </a:tc>
                <a:tc>
                  <a:txBody>
                    <a:bodyPr/>
                    <a:lstStyle/>
                    <a:p>
                      <a:r>
                        <a:rPr lang="en-GB" sz="1400" i="1" dirty="0">
                          <a:latin typeface="Calibri" panose="020F0502020204030204" pitchFamily="34" charset="0"/>
                          <a:cs typeface="Calibri" panose="020F0502020204030204" pitchFamily="34" charset="0"/>
                        </a:rPr>
                        <a:t>0800 068 5523</a:t>
                      </a:r>
                    </a:p>
                  </a:txBody>
                  <a:tcPr anchor="ctr">
                    <a:lnL>
                      <a:noFill/>
                    </a:lnL>
                    <a:lnR>
                      <a:noFill/>
                    </a:lnR>
                    <a:lnT>
                      <a:noFill/>
                    </a:lnT>
                    <a:lnB>
                      <a:noFill/>
                    </a:lnB>
                  </a:tcPr>
                </a:tc>
                <a:extLst>
                  <a:ext uri="{0D108BD9-81ED-4DB2-BD59-A6C34878D82A}">
                    <a16:rowId xmlns:a16="http://schemas.microsoft.com/office/drawing/2014/main" val="2544825721"/>
                  </a:ext>
                </a:extLst>
              </a:tr>
              <a:tr h="0">
                <a:tc>
                  <a:txBody>
                    <a:bodyPr/>
                    <a:lstStyle/>
                    <a:p>
                      <a:r>
                        <a:rPr lang="en-GB" sz="1400" b="1" i="1" dirty="0">
                          <a:latin typeface="Calibri" panose="020F0502020204030204" pitchFamily="34" charset="0"/>
                          <a:cs typeface="Calibri" panose="020F0502020204030204" pitchFamily="34" charset="0"/>
                        </a:rPr>
                        <a:t>URL:</a:t>
                      </a:r>
                    </a:p>
                  </a:txBody>
                  <a:tcPr anchor="ctr">
                    <a:lnL>
                      <a:noFill/>
                    </a:lnL>
                    <a:lnR>
                      <a:noFill/>
                    </a:lnR>
                    <a:lnT>
                      <a:noFill/>
                    </a:lnT>
                    <a:lnB>
                      <a:noFill/>
                    </a:lnB>
                  </a:tcPr>
                </a:tc>
                <a:tc>
                  <a:txBody>
                    <a:bodyPr/>
                    <a:lstStyle/>
                    <a:p>
                      <a:r>
                        <a:rPr lang="en-GB" sz="1400" i="1" dirty="0">
                          <a:latin typeface="Calibri" panose="020F0502020204030204" pitchFamily="34" charset="0"/>
                          <a:cs typeface="Calibri" panose="020F0502020204030204" pitchFamily="34" charset="0"/>
                        </a:rPr>
                        <a:t>http://www.amazon.co.uk</a:t>
                      </a:r>
                    </a:p>
                  </a:txBody>
                  <a:tcPr anchor="ctr">
                    <a:lnL>
                      <a:noFill/>
                    </a:lnL>
                    <a:lnR>
                      <a:noFill/>
                    </a:lnR>
                    <a:lnT>
                      <a:noFill/>
                    </a:lnT>
                    <a:lnB>
                      <a:noFill/>
                    </a:lnB>
                  </a:tcPr>
                </a:tc>
                <a:extLst>
                  <a:ext uri="{0D108BD9-81ED-4DB2-BD59-A6C34878D82A}">
                    <a16:rowId xmlns:a16="http://schemas.microsoft.com/office/drawing/2014/main" val="10748744"/>
                  </a:ext>
                </a:extLst>
              </a:tr>
            </a:tbl>
          </a:graphicData>
        </a:graphic>
      </p:graphicFrame>
    </p:spTree>
    <p:extLst>
      <p:ext uri="{BB962C8B-B14F-4D97-AF65-F5344CB8AC3E}">
        <p14:creationId xmlns:p14="http://schemas.microsoft.com/office/powerpoint/2010/main" val="24532152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5E26B5-3F1F-12D4-82E3-7F23A5C905D4}"/>
              </a:ext>
            </a:extLst>
          </p:cNvPr>
          <p:cNvSpPr>
            <a:spLocks noGrp="1"/>
          </p:cNvSpPr>
          <p:nvPr>
            <p:ph type="title"/>
          </p:nvPr>
        </p:nvSpPr>
        <p:spPr/>
        <p:txBody>
          <a:bodyPr/>
          <a:lstStyle/>
          <a:p>
            <a:r>
              <a:rPr lang="en-GB" dirty="0"/>
              <a:t>Schema forms</a:t>
            </a:r>
          </a:p>
        </p:txBody>
      </p:sp>
      <p:sp>
        <p:nvSpPr>
          <p:cNvPr id="3" name="Content Placeholder 2">
            <a:extLst>
              <a:ext uri="{FF2B5EF4-FFF2-40B4-BE49-F238E27FC236}">
                <a16:creationId xmlns:a16="http://schemas.microsoft.com/office/drawing/2014/main" id="{7B465965-9333-184A-1148-44F74B909684}"/>
              </a:ext>
            </a:extLst>
          </p:cNvPr>
          <p:cNvSpPr>
            <a:spLocks noGrp="1"/>
          </p:cNvSpPr>
          <p:nvPr>
            <p:ph idx="1"/>
          </p:nvPr>
        </p:nvSpPr>
        <p:spPr/>
        <p:txBody>
          <a:bodyPr/>
          <a:lstStyle/>
          <a:p>
            <a:r>
              <a:rPr lang="en-GB" dirty="0"/>
              <a:t>There are a number of ways in which data can be organised so that the nature of the data can be understood.</a:t>
            </a:r>
          </a:p>
          <a:p>
            <a:endParaRPr lang="en-GB" dirty="0"/>
          </a:p>
          <a:p>
            <a:pPr marL="576072" indent="-457200">
              <a:buFont typeface="+mj-lt"/>
              <a:buAutoNum type="arabicPeriod"/>
            </a:pPr>
            <a:r>
              <a:rPr lang="en-GB" b="1" dirty="0"/>
              <a:t>Order: </a:t>
            </a:r>
            <a:r>
              <a:rPr lang="en-GB" dirty="0"/>
              <a:t>Name, Fax, URL, Phone, Address</a:t>
            </a:r>
          </a:p>
          <a:p>
            <a:pPr lvl="1"/>
            <a:r>
              <a:rPr lang="en-GB" dirty="0"/>
              <a:t>In this example the data is separated by commas. </a:t>
            </a:r>
          </a:p>
          <a:p>
            <a:pPr lvl="1"/>
            <a:r>
              <a:rPr lang="en-GB" dirty="0"/>
              <a:t>If all records correspond to this order then the application will know that the first element in the record is the company name, the second is the fax number… and so on.</a:t>
            </a:r>
          </a:p>
          <a:p>
            <a:pPr lvl="1"/>
            <a:r>
              <a:rPr lang="en-GB" dirty="0"/>
              <a:t>This is known as a Comma Separated Value (CSV) record.</a:t>
            </a:r>
            <a:r>
              <a:rPr lang="en-GB" sz="1100" dirty="0"/>
              <a:t>[7]</a:t>
            </a:r>
            <a:endParaRPr lang="en-GB" dirty="0"/>
          </a:p>
          <a:p>
            <a:pPr lvl="1"/>
            <a:r>
              <a:rPr lang="en-GB" dirty="0"/>
              <a:t>CSV files are easy to compose and save as well as being relatively easy to read. </a:t>
            </a:r>
          </a:p>
          <a:p>
            <a:pPr lvl="1"/>
            <a:r>
              <a:rPr lang="en-GB" dirty="0"/>
              <a:t>CSVs become difficult to manage when they have to cope with an uncertain number of elements such as multiple phone numbers.</a:t>
            </a:r>
          </a:p>
        </p:txBody>
      </p:sp>
    </p:spTree>
    <p:extLst>
      <p:ext uri="{BB962C8B-B14F-4D97-AF65-F5344CB8AC3E}">
        <p14:creationId xmlns:p14="http://schemas.microsoft.com/office/powerpoint/2010/main" val="8524657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5E26B5-3F1F-12D4-82E3-7F23A5C905D4}"/>
              </a:ext>
            </a:extLst>
          </p:cNvPr>
          <p:cNvSpPr>
            <a:spLocks noGrp="1"/>
          </p:cNvSpPr>
          <p:nvPr>
            <p:ph type="title"/>
          </p:nvPr>
        </p:nvSpPr>
        <p:spPr/>
        <p:txBody>
          <a:bodyPr/>
          <a:lstStyle/>
          <a:p>
            <a:r>
              <a:rPr lang="en-GB" dirty="0"/>
              <a:t>Schema forms</a:t>
            </a:r>
          </a:p>
        </p:txBody>
      </p:sp>
      <p:sp>
        <p:nvSpPr>
          <p:cNvPr id="3" name="Content Placeholder 2">
            <a:extLst>
              <a:ext uri="{FF2B5EF4-FFF2-40B4-BE49-F238E27FC236}">
                <a16:creationId xmlns:a16="http://schemas.microsoft.com/office/drawing/2014/main" id="{7B465965-9333-184A-1148-44F74B909684}"/>
              </a:ext>
            </a:extLst>
          </p:cNvPr>
          <p:cNvSpPr>
            <a:spLocks noGrp="1"/>
          </p:cNvSpPr>
          <p:nvPr>
            <p:ph idx="1"/>
          </p:nvPr>
        </p:nvSpPr>
        <p:spPr/>
        <p:txBody>
          <a:bodyPr/>
          <a:lstStyle/>
          <a:p>
            <a:r>
              <a:rPr lang="en-GB" dirty="0"/>
              <a:t>There are a number of ways in which data can be organised so that the nature of the data can be understood.</a:t>
            </a:r>
          </a:p>
          <a:p>
            <a:endParaRPr lang="en-GB" dirty="0"/>
          </a:p>
          <a:p>
            <a:pPr marL="576072" indent="-457200">
              <a:buFont typeface="+mj-lt"/>
              <a:buAutoNum type="arabicPeriod" startAt="2"/>
            </a:pPr>
            <a:r>
              <a:rPr lang="en-GB" b="1" dirty="0"/>
              <a:t>Key, value pairs: </a:t>
            </a:r>
            <a:r>
              <a:rPr lang="en-GB" dirty="0"/>
              <a:t>Name=“&lt;value&gt;”, Fax=“&lt;value&gt;”, URL=“value&gt;……</a:t>
            </a:r>
          </a:p>
          <a:p>
            <a:pPr lvl="1"/>
            <a:r>
              <a:rPr lang="en-GB" dirty="0"/>
              <a:t>In this example each element of data is provided a label, known as a key, as a method of identification.</a:t>
            </a:r>
          </a:p>
          <a:p>
            <a:pPr lvl="1"/>
            <a:r>
              <a:rPr lang="en-GB" dirty="0"/>
              <a:t>With this kind of schema, the order of the elements is unimportant.</a:t>
            </a:r>
          </a:p>
          <a:p>
            <a:pPr lvl="1"/>
            <a:r>
              <a:rPr lang="en-GB" dirty="0"/>
              <a:t>This approach also allows for the easy duplication of fields such as when two phone numbers are required.</a:t>
            </a:r>
          </a:p>
          <a:p>
            <a:pPr lvl="1"/>
            <a:r>
              <a:rPr lang="en-GB" dirty="0"/>
              <a:t>This approach is often codified into a common format such as XML or JSON.</a:t>
            </a:r>
          </a:p>
          <a:p>
            <a:pPr lvl="1"/>
            <a:r>
              <a:rPr lang="en-GB" dirty="0"/>
              <a:t>This approach does require a little more effort to encode the data before it is saved and to decode the data before the application can use it.</a:t>
            </a:r>
          </a:p>
        </p:txBody>
      </p:sp>
    </p:spTree>
    <p:extLst>
      <p:ext uri="{BB962C8B-B14F-4D97-AF65-F5344CB8AC3E}">
        <p14:creationId xmlns:p14="http://schemas.microsoft.com/office/powerpoint/2010/main" val="21027449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5E26B5-3F1F-12D4-82E3-7F23A5C905D4}"/>
              </a:ext>
            </a:extLst>
          </p:cNvPr>
          <p:cNvSpPr>
            <a:spLocks noGrp="1"/>
          </p:cNvSpPr>
          <p:nvPr>
            <p:ph type="title"/>
          </p:nvPr>
        </p:nvSpPr>
        <p:spPr/>
        <p:txBody>
          <a:bodyPr/>
          <a:lstStyle/>
          <a:p>
            <a:r>
              <a:rPr lang="en-GB" dirty="0"/>
              <a:t>Schema forms</a:t>
            </a:r>
          </a:p>
        </p:txBody>
      </p:sp>
      <p:sp>
        <p:nvSpPr>
          <p:cNvPr id="3" name="Content Placeholder 2">
            <a:extLst>
              <a:ext uri="{FF2B5EF4-FFF2-40B4-BE49-F238E27FC236}">
                <a16:creationId xmlns:a16="http://schemas.microsoft.com/office/drawing/2014/main" id="{7B465965-9333-184A-1148-44F74B909684}"/>
              </a:ext>
            </a:extLst>
          </p:cNvPr>
          <p:cNvSpPr>
            <a:spLocks noGrp="1"/>
          </p:cNvSpPr>
          <p:nvPr>
            <p:ph idx="1"/>
          </p:nvPr>
        </p:nvSpPr>
        <p:spPr/>
        <p:txBody>
          <a:bodyPr/>
          <a:lstStyle/>
          <a:p>
            <a:r>
              <a:rPr lang="en-GB" dirty="0"/>
              <a:t>These sessions will demonstrate how to use both of these methods of storing and retrieving data as well as more structured tabular data stores.</a:t>
            </a:r>
          </a:p>
          <a:p>
            <a:r>
              <a:rPr lang="en-GB" dirty="0"/>
              <a:t>We will begin with the simplest of these which is CSV files.</a:t>
            </a:r>
          </a:p>
          <a:p>
            <a:endParaRPr lang="en-GB" dirty="0"/>
          </a:p>
        </p:txBody>
      </p:sp>
      <p:pic>
        <p:nvPicPr>
          <p:cNvPr id="5" name="Picture 4" descr="Icon&#10;&#10;Description automatically generated">
            <a:extLst>
              <a:ext uri="{FF2B5EF4-FFF2-40B4-BE49-F238E27FC236}">
                <a16:creationId xmlns:a16="http://schemas.microsoft.com/office/drawing/2014/main" id="{5F93FFE4-32DF-5EA1-FA2D-2D7600D815F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0257"/>
          <a:stretch/>
        </p:blipFill>
        <p:spPr>
          <a:xfrm>
            <a:off x="2728759" y="3284984"/>
            <a:ext cx="3686482" cy="3573016"/>
          </a:xfrm>
          <a:prstGeom prst="rect">
            <a:avLst/>
          </a:prstGeom>
        </p:spPr>
      </p:pic>
    </p:spTree>
    <p:extLst>
      <p:ext uri="{BB962C8B-B14F-4D97-AF65-F5344CB8AC3E}">
        <p14:creationId xmlns:p14="http://schemas.microsoft.com/office/powerpoint/2010/main" val="38702204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0580698-23A9-42E6-849C-55D0309FBAF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 y="0"/>
            <a:ext cx="9144001" cy="6858000"/>
          </a:xfrm>
          <a:prstGeom prst="rect">
            <a:avLst/>
          </a:prstGeom>
        </p:spPr>
      </p:pic>
      <p:sp>
        <p:nvSpPr>
          <p:cNvPr id="2" name="Title 1"/>
          <p:cNvSpPr>
            <a:spLocks noGrp="1"/>
          </p:cNvSpPr>
          <p:nvPr>
            <p:ph type="ctrTitle"/>
          </p:nvPr>
        </p:nvSpPr>
        <p:spPr>
          <a:xfrm>
            <a:off x="685800" y="3355848"/>
            <a:ext cx="8077200" cy="2233392"/>
          </a:xfrm>
        </p:spPr>
        <p:txBody>
          <a:bodyPr>
            <a:normAutofit/>
          </a:bodyPr>
          <a:lstStyle/>
          <a:p>
            <a:r>
              <a:rPr lang="en-GB" sz="2900" dirty="0"/>
              <a:t>Result calculator project</a:t>
            </a:r>
            <a:br>
              <a:rPr lang="en-GB" sz="3200" dirty="0"/>
            </a:br>
            <a:br>
              <a:rPr lang="en-GB" sz="3200" dirty="0"/>
            </a:br>
            <a:br>
              <a:rPr lang="en-GB" dirty="0"/>
            </a:br>
            <a:endParaRPr lang="en-GB" sz="1400" b="0" dirty="0">
              <a:solidFill>
                <a:schemeClr val="tx1"/>
              </a:solidFill>
            </a:endParaRPr>
          </a:p>
        </p:txBody>
      </p:sp>
      <p:sp>
        <p:nvSpPr>
          <p:cNvPr id="3" name="Subtitle 2"/>
          <p:cNvSpPr>
            <a:spLocks noGrp="1"/>
          </p:cNvSpPr>
          <p:nvPr>
            <p:ph type="subTitle" idx="1"/>
          </p:nvPr>
        </p:nvSpPr>
        <p:spPr/>
        <p:txBody>
          <a:bodyPr/>
          <a:lstStyle/>
          <a:p>
            <a:r>
              <a:rPr lang="en-GB" b="1" dirty="0"/>
              <a:t>BSc </a:t>
            </a:r>
            <a:r>
              <a:rPr lang="en-GB" dirty="0"/>
              <a:t>Applied Computing</a:t>
            </a:r>
            <a:endParaRPr lang="en-GB" sz="1200" dirty="0"/>
          </a:p>
        </p:txBody>
      </p:sp>
    </p:spTree>
    <p:extLst>
      <p:ext uri="{BB962C8B-B14F-4D97-AF65-F5344CB8AC3E}">
        <p14:creationId xmlns:p14="http://schemas.microsoft.com/office/powerpoint/2010/main" val="31788387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700B0-EE72-9B23-4D88-AECEDD4459DA}"/>
              </a:ext>
            </a:extLst>
          </p:cNvPr>
          <p:cNvSpPr>
            <a:spLocks noGrp="1"/>
          </p:cNvSpPr>
          <p:nvPr>
            <p:ph type="title"/>
          </p:nvPr>
        </p:nvSpPr>
        <p:spPr/>
        <p:txBody>
          <a:bodyPr/>
          <a:lstStyle/>
          <a:p>
            <a:r>
              <a:rPr lang="en-GB" dirty="0"/>
              <a:t>Project design</a:t>
            </a:r>
          </a:p>
        </p:txBody>
      </p:sp>
      <p:sp>
        <p:nvSpPr>
          <p:cNvPr id="3" name="Content Placeholder 2">
            <a:extLst>
              <a:ext uri="{FF2B5EF4-FFF2-40B4-BE49-F238E27FC236}">
                <a16:creationId xmlns:a16="http://schemas.microsoft.com/office/drawing/2014/main" id="{8EF2E3EB-5C8C-ADE9-6EDD-CAEE2CAEE868}"/>
              </a:ext>
            </a:extLst>
          </p:cNvPr>
          <p:cNvSpPr>
            <a:spLocks noGrp="1"/>
          </p:cNvSpPr>
          <p:nvPr>
            <p:ph idx="1"/>
          </p:nvPr>
        </p:nvSpPr>
        <p:spPr/>
        <p:txBody>
          <a:bodyPr>
            <a:normAutofit/>
          </a:bodyPr>
          <a:lstStyle/>
          <a:p>
            <a:r>
              <a:rPr lang="en-GB" dirty="0"/>
              <a:t>This project will construct a simple calculator which a tutor might use to determine grade scores for a degree unit.</a:t>
            </a:r>
          </a:p>
          <a:p>
            <a:r>
              <a:rPr lang="en-GB" dirty="0"/>
              <a:t>The application must record three assignment scores (0-100) along with the student’s name and student id code.</a:t>
            </a:r>
          </a:p>
          <a:p>
            <a:r>
              <a:rPr lang="en-GB" dirty="0"/>
              <a:t>The application will calculate the average score across these three assignments and then provide a final grade.</a:t>
            </a:r>
          </a:p>
          <a:p>
            <a:r>
              <a:rPr lang="en-GB" dirty="0"/>
              <a:t>The average score and final grade do not need to be saved to a file.</a:t>
            </a:r>
          </a:p>
          <a:p>
            <a:r>
              <a:rPr lang="en-GB" dirty="0"/>
              <a:t>The application will load in all saved results from a CSV file on start up and allow the saving of further results to the same CSV file.</a:t>
            </a:r>
          </a:p>
          <a:p>
            <a:pPr marL="118872" indent="0">
              <a:buNone/>
            </a:pPr>
            <a:endParaRPr lang="en-GB" dirty="0"/>
          </a:p>
          <a:p>
            <a:endParaRPr lang="en-GB" dirty="0"/>
          </a:p>
        </p:txBody>
      </p:sp>
    </p:spTree>
    <p:extLst>
      <p:ext uri="{BB962C8B-B14F-4D97-AF65-F5344CB8AC3E}">
        <p14:creationId xmlns:p14="http://schemas.microsoft.com/office/powerpoint/2010/main" val="26878866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700B0-EE72-9B23-4D88-AECEDD4459DA}"/>
              </a:ext>
            </a:extLst>
          </p:cNvPr>
          <p:cNvSpPr>
            <a:spLocks noGrp="1"/>
          </p:cNvSpPr>
          <p:nvPr>
            <p:ph type="title"/>
          </p:nvPr>
        </p:nvSpPr>
        <p:spPr/>
        <p:txBody>
          <a:bodyPr/>
          <a:lstStyle/>
          <a:p>
            <a:r>
              <a:rPr lang="en-GB" dirty="0"/>
              <a:t>Project design</a:t>
            </a:r>
          </a:p>
        </p:txBody>
      </p:sp>
      <p:sp>
        <p:nvSpPr>
          <p:cNvPr id="3" name="Content Placeholder 2">
            <a:extLst>
              <a:ext uri="{FF2B5EF4-FFF2-40B4-BE49-F238E27FC236}">
                <a16:creationId xmlns:a16="http://schemas.microsoft.com/office/drawing/2014/main" id="{8EF2E3EB-5C8C-ADE9-6EDD-CAEE2CAEE868}"/>
              </a:ext>
            </a:extLst>
          </p:cNvPr>
          <p:cNvSpPr>
            <a:spLocks noGrp="1"/>
          </p:cNvSpPr>
          <p:nvPr>
            <p:ph idx="1"/>
          </p:nvPr>
        </p:nvSpPr>
        <p:spPr/>
        <p:txBody>
          <a:bodyPr>
            <a:normAutofit/>
          </a:bodyPr>
          <a:lstStyle/>
          <a:p>
            <a:r>
              <a:rPr lang="en-GB" dirty="0"/>
              <a:t>The project will require two screens.</a:t>
            </a:r>
          </a:p>
          <a:p>
            <a:r>
              <a:rPr lang="en-GB" dirty="0"/>
              <a:t>The result calculator screen will display results and calculate scores.</a:t>
            </a:r>
          </a:p>
          <a:p>
            <a:r>
              <a:rPr lang="en-GB" dirty="0"/>
              <a:t>The add/edit window will allow records to be included or edited.</a:t>
            </a:r>
          </a:p>
          <a:p>
            <a:pPr marL="118872" indent="0">
              <a:buNone/>
            </a:pPr>
            <a:endParaRPr lang="en-GB" dirty="0"/>
          </a:p>
          <a:p>
            <a:endParaRPr lang="en-GB" dirty="0"/>
          </a:p>
        </p:txBody>
      </p:sp>
      <p:pic>
        <p:nvPicPr>
          <p:cNvPr id="5" name="Picture 4" descr="Graphical user interface, text, application&#10;&#10;Description automatically generated">
            <a:extLst>
              <a:ext uri="{FF2B5EF4-FFF2-40B4-BE49-F238E27FC236}">
                <a16:creationId xmlns:a16="http://schemas.microsoft.com/office/drawing/2014/main" id="{0DCA75B8-4419-0E93-98E8-1872A8ED3C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68" y="3212976"/>
            <a:ext cx="4704524" cy="3360374"/>
          </a:xfrm>
          <a:prstGeom prst="rect">
            <a:avLst/>
          </a:prstGeom>
          <a:effectLst>
            <a:outerShdw blurRad="50800" dist="38100" dir="5400000" algn="t" rotWithShape="0">
              <a:prstClr val="black">
                <a:alpha val="40000"/>
              </a:prstClr>
            </a:outerShdw>
          </a:effectLst>
        </p:spPr>
      </p:pic>
      <p:pic>
        <p:nvPicPr>
          <p:cNvPr id="7" name="Picture 6" descr="Graphical user interface, table&#10;&#10;Description automatically generated">
            <a:extLst>
              <a:ext uri="{FF2B5EF4-FFF2-40B4-BE49-F238E27FC236}">
                <a16:creationId xmlns:a16="http://schemas.microsoft.com/office/drawing/2014/main" id="{B80ACB69-2D88-960E-F173-AF89FE0601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8064" y="3861048"/>
            <a:ext cx="3360374" cy="2016224"/>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1102619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07A8E-3C1C-F4A3-A86E-8B23D7DB5E28}"/>
              </a:ext>
            </a:extLst>
          </p:cNvPr>
          <p:cNvSpPr>
            <a:spLocks noGrp="1"/>
          </p:cNvSpPr>
          <p:nvPr>
            <p:ph type="title"/>
          </p:nvPr>
        </p:nvSpPr>
        <p:spPr/>
        <p:txBody>
          <a:bodyPr/>
          <a:lstStyle/>
          <a:p>
            <a:r>
              <a:rPr lang="en-GB" dirty="0"/>
              <a:t>Data design</a:t>
            </a:r>
          </a:p>
        </p:txBody>
      </p:sp>
      <p:sp>
        <p:nvSpPr>
          <p:cNvPr id="3" name="Content Placeholder 2">
            <a:extLst>
              <a:ext uri="{FF2B5EF4-FFF2-40B4-BE49-F238E27FC236}">
                <a16:creationId xmlns:a16="http://schemas.microsoft.com/office/drawing/2014/main" id="{163D99BA-08A8-F979-4708-B5B60120A8A0}"/>
              </a:ext>
            </a:extLst>
          </p:cNvPr>
          <p:cNvSpPr>
            <a:spLocks noGrp="1"/>
          </p:cNvSpPr>
          <p:nvPr>
            <p:ph idx="1"/>
          </p:nvPr>
        </p:nvSpPr>
        <p:spPr>
          <a:xfrm>
            <a:off x="457200" y="1775191"/>
            <a:ext cx="8229600" cy="4927361"/>
          </a:xfrm>
        </p:spPr>
        <p:txBody>
          <a:bodyPr>
            <a:normAutofit/>
          </a:bodyPr>
          <a:lstStyle/>
          <a:p>
            <a:r>
              <a:rPr lang="en-GB" dirty="0"/>
              <a:t>The project will need to store the following for each student.</a:t>
            </a:r>
          </a:p>
          <a:p>
            <a:pPr lvl="1"/>
            <a:r>
              <a:rPr lang="en-GB" b="1" dirty="0"/>
              <a:t>Name</a:t>
            </a:r>
          </a:p>
          <a:p>
            <a:pPr lvl="1"/>
            <a:r>
              <a:rPr lang="en-GB" b="1" dirty="0"/>
              <a:t>Student ID code</a:t>
            </a:r>
          </a:p>
          <a:p>
            <a:pPr lvl="1"/>
            <a:r>
              <a:rPr lang="en-GB" b="1" dirty="0"/>
              <a:t>Assignment 1 score (0-100)</a:t>
            </a:r>
          </a:p>
          <a:p>
            <a:pPr lvl="1"/>
            <a:r>
              <a:rPr lang="en-GB" b="1" dirty="0"/>
              <a:t>Assignment 2 score (0-100)</a:t>
            </a:r>
          </a:p>
          <a:p>
            <a:pPr lvl="1">
              <a:spcAft>
                <a:spcPts val="1800"/>
              </a:spcAft>
            </a:pPr>
            <a:r>
              <a:rPr lang="en-GB" b="1" dirty="0"/>
              <a:t>Assignment 3 score (0-100)</a:t>
            </a:r>
          </a:p>
          <a:p>
            <a:r>
              <a:rPr lang="en-GB" dirty="0"/>
              <a:t>Designing a scheme for how the data will be saved will help us understand which elements are where when it is loaded again.</a:t>
            </a:r>
          </a:p>
          <a:p>
            <a:pPr>
              <a:spcAft>
                <a:spcPts val="1800"/>
              </a:spcAft>
            </a:pPr>
            <a:r>
              <a:rPr lang="en-GB" dirty="0"/>
              <a:t>This does not need to be difficult or complex.</a:t>
            </a:r>
          </a:p>
          <a:p>
            <a:r>
              <a:rPr lang="en-GB" dirty="0"/>
              <a:t>Design: </a:t>
            </a:r>
            <a:r>
              <a:rPr lang="en-GB" b="1" dirty="0" err="1"/>
              <a:t>Name,Student</a:t>
            </a:r>
            <a:r>
              <a:rPr lang="en-GB" b="1" dirty="0"/>
              <a:t> ID,Assignment1,Assignment2,Assignment3</a:t>
            </a:r>
          </a:p>
          <a:p>
            <a:r>
              <a:rPr lang="en-GB" dirty="0"/>
              <a:t>Name will be element 0, Student ID will be element 1 and so on.</a:t>
            </a:r>
          </a:p>
        </p:txBody>
      </p:sp>
    </p:spTree>
    <p:extLst>
      <p:ext uri="{BB962C8B-B14F-4D97-AF65-F5344CB8AC3E}">
        <p14:creationId xmlns:p14="http://schemas.microsoft.com/office/powerpoint/2010/main" val="9934840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400" dirty="0"/>
              <a:t>In this session…</a:t>
            </a:r>
            <a:endParaRPr lang="en-GB" sz="4400" dirty="0">
              <a:solidFill>
                <a:schemeClr val="bg1"/>
              </a:solidFill>
            </a:endParaRPr>
          </a:p>
        </p:txBody>
      </p:sp>
      <p:sp>
        <p:nvSpPr>
          <p:cNvPr id="3" name="Content Placeholder 2"/>
          <p:cNvSpPr>
            <a:spLocks noGrp="1"/>
          </p:cNvSpPr>
          <p:nvPr>
            <p:ph idx="1"/>
          </p:nvPr>
        </p:nvSpPr>
        <p:spPr>
          <a:xfrm>
            <a:off x="457200" y="1772816"/>
            <a:ext cx="8229600" cy="4680520"/>
          </a:xfrm>
        </p:spPr>
        <p:txBody>
          <a:bodyPr>
            <a:normAutofit/>
          </a:bodyPr>
          <a:lstStyle/>
          <a:p>
            <a:r>
              <a:rPr lang="en-GB" dirty="0"/>
              <a:t>Last Session</a:t>
            </a:r>
          </a:p>
          <a:p>
            <a:pPr lvl="1"/>
            <a:r>
              <a:rPr lang="en-GB" dirty="0"/>
              <a:t>Unstructured data</a:t>
            </a:r>
          </a:p>
          <a:p>
            <a:pPr lvl="1"/>
            <a:r>
              <a:rPr lang="en-GB" dirty="0"/>
              <a:t>Load and save process overview</a:t>
            </a:r>
          </a:p>
          <a:p>
            <a:pPr lvl="1"/>
            <a:r>
              <a:rPr lang="en-GB" dirty="0"/>
              <a:t>Java load and save process</a:t>
            </a:r>
          </a:p>
          <a:p>
            <a:pPr lvl="1"/>
            <a:r>
              <a:rPr lang="en-GB" dirty="0"/>
              <a:t>Notepad project</a:t>
            </a:r>
          </a:p>
          <a:p>
            <a:r>
              <a:rPr lang="en-GB" dirty="0"/>
              <a:t>Session Rationale</a:t>
            </a:r>
          </a:p>
          <a:p>
            <a:pPr lvl="1"/>
            <a:r>
              <a:rPr lang="en-GB" dirty="0"/>
              <a:t>Semi-structured data</a:t>
            </a:r>
          </a:p>
          <a:p>
            <a:pPr lvl="1"/>
            <a:r>
              <a:rPr lang="en-GB" dirty="0"/>
              <a:t>Schema forms</a:t>
            </a:r>
          </a:p>
          <a:p>
            <a:pPr lvl="0">
              <a:spcBef>
                <a:spcPts val="400"/>
              </a:spcBef>
            </a:pPr>
            <a:r>
              <a:rPr lang="en-GB" dirty="0"/>
              <a:t>Result Calculator project</a:t>
            </a:r>
          </a:p>
          <a:p>
            <a:pPr lvl="1">
              <a:spcBef>
                <a:spcPts val="400"/>
              </a:spcBef>
            </a:pPr>
            <a:r>
              <a:rPr lang="en-GB" dirty="0"/>
              <a:t>Project design</a:t>
            </a:r>
          </a:p>
          <a:p>
            <a:pPr lvl="1">
              <a:spcBef>
                <a:spcPts val="400"/>
              </a:spcBef>
            </a:pPr>
            <a:r>
              <a:rPr lang="en-GB" dirty="0"/>
              <a:t>Step by step code with explanations</a:t>
            </a:r>
          </a:p>
          <a:p>
            <a:pPr lvl="0">
              <a:spcBef>
                <a:spcPts val="400"/>
              </a:spcBef>
            </a:pPr>
            <a:endParaRPr lang="en-GB" sz="2400" dirty="0"/>
          </a:p>
          <a:p>
            <a:pPr lvl="1"/>
            <a:endParaRPr lang="en-GB" sz="2000" dirty="0"/>
          </a:p>
          <a:p>
            <a:endParaRPr lang="en-GB" sz="4400" dirty="0"/>
          </a:p>
          <a:p>
            <a:pPr lvl="1"/>
            <a:endParaRPr lang="en-GB" dirty="0"/>
          </a:p>
        </p:txBody>
      </p:sp>
    </p:spTree>
    <p:extLst>
      <p:ext uri="{BB962C8B-B14F-4D97-AF65-F5344CB8AC3E}">
        <p14:creationId xmlns:p14="http://schemas.microsoft.com/office/powerpoint/2010/main" val="6014170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F52FB-1251-A475-155F-B60862AF8D33}"/>
              </a:ext>
            </a:extLst>
          </p:cNvPr>
          <p:cNvSpPr>
            <a:spLocks noGrp="1"/>
          </p:cNvSpPr>
          <p:nvPr>
            <p:ph type="title"/>
          </p:nvPr>
        </p:nvSpPr>
        <p:spPr/>
        <p:txBody>
          <a:bodyPr/>
          <a:lstStyle/>
          <a:p>
            <a:r>
              <a:rPr lang="en-GB" dirty="0"/>
              <a:t>Project process design</a:t>
            </a:r>
          </a:p>
        </p:txBody>
      </p:sp>
      <p:pic>
        <p:nvPicPr>
          <p:cNvPr id="5" name="Content Placeholder 4" descr="Diagram&#10;&#10;Description automatically generated">
            <a:extLst>
              <a:ext uri="{FF2B5EF4-FFF2-40B4-BE49-F238E27FC236}">
                <a16:creationId xmlns:a16="http://schemas.microsoft.com/office/drawing/2014/main" id="{87D50D5F-CBB6-C7A1-2F89-C1A1D1023A2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9237" y="1583269"/>
            <a:ext cx="8905526" cy="5145760"/>
          </a:xfrm>
        </p:spPr>
      </p:pic>
    </p:spTree>
    <p:extLst>
      <p:ext uri="{BB962C8B-B14F-4D97-AF65-F5344CB8AC3E}">
        <p14:creationId xmlns:p14="http://schemas.microsoft.com/office/powerpoint/2010/main" val="27642487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700B0-EE72-9B23-4D88-AECEDD4459DA}"/>
              </a:ext>
            </a:extLst>
          </p:cNvPr>
          <p:cNvSpPr>
            <a:spLocks noGrp="1"/>
          </p:cNvSpPr>
          <p:nvPr>
            <p:ph type="title"/>
          </p:nvPr>
        </p:nvSpPr>
        <p:spPr/>
        <p:txBody>
          <a:bodyPr/>
          <a:lstStyle/>
          <a:p>
            <a:r>
              <a:rPr lang="en-GB" dirty="0"/>
              <a:t>Project design</a:t>
            </a:r>
          </a:p>
        </p:txBody>
      </p:sp>
      <p:sp>
        <p:nvSpPr>
          <p:cNvPr id="3" name="Content Placeholder 2">
            <a:extLst>
              <a:ext uri="{FF2B5EF4-FFF2-40B4-BE49-F238E27FC236}">
                <a16:creationId xmlns:a16="http://schemas.microsoft.com/office/drawing/2014/main" id="{8EF2E3EB-5C8C-ADE9-6EDD-CAEE2CAEE868}"/>
              </a:ext>
            </a:extLst>
          </p:cNvPr>
          <p:cNvSpPr>
            <a:spLocks noGrp="1"/>
          </p:cNvSpPr>
          <p:nvPr>
            <p:ph idx="1"/>
          </p:nvPr>
        </p:nvSpPr>
        <p:spPr/>
        <p:txBody>
          <a:bodyPr/>
          <a:lstStyle/>
          <a:p>
            <a:pPr>
              <a:spcAft>
                <a:spcPts val="1800"/>
              </a:spcAft>
            </a:pPr>
            <a:r>
              <a:rPr lang="en-GB" dirty="0"/>
              <a:t>With a clear design to work from we can proceed with the build…</a:t>
            </a:r>
          </a:p>
          <a:p>
            <a:r>
              <a:rPr lang="en-GB" b="1" dirty="0"/>
              <a:t>Project start up:</a:t>
            </a:r>
          </a:p>
          <a:p>
            <a:pPr marL="800100" lvl="1" indent="-342900">
              <a:buFont typeface="+mj-lt"/>
              <a:buAutoNum type="arabicPeriod"/>
            </a:pPr>
            <a:r>
              <a:rPr lang="en-GB" dirty="0"/>
              <a:t>Open VS code</a:t>
            </a:r>
          </a:p>
          <a:p>
            <a:pPr marL="800100" lvl="1" indent="-342900">
              <a:buFont typeface="+mj-lt"/>
              <a:buAutoNum type="arabicPeriod"/>
            </a:pPr>
            <a:r>
              <a:rPr lang="en-GB" dirty="0"/>
              <a:t>Use </a:t>
            </a:r>
            <a:r>
              <a:rPr lang="en-GB" b="1" dirty="0"/>
              <a:t>CTRL+SHIFT+P</a:t>
            </a:r>
            <a:r>
              <a:rPr lang="en-GB" dirty="0"/>
              <a:t> or </a:t>
            </a:r>
            <a:r>
              <a:rPr lang="en-GB" b="1" dirty="0"/>
              <a:t>View &gt; Command Palette…</a:t>
            </a:r>
          </a:p>
          <a:p>
            <a:pPr marL="800100" lvl="1" indent="-342900">
              <a:buFont typeface="+mj-lt"/>
              <a:buAutoNum type="arabicPeriod"/>
            </a:pPr>
            <a:r>
              <a:rPr lang="en-GB" dirty="0"/>
              <a:t>Select </a:t>
            </a:r>
            <a:r>
              <a:rPr lang="en-GB" b="1" dirty="0"/>
              <a:t>Java: Create Java Project… </a:t>
            </a:r>
            <a:r>
              <a:rPr lang="en-GB" dirty="0"/>
              <a:t>(select </a:t>
            </a:r>
            <a:r>
              <a:rPr lang="en-GB" b="1" dirty="0"/>
              <a:t>No Build Tools </a:t>
            </a:r>
            <a:r>
              <a:rPr lang="en-GB" dirty="0"/>
              <a:t>if prompted).</a:t>
            </a:r>
          </a:p>
          <a:p>
            <a:pPr marL="800100" lvl="1" indent="-342900">
              <a:buFont typeface="+mj-lt"/>
              <a:buAutoNum type="arabicPeriod"/>
            </a:pPr>
            <a:r>
              <a:rPr lang="en-GB" dirty="0"/>
              <a:t>Select a suitable development folder</a:t>
            </a:r>
          </a:p>
          <a:p>
            <a:pPr marL="800100" lvl="1" indent="-342900">
              <a:buFont typeface="+mj-lt"/>
              <a:buAutoNum type="arabicPeriod"/>
            </a:pPr>
            <a:r>
              <a:rPr lang="en-GB" dirty="0"/>
              <a:t>Add the project name </a:t>
            </a:r>
            <a:r>
              <a:rPr lang="en-GB" b="1" dirty="0" err="1"/>
              <a:t>ResultCalculator</a:t>
            </a:r>
            <a:r>
              <a:rPr lang="en-GB" dirty="0"/>
              <a:t>.</a:t>
            </a:r>
            <a:endParaRPr lang="en-GB" b="1" dirty="0"/>
          </a:p>
          <a:p>
            <a:pPr marL="800100" lvl="1" indent="-342900">
              <a:buFont typeface="+mj-lt"/>
              <a:buAutoNum type="arabicPeriod"/>
            </a:pPr>
            <a:endParaRPr lang="en-GB" dirty="0"/>
          </a:p>
        </p:txBody>
      </p:sp>
      <p:pic>
        <p:nvPicPr>
          <p:cNvPr id="5" name="Picture 4">
            <a:extLst>
              <a:ext uri="{FF2B5EF4-FFF2-40B4-BE49-F238E27FC236}">
                <a16:creationId xmlns:a16="http://schemas.microsoft.com/office/drawing/2014/main" id="{379AFE11-F937-4A6A-3DBB-AF0908A44EEB}"/>
              </a:ext>
            </a:extLst>
          </p:cNvPr>
          <p:cNvPicPr>
            <a:picLocks noChangeAspect="1"/>
          </p:cNvPicPr>
          <p:nvPr/>
        </p:nvPicPr>
        <p:blipFill rotWithShape="1">
          <a:blip r:embed="rId3"/>
          <a:srcRect b="57114"/>
          <a:stretch/>
        </p:blipFill>
        <p:spPr>
          <a:xfrm>
            <a:off x="0" y="4750195"/>
            <a:ext cx="9144000" cy="2107805"/>
          </a:xfrm>
          <a:prstGeom prst="rect">
            <a:avLst/>
          </a:prstGeom>
        </p:spPr>
      </p:pic>
    </p:spTree>
    <p:extLst>
      <p:ext uri="{BB962C8B-B14F-4D97-AF65-F5344CB8AC3E}">
        <p14:creationId xmlns:p14="http://schemas.microsoft.com/office/powerpoint/2010/main" val="27546562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46E97-C45C-87CA-0AA2-B4BEC65ABFDF}"/>
              </a:ext>
            </a:extLst>
          </p:cNvPr>
          <p:cNvSpPr>
            <a:spLocks noGrp="1"/>
          </p:cNvSpPr>
          <p:nvPr>
            <p:ph type="title"/>
          </p:nvPr>
        </p:nvSpPr>
        <p:spPr/>
        <p:txBody>
          <a:bodyPr/>
          <a:lstStyle/>
          <a:p>
            <a:r>
              <a:rPr lang="en-GB" dirty="0"/>
              <a:t>Create a new class</a:t>
            </a:r>
          </a:p>
        </p:txBody>
      </p:sp>
      <p:sp>
        <p:nvSpPr>
          <p:cNvPr id="3" name="Content Placeholder 2">
            <a:extLst>
              <a:ext uri="{FF2B5EF4-FFF2-40B4-BE49-F238E27FC236}">
                <a16:creationId xmlns:a16="http://schemas.microsoft.com/office/drawing/2014/main" id="{2A1C8E56-A0A6-55BA-1978-2223028D7220}"/>
              </a:ext>
            </a:extLst>
          </p:cNvPr>
          <p:cNvSpPr>
            <a:spLocks noGrp="1"/>
          </p:cNvSpPr>
          <p:nvPr>
            <p:ph idx="1"/>
          </p:nvPr>
        </p:nvSpPr>
        <p:spPr/>
        <p:txBody>
          <a:bodyPr/>
          <a:lstStyle/>
          <a:p>
            <a:r>
              <a:rPr lang="en-GB" dirty="0"/>
              <a:t>Add a class for the </a:t>
            </a:r>
            <a:r>
              <a:rPr lang="en-GB" dirty="0" err="1"/>
              <a:t>ResultCalculator</a:t>
            </a:r>
            <a:r>
              <a:rPr lang="en-GB" dirty="0"/>
              <a:t> app to the </a:t>
            </a:r>
            <a:r>
              <a:rPr lang="en-GB" b="1" dirty="0"/>
              <a:t>src</a:t>
            </a:r>
            <a:r>
              <a:rPr lang="en-GB" dirty="0"/>
              <a:t> directory by opening the </a:t>
            </a:r>
            <a:r>
              <a:rPr lang="en-GB" b="1" dirty="0"/>
              <a:t>Command Palette* </a:t>
            </a:r>
            <a:r>
              <a:rPr lang="en-GB" dirty="0"/>
              <a:t>and selecting </a:t>
            </a:r>
            <a:r>
              <a:rPr lang="en-GB" b="1" dirty="0"/>
              <a:t>Java: New Java Class</a:t>
            </a:r>
            <a:r>
              <a:rPr lang="en-GB" dirty="0"/>
              <a:t>.</a:t>
            </a:r>
          </a:p>
          <a:p>
            <a:r>
              <a:rPr lang="en-GB" dirty="0"/>
              <a:t>Give the new class the name </a:t>
            </a:r>
            <a:r>
              <a:rPr lang="en-GB" b="1" dirty="0" err="1"/>
              <a:t>ResultCalculator</a:t>
            </a:r>
            <a:r>
              <a:rPr lang="en-GB" dirty="0"/>
              <a:t>.</a:t>
            </a:r>
          </a:p>
          <a:p>
            <a:r>
              <a:rPr lang="en-GB" dirty="0"/>
              <a:t>In the </a:t>
            </a:r>
            <a:r>
              <a:rPr lang="en-GB" b="1" dirty="0"/>
              <a:t>Explorer panel</a:t>
            </a:r>
            <a:r>
              <a:rPr lang="en-GB" dirty="0"/>
              <a:t>, delete the default </a:t>
            </a:r>
            <a:r>
              <a:rPr lang="en-GB" b="1" dirty="0"/>
              <a:t>App.java </a:t>
            </a:r>
            <a:r>
              <a:rPr lang="en-GB" dirty="0"/>
              <a:t>file.</a:t>
            </a:r>
          </a:p>
        </p:txBody>
      </p:sp>
      <p:pic>
        <p:nvPicPr>
          <p:cNvPr id="6" name="Picture 5">
            <a:extLst>
              <a:ext uri="{FF2B5EF4-FFF2-40B4-BE49-F238E27FC236}">
                <a16:creationId xmlns:a16="http://schemas.microsoft.com/office/drawing/2014/main" id="{676EDAF1-DAC1-7CD1-01AC-9D435C905CA2}"/>
              </a:ext>
            </a:extLst>
          </p:cNvPr>
          <p:cNvPicPr>
            <a:picLocks noChangeAspect="1"/>
          </p:cNvPicPr>
          <p:nvPr/>
        </p:nvPicPr>
        <p:blipFill rotWithShape="1">
          <a:blip r:embed="rId3"/>
          <a:srcRect b="31698"/>
          <a:stretch/>
        </p:blipFill>
        <p:spPr>
          <a:xfrm>
            <a:off x="0" y="3501008"/>
            <a:ext cx="9144000" cy="3356992"/>
          </a:xfrm>
          <a:prstGeom prst="rect">
            <a:avLst/>
          </a:prstGeom>
        </p:spPr>
      </p:pic>
    </p:spTree>
    <p:extLst>
      <p:ext uri="{BB962C8B-B14F-4D97-AF65-F5344CB8AC3E}">
        <p14:creationId xmlns:p14="http://schemas.microsoft.com/office/powerpoint/2010/main" val="32236414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313DB-78CB-3A04-2722-095D447B14B8}"/>
              </a:ext>
            </a:extLst>
          </p:cNvPr>
          <p:cNvSpPr>
            <a:spLocks noGrp="1"/>
          </p:cNvSpPr>
          <p:nvPr>
            <p:ph type="title"/>
          </p:nvPr>
        </p:nvSpPr>
        <p:spPr/>
        <p:txBody>
          <a:bodyPr/>
          <a:lstStyle/>
          <a:p>
            <a:r>
              <a:rPr lang="en-GB" dirty="0"/>
              <a:t>Import libraries</a:t>
            </a:r>
          </a:p>
        </p:txBody>
      </p:sp>
      <p:sp>
        <p:nvSpPr>
          <p:cNvPr id="3" name="Content Placeholder 2">
            <a:extLst>
              <a:ext uri="{FF2B5EF4-FFF2-40B4-BE49-F238E27FC236}">
                <a16:creationId xmlns:a16="http://schemas.microsoft.com/office/drawing/2014/main" id="{EF8DDBE1-9084-8B84-7A14-CDCCA3FC9824}"/>
              </a:ext>
            </a:extLst>
          </p:cNvPr>
          <p:cNvSpPr>
            <a:spLocks noGrp="1"/>
          </p:cNvSpPr>
          <p:nvPr>
            <p:ph idx="1"/>
          </p:nvPr>
        </p:nvSpPr>
        <p:spPr/>
        <p:txBody>
          <a:bodyPr/>
          <a:lstStyle/>
          <a:p>
            <a:r>
              <a:rPr lang="en-GB" dirty="0"/>
              <a:t>This project will use a number of libraries including </a:t>
            </a:r>
            <a:r>
              <a:rPr lang="en-GB" b="1" dirty="0"/>
              <a:t>Swing</a:t>
            </a:r>
            <a:r>
              <a:rPr lang="en-GB" dirty="0"/>
              <a:t> and </a:t>
            </a:r>
            <a:r>
              <a:rPr lang="en-GB" b="1" dirty="0"/>
              <a:t>AWT</a:t>
            </a:r>
            <a:r>
              <a:rPr lang="en-GB" dirty="0"/>
              <a:t> to draw the UI as well as a number of the </a:t>
            </a:r>
            <a:r>
              <a:rPr lang="en-GB" b="1" dirty="0"/>
              <a:t>IO</a:t>
            </a:r>
            <a:r>
              <a:rPr lang="en-GB" dirty="0"/>
              <a:t> classes to handle loading and saving data to files.</a:t>
            </a:r>
          </a:p>
          <a:p>
            <a:r>
              <a:rPr lang="en-GB" dirty="0"/>
              <a:t>Add the </a:t>
            </a:r>
            <a:r>
              <a:rPr lang="en-GB" b="1" dirty="0"/>
              <a:t>highlighted</a:t>
            </a:r>
            <a:r>
              <a:rPr lang="en-GB" dirty="0"/>
              <a:t> imports to the </a:t>
            </a:r>
            <a:r>
              <a:rPr lang="en-GB" b="1" dirty="0"/>
              <a:t>ResultCalculator.java </a:t>
            </a:r>
            <a:r>
              <a:rPr lang="en-GB" dirty="0"/>
              <a:t>class *</a:t>
            </a:r>
          </a:p>
        </p:txBody>
      </p:sp>
      <p:pic>
        <p:nvPicPr>
          <p:cNvPr id="6" name="Picture 5">
            <a:extLst>
              <a:ext uri="{FF2B5EF4-FFF2-40B4-BE49-F238E27FC236}">
                <a16:creationId xmlns:a16="http://schemas.microsoft.com/office/drawing/2014/main" id="{55EB071C-2197-F0F7-C27E-44E6D9AB2901}"/>
              </a:ext>
            </a:extLst>
          </p:cNvPr>
          <p:cNvPicPr>
            <a:picLocks noChangeAspect="1"/>
          </p:cNvPicPr>
          <p:nvPr/>
        </p:nvPicPr>
        <p:blipFill>
          <a:blip r:embed="rId3"/>
          <a:stretch>
            <a:fillRect/>
          </a:stretch>
        </p:blipFill>
        <p:spPr>
          <a:xfrm>
            <a:off x="1628361" y="3334567"/>
            <a:ext cx="5887277" cy="3506273"/>
          </a:xfrm>
          <a:prstGeom prst="rect">
            <a:avLst/>
          </a:prstGeom>
        </p:spPr>
      </p:pic>
    </p:spTree>
    <p:extLst>
      <p:ext uri="{BB962C8B-B14F-4D97-AF65-F5344CB8AC3E}">
        <p14:creationId xmlns:p14="http://schemas.microsoft.com/office/powerpoint/2010/main" val="41265907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0D855-52F9-78B4-F378-A4694FDA852E}"/>
              </a:ext>
            </a:extLst>
          </p:cNvPr>
          <p:cNvSpPr>
            <a:spLocks noGrp="1"/>
          </p:cNvSpPr>
          <p:nvPr>
            <p:ph type="title"/>
          </p:nvPr>
        </p:nvSpPr>
        <p:spPr/>
        <p:txBody>
          <a:bodyPr/>
          <a:lstStyle/>
          <a:p>
            <a:r>
              <a:rPr lang="en-GB" dirty="0"/>
              <a:t>Extend </a:t>
            </a:r>
            <a:r>
              <a:rPr lang="en-GB" dirty="0" err="1"/>
              <a:t>JFrame</a:t>
            </a:r>
            <a:endParaRPr lang="en-GB" dirty="0"/>
          </a:p>
        </p:txBody>
      </p:sp>
      <p:sp>
        <p:nvSpPr>
          <p:cNvPr id="3" name="Content Placeholder 2">
            <a:extLst>
              <a:ext uri="{FF2B5EF4-FFF2-40B4-BE49-F238E27FC236}">
                <a16:creationId xmlns:a16="http://schemas.microsoft.com/office/drawing/2014/main" id="{84664790-33AF-5D92-03F3-579F60BEDB77}"/>
              </a:ext>
            </a:extLst>
          </p:cNvPr>
          <p:cNvSpPr>
            <a:spLocks noGrp="1"/>
          </p:cNvSpPr>
          <p:nvPr>
            <p:ph idx="1"/>
          </p:nvPr>
        </p:nvSpPr>
        <p:spPr/>
        <p:txBody>
          <a:bodyPr/>
          <a:lstStyle/>
          <a:p>
            <a:r>
              <a:rPr lang="en-GB" dirty="0"/>
              <a:t>This project will use </a:t>
            </a:r>
            <a:r>
              <a:rPr lang="en-GB" b="1" dirty="0"/>
              <a:t>Swing</a:t>
            </a:r>
            <a:r>
              <a:rPr lang="en-GB" dirty="0"/>
              <a:t> to draw the user interface.</a:t>
            </a:r>
          </a:p>
          <a:p>
            <a:r>
              <a:rPr lang="en-GB" dirty="0"/>
              <a:t>The root of a </a:t>
            </a:r>
            <a:r>
              <a:rPr lang="en-GB" b="1" dirty="0"/>
              <a:t>Swing</a:t>
            </a:r>
            <a:r>
              <a:rPr lang="en-GB" dirty="0"/>
              <a:t> interface is the </a:t>
            </a:r>
            <a:r>
              <a:rPr lang="en-GB" b="1" dirty="0" err="1"/>
              <a:t>JFrame</a:t>
            </a:r>
            <a:r>
              <a:rPr lang="en-GB" dirty="0"/>
              <a:t> class.</a:t>
            </a:r>
          </a:p>
          <a:p>
            <a:r>
              <a:rPr lang="en-GB" dirty="0"/>
              <a:t>We will extend </a:t>
            </a:r>
            <a:r>
              <a:rPr lang="en-GB" b="1" dirty="0" err="1"/>
              <a:t>JFrame</a:t>
            </a:r>
            <a:r>
              <a:rPr lang="en-GB" dirty="0"/>
              <a:t> to make the process of building the UI simpler.</a:t>
            </a:r>
          </a:p>
          <a:p>
            <a:r>
              <a:rPr lang="en-GB" dirty="0"/>
              <a:t>Add the </a:t>
            </a:r>
            <a:r>
              <a:rPr lang="en-GB" b="1" dirty="0"/>
              <a:t>highlighted</a:t>
            </a:r>
            <a:r>
              <a:rPr lang="en-GB" dirty="0"/>
              <a:t> extends statement to the class definition.</a:t>
            </a:r>
          </a:p>
        </p:txBody>
      </p:sp>
      <p:pic>
        <p:nvPicPr>
          <p:cNvPr id="6" name="Picture 5">
            <a:extLst>
              <a:ext uri="{FF2B5EF4-FFF2-40B4-BE49-F238E27FC236}">
                <a16:creationId xmlns:a16="http://schemas.microsoft.com/office/drawing/2014/main" id="{C5B32BED-8F89-DFCA-0D03-D8F59D9E88CD}"/>
              </a:ext>
            </a:extLst>
          </p:cNvPr>
          <p:cNvPicPr>
            <a:picLocks noChangeAspect="1"/>
          </p:cNvPicPr>
          <p:nvPr/>
        </p:nvPicPr>
        <p:blipFill>
          <a:blip r:embed="rId2"/>
          <a:stretch>
            <a:fillRect/>
          </a:stretch>
        </p:blipFill>
        <p:spPr>
          <a:xfrm>
            <a:off x="1817627" y="3455829"/>
            <a:ext cx="5508745" cy="3393011"/>
          </a:xfrm>
          <a:prstGeom prst="rect">
            <a:avLst/>
          </a:prstGeom>
        </p:spPr>
      </p:pic>
    </p:spTree>
    <p:extLst>
      <p:ext uri="{BB962C8B-B14F-4D97-AF65-F5344CB8AC3E}">
        <p14:creationId xmlns:p14="http://schemas.microsoft.com/office/powerpoint/2010/main" val="14982610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01F98-6F58-3DEA-17CA-06DB9DF373D8}"/>
              </a:ext>
            </a:extLst>
          </p:cNvPr>
          <p:cNvSpPr>
            <a:spLocks noGrp="1"/>
          </p:cNvSpPr>
          <p:nvPr>
            <p:ph type="title"/>
          </p:nvPr>
        </p:nvSpPr>
        <p:spPr/>
        <p:txBody>
          <a:bodyPr/>
          <a:lstStyle/>
          <a:p>
            <a:r>
              <a:rPr lang="en-GB" dirty="0"/>
              <a:t>Attributes</a:t>
            </a:r>
          </a:p>
        </p:txBody>
      </p:sp>
      <p:sp>
        <p:nvSpPr>
          <p:cNvPr id="3" name="Content Placeholder 2">
            <a:extLst>
              <a:ext uri="{FF2B5EF4-FFF2-40B4-BE49-F238E27FC236}">
                <a16:creationId xmlns:a16="http://schemas.microsoft.com/office/drawing/2014/main" id="{7B2038F6-DF8D-3CD2-9EF0-3926B68E8462}"/>
              </a:ext>
            </a:extLst>
          </p:cNvPr>
          <p:cNvSpPr>
            <a:spLocks noGrp="1"/>
          </p:cNvSpPr>
          <p:nvPr>
            <p:ph idx="1"/>
          </p:nvPr>
        </p:nvSpPr>
        <p:spPr/>
        <p:txBody>
          <a:bodyPr/>
          <a:lstStyle/>
          <a:p>
            <a:r>
              <a:rPr lang="en-GB" dirty="0"/>
              <a:t>This project requires a lot of global references.</a:t>
            </a:r>
          </a:p>
          <a:p>
            <a:r>
              <a:rPr lang="en-GB" dirty="0"/>
              <a:t>Add the following </a:t>
            </a:r>
            <a:r>
              <a:rPr lang="en-GB" b="1" dirty="0"/>
              <a:t>highlighted</a:t>
            </a:r>
            <a:r>
              <a:rPr lang="en-GB" dirty="0"/>
              <a:t> statements. *</a:t>
            </a:r>
          </a:p>
        </p:txBody>
      </p:sp>
      <p:pic>
        <p:nvPicPr>
          <p:cNvPr id="5" name="Picture 4">
            <a:extLst>
              <a:ext uri="{FF2B5EF4-FFF2-40B4-BE49-F238E27FC236}">
                <a16:creationId xmlns:a16="http://schemas.microsoft.com/office/drawing/2014/main" id="{E6EB9058-AA5C-1B15-256F-76CB4714887A}"/>
              </a:ext>
            </a:extLst>
          </p:cNvPr>
          <p:cNvPicPr>
            <a:picLocks noChangeAspect="1"/>
          </p:cNvPicPr>
          <p:nvPr/>
        </p:nvPicPr>
        <p:blipFill>
          <a:blip r:embed="rId3"/>
          <a:stretch>
            <a:fillRect/>
          </a:stretch>
        </p:blipFill>
        <p:spPr>
          <a:xfrm>
            <a:off x="2158334" y="2740554"/>
            <a:ext cx="4827331" cy="4106006"/>
          </a:xfrm>
          <a:prstGeom prst="rect">
            <a:avLst/>
          </a:prstGeom>
        </p:spPr>
      </p:pic>
    </p:spTree>
    <p:extLst>
      <p:ext uri="{BB962C8B-B14F-4D97-AF65-F5344CB8AC3E}">
        <p14:creationId xmlns:p14="http://schemas.microsoft.com/office/powerpoint/2010/main" val="32548120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8375F-5EDD-8235-C72F-574048B18002}"/>
              </a:ext>
            </a:extLst>
          </p:cNvPr>
          <p:cNvSpPr>
            <a:spLocks noGrp="1"/>
          </p:cNvSpPr>
          <p:nvPr>
            <p:ph type="title"/>
          </p:nvPr>
        </p:nvSpPr>
        <p:spPr/>
        <p:txBody>
          <a:bodyPr/>
          <a:lstStyle/>
          <a:p>
            <a:r>
              <a:rPr lang="en-GB" dirty="0"/>
              <a:t>Static references</a:t>
            </a:r>
          </a:p>
        </p:txBody>
      </p:sp>
      <p:sp>
        <p:nvSpPr>
          <p:cNvPr id="3" name="Content Placeholder 2">
            <a:extLst>
              <a:ext uri="{FF2B5EF4-FFF2-40B4-BE49-F238E27FC236}">
                <a16:creationId xmlns:a16="http://schemas.microsoft.com/office/drawing/2014/main" id="{708BEFB0-4D1D-134F-0B45-A4D42CC2E204}"/>
              </a:ext>
            </a:extLst>
          </p:cNvPr>
          <p:cNvSpPr>
            <a:spLocks noGrp="1"/>
          </p:cNvSpPr>
          <p:nvPr>
            <p:ph idx="1"/>
          </p:nvPr>
        </p:nvSpPr>
        <p:spPr/>
        <p:txBody>
          <a:bodyPr/>
          <a:lstStyle/>
          <a:p>
            <a:r>
              <a:rPr lang="en-GB" dirty="0"/>
              <a:t>The application will also require a few static fields.</a:t>
            </a:r>
          </a:p>
          <a:p>
            <a:r>
              <a:rPr lang="en-GB" dirty="0"/>
              <a:t>Add the following </a:t>
            </a:r>
            <a:r>
              <a:rPr lang="en-GB" b="1" dirty="0"/>
              <a:t>highlighted</a:t>
            </a:r>
            <a:r>
              <a:rPr lang="en-GB" dirty="0"/>
              <a:t> statements. *</a:t>
            </a:r>
          </a:p>
        </p:txBody>
      </p:sp>
      <p:pic>
        <p:nvPicPr>
          <p:cNvPr id="5" name="Picture 4">
            <a:extLst>
              <a:ext uri="{FF2B5EF4-FFF2-40B4-BE49-F238E27FC236}">
                <a16:creationId xmlns:a16="http://schemas.microsoft.com/office/drawing/2014/main" id="{D3C9B364-BCB9-C130-9283-A15571CD31AE}"/>
              </a:ext>
            </a:extLst>
          </p:cNvPr>
          <p:cNvPicPr>
            <a:picLocks noChangeAspect="1"/>
          </p:cNvPicPr>
          <p:nvPr/>
        </p:nvPicPr>
        <p:blipFill rotWithShape="1">
          <a:blip r:embed="rId3"/>
          <a:srcRect t="40225"/>
          <a:stretch/>
        </p:blipFill>
        <p:spPr>
          <a:xfrm>
            <a:off x="678396" y="2924944"/>
            <a:ext cx="7787208" cy="3686892"/>
          </a:xfrm>
          <a:prstGeom prst="rect">
            <a:avLst/>
          </a:prstGeom>
        </p:spPr>
      </p:pic>
    </p:spTree>
    <p:extLst>
      <p:ext uri="{BB962C8B-B14F-4D97-AF65-F5344CB8AC3E}">
        <p14:creationId xmlns:p14="http://schemas.microsoft.com/office/powerpoint/2010/main" val="26497025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197CD-2E47-B2BF-1A13-4C777580A79A}"/>
              </a:ext>
            </a:extLst>
          </p:cNvPr>
          <p:cNvSpPr>
            <a:spLocks noGrp="1"/>
          </p:cNvSpPr>
          <p:nvPr>
            <p:ph type="title"/>
          </p:nvPr>
        </p:nvSpPr>
        <p:spPr/>
        <p:txBody>
          <a:bodyPr/>
          <a:lstStyle/>
          <a:p>
            <a:r>
              <a:rPr lang="en-GB" dirty="0"/>
              <a:t>Add a main method</a:t>
            </a:r>
          </a:p>
        </p:txBody>
      </p:sp>
      <p:sp>
        <p:nvSpPr>
          <p:cNvPr id="3" name="Content Placeholder 2">
            <a:extLst>
              <a:ext uri="{FF2B5EF4-FFF2-40B4-BE49-F238E27FC236}">
                <a16:creationId xmlns:a16="http://schemas.microsoft.com/office/drawing/2014/main" id="{43287BC2-FC34-B322-4C4F-005ADCCF9B80}"/>
              </a:ext>
            </a:extLst>
          </p:cNvPr>
          <p:cNvSpPr>
            <a:spLocks noGrp="1"/>
          </p:cNvSpPr>
          <p:nvPr>
            <p:ph idx="1"/>
          </p:nvPr>
        </p:nvSpPr>
        <p:spPr/>
        <p:txBody>
          <a:bodyPr/>
          <a:lstStyle/>
          <a:p>
            <a:r>
              <a:rPr lang="en-GB" dirty="0"/>
              <a:t>A </a:t>
            </a:r>
            <a:r>
              <a:rPr lang="en-GB" b="1" dirty="0"/>
              <a:t>main</a:t>
            </a:r>
            <a:r>
              <a:rPr lang="en-GB" dirty="0"/>
              <a:t> </a:t>
            </a:r>
            <a:r>
              <a:rPr lang="en-GB" b="1" dirty="0"/>
              <a:t>method</a:t>
            </a:r>
            <a:r>
              <a:rPr lang="en-GB" dirty="0"/>
              <a:t> is required for the runtime environment to understand what to do after the app loads.</a:t>
            </a:r>
          </a:p>
          <a:p>
            <a:r>
              <a:rPr lang="en-GB" dirty="0"/>
              <a:t>Add in the following </a:t>
            </a:r>
            <a:r>
              <a:rPr lang="en-GB" b="1" dirty="0"/>
              <a:t>highlighted</a:t>
            </a:r>
            <a:r>
              <a:rPr lang="en-GB" dirty="0"/>
              <a:t> method. *</a:t>
            </a:r>
          </a:p>
        </p:txBody>
      </p:sp>
      <p:pic>
        <p:nvPicPr>
          <p:cNvPr id="6" name="Picture 5">
            <a:extLst>
              <a:ext uri="{FF2B5EF4-FFF2-40B4-BE49-F238E27FC236}">
                <a16:creationId xmlns:a16="http://schemas.microsoft.com/office/drawing/2014/main" id="{A08F8802-41E7-B032-66C8-24933534D419}"/>
              </a:ext>
            </a:extLst>
          </p:cNvPr>
          <p:cNvPicPr>
            <a:picLocks noChangeAspect="1"/>
          </p:cNvPicPr>
          <p:nvPr/>
        </p:nvPicPr>
        <p:blipFill>
          <a:blip r:embed="rId3"/>
          <a:stretch>
            <a:fillRect/>
          </a:stretch>
        </p:blipFill>
        <p:spPr>
          <a:xfrm>
            <a:off x="269776" y="3147173"/>
            <a:ext cx="8604448" cy="3243705"/>
          </a:xfrm>
          <a:prstGeom prst="rect">
            <a:avLst/>
          </a:prstGeom>
        </p:spPr>
      </p:pic>
    </p:spTree>
    <p:extLst>
      <p:ext uri="{BB962C8B-B14F-4D97-AF65-F5344CB8AC3E}">
        <p14:creationId xmlns:p14="http://schemas.microsoft.com/office/powerpoint/2010/main" val="719759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197CD-2E47-B2BF-1A13-4C777580A79A}"/>
              </a:ext>
            </a:extLst>
          </p:cNvPr>
          <p:cNvSpPr>
            <a:spLocks noGrp="1"/>
          </p:cNvSpPr>
          <p:nvPr>
            <p:ph type="title"/>
          </p:nvPr>
        </p:nvSpPr>
        <p:spPr/>
        <p:txBody>
          <a:bodyPr/>
          <a:lstStyle/>
          <a:p>
            <a:r>
              <a:rPr lang="en-GB" dirty="0"/>
              <a:t>Add a get label utility method</a:t>
            </a:r>
          </a:p>
        </p:txBody>
      </p:sp>
      <p:sp>
        <p:nvSpPr>
          <p:cNvPr id="3" name="Content Placeholder 2">
            <a:extLst>
              <a:ext uri="{FF2B5EF4-FFF2-40B4-BE49-F238E27FC236}">
                <a16:creationId xmlns:a16="http://schemas.microsoft.com/office/drawing/2014/main" id="{43287BC2-FC34-B322-4C4F-005ADCCF9B80}"/>
              </a:ext>
            </a:extLst>
          </p:cNvPr>
          <p:cNvSpPr>
            <a:spLocks noGrp="1"/>
          </p:cNvSpPr>
          <p:nvPr>
            <p:ph idx="1"/>
          </p:nvPr>
        </p:nvSpPr>
        <p:spPr/>
        <p:txBody>
          <a:bodyPr/>
          <a:lstStyle/>
          <a:p>
            <a:r>
              <a:rPr lang="en-GB" dirty="0"/>
              <a:t>Add a simple utility method to set up and return </a:t>
            </a:r>
            <a:r>
              <a:rPr lang="en-GB" b="1" dirty="0" err="1"/>
              <a:t>JLabel</a:t>
            </a:r>
            <a:r>
              <a:rPr lang="en-GB" b="1" dirty="0"/>
              <a:t> </a:t>
            </a:r>
            <a:r>
              <a:rPr lang="en-GB" dirty="0"/>
              <a:t>objects as we will need many of these.</a:t>
            </a:r>
          </a:p>
          <a:p>
            <a:r>
              <a:rPr lang="en-GB" dirty="0"/>
              <a:t>Add in the following </a:t>
            </a:r>
            <a:r>
              <a:rPr lang="en-GB" b="1" dirty="0"/>
              <a:t>highlighted</a:t>
            </a:r>
            <a:r>
              <a:rPr lang="en-GB" dirty="0"/>
              <a:t> method. *</a:t>
            </a:r>
          </a:p>
        </p:txBody>
      </p:sp>
      <p:pic>
        <p:nvPicPr>
          <p:cNvPr id="8" name="Picture 7">
            <a:extLst>
              <a:ext uri="{FF2B5EF4-FFF2-40B4-BE49-F238E27FC236}">
                <a16:creationId xmlns:a16="http://schemas.microsoft.com/office/drawing/2014/main" id="{0DA8B63A-53FD-A40D-1106-49B2C437416D}"/>
              </a:ext>
            </a:extLst>
          </p:cNvPr>
          <p:cNvPicPr>
            <a:picLocks noChangeAspect="1"/>
          </p:cNvPicPr>
          <p:nvPr/>
        </p:nvPicPr>
        <p:blipFill>
          <a:blip r:embed="rId3"/>
          <a:stretch>
            <a:fillRect/>
          </a:stretch>
        </p:blipFill>
        <p:spPr>
          <a:xfrm>
            <a:off x="1084239" y="2994032"/>
            <a:ext cx="6975521" cy="3863968"/>
          </a:xfrm>
          <a:prstGeom prst="rect">
            <a:avLst/>
          </a:prstGeom>
        </p:spPr>
      </p:pic>
    </p:spTree>
    <p:extLst>
      <p:ext uri="{BB962C8B-B14F-4D97-AF65-F5344CB8AC3E}">
        <p14:creationId xmlns:p14="http://schemas.microsoft.com/office/powerpoint/2010/main" val="11228825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197CD-2E47-B2BF-1A13-4C777580A79A}"/>
              </a:ext>
            </a:extLst>
          </p:cNvPr>
          <p:cNvSpPr>
            <a:spLocks noGrp="1"/>
          </p:cNvSpPr>
          <p:nvPr>
            <p:ph type="title"/>
          </p:nvPr>
        </p:nvSpPr>
        <p:spPr/>
        <p:txBody>
          <a:bodyPr/>
          <a:lstStyle/>
          <a:p>
            <a:r>
              <a:rPr lang="en-GB" dirty="0"/>
              <a:t>Add a constructor method</a:t>
            </a:r>
          </a:p>
        </p:txBody>
      </p:sp>
      <p:sp>
        <p:nvSpPr>
          <p:cNvPr id="3" name="Content Placeholder 2">
            <a:extLst>
              <a:ext uri="{FF2B5EF4-FFF2-40B4-BE49-F238E27FC236}">
                <a16:creationId xmlns:a16="http://schemas.microsoft.com/office/drawing/2014/main" id="{43287BC2-FC34-B322-4C4F-005ADCCF9B80}"/>
              </a:ext>
            </a:extLst>
          </p:cNvPr>
          <p:cNvSpPr>
            <a:spLocks noGrp="1"/>
          </p:cNvSpPr>
          <p:nvPr>
            <p:ph idx="1"/>
          </p:nvPr>
        </p:nvSpPr>
        <p:spPr/>
        <p:txBody>
          <a:bodyPr/>
          <a:lstStyle/>
          <a:p>
            <a:r>
              <a:rPr lang="en-GB" dirty="0"/>
              <a:t>A constructor will be called when the class is instantiated, subsequently drawing the UI.</a:t>
            </a:r>
          </a:p>
          <a:p>
            <a:r>
              <a:rPr lang="en-GB" dirty="0"/>
              <a:t>Add the following </a:t>
            </a:r>
            <a:r>
              <a:rPr lang="en-GB" b="1" dirty="0"/>
              <a:t>highlighted</a:t>
            </a:r>
            <a:r>
              <a:rPr lang="en-GB" dirty="0"/>
              <a:t> method. *</a:t>
            </a:r>
          </a:p>
        </p:txBody>
      </p:sp>
      <p:pic>
        <p:nvPicPr>
          <p:cNvPr id="5" name="Picture 4">
            <a:extLst>
              <a:ext uri="{FF2B5EF4-FFF2-40B4-BE49-F238E27FC236}">
                <a16:creationId xmlns:a16="http://schemas.microsoft.com/office/drawing/2014/main" id="{1296B39F-4884-2F34-1E72-8CF0FCCCD520}"/>
              </a:ext>
            </a:extLst>
          </p:cNvPr>
          <p:cNvPicPr>
            <a:picLocks noChangeAspect="1"/>
          </p:cNvPicPr>
          <p:nvPr/>
        </p:nvPicPr>
        <p:blipFill>
          <a:blip r:embed="rId3"/>
          <a:stretch>
            <a:fillRect/>
          </a:stretch>
        </p:blipFill>
        <p:spPr>
          <a:xfrm>
            <a:off x="1439652" y="3032437"/>
            <a:ext cx="6264696" cy="3800659"/>
          </a:xfrm>
          <a:prstGeom prst="rect">
            <a:avLst/>
          </a:prstGeom>
        </p:spPr>
      </p:pic>
    </p:spTree>
    <p:extLst>
      <p:ext uri="{BB962C8B-B14F-4D97-AF65-F5344CB8AC3E}">
        <p14:creationId xmlns:p14="http://schemas.microsoft.com/office/powerpoint/2010/main" val="5190230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0580698-23A9-42E6-849C-55D0309FBAF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 y="0"/>
            <a:ext cx="9144001" cy="6858000"/>
          </a:xfrm>
          <a:prstGeom prst="rect">
            <a:avLst/>
          </a:prstGeom>
        </p:spPr>
      </p:pic>
      <p:sp>
        <p:nvSpPr>
          <p:cNvPr id="2" name="Title 1"/>
          <p:cNvSpPr>
            <a:spLocks noGrp="1"/>
          </p:cNvSpPr>
          <p:nvPr>
            <p:ph type="ctrTitle"/>
          </p:nvPr>
        </p:nvSpPr>
        <p:spPr>
          <a:xfrm>
            <a:off x="685800" y="3355848"/>
            <a:ext cx="8077200" cy="2233392"/>
          </a:xfrm>
        </p:spPr>
        <p:txBody>
          <a:bodyPr>
            <a:normAutofit/>
          </a:bodyPr>
          <a:lstStyle/>
          <a:p>
            <a:r>
              <a:rPr lang="en-GB" sz="3200" dirty="0"/>
              <a:t>Last session</a:t>
            </a:r>
            <a:br>
              <a:rPr lang="en-GB" sz="3200" dirty="0"/>
            </a:br>
            <a:br>
              <a:rPr lang="en-GB" dirty="0"/>
            </a:br>
            <a:endParaRPr lang="en-GB" sz="1400" b="0" dirty="0">
              <a:solidFill>
                <a:schemeClr val="tx1"/>
              </a:solidFill>
            </a:endParaRPr>
          </a:p>
        </p:txBody>
      </p:sp>
      <p:sp>
        <p:nvSpPr>
          <p:cNvPr id="3" name="Subtitle 2"/>
          <p:cNvSpPr>
            <a:spLocks noGrp="1"/>
          </p:cNvSpPr>
          <p:nvPr>
            <p:ph type="subTitle" idx="1"/>
          </p:nvPr>
        </p:nvSpPr>
        <p:spPr/>
        <p:txBody>
          <a:bodyPr/>
          <a:lstStyle/>
          <a:p>
            <a:r>
              <a:rPr lang="en-GB" b="1" dirty="0"/>
              <a:t>BSc </a:t>
            </a:r>
            <a:r>
              <a:rPr lang="en-GB" dirty="0"/>
              <a:t>Applied Computing</a:t>
            </a:r>
            <a:endParaRPr lang="en-GB" sz="1200" dirty="0"/>
          </a:p>
        </p:txBody>
      </p:sp>
    </p:spTree>
    <p:extLst>
      <p:ext uri="{BB962C8B-B14F-4D97-AF65-F5344CB8AC3E}">
        <p14:creationId xmlns:p14="http://schemas.microsoft.com/office/powerpoint/2010/main" val="33970290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197CD-2E47-B2BF-1A13-4C777580A79A}"/>
              </a:ext>
            </a:extLst>
          </p:cNvPr>
          <p:cNvSpPr>
            <a:spLocks noGrp="1"/>
          </p:cNvSpPr>
          <p:nvPr>
            <p:ph type="title"/>
          </p:nvPr>
        </p:nvSpPr>
        <p:spPr/>
        <p:txBody>
          <a:bodyPr/>
          <a:lstStyle/>
          <a:p>
            <a:r>
              <a:rPr lang="en-GB" dirty="0"/>
              <a:t>Add a layout manager</a:t>
            </a:r>
          </a:p>
        </p:txBody>
      </p:sp>
      <p:sp>
        <p:nvSpPr>
          <p:cNvPr id="3" name="Content Placeholder 2">
            <a:extLst>
              <a:ext uri="{FF2B5EF4-FFF2-40B4-BE49-F238E27FC236}">
                <a16:creationId xmlns:a16="http://schemas.microsoft.com/office/drawing/2014/main" id="{43287BC2-FC34-B322-4C4F-005ADCCF9B80}"/>
              </a:ext>
            </a:extLst>
          </p:cNvPr>
          <p:cNvSpPr>
            <a:spLocks noGrp="1"/>
          </p:cNvSpPr>
          <p:nvPr>
            <p:ph idx="1"/>
          </p:nvPr>
        </p:nvSpPr>
        <p:spPr/>
        <p:txBody>
          <a:bodyPr/>
          <a:lstStyle/>
          <a:p>
            <a:r>
              <a:rPr lang="en-GB" dirty="0"/>
              <a:t>As in the previous project, we need a layout manager and constraints.</a:t>
            </a:r>
          </a:p>
          <a:p>
            <a:r>
              <a:rPr lang="en-GB" dirty="0"/>
              <a:t>Add the following </a:t>
            </a:r>
            <a:r>
              <a:rPr lang="en-GB" b="1" dirty="0"/>
              <a:t>highlighted</a:t>
            </a:r>
            <a:r>
              <a:rPr lang="en-GB" dirty="0"/>
              <a:t> statements. *</a:t>
            </a:r>
          </a:p>
        </p:txBody>
      </p:sp>
      <p:pic>
        <p:nvPicPr>
          <p:cNvPr id="6" name="Picture 5">
            <a:extLst>
              <a:ext uri="{FF2B5EF4-FFF2-40B4-BE49-F238E27FC236}">
                <a16:creationId xmlns:a16="http://schemas.microsoft.com/office/drawing/2014/main" id="{4AA3F9A4-BD2B-4344-3D9E-977886F0CC9A}"/>
              </a:ext>
            </a:extLst>
          </p:cNvPr>
          <p:cNvPicPr>
            <a:picLocks noChangeAspect="1"/>
          </p:cNvPicPr>
          <p:nvPr/>
        </p:nvPicPr>
        <p:blipFill>
          <a:blip r:embed="rId3"/>
          <a:stretch>
            <a:fillRect/>
          </a:stretch>
        </p:blipFill>
        <p:spPr>
          <a:xfrm>
            <a:off x="1319704" y="2647960"/>
            <a:ext cx="6504592" cy="4206344"/>
          </a:xfrm>
          <a:prstGeom prst="rect">
            <a:avLst/>
          </a:prstGeom>
        </p:spPr>
      </p:pic>
    </p:spTree>
    <p:extLst>
      <p:ext uri="{BB962C8B-B14F-4D97-AF65-F5344CB8AC3E}">
        <p14:creationId xmlns:p14="http://schemas.microsoft.com/office/powerpoint/2010/main" val="3289314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197CD-2E47-B2BF-1A13-4C777580A79A}"/>
              </a:ext>
            </a:extLst>
          </p:cNvPr>
          <p:cNvSpPr>
            <a:spLocks noGrp="1"/>
          </p:cNvSpPr>
          <p:nvPr>
            <p:ph type="title"/>
          </p:nvPr>
        </p:nvSpPr>
        <p:spPr/>
        <p:txBody>
          <a:bodyPr>
            <a:normAutofit/>
          </a:bodyPr>
          <a:lstStyle/>
          <a:p>
            <a:r>
              <a:rPr lang="en-GB" dirty="0"/>
              <a:t>Add a </a:t>
            </a:r>
            <a:r>
              <a:rPr lang="en-GB" dirty="0" err="1"/>
              <a:t>JPanel</a:t>
            </a:r>
            <a:r>
              <a:rPr lang="en-GB" dirty="0"/>
              <a:t> for the left column</a:t>
            </a:r>
          </a:p>
        </p:txBody>
      </p:sp>
      <p:sp>
        <p:nvSpPr>
          <p:cNvPr id="3" name="Content Placeholder 2">
            <a:extLst>
              <a:ext uri="{FF2B5EF4-FFF2-40B4-BE49-F238E27FC236}">
                <a16:creationId xmlns:a16="http://schemas.microsoft.com/office/drawing/2014/main" id="{43287BC2-FC34-B322-4C4F-005ADCCF9B80}"/>
              </a:ext>
            </a:extLst>
          </p:cNvPr>
          <p:cNvSpPr>
            <a:spLocks noGrp="1"/>
          </p:cNvSpPr>
          <p:nvPr>
            <p:ph idx="1"/>
          </p:nvPr>
        </p:nvSpPr>
        <p:spPr/>
        <p:txBody>
          <a:bodyPr/>
          <a:lstStyle/>
          <a:p>
            <a:r>
              <a:rPr lang="en-GB" dirty="0"/>
              <a:t>We can add new </a:t>
            </a:r>
            <a:r>
              <a:rPr lang="en-GB" b="1" dirty="0" err="1"/>
              <a:t>JPanels</a:t>
            </a:r>
            <a:r>
              <a:rPr lang="en-GB" dirty="0"/>
              <a:t> to the </a:t>
            </a:r>
            <a:r>
              <a:rPr lang="en-GB" b="1" dirty="0" err="1"/>
              <a:t>Jframe</a:t>
            </a:r>
            <a:r>
              <a:rPr lang="en-GB" b="1" dirty="0"/>
              <a:t>, </a:t>
            </a:r>
            <a:r>
              <a:rPr lang="en-GB" dirty="0"/>
              <a:t>each can have its own specific layout manager. </a:t>
            </a:r>
          </a:p>
          <a:p>
            <a:r>
              <a:rPr lang="en-GB" dirty="0"/>
              <a:t>This is a good way to make complex layouts a bit easier to code.</a:t>
            </a:r>
          </a:p>
          <a:p>
            <a:r>
              <a:rPr lang="en-GB" dirty="0"/>
              <a:t>Add the following </a:t>
            </a:r>
            <a:r>
              <a:rPr lang="en-GB" b="1" dirty="0"/>
              <a:t>highlighted</a:t>
            </a:r>
            <a:r>
              <a:rPr lang="en-GB" dirty="0"/>
              <a:t> statements. *</a:t>
            </a:r>
          </a:p>
        </p:txBody>
      </p:sp>
      <p:pic>
        <p:nvPicPr>
          <p:cNvPr id="5" name="Picture 4">
            <a:extLst>
              <a:ext uri="{FF2B5EF4-FFF2-40B4-BE49-F238E27FC236}">
                <a16:creationId xmlns:a16="http://schemas.microsoft.com/office/drawing/2014/main" id="{8A1C8D34-7F76-7D94-18DE-165995825378}"/>
              </a:ext>
            </a:extLst>
          </p:cNvPr>
          <p:cNvPicPr>
            <a:picLocks noChangeAspect="1"/>
          </p:cNvPicPr>
          <p:nvPr/>
        </p:nvPicPr>
        <p:blipFill rotWithShape="1">
          <a:blip r:embed="rId3"/>
          <a:srcRect t="22216"/>
          <a:stretch/>
        </p:blipFill>
        <p:spPr>
          <a:xfrm>
            <a:off x="457200" y="3340493"/>
            <a:ext cx="8229600" cy="3509433"/>
          </a:xfrm>
          <a:prstGeom prst="rect">
            <a:avLst/>
          </a:prstGeom>
        </p:spPr>
      </p:pic>
    </p:spTree>
    <p:extLst>
      <p:ext uri="{BB962C8B-B14F-4D97-AF65-F5344CB8AC3E}">
        <p14:creationId xmlns:p14="http://schemas.microsoft.com/office/powerpoint/2010/main" val="381106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197CD-2E47-B2BF-1A13-4C777580A79A}"/>
              </a:ext>
            </a:extLst>
          </p:cNvPr>
          <p:cNvSpPr>
            <a:spLocks noGrp="1"/>
          </p:cNvSpPr>
          <p:nvPr>
            <p:ph type="title"/>
          </p:nvPr>
        </p:nvSpPr>
        <p:spPr/>
        <p:txBody>
          <a:bodyPr>
            <a:normAutofit/>
          </a:bodyPr>
          <a:lstStyle/>
          <a:p>
            <a:r>
              <a:rPr lang="en-GB" dirty="0"/>
              <a:t>Create a </a:t>
            </a:r>
            <a:r>
              <a:rPr lang="en-GB" dirty="0" err="1"/>
              <a:t>JList</a:t>
            </a:r>
            <a:r>
              <a:rPr lang="en-GB" dirty="0"/>
              <a:t> control</a:t>
            </a:r>
          </a:p>
        </p:txBody>
      </p:sp>
      <p:sp>
        <p:nvSpPr>
          <p:cNvPr id="3" name="Content Placeholder 2">
            <a:extLst>
              <a:ext uri="{FF2B5EF4-FFF2-40B4-BE49-F238E27FC236}">
                <a16:creationId xmlns:a16="http://schemas.microsoft.com/office/drawing/2014/main" id="{43287BC2-FC34-B322-4C4F-005ADCCF9B80}"/>
              </a:ext>
            </a:extLst>
          </p:cNvPr>
          <p:cNvSpPr>
            <a:spLocks noGrp="1"/>
          </p:cNvSpPr>
          <p:nvPr>
            <p:ph idx="1"/>
          </p:nvPr>
        </p:nvSpPr>
        <p:spPr/>
        <p:txBody>
          <a:bodyPr/>
          <a:lstStyle/>
          <a:p>
            <a:r>
              <a:rPr lang="en-GB" dirty="0"/>
              <a:t>Next, we need a </a:t>
            </a:r>
            <a:r>
              <a:rPr lang="en-GB" b="1" dirty="0" err="1"/>
              <a:t>JList</a:t>
            </a:r>
            <a:r>
              <a:rPr lang="en-GB" dirty="0"/>
              <a:t> control for the list of results to display.</a:t>
            </a:r>
          </a:p>
          <a:p>
            <a:r>
              <a:rPr lang="en-GB" dirty="0"/>
              <a:t>Add the following </a:t>
            </a:r>
            <a:r>
              <a:rPr lang="en-GB" b="1" dirty="0"/>
              <a:t>highlighted</a:t>
            </a:r>
            <a:r>
              <a:rPr lang="en-GB" dirty="0"/>
              <a:t> statements. *</a:t>
            </a:r>
          </a:p>
        </p:txBody>
      </p:sp>
      <p:pic>
        <p:nvPicPr>
          <p:cNvPr id="8" name="Picture 7">
            <a:extLst>
              <a:ext uri="{FF2B5EF4-FFF2-40B4-BE49-F238E27FC236}">
                <a16:creationId xmlns:a16="http://schemas.microsoft.com/office/drawing/2014/main" id="{960201E2-1A83-8821-8ACA-52152147C2A3}"/>
              </a:ext>
            </a:extLst>
          </p:cNvPr>
          <p:cNvPicPr>
            <a:picLocks noChangeAspect="1"/>
          </p:cNvPicPr>
          <p:nvPr/>
        </p:nvPicPr>
        <p:blipFill rotWithShape="1">
          <a:blip r:embed="rId3"/>
          <a:srcRect t="13772"/>
          <a:stretch/>
        </p:blipFill>
        <p:spPr>
          <a:xfrm>
            <a:off x="827584" y="2712751"/>
            <a:ext cx="7488832" cy="4157014"/>
          </a:xfrm>
          <a:prstGeom prst="rect">
            <a:avLst/>
          </a:prstGeom>
        </p:spPr>
      </p:pic>
    </p:spTree>
    <p:extLst>
      <p:ext uri="{BB962C8B-B14F-4D97-AF65-F5344CB8AC3E}">
        <p14:creationId xmlns:p14="http://schemas.microsoft.com/office/powerpoint/2010/main" val="17904092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197CD-2E47-B2BF-1A13-4C777580A79A}"/>
              </a:ext>
            </a:extLst>
          </p:cNvPr>
          <p:cNvSpPr>
            <a:spLocks noGrp="1"/>
          </p:cNvSpPr>
          <p:nvPr>
            <p:ph type="title"/>
          </p:nvPr>
        </p:nvSpPr>
        <p:spPr/>
        <p:txBody>
          <a:bodyPr>
            <a:normAutofit/>
          </a:bodyPr>
          <a:lstStyle/>
          <a:p>
            <a:r>
              <a:rPr lang="en-GB" dirty="0"/>
              <a:t>Create a </a:t>
            </a:r>
            <a:r>
              <a:rPr lang="en-GB" dirty="0" err="1"/>
              <a:t>JScrollPane</a:t>
            </a:r>
            <a:r>
              <a:rPr lang="en-GB" dirty="0"/>
              <a:t> for the </a:t>
            </a:r>
            <a:r>
              <a:rPr lang="en-GB" dirty="0" err="1"/>
              <a:t>JList</a:t>
            </a:r>
            <a:endParaRPr lang="en-GB" dirty="0"/>
          </a:p>
        </p:txBody>
      </p:sp>
      <p:sp>
        <p:nvSpPr>
          <p:cNvPr id="3" name="Content Placeholder 2">
            <a:extLst>
              <a:ext uri="{FF2B5EF4-FFF2-40B4-BE49-F238E27FC236}">
                <a16:creationId xmlns:a16="http://schemas.microsoft.com/office/drawing/2014/main" id="{43287BC2-FC34-B322-4C4F-005ADCCF9B80}"/>
              </a:ext>
            </a:extLst>
          </p:cNvPr>
          <p:cNvSpPr>
            <a:spLocks noGrp="1"/>
          </p:cNvSpPr>
          <p:nvPr>
            <p:ph idx="1"/>
          </p:nvPr>
        </p:nvSpPr>
        <p:spPr/>
        <p:txBody>
          <a:bodyPr/>
          <a:lstStyle/>
          <a:p>
            <a:r>
              <a:rPr lang="en-GB" dirty="0"/>
              <a:t>The </a:t>
            </a:r>
            <a:r>
              <a:rPr lang="en-GB" b="1" dirty="0" err="1"/>
              <a:t>JList</a:t>
            </a:r>
            <a:r>
              <a:rPr lang="en-GB" dirty="0"/>
              <a:t> will need to be able to scroll, so we add a </a:t>
            </a:r>
            <a:r>
              <a:rPr lang="en-GB" b="1" dirty="0" err="1"/>
              <a:t>JScrollPane</a:t>
            </a:r>
            <a:r>
              <a:rPr lang="en-GB" dirty="0"/>
              <a:t>.</a:t>
            </a:r>
          </a:p>
          <a:p>
            <a:r>
              <a:rPr lang="en-GB" dirty="0"/>
              <a:t>Add the following </a:t>
            </a:r>
            <a:r>
              <a:rPr lang="en-GB" b="1" dirty="0"/>
              <a:t>highlighted</a:t>
            </a:r>
            <a:r>
              <a:rPr lang="en-GB" dirty="0"/>
              <a:t> statements. *</a:t>
            </a:r>
          </a:p>
        </p:txBody>
      </p:sp>
      <p:pic>
        <p:nvPicPr>
          <p:cNvPr id="7" name="Picture 6">
            <a:extLst>
              <a:ext uri="{FF2B5EF4-FFF2-40B4-BE49-F238E27FC236}">
                <a16:creationId xmlns:a16="http://schemas.microsoft.com/office/drawing/2014/main" id="{D8609457-E5A8-8F39-EBB1-80640DBFABE8}"/>
              </a:ext>
            </a:extLst>
          </p:cNvPr>
          <p:cNvPicPr>
            <a:picLocks noChangeAspect="1"/>
          </p:cNvPicPr>
          <p:nvPr/>
        </p:nvPicPr>
        <p:blipFill rotWithShape="1">
          <a:blip r:embed="rId3"/>
          <a:srcRect t="18962"/>
          <a:stretch/>
        </p:blipFill>
        <p:spPr>
          <a:xfrm>
            <a:off x="228600" y="2636912"/>
            <a:ext cx="8686800" cy="4190662"/>
          </a:xfrm>
          <a:prstGeom prst="rect">
            <a:avLst/>
          </a:prstGeom>
        </p:spPr>
      </p:pic>
    </p:spTree>
    <p:extLst>
      <p:ext uri="{BB962C8B-B14F-4D97-AF65-F5344CB8AC3E}">
        <p14:creationId xmlns:p14="http://schemas.microsoft.com/office/powerpoint/2010/main" val="8263002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197CD-2E47-B2BF-1A13-4C777580A79A}"/>
              </a:ext>
            </a:extLst>
          </p:cNvPr>
          <p:cNvSpPr>
            <a:spLocks noGrp="1"/>
          </p:cNvSpPr>
          <p:nvPr>
            <p:ph type="title"/>
          </p:nvPr>
        </p:nvSpPr>
        <p:spPr/>
        <p:txBody>
          <a:bodyPr>
            <a:normAutofit/>
          </a:bodyPr>
          <a:lstStyle/>
          <a:p>
            <a:r>
              <a:rPr lang="en-GB" dirty="0"/>
              <a:t>Create a button panel</a:t>
            </a:r>
          </a:p>
        </p:txBody>
      </p:sp>
      <p:sp>
        <p:nvSpPr>
          <p:cNvPr id="3" name="Content Placeholder 2">
            <a:extLst>
              <a:ext uri="{FF2B5EF4-FFF2-40B4-BE49-F238E27FC236}">
                <a16:creationId xmlns:a16="http://schemas.microsoft.com/office/drawing/2014/main" id="{43287BC2-FC34-B322-4C4F-005ADCCF9B80}"/>
              </a:ext>
            </a:extLst>
          </p:cNvPr>
          <p:cNvSpPr>
            <a:spLocks noGrp="1"/>
          </p:cNvSpPr>
          <p:nvPr>
            <p:ph idx="1"/>
          </p:nvPr>
        </p:nvSpPr>
        <p:spPr/>
        <p:txBody>
          <a:bodyPr/>
          <a:lstStyle/>
          <a:p>
            <a:r>
              <a:rPr lang="en-GB" dirty="0"/>
              <a:t>The left side of the UI design also has a row of buttons.</a:t>
            </a:r>
          </a:p>
          <a:p>
            <a:r>
              <a:rPr lang="en-GB" dirty="0"/>
              <a:t>Add the following </a:t>
            </a:r>
            <a:r>
              <a:rPr lang="en-GB" b="1" dirty="0"/>
              <a:t>highlighted</a:t>
            </a:r>
            <a:r>
              <a:rPr lang="en-GB" dirty="0"/>
              <a:t> statements. *</a:t>
            </a:r>
          </a:p>
        </p:txBody>
      </p:sp>
      <p:pic>
        <p:nvPicPr>
          <p:cNvPr id="5" name="Picture 4">
            <a:extLst>
              <a:ext uri="{FF2B5EF4-FFF2-40B4-BE49-F238E27FC236}">
                <a16:creationId xmlns:a16="http://schemas.microsoft.com/office/drawing/2014/main" id="{1F2F6C53-5BC9-2501-6373-B5D8BF9C0EB6}"/>
              </a:ext>
            </a:extLst>
          </p:cNvPr>
          <p:cNvPicPr>
            <a:picLocks noChangeAspect="1"/>
          </p:cNvPicPr>
          <p:nvPr/>
        </p:nvPicPr>
        <p:blipFill>
          <a:blip r:embed="rId3"/>
          <a:stretch>
            <a:fillRect/>
          </a:stretch>
        </p:blipFill>
        <p:spPr>
          <a:xfrm>
            <a:off x="282352" y="2756114"/>
            <a:ext cx="8579296" cy="4101886"/>
          </a:xfrm>
          <a:prstGeom prst="rect">
            <a:avLst/>
          </a:prstGeom>
        </p:spPr>
      </p:pic>
    </p:spTree>
    <p:extLst>
      <p:ext uri="{BB962C8B-B14F-4D97-AF65-F5344CB8AC3E}">
        <p14:creationId xmlns:p14="http://schemas.microsoft.com/office/powerpoint/2010/main" val="25627145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197CD-2E47-B2BF-1A13-4C777580A79A}"/>
              </a:ext>
            </a:extLst>
          </p:cNvPr>
          <p:cNvSpPr>
            <a:spLocks noGrp="1"/>
          </p:cNvSpPr>
          <p:nvPr>
            <p:ph type="title"/>
          </p:nvPr>
        </p:nvSpPr>
        <p:spPr/>
        <p:txBody>
          <a:bodyPr>
            <a:normAutofit/>
          </a:bodyPr>
          <a:lstStyle/>
          <a:p>
            <a:r>
              <a:rPr lang="en-GB" dirty="0"/>
              <a:t>Complete the button panel</a:t>
            </a:r>
          </a:p>
        </p:txBody>
      </p:sp>
      <p:sp>
        <p:nvSpPr>
          <p:cNvPr id="3" name="Content Placeholder 2">
            <a:extLst>
              <a:ext uri="{FF2B5EF4-FFF2-40B4-BE49-F238E27FC236}">
                <a16:creationId xmlns:a16="http://schemas.microsoft.com/office/drawing/2014/main" id="{43287BC2-FC34-B322-4C4F-005ADCCF9B80}"/>
              </a:ext>
            </a:extLst>
          </p:cNvPr>
          <p:cNvSpPr>
            <a:spLocks noGrp="1"/>
          </p:cNvSpPr>
          <p:nvPr>
            <p:ph idx="1"/>
          </p:nvPr>
        </p:nvSpPr>
        <p:spPr/>
        <p:txBody>
          <a:bodyPr/>
          <a:lstStyle/>
          <a:p>
            <a:r>
              <a:rPr lang="en-GB" dirty="0"/>
              <a:t>We need one more control for this button panel.</a:t>
            </a:r>
          </a:p>
          <a:p>
            <a:r>
              <a:rPr lang="en-GB" dirty="0"/>
              <a:t>Add the following </a:t>
            </a:r>
            <a:r>
              <a:rPr lang="en-GB" b="1" dirty="0"/>
              <a:t>highlighted</a:t>
            </a:r>
            <a:r>
              <a:rPr lang="en-GB" dirty="0"/>
              <a:t> statements. *</a:t>
            </a:r>
          </a:p>
        </p:txBody>
      </p:sp>
      <p:pic>
        <p:nvPicPr>
          <p:cNvPr id="6" name="Picture 5">
            <a:extLst>
              <a:ext uri="{FF2B5EF4-FFF2-40B4-BE49-F238E27FC236}">
                <a16:creationId xmlns:a16="http://schemas.microsoft.com/office/drawing/2014/main" id="{2022E0B7-6FAB-7E83-50D4-7B0CE17DE2AB}"/>
              </a:ext>
            </a:extLst>
          </p:cNvPr>
          <p:cNvPicPr>
            <a:picLocks noChangeAspect="1"/>
          </p:cNvPicPr>
          <p:nvPr/>
        </p:nvPicPr>
        <p:blipFill rotWithShape="1">
          <a:blip r:embed="rId3"/>
          <a:srcRect t="15289"/>
          <a:stretch/>
        </p:blipFill>
        <p:spPr>
          <a:xfrm>
            <a:off x="1397841" y="2636912"/>
            <a:ext cx="6348318" cy="4221088"/>
          </a:xfrm>
          <a:prstGeom prst="rect">
            <a:avLst/>
          </a:prstGeom>
        </p:spPr>
      </p:pic>
    </p:spTree>
    <p:extLst>
      <p:ext uri="{BB962C8B-B14F-4D97-AF65-F5344CB8AC3E}">
        <p14:creationId xmlns:p14="http://schemas.microsoft.com/office/powerpoint/2010/main" val="41285445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197CD-2E47-B2BF-1A13-4C777580A79A}"/>
              </a:ext>
            </a:extLst>
          </p:cNvPr>
          <p:cNvSpPr>
            <a:spLocks noGrp="1"/>
          </p:cNvSpPr>
          <p:nvPr>
            <p:ph type="title"/>
          </p:nvPr>
        </p:nvSpPr>
        <p:spPr/>
        <p:txBody>
          <a:bodyPr>
            <a:normAutofit/>
          </a:bodyPr>
          <a:lstStyle/>
          <a:p>
            <a:r>
              <a:rPr lang="en-GB" dirty="0"/>
              <a:t>Start the right side of the UI</a:t>
            </a:r>
          </a:p>
        </p:txBody>
      </p:sp>
      <p:sp>
        <p:nvSpPr>
          <p:cNvPr id="3" name="Content Placeholder 2">
            <a:extLst>
              <a:ext uri="{FF2B5EF4-FFF2-40B4-BE49-F238E27FC236}">
                <a16:creationId xmlns:a16="http://schemas.microsoft.com/office/drawing/2014/main" id="{43287BC2-FC34-B322-4C4F-005ADCCF9B80}"/>
              </a:ext>
            </a:extLst>
          </p:cNvPr>
          <p:cNvSpPr>
            <a:spLocks noGrp="1"/>
          </p:cNvSpPr>
          <p:nvPr>
            <p:ph idx="1"/>
          </p:nvPr>
        </p:nvSpPr>
        <p:spPr/>
        <p:txBody>
          <a:bodyPr/>
          <a:lstStyle/>
          <a:p>
            <a:r>
              <a:rPr lang="en-GB" dirty="0"/>
              <a:t>The right hand side of the UI is slightly more involved.</a:t>
            </a:r>
          </a:p>
          <a:p>
            <a:r>
              <a:rPr lang="en-GB" dirty="0"/>
              <a:t>Add the following </a:t>
            </a:r>
            <a:r>
              <a:rPr lang="en-GB" b="1" dirty="0"/>
              <a:t>highlighted</a:t>
            </a:r>
            <a:r>
              <a:rPr lang="en-GB" dirty="0"/>
              <a:t> statements. *</a:t>
            </a:r>
          </a:p>
        </p:txBody>
      </p:sp>
      <p:pic>
        <p:nvPicPr>
          <p:cNvPr id="5" name="Picture 4">
            <a:extLst>
              <a:ext uri="{FF2B5EF4-FFF2-40B4-BE49-F238E27FC236}">
                <a16:creationId xmlns:a16="http://schemas.microsoft.com/office/drawing/2014/main" id="{68E86F89-AE9D-15B0-9B75-9C006B2E724C}"/>
              </a:ext>
            </a:extLst>
          </p:cNvPr>
          <p:cNvPicPr>
            <a:picLocks noChangeAspect="1"/>
          </p:cNvPicPr>
          <p:nvPr/>
        </p:nvPicPr>
        <p:blipFill rotWithShape="1">
          <a:blip r:embed="rId3"/>
          <a:srcRect t="26513"/>
          <a:stretch/>
        </p:blipFill>
        <p:spPr>
          <a:xfrm>
            <a:off x="496225" y="2636913"/>
            <a:ext cx="8156228" cy="4221087"/>
          </a:xfrm>
          <a:prstGeom prst="rect">
            <a:avLst/>
          </a:prstGeom>
        </p:spPr>
      </p:pic>
    </p:spTree>
    <p:extLst>
      <p:ext uri="{BB962C8B-B14F-4D97-AF65-F5344CB8AC3E}">
        <p14:creationId xmlns:p14="http://schemas.microsoft.com/office/powerpoint/2010/main" val="13623386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197CD-2E47-B2BF-1A13-4C777580A79A}"/>
              </a:ext>
            </a:extLst>
          </p:cNvPr>
          <p:cNvSpPr>
            <a:spLocks noGrp="1"/>
          </p:cNvSpPr>
          <p:nvPr>
            <p:ph type="title"/>
          </p:nvPr>
        </p:nvSpPr>
        <p:spPr/>
        <p:txBody>
          <a:bodyPr>
            <a:normAutofit/>
          </a:bodyPr>
          <a:lstStyle/>
          <a:p>
            <a:r>
              <a:rPr lang="en-GB" dirty="0"/>
              <a:t>Add a display panel</a:t>
            </a:r>
          </a:p>
        </p:txBody>
      </p:sp>
      <p:sp>
        <p:nvSpPr>
          <p:cNvPr id="3" name="Content Placeholder 2">
            <a:extLst>
              <a:ext uri="{FF2B5EF4-FFF2-40B4-BE49-F238E27FC236}">
                <a16:creationId xmlns:a16="http://schemas.microsoft.com/office/drawing/2014/main" id="{43287BC2-FC34-B322-4C4F-005ADCCF9B80}"/>
              </a:ext>
            </a:extLst>
          </p:cNvPr>
          <p:cNvSpPr>
            <a:spLocks noGrp="1"/>
          </p:cNvSpPr>
          <p:nvPr>
            <p:ph idx="1"/>
          </p:nvPr>
        </p:nvSpPr>
        <p:spPr/>
        <p:txBody>
          <a:bodyPr/>
          <a:lstStyle/>
          <a:p>
            <a:r>
              <a:rPr lang="en-GB" dirty="0"/>
              <a:t>We need a </a:t>
            </a:r>
            <a:r>
              <a:rPr lang="en-GB" b="1" dirty="0" err="1"/>
              <a:t>JPanel</a:t>
            </a:r>
            <a:r>
              <a:rPr lang="en-GB" b="1" dirty="0"/>
              <a:t> </a:t>
            </a:r>
            <a:r>
              <a:rPr lang="en-GB" dirty="0"/>
              <a:t>to display each selected result in.</a:t>
            </a:r>
          </a:p>
          <a:p>
            <a:r>
              <a:rPr lang="en-GB" dirty="0"/>
              <a:t>Add the following </a:t>
            </a:r>
            <a:r>
              <a:rPr lang="en-GB" b="1" dirty="0"/>
              <a:t>highlighted</a:t>
            </a:r>
            <a:r>
              <a:rPr lang="en-GB" dirty="0"/>
              <a:t> statements. *</a:t>
            </a:r>
          </a:p>
        </p:txBody>
      </p:sp>
      <p:pic>
        <p:nvPicPr>
          <p:cNvPr id="6" name="Picture 5">
            <a:extLst>
              <a:ext uri="{FF2B5EF4-FFF2-40B4-BE49-F238E27FC236}">
                <a16:creationId xmlns:a16="http://schemas.microsoft.com/office/drawing/2014/main" id="{10574F58-147C-1437-CB87-84D5074828DD}"/>
              </a:ext>
            </a:extLst>
          </p:cNvPr>
          <p:cNvPicPr>
            <a:picLocks noChangeAspect="1"/>
          </p:cNvPicPr>
          <p:nvPr/>
        </p:nvPicPr>
        <p:blipFill rotWithShape="1">
          <a:blip r:embed="rId3"/>
          <a:srcRect t="20231"/>
          <a:stretch/>
        </p:blipFill>
        <p:spPr>
          <a:xfrm>
            <a:off x="318494" y="2708920"/>
            <a:ext cx="8507012" cy="4149080"/>
          </a:xfrm>
          <a:prstGeom prst="rect">
            <a:avLst/>
          </a:prstGeom>
        </p:spPr>
      </p:pic>
    </p:spTree>
    <p:extLst>
      <p:ext uri="{BB962C8B-B14F-4D97-AF65-F5344CB8AC3E}">
        <p14:creationId xmlns:p14="http://schemas.microsoft.com/office/powerpoint/2010/main" val="22112279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197CD-2E47-B2BF-1A13-4C777580A79A}"/>
              </a:ext>
            </a:extLst>
          </p:cNvPr>
          <p:cNvSpPr>
            <a:spLocks noGrp="1"/>
          </p:cNvSpPr>
          <p:nvPr>
            <p:ph type="title"/>
          </p:nvPr>
        </p:nvSpPr>
        <p:spPr/>
        <p:txBody>
          <a:bodyPr>
            <a:normAutofit/>
          </a:bodyPr>
          <a:lstStyle/>
          <a:p>
            <a:r>
              <a:rPr lang="en-GB" dirty="0"/>
              <a:t>Add a right-hand button row</a:t>
            </a:r>
          </a:p>
        </p:txBody>
      </p:sp>
      <p:sp>
        <p:nvSpPr>
          <p:cNvPr id="3" name="Content Placeholder 2">
            <a:extLst>
              <a:ext uri="{FF2B5EF4-FFF2-40B4-BE49-F238E27FC236}">
                <a16:creationId xmlns:a16="http://schemas.microsoft.com/office/drawing/2014/main" id="{43287BC2-FC34-B322-4C4F-005ADCCF9B80}"/>
              </a:ext>
            </a:extLst>
          </p:cNvPr>
          <p:cNvSpPr>
            <a:spLocks noGrp="1"/>
          </p:cNvSpPr>
          <p:nvPr>
            <p:ph idx="1"/>
          </p:nvPr>
        </p:nvSpPr>
        <p:spPr/>
        <p:txBody>
          <a:bodyPr/>
          <a:lstStyle/>
          <a:p>
            <a:r>
              <a:rPr lang="en-GB" dirty="0"/>
              <a:t>The </a:t>
            </a:r>
            <a:r>
              <a:rPr lang="en-GB" b="1" dirty="0" err="1"/>
              <a:t>displayPanel</a:t>
            </a:r>
            <a:r>
              <a:rPr lang="en-GB" dirty="0"/>
              <a:t> layout is a little complex and will make heavy use of the </a:t>
            </a:r>
            <a:r>
              <a:rPr lang="en-GB" b="1" dirty="0"/>
              <a:t>constraints</a:t>
            </a:r>
            <a:r>
              <a:rPr lang="en-GB" dirty="0"/>
              <a:t> object, so we will leave it for now and come back to it soon.</a:t>
            </a:r>
          </a:p>
          <a:p>
            <a:r>
              <a:rPr lang="en-GB" dirty="0"/>
              <a:t>Instead we will add the right-hand side button row panel.</a:t>
            </a:r>
          </a:p>
          <a:p>
            <a:r>
              <a:rPr lang="en-GB" dirty="0"/>
              <a:t>Add the following </a:t>
            </a:r>
            <a:r>
              <a:rPr lang="en-GB" b="1" dirty="0"/>
              <a:t>highlighted</a:t>
            </a:r>
            <a:r>
              <a:rPr lang="en-GB" dirty="0"/>
              <a:t> statements. *</a:t>
            </a:r>
          </a:p>
        </p:txBody>
      </p:sp>
      <p:pic>
        <p:nvPicPr>
          <p:cNvPr id="5" name="Picture 4">
            <a:extLst>
              <a:ext uri="{FF2B5EF4-FFF2-40B4-BE49-F238E27FC236}">
                <a16:creationId xmlns:a16="http://schemas.microsoft.com/office/drawing/2014/main" id="{DEF5F212-5127-867E-D813-68EABCBBA993}"/>
              </a:ext>
            </a:extLst>
          </p:cNvPr>
          <p:cNvPicPr>
            <a:picLocks noChangeAspect="1"/>
          </p:cNvPicPr>
          <p:nvPr/>
        </p:nvPicPr>
        <p:blipFill rotWithShape="1">
          <a:blip r:embed="rId3"/>
          <a:srcRect t="15152"/>
          <a:stretch/>
        </p:blipFill>
        <p:spPr>
          <a:xfrm>
            <a:off x="1248149" y="3353288"/>
            <a:ext cx="6647701" cy="3504712"/>
          </a:xfrm>
          <a:prstGeom prst="rect">
            <a:avLst/>
          </a:prstGeom>
        </p:spPr>
      </p:pic>
    </p:spTree>
    <p:extLst>
      <p:ext uri="{BB962C8B-B14F-4D97-AF65-F5344CB8AC3E}">
        <p14:creationId xmlns:p14="http://schemas.microsoft.com/office/powerpoint/2010/main" val="21195553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197CD-2E47-B2BF-1A13-4C777580A79A}"/>
              </a:ext>
            </a:extLst>
          </p:cNvPr>
          <p:cNvSpPr>
            <a:spLocks noGrp="1"/>
          </p:cNvSpPr>
          <p:nvPr>
            <p:ph type="title"/>
          </p:nvPr>
        </p:nvSpPr>
        <p:spPr/>
        <p:txBody>
          <a:bodyPr>
            <a:normAutofit/>
          </a:bodyPr>
          <a:lstStyle/>
          <a:p>
            <a:r>
              <a:rPr lang="en-GB" dirty="0"/>
              <a:t>Add an edit record button</a:t>
            </a:r>
          </a:p>
        </p:txBody>
      </p:sp>
      <p:sp>
        <p:nvSpPr>
          <p:cNvPr id="3" name="Content Placeholder 2">
            <a:extLst>
              <a:ext uri="{FF2B5EF4-FFF2-40B4-BE49-F238E27FC236}">
                <a16:creationId xmlns:a16="http://schemas.microsoft.com/office/drawing/2014/main" id="{43287BC2-FC34-B322-4C4F-005ADCCF9B80}"/>
              </a:ext>
            </a:extLst>
          </p:cNvPr>
          <p:cNvSpPr>
            <a:spLocks noGrp="1"/>
          </p:cNvSpPr>
          <p:nvPr>
            <p:ph idx="1"/>
          </p:nvPr>
        </p:nvSpPr>
        <p:spPr/>
        <p:txBody>
          <a:bodyPr/>
          <a:lstStyle/>
          <a:p>
            <a:r>
              <a:rPr lang="en-GB" dirty="0"/>
              <a:t>Complete the button row with an edit record button.</a:t>
            </a:r>
          </a:p>
          <a:p>
            <a:r>
              <a:rPr lang="en-GB" dirty="0"/>
              <a:t>Add the following </a:t>
            </a:r>
            <a:r>
              <a:rPr lang="en-GB" b="1" dirty="0"/>
              <a:t>highlighted</a:t>
            </a:r>
            <a:r>
              <a:rPr lang="en-GB" dirty="0"/>
              <a:t> statements. *</a:t>
            </a:r>
          </a:p>
        </p:txBody>
      </p:sp>
      <p:pic>
        <p:nvPicPr>
          <p:cNvPr id="6" name="Picture 5">
            <a:extLst>
              <a:ext uri="{FF2B5EF4-FFF2-40B4-BE49-F238E27FC236}">
                <a16:creationId xmlns:a16="http://schemas.microsoft.com/office/drawing/2014/main" id="{C39E6F7E-4D38-7E04-C2E0-CF4180F6A998}"/>
              </a:ext>
            </a:extLst>
          </p:cNvPr>
          <p:cNvPicPr>
            <a:picLocks noChangeAspect="1"/>
          </p:cNvPicPr>
          <p:nvPr/>
        </p:nvPicPr>
        <p:blipFill rotWithShape="1">
          <a:blip r:embed="rId3"/>
          <a:srcRect t="17227"/>
          <a:stretch/>
        </p:blipFill>
        <p:spPr>
          <a:xfrm>
            <a:off x="1547664" y="2639074"/>
            <a:ext cx="6048672" cy="4185112"/>
          </a:xfrm>
          <a:prstGeom prst="rect">
            <a:avLst/>
          </a:prstGeom>
        </p:spPr>
      </p:pic>
    </p:spTree>
    <p:extLst>
      <p:ext uri="{BB962C8B-B14F-4D97-AF65-F5344CB8AC3E}">
        <p14:creationId xmlns:p14="http://schemas.microsoft.com/office/powerpoint/2010/main" val="30461963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580D6-3606-4CC1-9D58-9734F74A621A}"/>
              </a:ext>
            </a:extLst>
          </p:cNvPr>
          <p:cNvSpPr>
            <a:spLocks noGrp="1"/>
          </p:cNvSpPr>
          <p:nvPr>
            <p:ph type="title"/>
          </p:nvPr>
        </p:nvSpPr>
        <p:spPr/>
        <p:txBody>
          <a:bodyPr/>
          <a:lstStyle/>
          <a:p>
            <a:r>
              <a:rPr lang="en-GB" dirty="0"/>
              <a:t>Unstructured Data</a:t>
            </a:r>
          </a:p>
        </p:txBody>
      </p:sp>
      <p:sp>
        <p:nvSpPr>
          <p:cNvPr id="3" name="Content Placeholder 2">
            <a:extLst>
              <a:ext uri="{FF2B5EF4-FFF2-40B4-BE49-F238E27FC236}">
                <a16:creationId xmlns:a16="http://schemas.microsoft.com/office/drawing/2014/main" id="{D51E7148-B95F-43E2-9C0C-8AC9F24B85BB}"/>
              </a:ext>
            </a:extLst>
          </p:cNvPr>
          <p:cNvSpPr>
            <a:spLocks noGrp="1"/>
          </p:cNvSpPr>
          <p:nvPr>
            <p:ph idx="1"/>
          </p:nvPr>
        </p:nvSpPr>
        <p:spPr>
          <a:xfrm>
            <a:off x="457200" y="1775191"/>
            <a:ext cx="8229600" cy="4927361"/>
          </a:xfrm>
        </p:spPr>
        <p:txBody>
          <a:bodyPr>
            <a:normAutofit/>
          </a:bodyPr>
          <a:lstStyle/>
          <a:p>
            <a:pPr>
              <a:spcAft>
                <a:spcPts val="1200"/>
              </a:spcAft>
            </a:pPr>
            <a:r>
              <a:rPr lang="en-GB" sz="2000" dirty="0"/>
              <a:t>“</a:t>
            </a:r>
            <a:r>
              <a:rPr lang="en-GB" sz="2000" i="1" dirty="0"/>
              <a:t>Unstructured data is information that is not arranged according to a pre-set data model or schema, and therefore cannot be stored in a traditional relational database or RDBMS. Text and multimedia are two common types of unstructured content.</a:t>
            </a:r>
            <a:r>
              <a:rPr lang="en-GB" sz="2000" dirty="0"/>
              <a:t>“</a:t>
            </a:r>
            <a:r>
              <a:rPr lang="en-GB" sz="1100" dirty="0"/>
              <a:t>[1]</a:t>
            </a:r>
          </a:p>
          <a:p>
            <a:pPr>
              <a:spcAft>
                <a:spcPts val="1200"/>
              </a:spcAft>
            </a:pPr>
            <a:r>
              <a:rPr lang="en-GB" sz="2000" dirty="0"/>
              <a:t>Unstructured data usually has meaning for the creator.</a:t>
            </a:r>
          </a:p>
          <a:p>
            <a:pPr>
              <a:spcAft>
                <a:spcPts val="1200"/>
              </a:spcAft>
            </a:pPr>
            <a:r>
              <a:rPr lang="en-GB" sz="2000" dirty="0"/>
              <a:t>A good example of unstructured data is plain text files. *</a:t>
            </a:r>
          </a:p>
          <a:p>
            <a:pPr>
              <a:spcAft>
                <a:spcPts val="1200"/>
              </a:spcAft>
            </a:pPr>
            <a:endParaRPr lang="en-GB" sz="2000" dirty="0"/>
          </a:p>
          <a:p>
            <a:pPr>
              <a:spcAft>
                <a:spcPts val="1200"/>
              </a:spcAft>
            </a:pPr>
            <a:endParaRPr lang="en-GB" sz="2000" dirty="0"/>
          </a:p>
          <a:p>
            <a:pPr>
              <a:spcAft>
                <a:spcPts val="1200"/>
              </a:spcAft>
            </a:pPr>
            <a:endParaRPr lang="en-GB" sz="2000" dirty="0"/>
          </a:p>
          <a:p>
            <a:pPr>
              <a:spcAft>
                <a:spcPts val="1200"/>
              </a:spcAft>
            </a:pPr>
            <a:endParaRPr lang="en-GB" sz="2000" dirty="0"/>
          </a:p>
          <a:p>
            <a:pPr marL="118872" indent="0">
              <a:spcAft>
                <a:spcPts val="1200"/>
              </a:spcAft>
              <a:buNone/>
            </a:pPr>
            <a:endParaRPr lang="en-GB" sz="1100" dirty="0"/>
          </a:p>
          <a:p>
            <a:pPr marL="118872" indent="0">
              <a:spcAft>
                <a:spcPts val="1200"/>
              </a:spcAft>
              <a:buNone/>
            </a:pPr>
            <a:r>
              <a:rPr lang="en-GB" sz="1100" dirty="0"/>
              <a:t>								[2]</a:t>
            </a:r>
          </a:p>
          <a:p>
            <a:pPr>
              <a:spcAft>
                <a:spcPts val="1200"/>
              </a:spcAft>
            </a:pPr>
            <a:endParaRPr lang="en-GB" sz="2000" dirty="0"/>
          </a:p>
          <a:p>
            <a:pPr>
              <a:spcAft>
                <a:spcPts val="1200"/>
              </a:spcAft>
            </a:pPr>
            <a:endParaRPr lang="en-GB" sz="2000" dirty="0"/>
          </a:p>
        </p:txBody>
      </p:sp>
      <p:grpSp>
        <p:nvGrpSpPr>
          <p:cNvPr id="11" name="Group 10">
            <a:extLst>
              <a:ext uri="{FF2B5EF4-FFF2-40B4-BE49-F238E27FC236}">
                <a16:creationId xmlns:a16="http://schemas.microsoft.com/office/drawing/2014/main" id="{88AD305A-ED1A-87F4-A0A3-FD77291B05BC}"/>
              </a:ext>
            </a:extLst>
          </p:cNvPr>
          <p:cNvGrpSpPr/>
          <p:nvPr/>
        </p:nvGrpSpPr>
        <p:grpSpPr>
          <a:xfrm>
            <a:off x="1860789" y="4005064"/>
            <a:ext cx="5422421" cy="2520280"/>
            <a:chOff x="2051720" y="4221088"/>
            <a:chExt cx="5112568" cy="2376264"/>
          </a:xfrm>
        </p:grpSpPr>
        <p:pic>
          <p:nvPicPr>
            <p:cNvPr id="8" name="Picture 7" descr="Graphical user interface, application&#10;&#10;Description automatically generated">
              <a:extLst>
                <a:ext uri="{FF2B5EF4-FFF2-40B4-BE49-F238E27FC236}">
                  <a16:creationId xmlns:a16="http://schemas.microsoft.com/office/drawing/2014/main" id="{EC63BDF0-CABF-D3C5-4FC3-F4FD7C593F37}"/>
                </a:ext>
              </a:extLst>
            </p:cNvPr>
            <p:cNvPicPr>
              <a:picLocks noChangeAspect="1"/>
            </p:cNvPicPr>
            <p:nvPr/>
          </p:nvPicPr>
          <p:blipFill rotWithShape="1">
            <a:blip r:embed="rId3">
              <a:clrChange>
                <a:clrFrom>
                  <a:srgbClr val="E5F3FE"/>
                </a:clrFrom>
                <a:clrTo>
                  <a:srgbClr val="E5F3FE">
                    <a:alpha val="0"/>
                  </a:srgbClr>
                </a:clrTo>
              </a:clrChange>
              <a:extLst>
                <a:ext uri="{28A0092B-C50C-407E-A947-70E740481C1C}">
                  <a14:useLocalDpi xmlns:a14="http://schemas.microsoft.com/office/drawing/2010/main" val="0"/>
                </a:ext>
              </a:extLst>
            </a:blip>
            <a:srcRect l="5923" t="10548" r="67631" b="22436"/>
            <a:stretch/>
          </p:blipFill>
          <p:spPr>
            <a:xfrm>
              <a:off x="2051720" y="4221088"/>
              <a:ext cx="1512168" cy="2376264"/>
            </a:xfrm>
            <a:prstGeom prst="rect">
              <a:avLst/>
            </a:prstGeom>
            <a:ln>
              <a:noFill/>
            </a:ln>
          </p:spPr>
        </p:pic>
        <p:pic>
          <p:nvPicPr>
            <p:cNvPr id="9" name="Picture 8" descr="Graphical user interface, application&#10;&#10;Description automatically generated">
              <a:extLst>
                <a:ext uri="{FF2B5EF4-FFF2-40B4-BE49-F238E27FC236}">
                  <a16:creationId xmlns:a16="http://schemas.microsoft.com/office/drawing/2014/main" id="{8E09D8D8-2190-C32C-E80B-4C3B8D9B10EB}"/>
                </a:ext>
              </a:extLst>
            </p:cNvPr>
            <p:cNvPicPr>
              <a:picLocks noChangeAspect="1"/>
            </p:cNvPicPr>
            <p:nvPr/>
          </p:nvPicPr>
          <p:blipFill rotWithShape="1">
            <a:blip r:embed="rId3">
              <a:clrChange>
                <a:clrFrom>
                  <a:srgbClr val="E5F3FE"/>
                </a:clrFrom>
                <a:clrTo>
                  <a:srgbClr val="E5F3FE">
                    <a:alpha val="0"/>
                  </a:srgbClr>
                </a:clrTo>
              </a:clrChange>
              <a:extLst>
                <a:ext uri="{28A0092B-C50C-407E-A947-70E740481C1C}">
                  <a14:useLocalDpi xmlns:a14="http://schemas.microsoft.com/office/drawing/2010/main" val="0"/>
                </a:ext>
              </a:extLst>
            </a:blip>
            <a:srcRect l="36521" t="10154" r="37033" b="22830"/>
            <a:stretch/>
          </p:blipFill>
          <p:spPr>
            <a:xfrm>
              <a:off x="3851920" y="4221088"/>
              <a:ext cx="1512168" cy="2376264"/>
            </a:xfrm>
            <a:prstGeom prst="rect">
              <a:avLst/>
            </a:prstGeom>
            <a:ln>
              <a:noFill/>
            </a:ln>
          </p:spPr>
        </p:pic>
        <p:pic>
          <p:nvPicPr>
            <p:cNvPr id="10" name="Picture 9" descr="Graphical user interface, application&#10;&#10;Description automatically generated">
              <a:extLst>
                <a:ext uri="{FF2B5EF4-FFF2-40B4-BE49-F238E27FC236}">
                  <a16:creationId xmlns:a16="http://schemas.microsoft.com/office/drawing/2014/main" id="{A113024E-293A-128A-5F98-A1554E523FF7}"/>
                </a:ext>
              </a:extLst>
            </p:cNvPr>
            <p:cNvPicPr>
              <a:picLocks noChangeAspect="1"/>
            </p:cNvPicPr>
            <p:nvPr/>
          </p:nvPicPr>
          <p:blipFill rotWithShape="1">
            <a:blip r:embed="rId3" cstate="print">
              <a:clrChange>
                <a:clrFrom>
                  <a:srgbClr val="E5F3FE"/>
                </a:clrFrom>
                <a:clrTo>
                  <a:srgbClr val="E5F3FE">
                    <a:alpha val="0"/>
                  </a:srgbClr>
                </a:clrTo>
              </a:clrChange>
              <a:extLst>
                <a:ext uri="{28A0092B-C50C-407E-A947-70E740481C1C}">
                  <a14:useLocalDpi xmlns:a14="http://schemas.microsoft.com/office/drawing/2010/main" val="0"/>
                </a:ext>
              </a:extLst>
            </a:blip>
            <a:srcRect l="66745" t="10154" r="6809" b="22830"/>
            <a:stretch/>
          </p:blipFill>
          <p:spPr>
            <a:xfrm>
              <a:off x="5652120" y="4221088"/>
              <a:ext cx="1512168" cy="2376264"/>
            </a:xfrm>
            <a:prstGeom prst="rect">
              <a:avLst/>
            </a:prstGeom>
            <a:ln>
              <a:noFill/>
            </a:ln>
          </p:spPr>
        </p:pic>
      </p:grpSp>
    </p:spTree>
    <p:extLst>
      <p:ext uri="{BB962C8B-B14F-4D97-AF65-F5344CB8AC3E}">
        <p14:creationId xmlns:p14="http://schemas.microsoft.com/office/powerpoint/2010/main" val="373565996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197CD-2E47-B2BF-1A13-4C777580A79A}"/>
              </a:ext>
            </a:extLst>
          </p:cNvPr>
          <p:cNvSpPr>
            <a:spLocks noGrp="1"/>
          </p:cNvSpPr>
          <p:nvPr>
            <p:ph type="title"/>
          </p:nvPr>
        </p:nvSpPr>
        <p:spPr/>
        <p:txBody>
          <a:bodyPr>
            <a:normAutofit/>
          </a:bodyPr>
          <a:lstStyle/>
          <a:p>
            <a:r>
              <a:rPr lang="en-GB" dirty="0"/>
              <a:t>Add the record field labels</a:t>
            </a:r>
          </a:p>
        </p:txBody>
      </p:sp>
      <p:sp>
        <p:nvSpPr>
          <p:cNvPr id="3" name="Content Placeholder 2">
            <a:extLst>
              <a:ext uri="{FF2B5EF4-FFF2-40B4-BE49-F238E27FC236}">
                <a16:creationId xmlns:a16="http://schemas.microsoft.com/office/drawing/2014/main" id="{43287BC2-FC34-B322-4C4F-005ADCCF9B80}"/>
              </a:ext>
            </a:extLst>
          </p:cNvPr>
          <p:cNvSpPr>
            <a:spLocks noGrp="1"/>
          </p:cNvSpPr>
          <p:nvPr>
            <p:ph idx="1"/>
          </p:nvPr>
        </p:nvSpPr>
        <p:spPr/>
        <p:txBody>
          <a:bodyPr/>
          <a:lstStyle/>
          <a:p>
            <a:r>
              <a:rPr lang="en-GB" dirty="0"/>
              <a:t>Now for the display panel, first we add the labels to describe the data.</a:t>
            </a:r>
          </a:p>
          <a:p>
            <a:r>
              <a:rPr lang="en-GB" dirty="0"/>
              <a:t>Add the following </a:t>
            </a:r>
            <a:r>
              <a:rPr lang="en-GB" b="1" dirty="0"/>
              <a:t>highlighted</a:t>
            </a:r>
            <a:r>
              <a:rPr lang="en-GB" dirty="0"/>
              <a:t> statements. *</a:t>
            </a:r>
          </a:p>
        </p:txBody>
      </p:sp>
      <p:pic>
        <p:nvPicPr>
          <p:cNvPr id="5" name="Picture 4">
            <a:extLst>
              <a:ext uri="{FF2B5EF4-FFF2-40B4-BE49-F238E27FC236}">
                <a16:creationId xmlns:a16="http://schemas.microsoft.com/office/drawing/2014/main" id="{8B2B9F96-2B7E-CEFC-E134-D93C5542EA5C}"/>
              </a:ext>
            </a:extLst>
          </p:cNvPr>
          <p:cNvPicPr>
            <a:picLocks noChangeAspect="1"/>
          </p:cNvPicPr>
          <p:nvPr/>
        </p:nvPicPr>
        <p:blipFill>
          <a:blip r:embed="rId3"/>
          <a:stretch>
            <a:fillRect/>
          </a:stretch>
        </p:blipFill>
        <p:spPr>
          <a:xfrm>
            <a:off x="1831208" y="2708921"/>
            <a:ext cx="5481584" cy="4149079"/>
          </a:xfrm>
          <a:prstGeom prst="rect">
            <a:avLst/>
          </a:prstGeom>
        </p:spPr>
      </p:pic>
    </p:spTree>
    <p:extLst>
      <p:ext uri="{BB962C8B-B14F-4D97-AF65-F5344CB8AC3E}">
        <p14:creationId xmlns:p14="http://schemas.microsoft.com/office/powerpoint/2010/main" val="24710868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197CD-2E47-B2BF-1A13-4C777580A79A}"/>
              </a:ext>
            </a:extLst>
          </p:cNvPr>
          <p:cNvSpPr>
            <a:spLocks noGrp="1"/>
          </p:cNvSpPr>
          <p:nvPr>
            <p:ph type="title"/>
          </p:nvPr>
        </p:nvSpPr>
        <p:spPr/>
        <p:txBody>
          <a:bodyPr>
            <a:normAutofit/>
          </a:bodyPr>
          <a:lstStyle/>
          <a:p>
            <a:r>
              <a:rPr lang="en-GB" dirty="0"/>
              <a:t>Add the record data labels</a:t>
            </a:r>
          </a:p>
        </p:txBody>
      </p:sp>
      <p:sp>
        <p:nvSpPr>
          <p:cNvPr id="3" name="Content Placeholder 2">
            <a:extLst>
              <a:ext uri="{FF2B5EF4-FFF2-40B4-BE49-F238E27FC236}">
                <a16:creationId xmlns:a16="http://schemas.microsoft.com/office/drawing/2014/main" id="{43287BC2-FC34-B322-4C4F-005ADCCF9B80}"/>
              </a:ext>
            </a:extLst>
          </p:cNvPr>
          <p:cNvSpPr>
            <a:spLocks noGrp="1"/>
          </p:cNvSpPr>
          <p:nvPr>
            <p:ph idx="1"/>
          </p:nvPr>
        </p:nvSpPr>
        <p:spPr/>
        <p:txBody>
          <a:bodyPr/>
          <a:lstStyle/>
          <a:p>
            <a:r>
              <a:rPr lang="en-GB" dirty="0"/>
              <a:t>Next, add the first of the data labels.</a:t>
            </a:r>
          </a:p>
          <a:p>
            <a:r>
              <a:rPr lang="en-GB" dirty="0"/>
              <a:t>This first will display the </a:t>
            </a:r>
            <a:r>
              <a:rPr lang="en-GB" b="1" dirty="0"/>
              <a:t>name</a:t>
            </a:r>
            <a:r>
              <a:rPr lang="en-GB" dirty="0"/>
              <a:t> property of whichever record is selected.</a:t>
            </a:r>
          </a:p>
          <a:p>
            <a:r>
              <a:rPr lang="en-GB" dirty="0"/>
              <a:t>Add the following </a:t>
            </a:r>
            <a:r>
              <a:rPr lang="en-GB" b="1" dirty="0"/>
              <a:t>highlighted</a:t>
            </a:r>
            <a:r>
              <a:rPr lang="en-GB" dirty="0"/>
              <a:t> statements. *</a:t>
            </a:r>
          </a:p>
        </p:txBody>
      </p:sp>
      <p:pic>
        <p:nvPicPr>
          <p:cNvPr id="10" name="Picture 9">
            <a:extLst>
              <a:ext uri="{FF2B5EF4-FFF2-40B4-BE49-F238E27FC236}">
                <a16:creationId xmlns:a16="http://schemas.microsoft.com/office/drawing/2014/main" id="{6BF42FE0-DEBB-3CD4-E369-CD1609E87F86}"/>
              </a:ext>
            </a:extLst>
          </p:cNvPr>
          <p:cNvPicPr>
            <a:picLocks noChangeAspect="1"/>
          </p:cNvPicPr>
          <p:nvPr/>
        </p:nvPicPr>
        <p:blipFill rotWithShape="1">
          <a:blip r:embed="rId3"/>
          <a:srcRect t="37601"/>
          <a:stretch/>
        </p:blipFill>
        <p:spPr>
          <a:xfrm>
            <a:off x="565348" y="3030556"/>
            <a:ext cx="8013303" cy="3827444"/>
          </a:xfrm>
          <a:prstGeom prst="rect">
            <a:avLst/>
          </a:prstGeom>
        </p:spPr>
      </p:pic>
    </p:spTree>
    <p:extLst>
      <p:ext uri="{BB962C8B-B14F-4D97-AF65-F5344CB8AC3E}">
        <p14:creationId xmlns:p14="http://schemas.microsoft.com/office/powerpoint/2010/main" val="28014339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197CD-2E47-B2BF-1A13-4C777580A79A}"/>
              </a:ext>
            </a:extLst>
          </p:cNvPr>
          <p:cNvSpPr>
            <a:spLocks noGrp="1"/>
          </p:cNvSpPr>
          <p:nvPr>
            <p:ph type="title"/>
          </p:nvPr>
        </p:nvSpPr>
        <p:spPr/>
        <p:txBody>
          <a:bodyPr>
            <a:normAutofit/>
          </a:bodyPr>
          <a:lstStyle/>
          <a:p>
            <a:r>
              <a:rPr lang="en-GB" dirty="0"/>
              <a:t>Add the record data labels</a:t>
            </a:r>
          </a:p>
        </p:txBody>
      </p:sp>
      <p:sp>
        <p:nvSpPr>
          <p:cNvPr id="3" name="Content Placeholder 2">
            <a:extLst>
              <a:ext uri="{FF2B5EF4-FFF2-40B4-BE49-F238E27FC236}">
                <a16:creationId xmlns:a16="http://schemas.microsoft.com/office/drawing/2014/main" id="{43287BC2-FC34-B322-4C4F-005ADCCF9B80}"/>
              </a:ext>
            </a:extLst>
          </p:cNvPr>
          <p:cNvSpPr>
            <a:spLocks noGrp="1"/>
          </p:cNvSpPr>
          <p:nvPr>
            <p:ph idx="1"/>
          </p:nvPr>
        </p:nvSpPr>
        <p:spPr/>
        <p:txBody>
          <a:bodyPr/>
          <a:lstStyle/>
          <a:p>
            <a:r>
              <a:rPr lang="en-GB" dirty="0"/>
              <a:t>Add the following </a:t>
            </a:r>
            <a:r>
              <a:rPr lang="en-GB" b="1" dirty="0"/>
              <a:t>highlighted</a:t>
            </a:r>
            <a:r>
              <a:rPr lang="en-GB" dirty="0"/>
              <a:t> statements to add the remaining labels. *</a:t>
            </a:r>
          </a:p>
        </p:txBody>
      </p:sp>
      <p:pic>
        <p:nvPicPr>
          <p:cNvPr id="5" name="Picture 4">
            <a:extLst>
              <a:ext uri="{FF2B5EF4-FFF2-40B4-BE49-F238E27FC236}">
                <a16:creationId xmlns:a16="http://schemas.microsoft.com/office/drawing/2014/main" id="{32EFE6A5-6C11-E5BB-A69E-E925355C423A}"/>
              </a:ext>
            </a:extLst>
          </p:cNvPr>
          <p:cNvPicPr>
            <a:picLocks noChangeAspect="1"/>
          </p:cNvPicPr>
          <p:nvPr/>
        </p:nvPicPr>
        <p:blipFill>
          <a:blip r:embed="rId3"/>
          <a:stretch>
            <a:fillRect/>
          </a:stretch>
        </p:blipFill>
        <p:spPr>
          <a:xfrm>
            <a:off x="2084013" y="2347432"/>
            <a:ext cx="4975973" cy="4510501"/>
          </a:xfrm>
          <a:prstGeom prst="rect">
            <a:avLst/>
          </a:prstGeom>
        </p:spPr>
      </p:pic>
    </p:spTree>
    <p:extLst>
      <p:ext uri="{BB962C8B-B14F-4D97-AF65-F5344CB8AC3E}">
        <p14:creationId xmlns:p14="http://schemas.microsoft.com/office/powerpoint/2010/main" val="327174842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197CD-2E47-B2BF-1A13-4C777580A79A}"/>
              </a:ext>
            </a:extLst>
          </p:cNvPr>
          <p:cNvSpPr>
            <a:spLocks noGrp="1"/>
          </p:cNvSpPr>
          <p:nvPr>
            <p:ph type="title"/>
          </p:nvPr>
        </p:nvSpPr>
        <p:spPr/>
        <p:txBody>
          <a:bodyPr>
            <a:normAutofit/>
          </a:bodyPr>
          <a:lstStyle/>
          <a:p>
            <a:r>
              <a:rPr lang="en-GB" dirty="0"/>
              <a:t>Complete the constructor</a:t>
            </a:r>
          </a:p>
        </p:txBody>
      </p:sp>
      <p:sp>
        <p:nvSpPr>
          <p:cNvPr id="3" name="Content Placeholder 2">
            <a:extLst>
              <a:ext uri="{FF2B5EF4-FFF2-40B4-BE49-F238E27FC236}">
                <a16:creationId xmlns:a16="http://schemas.microsoft.com/office/drawing/2014/main" id="{43287BC2-FC34-B322-4C4F-005ADCCF9B80}"/>
              </a:ext>
            </a:extLst>
          </p:cNvPr>
          <p:cNvSpPr>
            <a:spLocks noGrp="1"/>
          </p:cNvSpPr>
          <p:nvPr>
            <p:ph idx="1"/>
          </p:nvPr>
        </p:nvSpPr>
        <p:spPr/>
        <p:txBody>
          <a:bodyPr/>
          <a:lstStyle/>
          <a:p>
            <a:r>
              <a:rPr lang="en-GB" dirty="0"/>
              <a:t>All that is left is to tell the UI to draw and to set off a data load.</a:t>
            </a:r>
          </a:p>
          <a:p>
            <a:r>
              <a:rPr lang="en-GB" dirty="0"/>
              <a:t>Add the following </a:t>
            </a:r>
            <a:r>
              <a:rPr lang="en-GB" b="1" dirty="0"/>
              <a:t>highlighted</a:t>
            </a:r>
            <a:r>
              <a:rPr lang="en-GB" dirty="0"/>
              <a:t> statements. *</a:t>
            </a:r>
          </a:p>
        </p:txBody>
      </p:sp>
      <p:pic>
        <p:nvPicPr>
          <p:cNvPr id="6" name="Picture 5">
            <a:extLst>
              <a:ext uri="{FF2B5EF4-FFF2-40B4-BE49-F238E27FC236}">
                <a16:creationId xmlns:a16="http://schemas.microsoft.com/office/drawing/2014/main" id="{E4B27597-3F7C-D72E-E206-57E29EE2688E}"/>
              </a:ext>
            </a:extLst>
          </p:cNvPr>
          <p:cNvPicPr>
            <a:picLocks noChangeAspect="1"/>
          </p:cNvPicPr>
          <p:nvPr/>
        </p:nvPicPr>
        <p:blipFill rotWithShape="1">
          <a:blip r:embed="rId3"/>
          <a:srcRect t="23463"/>
          <a:stretch/>
        </p:blipFill>
        <p:spPr>
          <a:xfrm>
            <a:off x="1071074" y="2636912"/>
            <a:ext cx="7001852" cy="4185139"/>
          </a:xfrm>
          <a:prstGeom prst="rect">
            <a:avLst/>
          </a:prstGeom>
        </p:spPr>
      </p:pic>
    </p:spTree>
    <p:extLst>
      <p:ext uri="{BB962C8B-B14F-4D97-AF65-F5344CB8AC3E}">
        <p14:creationId xmlns:p14="http://schemas.microsoft.com/office/powerpoint/2010/main" val="187091000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4127F-F1DA-AFE2-1051-FFED49D519AB}"/>
              </a:ext>
            </a:extLst>
          </p:cNvPr>
          <p:cNvSpPr>
            <a:spLocks noGrp="1"/>
          </p:cNvSpPr>
          <p:nvPr>
            <p:ph type="title"/>
          </p:nvPr>
        </p:nvSpPr>
        <p:spPr/>
        <p:txBody>
          <a:bodyPr/>
          <a:lstStyle/>
          <a:p>
            <a:r>
              <a:rPr lang="en-GB" dirty="0"/>
              <a:t>Test the UI</a:t>
            </a:r>
          </a:p>
        </p:txBody>
      </p:sp>
      <p:sp>
        <p:nvSpPr>
          <p:cNvPr id="3" name="Content Placeholder 2">
            <a:extLst>
              <a:ext uri="{FF2B5EF4-FFF2-40B4-BE49-F238E27FC236}">
                <a16:creationId xmlns:a16="http://schemas.microsoft.com/office/drawing/2014/main" id="{0C621D0F-8E2F-3BBB-D099-A1FF124DE627}"/>
              </a:ext>
            </a:extLst>
          </p:cNvPr>
          <p:cNvSpPr>
            <a:spLocks noGrp="1"/>
          </p:cNvSpPr>
          <p:nvPr>
            <p:ph idx="1"/>
          </p:nvPr>
        </p:nvSpPr>
        <p:spPr/>
        <p:txBody>
          <a:bodyPr/>
          <a:lstStyle/>
          <a:p>
            <a:r>
              <a:rPr lang="en-GB" dirty="0"/>
              <a:t>Open the </a:t>
            </a:r>
            <a:r>
              <a:rPr lang="en-GB" b="1" dirty="0"/>
              <a:t>Run and Debug panel</a:t>
            </a:r>
            <a:r>
              <a:rPr lang="en-GB" dirty="0"/>
              <a:t>, use the </a:t>
            </a:r>
            <a:r>
              <a:rPr lang="en-GB" b="1" dirty="0"/>
              <a:t>create a </a:t>
            </a:r>
            <a:r>
              <a:rPr lang="en-GB" b="1" dirty="0" err="1"/>
              <a:t>launch.json</a:t>
            </a:r>
            <a:r>
              <a:rPr lang="en-GB" b="1" dirty="0"/>
              <a:t> file</a:t>
            </a:r>
            <a:r>
              <a:rPr lang="en-GB" dirty="0"/>
              <a:t> control to build a launch script.</a:t>
            </a:r>
          </a:p>
          <a:p>
            <a:r>
              <a:rPr lang="en-GB" dirty="0"/>
              <a:t>Use the green </a:t>
            </a:r>
            <a:r>
              <a:rPr lang="en-GB" b="1" dirty="0"/>
              <a:t>Start Debugging </a:t>
            </a:r>
            <a:r>
              <a:rPr lang="en-GB" dirty="0"/>
              <a:t>arrow to run the program, test the UI.*</a:t>
            </a:r>
          </a:p>
        </p:txBody>
      </p:sp>
      <p:pic>
        <p:nvPicPr>
          <p:cNvPr id="5" name="Picture 4">
            <a:extLst>
              <a:ext uri="{FF2B5EF4-FFF2-40B4-BE49-F238E27FC236}">
                <a16:creationId xmlns:a16="http://schemas.microsoft.com/office/drawing/2014/main" id="{9FE3311E-ABB6-1348-4817-4FC2995AA1EB}"/>
              </a:ext>
            </a:extLst>
          </p:cNvPr>
          <p:cNvPicPr>
            <a:picLocks noChangeAspect="1"/>
          </p:cNvPicPr>
          <p:nvPr/>
        </p:nvPicPr>
        <p:blipFill rotWithShape="1">
          <a:blip r:embed="rId3"/>
          <a:srcRect b="26333"/>
          <a:stretch/>
        </p:blipFill>
        <p:spPr>
          <a:xfrm>
            <a:off x="0" y="3068960"/>
            <a:ext cx="9144000" cy="3789040"/>
          </a:xfrm>
          <a:prstGeom prst="rect">
            <a:avLst/>
          </a:prstGeom>
        </p:spPr>
      </p:pic>
    </p:spTree>
    <p:extLst>
      <p:ext uri="{BB962C8B-B14F-4D97-AF65-F5344CB8AC3E}">
        <p14:creationId xmlns:p14="http://schemas.microsoft.com/office/powerpoint/2010/main" val="21499203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197CD-2E47-B2BF-1A13-4C777580A79A}"/>
              </a:ext>
            </a:extLst>
          </p:cNvPr>
          <p:cNvSpPr>
            <a:spLocks noGrp="1"/>
          </p:cNvSpPr>
          <p:nvPr>
            <p:ph type="title"/>
          </p:nvPr>
        </p:nvSpPr>
        <p:spPr/>
        <p:txBody>
          <a:bodyPr>
            <a:normAutofit/>
          </a:bodyPr>
          <a:lstStyle/>
          <a:p>
            <a:r>
              <a:rPr lang="en-GB" dirty="0"/>
              <a:t>Add a method to draw a dialog</a:t>
            </a:r>
          </a:p>
        </p:txBody>
      </p:sp>
      <p:sp>
        <p:nvSpPr>
          <p:cNvPr id="3" name="Content Placeholder 2">
            <a:extLst>
              <a:ext uri="{FF2B5EF4-FFF2-40B4-BE49-F238E27FC236}">
                <a16:creationId xmlns:a16="http://schemas.microsoft.com/office/drawing/2014/main" id="{43287BC2-FC34-B322-4C4F-005ADCCF9B80}"/>
              </a:ext>
            </a:extLst>
          </p:cNvPr>
          <p:cNvSpPr>
            <a:spLocks noGrp="1"/>
          </p:cNvSpPr>
          <p:nvPr>
            <p:ph idx="1"/>
          </p:nvPr>
        </p:nvSpPr>
        <p:spPr/>
        <p:txBody>
          <a:bodyPr/>
          <a:lstStyle/>
          <a:p>
            <a:r>
              <a:rPr lang="en-GB" dirty="0"/>
              <a:t>The editing of individual records will happen in a second window.</a:t>
            </a:r>
          </a:p>
          <a:p>
            <a:r>
              <a:rPr lang="en-GB" dirty="0"/>
              <a:t>We need a new method to draw this dialog window.</a:t>
            </a:r>
          </a:p>
          <a:p>
            <a:r>
              <a:rPr lang="en-GB" dirty="0"/>
              <a:t>Add the following </a:t>
            </a:r>
            <a:r>
              <a:rPr lang="en-GB" b="1" dirty="0"/>
              <a:t>highlighted</a:t>
            </a:r>
            <a:r>
              <a:rPr lang="en-GB" dirty="0"/>
              <a:t> method. *</a:t>
            </a:r>
          </a:p>
        </p:txBody>
      </p:sp>
      <p:pic>
        <p:nvPicPr>
          <p:cNvPr id="5" name="Picture 4">
            <a:extLst>
              <a:ext uri="{FF2B5EF4-FFF2-40B4-BE49-F238E27FC236}">
                <a16:creationId xmlns:a16="http://schemas.microsoft.com/office/drawing/2014/main" id="{E4544125-2F8B-A988-76DB-6E806BAAF2DA}"/>
              </a:ext>
            </a:extLst>
          </p:cNvPr>
          <p:cNvPicPr>
            <a:picLocks noChangeAspect="1"/>
          </p:cNvPicPr>
          <p:nvPr/>
        </p:nvPicPr>
        <p:blipFill rotWithShape="1">
          <a:blip r:embed="rId3"/>
          <a:srcRect t="21341"/>
          <a:stretch/>
        </p:blipFill>
        <p:spPr>
          <a:xfrm>
            <a:off x="1006524" y="2996952"/>
            <a:ext cx="7130951" cy="3861048"/>
          </a:xfrm>
          <a:prstGeom prst="rect">
            <a:avLst/>
          </a:prstGeom>
        </p:spPr>
      </p:pic>
    </p:spTree>
    <p:extLst>
      <p:ext uri="{BB962C8B-B14F-4D97-AF65-F5344CB8AC3E}">
        <p14:creationId xmlns:p14="http://schemas.microsoft.com/office/powerpoint/2010/main" val="170012655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197CD-2E47-B2BF-1A13-4C777580A79A}"/>
              </a:ext>
            </a:extLst>
          </p:cNvPr>
          <p:cNvSpPr>
            <a:spLocks noGrp="1"/>
          </p:cNvSpPr>
          <p:nvPr>
            <p:ph type="title"/>
          </p:nvPr>
        </p:nvSpPr>
        <p:spPr/>
        <p:txBody>
          <a:bodyPr>
            <a:normAutofit/>
          </a:bodyPr>
          <a:lstStyle/>
          <a:p>
            <a:r>
              <a:rPr lang="en-GB" dirty="0"/>
              <a:t>Instantiate a </a:t>
            </a:r>
            <a:r>
              <a:rPr lang="en-GB" dirty="0" err="1"/>
              <a:t>JDialog</a:t>
            </a:r>
            <a:endParaRPr lang="en-GB" dirty="0"/>
          </a:p>
        </p:txBody>
      </p:sp>
      <p:sp>
        <p:nvSpPr>
          <p:cNvPr id="3" name="Content Placeholder 2">
            <a:extLst>
              <a:ext uri="{FF2B5EF4-FFF2-40B4-BE49-F238E27FC236}">
                <a16:creationId xmlns:a16="http://schemas.microsoft.com/office/drawing/2014/main" id="{43287BC2-FC34-B322-4C4F-005ADCCF9B80}"/>
              </a:ext>
            </a:extLst>
          </p:cNvPr>
          <p:cNvSpPr>
            <a:spLocks noGrp="1"/>
          </p:cNvSpPr>
          <p:nvPr>
            <p:ph idx="1"/>
          </p:nvPr>
        </p:nvSpPr>
        <p:spPr/>
        <p:txBody>
          <a:bodyPr/>
          <a:lstStyle/>
          <a:p>
            <a:r>
              <a:rPr lang="en-GB" dirty="0"/>
              <a:t>The method needs to create an instance of the </a:t>
            </a:r>
            <a:r>
              <a:rPr lang="en-GB" b="1" dirty="0" err="1"/>
              <a:t>JDialog</a:t>
            </a:r>
            <a:r>
              <a:rPr lang="en-GB" dirty="0"/>
              <a:t> Swing class.</a:t>
            </a:r>
          </a:p>
          <a:p>
            <a:r>
              <a:rPr lang="en-GB" dirty="0"/>
              <a:t>Add the following </a:t>
            </a:r>
            <a:r>
              <a:rPr lang="en-GB" b="1" dirty="0"/>
              <a:t>highlighted</a:t>
            </a:r>
            <a:r>
              <a:rPr lang="en-GB" dirty="0"/>
              <a:t> statements. *</a:t>
            </a:r>
          </a:p>
        </p:txBody>
      </p:sp>
      <p:pic>
        <p:nvPicPr>
          <p:cNvPr id="8" name="Picture 7">
            <a:extLst>
              <a:ext uri="{FF2B5EF4-FFF2-40B4-BE49-F238E27FC236}">
                <a16:creationId xmlns:a16="http://schemas.microsoft.com/office/drawing/2014/main" id="{AF90B547-7C13-7F61-DB1B-2E07A764B277}"/>
              </a:ext>
            </a:extLst>
          </p:cNvPr>
          <p:cNvPicPr>
            <a:picLocks noChangeAspect="1"/>
          </p:cNvPicPr>
          <p:nvPr/>
        </p:nvPicPr>
        <p:blipFill>
          <a:blip r:embed="rId3"/>
          <a:stretch>
            <a:fillRect/>
          </a:stretch>
        </p:blipFill>
        <p:spPr>
          <a:xfrm>
            <a:off x="761355" y="2603119"/>
            <a:ext cx="7621290" cy="4254881"/>
          </a:xfrm>
          <a:prstGeom prst="rect">
            <a:avLst/>
          </a:prstGeom>
        </p:spPr>
      </p:pic>
    </p:spTree>
    <p:extLst>
      <p:ext uri="{BB962C8B-B14F-4D97-AF65-F5344CB8AC3E}">
        <p14:creationId xmlns:p14="http://schemas.microsoft.com/office/powerpoint/2010/main" val="77078198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197CD-2E47-B2BF-1A13-4C777580A79A}"/>
              </a:ext>
            </a:extLst>
          </p:cNvPr>
          <p:cNvSpPr>
            <a:spLocks noGrp="1"/>
          </p:cNvSpPr>
          <p:nvPr>
            <p:ph type="title"/>
          </p:nvPr>
        </p:nvSpPr>
        <p:spPr/>
        <p:txBody>
          <a:bodyPr>
            <a:normAutofit/>
          </a:bodyPr>
          <a:lstStyle/>
          <a:p>
            <a:r>
              <a:rPr lang="en-GB" dirty="0"/>
              <a:t>Set up the initial constraints</a:t>
            </a:r>
          </a:p>
        </p:txBody>
      </p:sp>
      <p:sp>
        <p:nvSpPr>
          <p:cNvPr id="3" name="Content Placeholder 2">
            <a:extLst>
              <a:ext uri="{FF2B5EF4-FFF2-40B4-BE49-F238E27FC236}">
                <a16:creationId xmlns:a16="http://schemas.microsoft.com/office/drawing/2014/main" id="{43287BC2-FC34-B322-4C4F-005ADCCF9B80}"/>
              </a:ext>
            </a:extLst>
          </p:cNvPr>
          <p:cNvSpPr>
            <a:spLocks noGrp="1"/>
          </p:cNvSpPr>
          <p:nvPr>
            <p:ph idx="1"/>
          </p:nvPr>
        </p:nvSpPr>
        <p:spPr/>
        <p:txBody>
          <a:bodyPr/>
          <a:lstStyle/>
          <a:p>
            <a:r>
              <a:rPr lang="en-GB" dirty="0"/>
              <a:t>Set up the initial state of the </a:t>
            </a:r>
            <a:r>
              <a:rPr lang="en-GB" b="1" dirty="0"/>
              <a:t>constraints </a:t>
            </a:r>
            <a:r>
              <a:rPr lang="en-GB" dirty="0"/>
              <a:t>object.</a:t>
            </a:r>
          </a:p>
          <a:p>
            <a:r>
              <a:rPr lang="en-GB" dirty="0"/>
              <a:t>Add the following </a:t>
            </a:r>
            <a:r>
              <a:rPr lang="en-GB" b="1" dirty="0"/>
              <a:t>highlighted</a:t>
            </a:r>
            <a:r>
              <a:rPr lang="en-GB" dirty="0"/>
              <a:t> statements. *</a:t>
            </a:r>
          </a:p>
        </p:txBody>
      </p:sp>
      <p:pic>
        <p:nvPicPr>
          <p:cNvPr id="5" name="Picture 4">
            <a:extLst>
              <a:ext uri="{FF2B5EF4-FFF2-40B4-BE49-F238E27FC236}">
                <a16:creationId xmlns:a16="http://schemas.microsoft.com/office/drawing/2014/main" id="{04D34681-B39C-501A-5306-97D26C18DF02}"/>
              </a:ext>
            </a:extLst>
          </p:cNvPr>
          <p:cNvPicPr>
            <a:picLocks noChangeAspect="1"/>
          </p:cNvPicPr>
          <p:nvPr/>
        </p:nvPicPr>
        <p:blipFill rotWithShape="1">
          <a:blip r:embed="rId3"/>
          <a:srcRect t="19743"/>
          <a:stretch/>
        </p:blipFill>
        <p:spPr>
          <a:xfrm>
            <a:off x="979760" y="2610648"/>
            <a:ext cx="7184479" cy="4247352"/>
          </a:xfrm>
          <a:prstGeom prst="rect">
            <a:avLst/>
          </a:prstGeom>
        </p:spPr>
      </p:pic>
    </p:spTree>
    <p:extLst>
      <p:ext uri="{BB962C8B-B14F-4D97-AF65-F5344CB8AC3E}">
        <p14:creationId xmlns:p14="http://schemas.microsoft.com/office/powerpoint/2010/main" val="351891476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197CD-2E47-B2BF-1A13-4C777580A79A}"/>
              </a:ext>
            </a:extLst>
          </p:cNvPr>
          <p:cNvSpPr>
            <a:spLocks noGrp="1"/>
          </p:cNvSpPr>
          <p:nvPr>
            <p:ph type="title"/>
          </p:nvPr>
        </p:nvSpPr>
        <p:spPr/>
        <p:txBody>
          <a:bodyPr>
            <a:normAutofit/>
          </a:bodyPr>
          <a:lstStyle/>
          <a:p>
            <a:r>
              <a:rPr lang="en-GB" dirty="0"/>
              <a:t>Add in the main control panels</a:t>
            </a:r>
          </a:p>
        </p:txBody>
      </p:sp>
      <p:sp>
        <p:nvSpPr>
          <p:cNvPr id="3" name="Content Placeholder 2">
            <a:extLst>
              <a:ext uri="{FF2B5EF4-FFF2-40B4-BE49-F238E27FC236}">
                <a16:creationId xmlns:a16="http://schemas.microsoft.com/office/drawing/2014/main" id="{43287BC2-FC34-B322-4C4F-005ADCCF9B80}"/>
              </a:ext>
            </a:extLst>
          </p:cNvPr>
          <p:cNvSpPr>
            <a:spLocks noGrp="1"/>
          </p:cNvSpPr>
          <p:nvPr>
            <p:ph idx="1"/>
          </p:nvPr>
        </p:nvSpPr>
        <p:spPr/>
        <p:txBody>
          <a:bodyPr/>
          <a:lstStyle/>
          <a:p>
            <a:r>
              <a:rPr lang="en-GB" dirty="0"/>
              <a:t>Add in both parent panels, one for inputs, the other for buttons.</a:t>
            </a:r>
          </a:p>
          <a:p>
            <a:r>
              <a:rPr lang="en-GB" dirty="0"/>
              <a:t>Add the following </a:t>
            </a:r>
            <a:r>
              <a:rPr lang="en-GB" b="1" dirty="0"/>
              <a:t>highlighted</a:t>
            </a:r>
            <a:r>
              <a:rPr lang="en-GB" dirty="0"/>
              <a:t> statements. *</a:t>
            </a:r>
          </a:p>
        </p:txBody>
      </p:sp>
      <p:pic>
        <p:nvPicPr>
          <p:cNvPr id="6" name="Picture 5">
            <a:extLst>
              <a:ext uri="{FF2B5EF4-FFF2-40B4-BE49-F238E27FC236}">
                <a16:creationId xmlns:a16="http://schemas.microsoft.com/office/drawing/2014/main" id="{93E4B68B-D6EC-FB19-2B83-45398EF1D79F}"/>
              </a:ext>
            </a:extLst>
          </p:cNvPr>
          <p:cNvPicPr>
            <a:picLocks noChangeAspect="1"/>
          </p:cNvPicPr>
          <p:nvPr/>
        </p:nvPicPr>
        <p:blipFill rotWithShape="1">
          <a:blip r:embed="rId3"/>
          <a:srcRect t="14026"/>
          <a:stretch/>
        </p:blipFill>
        <p:spPr>
          <a:xfrm>
            <a:off x="664964" y="2631287"/>
            <a:ext cx="7814072" cy="4229095"/>
          </a:xfrm>
          <a:prstGeom prst="rect">
            <a:avLst/>
          </a:prstGeom>
        </p:spPr>
      </p:pic>
    </p:spTree>
    <p:extLst>
      <p:ext uri="{BB962C8B-B14F-4D97-AF65-F5344CB8AC3E}">
        <p14:creationId xmlns:p14="http://schemas.microsoft.com/office/powerpoint/2010/main" val="206051431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197CD-2E47-B2BF-1A13-4C777580A79A}"/>
              </a:ext>
            </a:extLst>
          </p:cNvPr>
          <p:cNvSpPr>
            <a:spLocks noGrp="1"/>
          </p:cNvSpPr>
          <p:nvPr>
            <p:ph type="title"/>
          </p:nvPr>
        </p:nvSpPr>
        <p:spPr/>
        <p:txBody>
          <a:bodyPr>
            <a:normAutofit/>
          </a:bodyPr>
          <a:lstStyle/>
          <a:p>
            <a:r>
              <a:rPr lang="en-GB" dirty="0"/>
              <a:t>Add in the control labels</a:t>
            </a:r>
          </a:p>
        </p:txBody>
      </p:sp>
      <p:sp>
        <p:nvSpPr>
          <p:cNvPr id="3" name="Content Placeholder 2">
            <a:extLst>
              <a:ext uri="{FF2B5EF4-FFF2-40B4-BE49-F238E27FC236}">
                <a16:creationId xmlns:a16="http://schemas.microsoft.com/office/drawing/2014/main" id="{43287BC2-FC34-B322-4C4F-005ADCCF9B80}"/>
              </a:ext>
            </a:extLst>
          </p:cNvPr>
          <p:cNvSpPr>
            <a:spLocks noGrp="1"/>
          </p:cNvSpPr>
          <p:nvPr>
            <p:ph idx="1"/>
          </p:nvPr>
        </p:nvSpPr>
        <p:spPr/>
        <p:txBody>
          <a:bodyPr/>
          <a:lstStyle/>
          <a:p>
            <a:r>
              <a:rPr lang="en-GB" dirty="0"/>
              <a:t>Add in labels for the controls in the main panel using the method coded earlier for the main window (a good re-use of existing code).</a:t>
            </a:r>
          </a:p>
          <a:p>
            <a:r>
              <a:rPr lang="en-GB" dirty="0"/>
              <a:t>Add the following </a:t>
            </a:r>
            <a:r>
              <a:rPr lang="en-GB" b="1" dirty="0"/>
              <a:t>highlighted</a:t>
            </a:r>
            <a:r>
              <a:rPr lang="en-GB" dirty="0"/>
              <a:t> statements. *</a:t>
            </a:r>
          </a:p>
        </p:txBody>
      </p:sp>
      <p:pic>
        <p:nvPicPr>
          <p:cNvPr id="8" name="Picture 7">
            <a:extLst>
              <a:ext uri="{FF2B5EF4-FFF2-40B4-BE49-F238E27FC236}">
                <a16:creationId xmlns:a16="http://schemas.microsoft.com/office/drawing/2014/main" id="{1C6D8836-1DA9-E840-37BB-4D2A655E6DC1}"/>
              </a:ext>
            </a:extLst>
          </p:cNvPr>
          <p:cNvPicPr>
            <a:picLocks noChangeAspect="1"/>
          </p:cNvPicPr>
          <p:nvPr/>
        </p:nvPicPr>
        <p:blipFill rotWithShape="1">
          <a:blip r:embed="rId3"/>
          <a:srcRect t="14658"/>
          <a:stretch/>
        </p:blipFill>
        <p:spPr>
          <a:xfrm>
            <a:off x="1024812" y="3003296"/>
            <a:ext cx="7094375" cy="3854704"/>
          </a:xfrm>
          <a:prstGeom prst="rect">
            <a:avLst/>
          </a:prstGeom>
        </p:spPr>
      </p:pic>
    </p:spTree>
    <p:extLst>
      <p:ext uri="{BB962C8B-B14F-4D97-AF65-F5344CB8AC3E}">
        <p14:creationId xmlns:p14="http://schemas.microsoft.com/office/powerpoint/2010/main" val="19760854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580D6-3606-4CC1-9D58-9734F74A621A}"/>
              </a:ext>
            </a:extLst>
          </p:cNvPr>
          <p:cNvSpPr>
            <a:spLocks noGrp="1"/>
          </p:cNvSpPr>
          <p:nvPr>
            <p:ph type="title"/>
          </p:nvPr>
        </p:nvSpPr>
        <p:spPr/>
        <p:txBody>
          <a:bodyPr/>
          <a:lstStyle/>
          <a:p>
            <a:r>
              <a:rPr lang="en-GB" dirty="0"/>
              <a:t>Save and load data flow</a:t>
            </a:r>
          </a:p>
        </p:txBody>
      </p:sp>
      <p:sp>
        <p:nvSpPr>
          <p:cNvPr id="3" name="Content Placeholder 2">
            <a:extLst>
              <a:ext uri="{FF2B5EF4-FFF2-40B4-BE49-F238E27FC236}">
                <a16:creationId xmlns:a16="http://schemas.microsoft.com/office/drawing/2014/main" id="{D51E7148-B95F-43E2-9C0C-8AC9F24B85BB}"/>
              </a:ext>
            </a:extLst>
          </p:cNvPr>
          <p:cNvSpPr>
            <a:spLocks noGrp="1"/>
          </p:cNvSpPr>
          <p:nvPr>
            <p:ph idx="1"/>
          </p:nvPr>
        </p:nvSpPr>
        <p:spPr>
          <a:xfrm>
            <a:off x="457200" y="1775191"/>
            <a:ext cx="8229600" cy="5182201"/>
          </a:xfrm>
        </p:spPr>
        <p:txBody>
          <a:bodyPr>
            <a:normAutofit lnSpcReduction="10000"/>
          </a:bodyPr>
          <a:lstStyle/>
          <a:p>
            <a:pPr>
              <a:spcAft>
                <a:spcPts val="1200"/>
              </a:spcAft>
            </a:pPr>
            <a:r>
              <a:rPr lang="en-GB" sz="2000" dirty="0"/>
              <a:t>Options for storing and amending information are vast.</a:t>
            </a:r>
          </a:p>
          <a:p>
            <a:pPr>
              <a:spcAft>
                <a:spcPts val="1200"/>
              </a:spcAft>
            </a:pPr>
            <a:r>
              <a:rPr lang="en-GB" sz="2000" dirty="0"/>
              <a:t>Probably the simplest is:</a:t>
            </a:r>
          </a:p>
          <a:p>
            <a:pPr marL="800100" lvl="1" indent="-342900">
              <a:spcAft>
                <a:spcPts val="1200"/>
              </a:spcAft>
              <a:buFont typeface="+mj-lt"/>
              <a:buAutoNum type="arabicPeriod"/>
            </a:pPr>
            <a:r>
              <a:rPr lang="en-GB" sz="1600" dirty="0"/>
              <a:t>Load data from a file to memory.</a:t>
            </a:r>
          </a:p>
          <a:p>
            <a:pPr marL="800100" lvl="1" indent="-342900">
              <a:spcAft>
                <a:spcPts val="1200"/>
              </a:spcAft>
              <a:buFont typeface="+mj-lt"/>
              <a:buAutoNum type="arabicPeriod"/>
            </a:pPr>
            <a:r>
              <a:rPr lang="en-GB" sz="1600" dirty="0"/>
              <a:t>Process data and save back to memory.</a:t>
            </a:r>
          </a:p>
          <a:p>
            <a:pPr marL="800100" lvl="1" indent="-342900">
              <a:spcAft>
                <a:spcPts val="1200"/>
              </a:spcAft>
              <a:buFont typeface="+mj-lt"/>
              <a:buAutoNum type="arabicPeriod"/>
            </a:pPr>
            <a:r>
              <a:rPr lang="en-GB" sz="1600" dirty="0"/>
              <a:t>Replace the contents of the data file with the data in memory.</a:t>
            </a:r>
          </a:p>
          <a:p>
            <a:pPr marL="507492" indent="-342900">
              <a:spcAft>
                <a:spcPts val="1200"/>
              </a:spcAft>
            </a:pPr>
            <a:endParaRPr lang="en-GB" sz="2000" dirty="0"/>
          </a:p>
          <a:p>
            <a:pPr marL="507492" indent="-342900">
              <a:spcAft>
                <a:spcPts val="1200"/>
              </a:spcAft>
            </a:pPr>
            <a:endParaRPr lang="en-GB" sz="2000" dirty="0"/>
          </a:p>
          <a:p>
            <a:pPr marL="507492" indent="-342900">
              <a:spcAft>
                <a:spcPts val="1200"/>
              </a:spcAft>
            </a:pPr>
            <a:endParaRPr lang="en-GB" sz="2000" dirty="0"/>
          </a:p>
          <a:p>
            <a:pPr marL="507492" indent="-342900">
              <a:spcAft>
                <a:spcPts val="1200"/>
              </a:spcAft>
            </a:pPr>
            <a:endParaRPr lang="en-GB" sz="2000" dirty="0"/>
          </a:p>
          <a:p>
            <a:pPr marL="507492" indent="-342900">
              <a:spcAft>
                <a:spcPts val="1200"/>
              </a:spcAft>
            </a:pPr>
            <a:endParaRPr lang="en-GB" sz="2000" dirty="0"/>
          </a:p>
          <a:p>
            <a:pPr marL="507492" indent="-342900">
              <a:spcAft>
                <a:spcPts val="1200"/>
              </a:spcAft>
            </a:pPr>
            <a:r>
              <a:rPr lang="en-GB" sz="2000" dirty="0"/>
              <a:t>This process means that the live data is either stored in the file when the application is not in use, or in memory while it is.</a:t>
            </a:r>
          </a:p>
          <a:p>
            <a:pPr>
              <a:spcAft>
                <a:spcPts val="1200"/>
              </a:spcAft>
            </a:pPr>
            <a:endParaRPr lang="en-GB" sz="2000" dirty="0"/>
          </a:p>
        </p:txBody>
      </p:sp>
      <p:pic>
        <p:nvPicPr>
          <p:cNvPr id="5" name="Graphic 4">
            <a:extLst>
              <a:ext uri="{FF2B5EF4-FFF2-40B4-BE49-F238E27FC236}">
                <a16:creationId xmlns:a16="http://schemas.microsoft.com/office/drawing/2014/main" id="{E721CBE7-5ED1-D78D-9113-CB0924F084F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38657" y="4077072"/>
            <a:ext cx="6266685" cy="1584176"/>
          </a:xfrm>
          <a:prstGeom prst="rect">
            <a:avLst/>
          </a:prstGeom>
        </p:spPr>
      </p:pic>
    </p:spTree>
    <p:extLst>
      <p:ext uri="{BB962C8B-B14F-4D97-AF65-F5344CB8AC3E}">
        <p14:creationId xmlns:p14="http://schemas.microsoft.com/office/powerpoint/2010/main" val="62662494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EA453-EBC7-D0EE-85A9-55DF5B632F20}"/>
              </a:ext>
            </a:extLst>
          </p:cNvPr>
          <p:cNvSpPr>
            <a:spLocks noGrp="1"/>
          </p:cNvSpPr>
          <p:nvPr>
            <p:ph type="title"/>
          </p:nvPr>
        </p:nvSpPr>
        <p:spPr/>
        <p:txBody>
          <a:bodyPr/>
          <a:lstStyle/>
          <a:p>
            <a:r>
              <a:rPr lang="en-GB" dirty="0"/>
              <a:t>Add a </a:t>
            </a:r>
            <a:r>
              <a:rPr lang="en-GB" dirty="0" err="1"/>
              <a:t>JTextField</a:t>
            </a:r>
            <a:r>
              <a:rPr lang="en-GB" dirty="0"/>
              <a:t> utility method</a:t>
            </a:r>
          </a:p>
        </p:txBody>
      </p:sp>
      <p:sp>
        <p:nvSpPr>
          <p:cNvPr id="3" name="Content Placeholder 2">
            <a:extLst>
              <a:ext uri="{FF2B5EF4-FFF2-40B4-BE49-F238E27FC236}">
                <a16:creationId xmlns:a16="http://schemas.microsoft.com/office/drawing/2014/main" id="{9D070500-AD3C-6967-9117-CADB8131527E}"/>
              </a:ext>
            </a:extLst>
          </p:cNvPr>
          <p:cNvSpPr>
            <a:spLocks noGrp="1"/>
          </p:cNvSpPr>
          <p:nvPr>
            <p:ph idx="1"/>
          </p:nvPr>
        </p:nvSpPr>
        <p:spPr/>
        <p:txBody>
          <a:bodyPr/>
          <a:lstStyle/>
          <a:p>
            <a:r>
              <a:rPr lang="en-GB" dirty="0"/>
              <a:t>We need a method to format </a:t>
            </a:r>
            <a:r>
              <a:rPr lang="en-GB" b="1" dirty="0" err="1"/>
              <a:t>JTextField</a:t>
            </a:r>
            <a:r>
              <a:rPr lang="en-GB" dirty="0"/>
              <a:t> objects, similar to the labels.</a:t>
            </a:r>
          </a:p>
          <a:p>
            <a:r>
              <a:rPr lang="en-GB" dirty="0"/>
              <a:t>Return to the top of the code and insert the </a:t>
            </a:r>
            <a:r>
              <a:rPr lang="en-GB" b="1" dirty="0"/>
              <a:t>highlighted</a:t>
            </a:r>
            <a:r>
              <a:rPr lang="en-GB" dirty="0"/>
              <a:t> method between the </a:t>
            </a:r>
            <a:r>
              <a:rPr lang="en-GB" b="1" dirty="0" err="1"/>
              <a:t>getLabel</a:t>
            </a:r>
            <a:r>
              <a:rPr lang="en-GB" dirty="0"/>
              <a:t> method and the </a:t>
            </a:r>
            <a:r>
              <a:rPr lang="en-GB" b="1" dirty="0"/>
              <a:t>constructor</a:t>
            </a:r>
            <a:r>
              <a:rPr lang="en-GB" dirty="0"/>
              <a:t>. *</a:t>
            </a:r>
          </a:p>
        </p:txBody>
      </p:sp>
      <p:pic>
        <p:nvPicPr>
          <p:cNvPr id="7" name="Picture 6">
            <a:extLst>
              <a:ext uri="{FF2B5EF4-FFF2-40B4-BE49-F238E27FC236}">
                <a16:creationId xmlns:a16="http://schemas.microsoft.com/office/drawing/2014/main" id="{4674C53B-D7F2-F06F-7DD0-A20757B7608F}"/>
              </a:ext>
            </a:extLst>
          </p:cNvPr>
          <p:cNvPicPr>
            <a:picLocks noChangeAspect="1"/>
          </p:cNvPicPr>
          <p:nvPr/>
        </p:nvPicPr>
        <p:blipFill>
          <a:blip r:embed="rId3"/>
          <a:stretch>
            <a:fillRect/>
          </a:stretch>
        </p:blipFill>
        <p:spPr>
          <a:xfrm>
            <a:off x="845840" y="2956785"/>
            <a:ext cx="7452320" cy="3901215"/>
          </a:xfrm>
          <a:prstGeom prst="rect">
            <a:avLst/>
          </a:prstGeom>
        </p:spPr>
      </p:pic>
    </p:spTree>
    <p:extLst>
      <p:ext uri="{BB962C8B-B14F-4D97-AF65-F5344CB8AC3E}">
        <p14:creationId xmlns:p14="http://schemas.microsoft.com/office/powerpoint/2010/main" val="80564262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197CD-2E47-B2BF-1A13-4C777580A79A}"/>
              </a:ext>
            </a:extLst>
          </p:cNvPr>
          <p:cNvSpPr>
            <a:spLocks noGrp="1"/>
          </p:cNvSpPr>
          <p:nvPr>
            <p:ph type="title"/>
          </p:nvPr>
        </p:nvSpPr>
        <p:spPr/>
        <p:txBody>
          <a:bodyPr>
            <a:normAutofit/>
          </a:bodyPr>
          <a:lstStyle/>
          <a:p>
            <a:r>
              <a:rPr lang="en-GB" dirty="0"/>
              <a:t>Add in the text fields</a:t>
            </a:r>
          </a:p>
        </p:txBody>
      </p:sp>
      <p:sp>
        <p:nvSpPr>
          <p:cNvPr id="3" name="Content Placeholder 2">
            <a:extLst>
              <a:ext uri="{FF2B5EF4-FFF2-40B4-BE49-F238E27FC236}">
                <a16:creationId xmlns:a16="http://schemas.microsoft.com/office/drawing/2014/main" id="{43287BC2-FC34-B322-4C4F-005ADCCF9B80}"/>
              </a:ext>
            </a:extLst>
          </p:cNvPr>
          <p:cNvSpPr>
            <a:spLocks noGrp="1"/>
          </p:cNvSpPr>
          <p:nvPr>
            <p:ph idx="1"/>
          </p:nvPr>
        </p:nvSpPr>
        <p:spPr/>
        <p:txBody>
          <a:bodyPr/>
          <a:lstStyle/>
          <a:p>
            <a:r>
              <a:rPr lang="en-GB" dirty="0"/>
              <a:t>Return to the end of the code and add in the text fields.</a:t>
            </a:r>
          </a:p>
          <a:p>
            <a:r>
              <a:rPr lang="en-GB" dirty="0"/>
              <a:t>Add the following </a:t>
            </a:r>
            <a:r>
              <a:rPr lang="en-GB" b="1" dirty="0"/>
              <a:t>highlighted</a:t>
            </a:r>
            <a:r>
              <a:rPr lang="en-GB" dirty="0"/>
              <a:t> statements. *</a:t>
            </a:r>
          </a:p>
        </p:txBody>
      </p:sp>
      <p:pic>
        <p:nvPicPr>
          <p:cNvPr id="5" name="Picture 4">
            <a:extLst>
              <a:ext uri="{FF2B5EF4-FFF2-40B4-BE49-F238E27FC236}">
                <a16:creationId xmlns:a16="http://schemas.microsoft.com/office/drawing/2014/main" id="{63E0C4C8-C298-B956-EF1E-DE350DCCF2B7}"/>
              </a:ext>
            </a:extLst>
          </p:cNvPr>
          <p:cNvPicPr>
            <a:picLocks noChangeAspect="1"/>
          </p:cNvPicPr>
          <p:nvPr/>
        </p:nvPicPr>
        <p:blipFill rotWithShape="1">
          <a:blip r:embed="rId3"/>
          <a:srcRect l="847" t="24052" r="1"/>
          <a:stretch/>
        </p:blipFill>
        <p:spPr>
          <a:xfrm>
            <a:off x="359532" y="2707641"/>
            <a:ext cx="8424936" cy="4150359"/>
          </a:xfrm>
          <a:prstGeom prst="rect">
            <a:avLst/>
          </a:prstGeom>
        </p:spPr>
      </p:pic>
    </p:spTree>
    <p:extLst>
      <p:ext uri="{BB962C8B-B14F-4D97-AF65-F5344CB8AC3E}">
        <p14:creationId xmlns:p14="http://schemas.microsoft.com/office/powerpoint/2010/main" val="320511157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197CD-2E47-B2BF-1A13-4C777580A79A}"/>
              </a:ext>
            </a:extLst>
          </p:cNvPr>
          <p:cNvSpPr>
            <a:spLocks noGrp="1"/>
          </p:cNvSpPr>
          <p:nvPr>
            <p:ph type="title"/>
          </p:nvPr>
        </p:nvSpPr>
        <p:spPr/>
        <p:txBody>
          <a:bodyPr>
            <a:normAutofit/>
          </a:bodyPr>
          <a:lstStyle/>
          <a:p>
            <a:r>
              <a:rPr lang="en-GB" dirty="0"/>
              <a:t>Add the button and show dialog</a:t>
            </a:r>
          </a:p>
        </p:txBody>
      </p:sp>
      <p:sp>
        <p:nvSpPr>
          <p:cNvPr id="3" name="Content Placeholder 2">
            <a:extLst>
              <a:ext uri="{FF2B5EF4-FFF2-40B4-BE49-F238E27FC236}">
                <a16:creationId xmlns:a16="http://schemas.microsoft.com/office/drawing/2014/main" id="{43287BC2-FC34-B322-4C4F-005ADCCF9B80}"/>
              </a:ext>
            </a:extLst>
          </p:cNvPr>
          <p:cNvSpPr>
            <a:spLocks noGrp="1"/>
          </p:cNvSpPr>
          <p:nvPr>
            <p:ph idx="1"/>
          </p:nvPr>
        </p:nvSpPr>
        <p:spPr/>
        <p:txBody>
          <a:bodyPr/>
          <a:lstStyle/>
          <a:p>
            <a:r>
              <a:rPr lang="en-GB" dirty="0"/>
              <a:t>Add a save button to the dialog and add statements to draw it.</a:t>
            </a:r>
          </a:p>
          <a:p>
            <a:r>
              <a:rPr lang="en-GB" dirty="0"/>
              <a:t>Add the following </a:t>
            </a:r>
            <a:r>
              <a:rPr lang="en-GB" b="1" dirty="0"/>
              <a:t>highlighted</a:t>
            </a:r>
            <a:r>
              <a:rPr lang="en-GB" dirty="0"/>
              <a:t> statements. *</a:t>
            </a:r>
          </a:p>
        </p:txBody>
      </p:sp>
      <p:pic>
        <p:nvPicPr>
          <p:cNvPr id="10" name="Picture 9">
            <a:extLst>
              <a:ext uri="{FF2B5EF4-FFF2-40B4-BE49-F238E27FC236}">
                <a16:creationId xmlns:a16="http://schemas.microsoft.com/office/drawing/2014/main" id="{CC870BDC-D659-7A85-0825-A353DCC502DF}"/>
              </a:ext>
            </a:extLst>
          </p:cNvPr>
          <p:cNvPicPr>
            <a:picLocks noChangeAspect="1"/>
          </p:cNvPicPr>
          <p:nvPr/>
        </p:nvPicPr>
        <p:blipFill rotWithShape="1">
          <a:blip r:embed="rId3"/>
          <a:srcRect t="9882"/>
          <a:stretch/>
        </p:blipFill>
        <p:spPr>
          <a:xfrm>
            <a:off x="98906" y="2636912"/>
            <a:ext cx="8946188" cy="4221088"/>
          </a:xfrm>
          <a:prstGeom prst="rect">
            <a:avLst/>
          </a:prstGeom>
        </p:spPr>
      </p:pic>
    </p:spTree>
    <p:extLst>
      <p:ext uri="{BB962C8B-B14F-4D97-AF65-F5344CB8AC3E}">
        <p14:creationId xmlns:p14="http://schemas.microsoft.com/office/powerpoint/2010/main" val="107098097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197CD-2E47-B2BF-1A13-4C777580A79A}"/>
              </a:ext>
            </a:extLst>
          </p:cNvPr>
          <p:cNvSpPr>
            <a:spLocks noGrp="1"/>
          </p:cNvSpPr>
          <p:nvPr>
            <p:ph type="title"/>
          </p:nvPr>
        </p:nvSpPr>
        <p:spPr/>
        <p:txBody>
          <a:bodyPr>
            <a:normAutofit/>
          </a:bodyPr>
          <a:lstStyle/>
          <a:p>
            <a:r>
              <a:rPr lang="en-GB" dirty="0"/>
              <a:t>Fix the New TODO</a:t>
            </a:r>
          </a:p>
        </p:txBody>
      </p:sp>
      <p:sp>
        <p:nvSpPr>
          <p:cNvPr id="3" name="Content Placeholder 2">
            <a:extLst>
              <a:ext uri="{FF2B5EF4-FFF2-40B4-BE49-F238E27FC236}">
                <a16:creationId xmlns:a16="http://schemas.microsoft.com/office/drawing/2014/main" id="{43287BC2-FC34-B322-4C4F-005ADCCF9B80}"/>
              </a:ext>
            </a:extLst>
          </p:cNvPr>
          <p:cNvSpPr>
            <a:spLocks noGrp="1"/>
          </p:cNvSpPr>
          <p:nvPr>
            <p:ph idx="1"/>
          </p:nvPr>
        </p:nvSpPr>
        <p:spPr/>
        <p:txBody>
          <a:bodyPr/>
          <a:lstStyle/>
          <a:p>
            <a:r>
              <a:rPr lang="en-GB" dirty="0"/>
              <a:t>Add a save button to the dialog and add statements to draw it.</a:t>
            </a:r>
          </a:p>
          <a:p>
            <a:r>
              <a:rPr lang="en-GB" dirty="0"/>
              <a:t>Amend the following </a:t>
            </a:r>
            <a:r>
              <a:rPr lang="en-GB" b="1" dirty="0"/>
              <a:t>highlighted</a:t>
            </a:r>
            <a:r>
              <a:rPr lang="en-GB" dirty="0"/>
              <a:t> statements. *</a:t>
            </a:r>
          </a:p>
        </p:txBody>
      </p:sp>
      <p:pic>
        <p:nvPicPr>
          <p:cNvPr id="5" name="Picture 4">
            <a:extLst>
              <a:ext uri="{FF2B5EF4-FFF2-40B4-BE49-F238E27FC236}">
                <a16:creationId xmlns:a16="http://schemas.microsoft.com/office/drawing/2014/main" id="{F59B6D21-7386-28B2-9CEB-EFE2E0B6339A}"/>
              </a:ext>
            </a:extLst>
          </p:cNvPr>
          <p:cNvPicPr>
            <a:picLocks noChangeAspect="1"/>
          </p:cNvPicPr>
          <p:nvPr/>
        </p:nvPicPr>
        <p:blipFill rotWithShape="1">
          <a:blip r:embed="rId3"/>
          <a:srcRect t="7349" b="33367"/>
          <a:stretch/>
        </p:blipFill>
        <p:spPr>
          <a:xfrm>
            <a:off x="195135" y="2636912"/>
            <a:ext cx="8753729" cy="4221088"/>
          </a:xfrm>
          <a:prstGeom prst="rect">
            <a:avLst/>
          </a:prstGeom>
        </p:spPr>
      </p:pic>
    </p:spTree>
    <p:extLst>
      <p:ext uri="{BB962C8B-B14F-4D97-AF65-F5344CB8AC3E}">
        <p14:creationId xmlns:p14="http://schemas.microsoft.com/office/powerpoint/2010/main" val="262973709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197CD-2E47-B2BF-1A13-4C777580A79A}"/>
              </a:ext>
            </a:extLst>
          </p:cNvPr>
          <p:cNvSpPr>
            <a:spLocks noGrp="1"/>
          </p:cNvSpPr>
          <p:nvPr>
            <p:ph type="title"/>
          </p:nvPr>
        </p:nvSpPr>
        <p:spPr/>
        <p:txBody>
          <a:bodyPr>
            <a:normAutofit/>
          </a:bodyPr>
          <a:lstStyle/>
          <a:p>
            <a:r>
              <a:rPr lang="en-GB" dirty="0"/>
              <a:t>Test the Add/Edit dialog</a:t>
            </a:r>
          </a:p>
        </p:txBody>
      </p:sp>
      <p:sp>
        <p:nvSpPr>
          <p:cNvPr id="3" name="Content Placeholder 2">
            <a:extLst>
              <a:ext uri="{FF2B5EF4-FFF2-40B4-BE49-F238E27FC236}">
                <a16:creationId xmlns:a16="http://schemas.microsoft.com/office/drawing/2014/main" id="{43287BC2-FC34-B322-4C4F-005ADCCF9B80}"/>
              </a:ext>
            </a:extLst>
          </p:cNvPr>
          <p:cNvSpPr>
            <a:spLocks noGrp="1"/>
          </p:cNvSpPr>
          <p:nvPr>
            <p:ph idx="1"/>
          </p:nvPr>
        </p:nvSpPr>
        <p:spPr/>
        <p:txBody>
          <a:bodyPr/>
          <a:lstStyle/>
          <a:p>
            <a:r>
              <a:rPr lang="en-GB" dirty="0"/>
              <a:t>Open the </a:t>
            </a:r>
            <a:r>
              <a:rPr lang="en-GB" b="1" dirty="0"/>
              <a:t>Run and Debug panel</a:t>
            </a:r>
            <a:r>
              <a:rPr lang="en-GB" dirty="0"/>
              <a:t>, use the </a:t>
            </a:r>
            <a:r>
              <a:rPr lang="en-GB" b="1" dirty="0"/>
              <a:t>create a </a:t>
            </a:r>
            <a:r>
              <a:rPr lang="en-GB" b="1" dirty="0" err="1"/>
              <a:t>launch.json</a:t>
            </a:r>
            <a:r>
              <a:rPr lang="en-GB" b="1" dirty="0"/>
              <a:t> file</a:t>
            </a:r>
            <a:r>
              <a:rPr lang="en-GB" dirty="0"/>
              <a:t> control to build a launch script.</a:t>
            </a:r>
          </a:p>
          <a:p>
            <a:r>
              <a:rPr lang="en-GB" dirty="0"/>
              <a:t>Use the green </a:t>
            </a:r>
            <a:r>
              <a:rPr lang="en-GB" b="1" dirty="0"/>
              <a:t>Start Debugging </a:t>
            </a:r>
            <a:r>
              <a:rPr lang="en-GB" dirty="0"/>
              <a:t>arrow to run the program, test the UI.</a:t>
            </a:r>
          </a:p>
          <a:p>
            <a:r>
              <a:rPr lang="en-GB" dirty="0"/>
              <a:t>Use the </a:t>
            </a:r>
            <a:r>
              <a:rPr lang="en-GB" b="1" dirty="0"/>
              <a:t>New </a:t>
            </a:r>
            <a:r>
              <a:rPr lang="en-GB" dirty="0"/>
              <a:t>button to display the </a:t>
            </a:r>
            <a:r>
              <a:rPr lang="en-GB" b="1" dirty="0"/>
              <a:t>Add/Edit </a:t>
            </a:r>
            <a:r>
              <a:rPr lang="en-GB" dirty="0"/>
              <a:t>result dialog. *</a:t>
            </a:r>
          </a:p>
        </p:txBody>
      </p:sp>
      <p:pic>
        <p:nvPicPr>
          <p:cNvPr id="6" name="Picture 5">
            <a:extLst>
              <a:ext uri="{FF2B5EF4-FFF2-40B4-BE49-F238E27FC236}">
                <a16:creationId xmlns:a16="http://schemas.microsoft.com/office/drawing/2014/main" id="{0AEFF780-FD04-2422-9CBE-D500A4A1E94C}"/>
              </a:ext>
            </a:extLst>
          </p:cNvPr>
          <p:cNvPicPr>
            <a:picLocks noChangeAspect="1"/>
          </p:cNvPicPr>
          <p:nvPr/>
        </p:nvPicPr>
        <p:blipFill rotWithShape="1">
          <a:blip r:embed="rId3"/>
          <a:srcRect b="32098"/>
          <a:stretch/>
        </p:blipFill>
        <p:spPr>
          <a:xfrm>
            <a:off x="0" y="3501008"/>
            <a:ext cx="9144000" cy="3356992"/>
          </a:xfrm>
          <a:prstGeom prst="rect">
            <a:avLst/>
          </a:prstGeom>
        </p:spPr>
      </p:pic>
    </p:spTree>
    <p:extLst>
      <p:ext uri="{BB962C8B-B14F-4D97-AF65-F5344CB8AC3E}">
        <p14:creationId xmlns:p14="http://schemas.microsoft.com/office/powerpoint/2010/main" val="67207373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197CD-2E47-B2BF-1A13-4C777580A79A}"/>
              </a:ext>
            </a:extLst>
          </p:cNvPr>
          <p:cNvSpPr>
            <a:spLocks noGrp="1"/>
          </p:cNvSpPr>
          <p:nvPr>
            <p:ph type="title"/>
          </p:nvPr>
        </p:nvSpPr>
        <p:spPr/>
        <p:txBody>
          <a:bodyPr>
            <a:normAutofit/>
          </a:bodyPr>
          <a:lstStyle/>
          <a:p>
            <a:r>
              <a:rPr lang="en-GB" dirty="0"/>
              <a:t>Add a display result method</a:t>
            </a:r>
          </a:p>
        </p:txBody>
      </p:sp>
      <p:sp>
        <p:nvSpPr>
          <p:cNvPr id="3" name="Content Placeholder 2">
            <a:extLst>
              <a:ext uri="{FF2B5EF4-FFF2-40B4-BE49-F238E27FC236}">
                <a16:creationId xmlns:a16="http://schemas.microsoft.com/office/drawing/2014/main" id="{43287BC2-FC34-B322-4C4F-005ADCCF9B80}"/>
              </a:ext>
            </a:extLst>
          </p:cNvPr>
          <p:cNvSpPr>
            <a:spLocks noGrp="1"/>
          </p:cNvSpPr>
          <p:nvPr>
            <p:ph idx="1"/>
          </p:nvPr>
        </p:nvSpPr>
        <p:spPr/>
        <p:txBody>
          <a:bodyPr/>
          <a:lstStyle/>
          <a:p>
            <a:r>
              <a:rPr lang="en-GB" dirty="0"/>
              <a:t>Add in a new method which will be used to draw records to the UI.</a:t>
            </a:r>
          </a:p>
          <a:p>
            <a:r>
              <a:rPr lang="en-GB" dirty="0"/>
              <a:t>Add the following </a:t>
            </a:r>
            <a:r>
              <a:rPr lang="en-GB" b="1" dirty="0"/>
              <a:t>highlighted</a:t>
            </a:r>
            <a:r>
              <a:rPr lang="en-GB" dirty="0"/>
              <a:t> method. *</a:t>
            </a:r>
          </a:p>
        </p:txBody>
      </p:sp>
      <p:pic>
        <p:nvPicPr>
          <p:cNvPr id="6" name="Picture 5">
            <a:extLst>
              <a:ext uri="{FF2B5EF4-FFF2-40B4-BE49-F238E27FC236}">
                <a16:creationId xmlns:a16="http://schemas.microsoft.com/office/drawing/2014/main" id="{7E056AC8-4689-6181-8CA3-D864F7E3B1ED}"/>
              </a:ext>
            </a:extLst>
          </p:cNvPr>
          <p:cNvPicPr>
            <a:picLocks noChangeAspect="1"/>
          </p:cNvPicPr>
          <p:nvPr/>
        </p:nvPicPr>
        <p:blipFill rotWithShape="1">
          <a:blip r:embed="rId3"/>
          <a:srcRect t="12168"/>
          <a:stretch/>
        </p:blipFill>
        <p:spPr>
          <a:xfrm>
            <a:off x="457200" y="2666288"/>
            <a:ext cx="8412900" cy="4191712"/>
          </a:xfrm>
          <a:prstGeom prst="rect">
            <a:avLst/>
          </a:prstGeom>
        </p:spPr>
      </p:pic>
    </p:spTree>
    <p:extLst>
      <p:ext uri="{BB962C8B-B14F-4D97-AF65-F5344CB8AC3E}">
        <p14:creationId xmlns:p14="http://schemas.microsoft.com/office/powerpoint/2010/main" val="369829298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197CD-2E47-B2BF-1A13-4C777580A79A}"/>
              </a:ext>
            </a:extLst>
          </p:cNvPr>
          <p:cNvSpPr>
            <a:spLocks noGrp="1"/>
          </p:cNvSpPr>
          <p:nvPr>
            <p:ph type="title"/>
          </p:nvPr>
        </p:nvSpPr>
        <p:spPr/>
        <p:txBody>
          <a:bodyPr>
            <a:normAutofit/>
          </a:bodyPr>
          <a:lstStyle/>
          <a:p>
            <a:r>
              <a:rPr lang="en-GB" dirty="0"/>
              <a:t>Add a display result method</a:t>
            </a:r>
          </a:p>
        </p:txBody>
      </p:sp>
      <p:sp>
        <p:nvSpPr>
          <p:cNvPr id="3" name="Content Placeholder 2">
            <a:extLst>
              <a:ext uri="{FF2B5EF4-FFF2-40B4-BE49-F238E27FC236}">
                <a16:creationId xmlns:a16="http://schemas.microsoft.com/office/drawing/2014/main" id="{43287BC2-FC34-B322-4C4F-005ADCCF9B80}"/>
              </a:ext>
            </a:extLst>
          </p:cNvPr>
          <p:cNvSpPr>
            <a:spLocks noGrp="1"/>
          </p:cNvSpPr>
          <p:nvPr>
            <p:ph idx="1"/>
          </p:nvPr>
        </p:nvSpPr>
        <p:spPr/>
        <p:txBody>
          <a:bodyPr/>
          <a:lstStyle/>
          <a:p>
            <a:r>
              <a:rPr lang="en-GB" dirty="0"/>
              <a:t>Display the values currently found in the selected record.</a:t>
            </a:r>
          </a:p>
          <a:p>
            <a:r>
              <a:rPr lang="en-GB" dirty="0"/>
              <a:t>Add the following </a:t>
            </a:r>
            <a:r>
              <a:rPr lang="en-GB" b="1" dirty="0"/>
              <a:t>highlighted</a:t>
            </a:r>
            <a:r>
              <a:rPr lang="en-GB" dirty="0"/>
              <a:t> statements. *</a:t>
            </a:r>
          </a:p>
        </p:txBody>
      </p:sp>
      <p:pic>
        <p:nvPicPr>
          <p:cNvPr id="5" name="Picture 4">
            <a:extLst>
              <a:ext uri="{FF2B5EF4-FFF2-40B4-BE49-F238E27FC236}">
                <a16:creationId xmlns:a16="http://schemas.microsoft.com/office/drawing/2014/main" id="{9A3A4F27-DA84-6A03-BF92-DE334BF246AF}"/>
              </a:ext>
            </a:extLst>
          </p:cNvPr>
          <p:cNvPicPr>
            <a:picLocks noChangeAspect="1"/>
          </p:cNvPicPr>
          <p:nvPr/>
        </p:nvPicPr>
        <p:blipFill rotWithShape="1">
          <a:blip r:embed="rId3"/>
          <a:srcRect t="27721"/>
          <a:stretch/>
        </p:blipFill>
        <p:spPr>
          <a:xfrm>
            <a:off x="500062" y="2771448"/>
            <a:ext cx="8143875" cy="3931104"/>
          </a:xfrm>
          <a:prstGeom prst="rect">
            <a:avLst/>
          </a:prstGeom>
        </p:spPr>
      </p:pic>
    </p:spTree>
    <p:extLst>
      <p:ext uri="{BB962C8B-B14F-4D97-AF65-F5344CB8AC3E}">
        <p14:creationId xmlns:p14="http://schemas.microsoft.com/office/powerpoint/2010/main" val="207171807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197CD-2E47-B2BF-1A13-4C777580A79A}"/>
              </a:ext>
            </a:extLst>
          </p:cNvPr>
          <p:cNvSpPr>
            <a:spLocks noGrp="1"/>
          </p:cNvSpPr>
          <p:nvPr>
            <p:ph type="title"/>
          </p:nvPr>
        </p:nvSpPr>
        <p:spPr/>
        <p:txBody>
          <a:bodyPr>
            <a:normAutofit/>
          </a:bodyPr>
          <a:lstStyle/>
          <a:p>
            <a:r>
              <a:rPr lang="en-GB" dirty="0"/>
              <a:t>Add a display result method</a:t>
            </a:r>
          </a:p>
        </p:txBody>
      </p:sp>
      <p:sp>
        <p:nvSpPr>
          <p:cNvPr id="3" name="Content Placeholder 2">
            <a:extLst>
              <a:ext uri="{FF2B5EF4-FFF2-40B4-BE49-F238E27FC236}">
                <a16:creationId xmlns:a16="http://schemas.microsoft.com/office/drawing/2014/main" id="{43287BC2-FC34-B322-4C4F-005ADCCF9B80}"/>
              </a:ext>
            </a:extLst>
          </p:cNvPr>
          <p:cNvSpPr>
            <a:spLocks noGrp="1"/>
          </p:cNvSpPr>
          <p:nvPr>
            <p:ph idx="1"/>
          </p:nvPr>
        </p:nvSpPr>
        <p:spPr/>
        <p:txBody>
          <a:bodyPr/>
          <a:lstStyle/>
          <a:p>
            <a:r>
              <a:rPr lang="en-GB" dirty="0"/>
              <a:t>Work out the average score and the grade, display these.</a:t>
            </a:r>
          </a:p>
          <a:p>
            <a:r>
              <a:rPr lang="en-GB" dirty="0"/>
              <a:t>Add the following </a:t>
            </a:r>
            <a:r>
              <a:rPr lang="en-GB" b="1" dirty="0"/>
              <a:t>highlighted</a:t>
            </a:r>
            <a:r>
              <a:rPr lang="en-GB" dirty="0"/>
              <a:t> statements. *</a:t>
            </a:r>
          </a:p>
        </p:txBody>
      </p:sp>
      <p:pic>
        <p:nvPicPr>
          <p:cNvPr id="6" name="Picture 5">
            <a:extLst>
              <a:ext uri="{FF2B5EF4-FFF2-40B4-BE49-F238E27FC236}">
                <a16:creationId xmlns:a16="http://schemas.microsoft.com/office/drawing/2014/main" id="{DE5E7865-531C-1BCE-715A-D5322BB204CC}"/>
              </a:ext>
            </a:extLst>
          </p:cNvPr>
          <p:cNvPicPr>
            <a:picLocks noChangeAspect="1"/>
          </p:cNvPicPr>
          <p:nvPr/>
        </p:nvPicPr>
        <p:blipFill rotWithShape="1">
          <a:blip r:embed="rId3"/>
          <a:srcRect t="8745"/>
          <a:stretch/>
        </p:blipFill>
        <p:spPr>
          <a:xfrm>
            <a:off x="457200" y="2636912"/>
            <a:ext cx="6557436" cy="4221088"/>
          </a:xfrm>
          <a:prstGeom prst="rect">
            <a:avLst/>
          </a:prstGeom>
        </p:spPr>
      </p:pic>
    </p:spTree>
    <p:extLst>
      <p:ext uri="{BB962C8B-B14F-4D97-AF65-F5344CB8AC3E}">
        <p14:creationId xmlns:p14="http://schemas.microsoft.com/office/powerpoint/2010/main" val="52387031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197CD-2E47-B2BF-1A13-4C777580A79A}"/>
              </a:ext>
            </a:extLst>
          </p:cNvPr>
          <p:cNvSpPr>
            <a:spLocks noGrp="1"/>
          </p:cNvSpPr>
          <p:nvPr>
            <p:ph type="title"/>
          </p:nvPr>
        </p:nvSpPr>
        <p:spPr/>
        <p:txBody>
          <a:bodyPr>
            <a:normAutofit/>
          </a:bodyPr>
          <a:lstStyle/>
          <a:p>
            <a:r>
              <a:rPr lang="en-GB" dirty="0"/>
              <a:t>Add a change selected method</a:t>
            </a:r>
          </a:p>
        </p:txBody>
      </p:sp>
      <p:sp>
        <p:nvSpPr>
          <p:cNvPr id="3" name="Content Placeholder 2">
            <a:extLst>
              <a:ext uri="{FF2B5EF4-FFF2-40B4-BE49-F238E27FC236}">
                <a16:creationId xmlns:a16="http://schemas.microsoft.com/office/drawing/2014/main" id="{43287BC2-FC34-B322-4C4F-005ADCCF9B80}"/>
              </a:ext>
            </a:extLst>
          </p:cNvPr>
          <p:cNvSpPr>
            <a:spLocks noGrp="1"/>
          </p:cNvSpPr>
          <p:nvPr>
            <p:ph idx="1"/>
          </p:nvPr>
        </p:nvSpPr>
        <p:spPr/>
        <p:txBody>
          <a:bodyPr/>
          <a:lstStyle/>
          <a:p>
            <a:r>
              <a:rPr lang="en-GB" dirty="0"/>
              <a:t>This method will sanity check numbers being set as the selected index.</a:t>
            </a:r>
          </a:p>
          <a:p>
            <a:r>
              <a:rPr lang="en-GB" dirty="0"/>
              <a:t>Add the following </a:t>
            </a:r>
            <a:r>
              <a:rPr lang="en-GB" b="1" dirty="0"/>
              <a:t>highlighted</a:t>
            </a:r>
            <a:r>
              <a:rPr lang="en-GB" dirty="0"/>
              <a:t> method. *</a:t>
            </a:r>
          </a:p>
        </p:txBody>
      </p:sp>
      <p:pic>
        <p:nvPicPr>
          <p:cNvPr id="5" name="Picture 4">
            <a:extLst>
              <a:ext uri="{FF2B5EF4-FFF2-40B4-BE49-F238E27FC236}">
                <a16:creationId xmlns:a16="http://schemas.microsoft.com/office/drawing/2014/main" id="{B0962AE0-ABCA-83E4-F9F3-D894F9804094}"/>
              </a:ext>
            </a:extLst>
          </p:cNvPr>
          <p:cNvPicPr>
            <a:picLocks noChangeAspect="1"/>
          </p:cNvPicPr>
          <p:nvPr/>
        </p:nvPicPr>
        <p:blipFill rotWithShape="1">
          <a:blip r:embed="rId3"/>
          <a:srcRect t="24087"/>
          <a:stretch/>
        </p:blipFill>
        <p:spPr>
          <a:xfrm>
            <a:off x="1564343" y="2638596"/>
            <a:ext cx="6015314" cy="4219404"/>
          </a:xfrm>
          <a:prstGeom prst="rect">
            <a:avLst/>
          </a:prstGeom>
        </p:spPr>
      </p:pic>
    </p:spTree>
    <p:extLst>
      <p:ext uri="{BB962C8B-B14F-4D97-AF65-F5344CB8AC3E}">
        <p14:creationId xmlns:p14="http://schemas.microsoft.com/office/powerpoint/2010/main" val="127607969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197CD-2E47-B2BF-1A13-4C777580A79A}"/>
              </a:ext>
            </a:extLst>
          </p:cNvPr>
          <p:cNvSpPr>
            <a:spLocks noGrp="1"/>
          </p:cNvSpPr>
          <p:nvPr>
            <p:ph type="title"/>
          </p:nvPr>
        </p:nvSpPr>
        <p:spPr/>
        <p:txBody>
          <a:bodyPr>
            <a:normAutofit fontScale="90000"/>
          </a:bodyPr>
          <a:lstStyle/>
          <a:p>
            <a:r>
              <a:rPr lang="en-GB" dirty="0"/>
              <a:t>Add a method to draw the record list</a:t>
            </a:r>
          </a:p>
        </p:txBody>
      </p:sp>
      <p:sp>
        <p:nvSpPr>
          <p:cNvPr id="3" name="Content Placeholder 2">
            <a:extLst>
              <a:ext uri="{FF2B5EF4-FFF2-40B4-BE49-F238E27FC236}">
                <a16:creationId xmlns:a16="http://schemas.microsoft.com/office/drawing/2014/main" id="{43287BC2-FC34-B322-4C4F-005ADCCF9B80}"/>
              </a:ext>
            </a:extLst>
          </p:cNvPr>
          <p:cNvSpPr>
            <a:spLocks noGrp="1"/>
          </p:cNvSpPr>
          <p:nvPr>
            <p:ph idx="1"/>
          </p:nvPr>
        </p:nvSpPr>
        <p:spPr/>
        <p:txBody>
          <a:bodyPr/>
          <a:lstStyle/>
          <a:p>
            <a:r>
              <a:rPr lang="en-GB" dirty="0"/>
              <a:t>This method will draw the list of records to the main window </a:t>
            </a:r>
            <a:r>
              <a:rPr lang="en-GB" b="1" dirty="0" err="1"/>
              <a:t>JList</a:t>
            </a:r>
            <a:r>
              <a:rPr lang="en-GB" dirty="0"/>
              <a:t>.</a:t>
            </a:r>
          </a:p>
          <a:p>
            <a:r>
              <a:rPr lang="en-GB" dirty="0"/>
              <a:t>Add the following </a:t>
            </a:r>
            <a:r>
              <a:rPr lang="en-GB" b="1" dirty="0"/>
              <a:t>highlighted</a:t>
            </a:r>
            <a:r>
              <a:rPr lang="en-GB" dirty="0"/>
              <a:t> method. *</a:t>
            </a:r>
          </a:p>
        </p:txBody>
      </p:sp>
      <p:pic>
        <p:nvPicPr>
          <p:cNvPr id="6" name="Picture 5">
            <a:extLst>
              <a:ext uri="{FF2B5EF4-FFF2-40B4-BE49-F238E27FC236}">
                <a16:creationId xmlns:a16="http://schemas.microsoft.com/office/drawing/2014/main" id="{53239DAF-3694-4B5D-FFA8-412B5B5D3C4B}"/>
              </a:ext>
            </a:extLst>
          </p:cNvPr>
          <p:cNvPicPr>
            <a:picLocks noChangeAspect="1"/>
          </p:cNvPicPr>
          <p:nvPr/>
        </p:nvPicPr>
        <p:blipFill rotWithShape="1">
          <a:blip r:embed="rId3"/>
          <a:srcRect t="18025"/>
          <a:stretch/>
        </p:blipFill>
        <p:spPr>
          <a:xfrm>
            <a:off x="1244289" y="2619343"/>
            <a:ext cx="6655421" cy="4238657"/>
          </a:xfrm>
          <a:prstGeom prst="rect">
            <a:avLst/>
          </a:prstGeom>
        </p:spPr>
      </p:pic>
    </p:spTree>
    <p:extLst>
      <p:ext uri="{BB962C8B-B14F-4D97-AF65-F5344CB8AC3E}">
        <p14:creationId xmlns:p14="http://schemas.microsoft.com/office/powerpoint/2010/main" val="3935883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262BC-0FA0-AB35-16E6-EE91CA8772AB}"/>
              </a:ext>
            </a:extLst>
          </p:cNvPr>
          <p:cNvSpPr>
            <a:spLocks noGrp="1"/>
          </p:cNvSpPr>
          <p:nvPr>
            <p:ph type="title"/>
          </p:nvPr>
        </p:nvSpPr>
        <p:spPr/>
        <p:txBody>
          <a:bodyPr/>
          <a:lstStyle/>
          <a:p>
            <a:r>
              <a:rPr lang="en-GB" dirty="0"/>
              <a:t>File input and output streams</a:t>
            </a:r>
          </a:p>
        </p:txBody>
      </p:sp>
      <p:sp>
        <p:nvSpPr>
          <p:cNvPr id="3" name="Content Placeholder 2">
            <a:extLst>
              <a:ext uri="{FF2B5EF4-FFF2-40B4-BE49-F238E27FC236}">
                <a16:creationId xmlns:a16="http://schemas.microsoft.com/office/drawing/2014/main" id="{B5FB99CB-B2A2-0D8D-86C8-22C4376F5933}"/>
              </a:ext>
            </a:extLst>
          </p:cNvPr>
          <p:cNvSpPr>
            <a:spLocks noGrp="1"/>
          </p:cNvSpPr>
          <p:nvPr>
            <p:ph idx="1"/>
          </p:nvPr>
        </p:nvSpPr>
        <p:spPr/>
        <p:txBody>
          <a:bodyPr/>
          <a:lstStyle/>
          <a:p>
            <a:r>
              <a:rPr lang="en-GB" dirty="0"/>
              <a:t>Java uses system of streams based around </a:t>
            </a:r>
            <a:r>
              <a:rPr lang="en-GB" b="1" dirty="0"/>
              <a:t>Reader</a:t>
            </a:r>
            <a:r>
              <a:rPr lang="en-GB" dirty="0"/>
              <a:t> and </a:t>
            </a:r>
            <a:r>
              <a:rPr lang="en-GB" b="1" dirty="0"/>
              <a:t>Writer</a:t>
            </a:r>
            <a:r>
              <a:rPr lang="en-GB" dirty="0"/>
              <a:t> classes for all input and output.</a:t>
            </a:r>
          </a:p>
          <a:p>
            <a:r>
              <a:rPr lang="en-GB" dirty="0"/>
              <a:t>When saving files, we will use </a:t>
            </a:r>
            <a:r>
              <a:rPr lang="en-GB" dirty="0">
                <a:hlinkClick r:id="rId3"/>
              </a:rPr>
              <a:t>FileWriter</a:t>
            </a:r>
            <a:r>
              <a:rPr lang="en-GB" dirty="0"/>
              <a:t>. </a:t>
            </a:r>
            <a:r>
              <a:rPr lang="en-GB" sz="1100" dirty="0"/>
              <a:t>[3]</a:t>
            </a:r>
            <a:endParaRPr lang="en-GB" dirty="0"/>
          </a:p>
        </p:txBody>
      </p:sp>
      <p:pic>
        <p:nvPicPr>
          <p:cNvPr id="11" name="Picture 10">
            <a:extLst>
              <a:ext uri="{FF2B5EF4-FFF2-40B4-BE49-F238E27FC236}">
                <a16:creationId xmlns:a16="http://schemas.microsoft.com/office/drawing/2014/main" id="{B647224A-0460-2AC9-5536-C33B6D734E4C}"/>
              </a:ext>
            </a:extLst>
          </p:cNvPr>
          <p:cNvPicPr>
            <a:picLocks noChangeAspect="1"/>
          </p:cNvPicPr>
          <p:nvPr/>
        </p:nvPicPr>
        <p:blipFill>
          <a:blip r:embed="rId4"/>
          <a:stretch>
            <a:fillRect/>
          </a:stretch>
        </p:blipFill>
        <p:spPr>
          <a:xfrm>
            <a:off x="1114425" y="3068960"/>
            <a:ext cx="6915150" cy="3400425"/>
          </a:xfrm>
          <a:prstGeom prst="rect">
            <a:avLst/>
          </a:prstGeom>
        </p:spPr>
      </p:pic>
    </p:spTree>
    <p:extLst>
      <p:ext uri="{BB962C8B-B14F-4D97-AF65-F5344CB8AC3E}">
        <p14:creationId xmlns:p14="http://schemas.microsoft.com/office/powerpoint/2010/main" val="246344098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197CD-2E47-B2BF-1A13-4C777580A79A}"/>
              </a:ext>
            </a:extLst>
          </p:cNvPr>
          <p:cNvSpPr>
            <a:spLocks noGrp="1"/>
          </p:cNvSpPr>
          <p:nvPr>
            <p:ph type="title"/>
          </p:nvPr>
        </p:nvSpPr>
        <p:spPr/>
        <p:txBody>
          <a:bodyPr>
            <a:normAutofit/>
          </a:bodyPr>
          <a:lstStyle/>
          <a:p>
            <a:r>
              <a:rPr lang="en-GB" dirty="0"/>
              <a:t>Add a remove record method</a:t>
            </a:r>
          </a:p>
        </p:txBody>
      </p:sp>
      <p:sp>
        <p:nvSpPr>
          <p:cNvPr id="3" name="Content Placeholder 2">
            <a:extLst>
              <a:ext uri="{FF2B5EF4-FFF2-40B4-BE49-F238E27FC236}">
                <a16:creationId xmlns:a16="http://schemas.microsoft.com/office/drawing/2014/main" id="{43287BC2-FC34-B322-4C4F-005ADCCF9B80}"/>
              </a:ext>
            </a:extLst>
          </p:cNvPr>
          <p:cNvSpPr>
            <a:spLocks noGrp="1"/>
          </p:cNvSpPr>
          <p:nvPr>
            <p:ph idx="1"/>
          </p:nvPr>
        </p:nvSpPr>
        <p:spPr/>
        <p:txBody>
          <a:bodyPr/>
          <a:lstStyle/>
          <a:p>
            <a:r>
              <a:rPr lang="en-GB" dirty="0"/>
              <a:t>This method will remove a record from the collection.</a:t>
            </a:r>
          </a:p>
          <a:p>
            <a:r>
              <a:rPr lang="en-GB" dirty="0"/>
              <a:t>Add the following </a:t>
            </a:r>
            <a:r>
              <a:rPr lang="en-GB" b="1" dirty="0"/>
              <a:t>highlighted</a:t>
            </a:r>
            <a:r>
              <a:rPr lang="en-GB" dirty="0"/>
              <a:t> method. *</a:t>
            </a:r>
          </a:p>
        </p:txBody>
      </p:sp>
      <p:pic>
        <p:nvPicPr>
          <p:cNvPr id="8" name="Picture 7">
            <a:extLst>
              <a:ext uri="{FF2B5EF4-FFF2-40B4-BE49-F238E27FC236}">
                <a16:creationId xmlns:a16="http://schemas.microsoft.com/office/drawing/2014/main" id="{E6F1E42C-B139-9850-40AC-818126FD5FA8}"/>
              </a:ext>
            </a:extLst>
          </p:cNvPr>
          <p:cNvPicPr>
            <a:picLocks noChangeAspect="1"/>
          </p:cNvPicPr>
          <p:nvPr/>
        </p:nvPicPr>
        <p:blipFill rotWithShape="1">
          <a:blip r:embed="rId3"/>
          <a:srcRect t="23750"/>
          <a:stretch/>
        </p:blipFill>
        <p:spPr>
          <a:xfrm>
            <a:off x="1161964" y="2710878"/>
            <a:ext cx="6820071" cy="4147122"/>
          </a:xfrm>
          <a:prstGeom prst="rect">
            <a:avLst/>
          </a:prstGeom>
        </p:spPr>
      </p:pic>
    </p:spTree>
    <p:extLst>
      <p:ext uri="{BB962C8B-B14F-4D97-AF65-F5344CB8AC3E}">
        <p14:creationId xmlns:p14="http://schemas.microsoft.com/office/powerpoint/2010/main" val="94299916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197CD-2E47-B2BF-1A13-4C777580A79A}"/>
              </a:ext>
            </a:extLst>
          </p:cNvPr>
          <p:cNvSpPr>
            <a:spLocks noGrp="1"/>
          </p:cNvSpPr>
          <p:nvPr>
            <p:ph type="title"/>
          </p:nvPr>
        </p:nvSpPr>
        <p:spPr/>
        <p:txBody>
          <a:bodyPr>
            <a:normAutofit/>
          </a:bodyPr>
          <a:lstStyle/>
          <a:p>
            <a:r>
              <a:rPr lang="en-GB" dirty="0"/>
              <a:t>Add a remove record method</a:t>
            </a:r>
          </a:p>
        </p:txBody>
      </p:sp>
      <p:sp>
        <p:nvSpPr>
          <p:cNvPr id="3" name="Content Placeholder 2">
            <a:extLst>
              <a:ext uri="{FF2B5EF4-FFF2-40B4-BE49-F238E27FC236}">
                <a16:creationId xmlns:a16="http://schemas.microsoft.com/office/drawing/2014/main" id="{43287BC2-FC34-B322-4C4F-005ADCCF9B80}"/>
              </a:ext>
            </a:extLst>
          </p:cNvPr>
          <p:cNvSpPr>
            <a:spLocks noGrp="1"/>
          </p:cNvSpPr>
          <p:nvPr>
            <p:ph idx="1"/>
          </p:nvPr>
        </p:nvSpPr>
        <p:spPr/>
        <p:txBody>
          <a:bodyPr/>
          <a:lstStyle/>
          <a:p>
            <a:r>
              <a:rPr lang="en-GB" dirty="0"/>
              <a:t>Continue the method...</a:t>
            </a:r>
          </a:p>
          <a:p>
            <a:r>
              <a:rPr lang="en-GB" dirty="0"/>
              <a:t>Add the following </a:t>
            </a:r>
            <a:r>
              <a:rPr lang="en-GB" b="1" dirty="0"/>
              <a:t>highlighted</a:t>
            </a:r>
            <a:r>
              <a:rPr lang="en-GB" dirty="0"/>
              <a:t> statements. *</a:t>
            </a:r>
          </a:p>
        </p:txBody>
      </p:sp>
      <p:pic>
        <p:nvPicPr>
          <p:cNvPr id="7" name="Picture 6">
            <a:extLst>
              <a:ext uri="{FF2B5EF4-FFF2-40B4-BE49-F238E27FC236}">
                <a16:creationId xmlns:a16="http://schemas.microsoft.com/office/drawing/2014/main" id="{FDD37D55-8283-D2D1-3DA8-C3BD59E91CD6}"/>
              </a:ext>
            </a:extLst>
          </p:cNvPr>
          <p:cNvPicPr>
            <a:picLocks noChangeAspect="1"/>
          </p:cNvPicPr>
          <p:nvPr/>
        </p:nvPicPr>
        <p:blipFill>
          <a:blip r:embed="rId3"/>
          <a:stretch>
            <a:fillRect/>
          </a:stretch>
        </p:blipFill>
        <p:spPr>
          <a:xfrm>
            <a:off x="196795" y="2636912"/>
            <a:ext cx="8750410" cy="4221088"/>
          </a:xfrm>
          <a:prstGeom prst="rect">
            <a:avLst/>
          </a:prstGeom>
        </p:spPr>
      </p:pic>
    </p:spTree>
    <p:extLst>
      <p:ext uri="{BB962C8B-B14F-4D97-AF65-F5344CB8AC3E}">
        <p14:creationId xmlns:p14="http://schemas.microsoft.com/office/powerpoint/2010/main" val="188683111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197CD-2E47-B2BF-1A13-4C777580A79A}"/>
              </a:ext>
            </a:extLst>
          </p:cNvPr>
          <p:cNvSpPr>
            <a:spLocks noGrp="1"/>
          </p:cNvSpPr>
          <p:nvPr>
            <p:ph type="title"/>
          </p:nvPr>
        </p:nvSpPr>
        <p:spPr/>
        <p:txBody>
          <a:bodyPr>
            <a:normAutofit/>
          </a:bodyPr>
          <a:lstStyle/>
          <a:p>
            <a:r>
              <a:rPr lang="en-GB" dirty="0"/>
              <a:t>Add a remove record method</a:t>
            </a:r>
          </a:p>
        </p:txBody>
      </p:sp>
      <p:sp>
        <p:nvSpPr>
          <p:cNvPr id="3" name="Content Placeholder 2">
            <a:extLst>
              <a:ext uri="{FF2B5EF4-FFF2-40B4-BE49-F238E27FC236}">
                <a16:creationId xmlns:a16="http://schemas.microsoft.com/office/drawing/2014/main" id="{43287BC2-FC34-B322-4C4F-005ADCCF9B80}"/>
              </a:ext>
            </a:extLst>
          </p:cNvPr>
          <p:cNvSpPr>
            <a:spLocks noGrp="1"/>
          </p:cNvSpPr>
          <p:nvPr>
            <p:ph idx="1"/>
          </p:nvPr>
        </p:nvSpPr>
        <p:spPr/>
        <p:txBody>
          <a:bodyPr/>
          <a:lstStyle/>
          <a:p>
            <a:r>
              <a:rPr lang="en-GB" dirty="0"/>
              <a:t>Continue the method...</a:t>
            </a:r>
          </a:p>
          <a:p>
            <a:r>
              <a:rPr lang="en-GB" dirty="0"/>
              <a:t>Add the following </a:t>
            </a:r>
            <a:r>
              <a:rPr lang="en-GB" b="1" dirty="0"/>
              <a:t>highlighted</a:t>
            </a:r>
            <a:r>
              <a:rPr lang="en-GB" dirty="0"/>
              <a:t> statements. *</a:t>
            </a:r>
          </a:p>
        </p:txBody>
      </p:sp>
      <p:pic>
        <p:nvPicPr>
          <p:cNvPr id="5" name="Picture 4">
            <a:extLst>
              <a:ext uri="{FF2B5EF4-FFF2-40B4-BE49-F238E27FC236}">
                <a16:creationId xmlns:a16="http://schemas.microsoft.com/office/drawing/2014/main" id="{CE5939BB-C767-7879-6977-73675702289E}"/>
              </a:ext>
            </a:extLst>
          </p:cNvPr>
          <p:cNvPicPr>
            <a:picLocks noChangeAspect="1"/>
          </p:cNvPicPr>
          <p:nvPr/>
        </p:nvPicPr>
        <p:blipFill rotWithShape="1">
          <a:blip r:embed="rId3"/>
          <a:srcRect t="24542"/>
          <a:stretch/>
        </p:blipFill>
        <p:spPr>
          <a:xfrm>
            <a:off x="839689" y="2651494"/>
            <a:ext cx="7464621" cy="4206506"/>
          </a:xfrm>
          <a:prstGeom prst="rect">
            <a:avLst/>
          </a:prstGeom>
        </p:spPr>
      </p:pic>
    </p:spTree>
    <p:extLst>
      <p:ext uri="{BB962C8B-B14F-4D97-AF65-F5344CB8AC3E}">
        <p14:creationId xmlns:p14="http://schemas.microsoft.com/office/powerpoint/2010/main" val="372652564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197CD-2E47-B2BF-1A13-4C777580A79A}"/>
              </a:ext>
            </a:extLst>
          </p:cNvPr>
          <p:cNvSpPr>
            <a:spLocks noGrp="1"/>
          </p:cNvSpPr>
          <p:nvPr>
            <p:ph type="title"/>
          </p:nvPr>
        </p:nvSpPr>
        <p:spPr/>
        <p:txBody>
          <a:bodyPr>
            <a:normAutofit/>
          </a:bodyPr>
          <a:lstStyle/>
          <a:p>
            <a:r>
              <a:rPr lang="en-GB" dirty="0"/>
              <a:t>Add an add record method</a:t>
            </a:r>
          </a:p>
        </p:txBody>
      </p:sp>
      <p:sp>
        <p:nvSpPr>
          <p:cNvPr id="3" name="Content Placeholder 2">
            <a:extLst>
              <a:ext uri="{FF2B5EF4-FFF2-40B4-BE49-F238E27FC236}">
                <a16:creationId xmlns:a16="http://schemas.microsoft.com/office/drawing/2014/main" id="{43287BC2-FC34-B322-4C4F-005ADCCF9B80}"/>
              </a:ext>
            </a:extLst>
          </p:cNvPr>
          <p:cNvSpPr>
            <a:spLocks noGrp="1"/>
          </p:cNvSpPr>
          <p:nvPr>
            <p:ph idx="1"/>
          </p:nvPr>
        </p:nvSpPr>
        <p:spPr/>
        <p:txBody>
          <a:bodyPr/>
          <a:lstStyle/>
          <a:p>
            <a:r>
              <a:rPr lang="en-GB" dirty="0"/>
              <a:t>Start a new method to add a new record from the add/edit dialog.</a:t>
            </a:r>
          </a:p>
          <a:p>
            <a:r>
              <a:rPr lang="en-GB" dirty="0"/>
              <a:t>Add the following </a:t>
            </a:r>
            <a:r>
              <a:rPr lang="en-GB" b="1" dirty="0"/>
              <a:t>highlighted</a:t>
            </a:r>
            <a:r>
              <a:rPr lang="en-GB" dirty="0"/>
              <a:t> method. *</a:t>
            </a:r>
          </a:p>
        </p:txBody>
      </p:sp>
      <p:pic>
        <p:nvPicPr>
          <p:cNvPr id="8" name="Picture 7">
            <a:extLst>
              <a:ext uri="{FF2B5EF4-FFF2-40B4-BE49-F238E27FC236}">
                <a16:creationId xmlns:a16="http://schemas.microsoft.com/office/drawing/2014/main" id="{804E77B7-2D34-CD45-2683-2F44204AEDFE}"/>
              </a:ext>
            </a:extLst>
          </p:cNvPr>
          <p:cNvPicPr>
            <a:picLocks noChangeAspect="1"/>
          </p:cNvPicPr>
          <p:nvPr/>
        </p:nvPicPr>
        <p:blipFill>
          <a:blip r:embed="rId3"/>
          <a:stretch>
            <a:fillRect/>
          </a:stretch>
        </p:blipFill>
        <p:spPr>
          <a:xfrm>
            <a:off x="1187785" y="2633513"/>
            <a:ext cx="6768430" cy="4224487"/>
          </a:xfrm>
          <a:prstGeom prst="rect">
            <a:avLst/>
          </a:prstGeom>
        </p:spPr>
      </p:pic>
    </p:spTree>
    <p:extLst>
      <p:ext uri="{BB962C8B-B14F-4D97-AF65-F5344CB8AC3E}">
        <p14:creationId xmlns:p14="http://schemas.microsoft.com/office/powerpoint/2010/main" val="344706067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197CD-2E47-B2BF-1A13-4C777580A79A}"/>
              </a:ext>
            </a:extLst>
          </p:cNvPr>
          <p:cNvSpPr>
            <a:spLocks noGrp="1"/>
          </p:cNvSpPr>
          <p:nvPr>
            <p:ph type="title"/>
          </p:nvPr>
        </p:nvSpPr>
        <p:spPr/>
        <p:txBody>
          <a:bodyPr>
            <a:normAutofit/>
          </a:bodyPr>
          <a:lstStyle/>
          <a:p>
            <a:r>
              <a:rPr lang="en-GB" dirty="0"/>
              <a:t>Add an add record method</a:t>
            </a:r>
          </a:p>
        </p:txBody>
      </p:sp>
      <p:sp>
        <p:nvSpPr>
          <p:cNvPr id="3" name="Content Placeholder 2">
            <a:extLst>
              <a:ext uri="{FF2B5EF4-FFF2-40B4-BE49-F238E27FC236}">
                <a16:creationId xmlns:a16="http://schemas.microsoft.com/office/drawing/2014/main" id="{43287BC2-FC34-B322-4C4F-005ADCCF9B80}"/>
              </a:ext>
            </a:extLst>
          </p:cNvPr>
          <p:cNvSpPr>
            <a:spLocks noGrp="1"/>
          </p:cNvSpPr>
          <p:nvPr>
            <p:ph idx="1"/>
          </p:nvPr>
        </p:nvSpPr>
        <p:spPr/>
        <p:txBody>
          <a:bodyPr/>
          <a:lstStyle/>
          <a:p>
            <a:r>
              <a:rPr lang="en-GB" dirty="0"/>
              <a:t>Continue the method by creating and storing a CSL.</a:t>
            </a:r>
          </a:p>
          <a:p>
            <a:r>
              <a:rPr lang="en-GB" dirty="0"/>
              <a:t>Add the following </a:t>
            </a:r>
            <a:r>
              <a:rPr lang="en-GB" b="1" dirty="0"/>
              <a:t>highlighted</a:t>
            </a:r>
            <a:r>
              <a:rPr lang="en-GB" dirty="0"/>
              <a:t> statements. *</a:t>
            </a:r>
          </a:p>
        </p:txBody>
      </p:sp>
      <p:pic>
        <p:nvPicPr>
          <p:cNvPr id="7" name="Picture 6">
            <a:extLst>
              <a:ext uri="{FF2B5EF4-FFF2-40B4-BE49-F238E27FC236}">
                <a16:creationId xmlns:a16="http://schemas.microsoft.com/office/drawing/2014/main" id="{297EAD49-B335-0EA6-2135-C6687BA30622}"/>
              </a:ext>
            </a:extLst>
          </p:cNvPr>
          <p:cNvPicPr>
            <a:picLocks noChangeAspect="1"/>
          </p:cNvPicPr>
          <p:nvPr/>
        </p:nvPicPr>
        <p:blipFill>
          <a:blip r:embed="rId3"/>
          <a:stretch>
            <a:fillRect/>
          </a:stretch>
        </p:blipFill>
        <p:spPr>
          <a:xfrm>
            <a:off x="1051710" y="2635649"/>
            <a:ext cx="7040579" cy="4221088"/>
          </a:xfrm>
          <a:prstGeom prst="rect">
            <a:avLst/>
          </a:prstGeom>
        </p:spPr>
      </p:pic>
    </p:spTree>
    <p:extLst>
      <p:ext uri="{BB962C8B-B14F-4D97-AF65-F5344CB8AC3E}">
        <p14:creationId xmlns:p14="http://schemas.microsoft.com/office/powerpoint/2010/main" val="38934403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197CD-2E47-B2BF-1A13-4C777580A79A}"/>
              </a:ext>
            </a:extLst>
          </p:cNvPr>
          <p:cNvSpPr>
            <a:spLocks noGrp="1"/>
          </p:cNvSpPr>
          <p:nvPr>
            <p:ph type="title"/>
          </p:nvPr>
        </p:nvSpPr>
        <p:spPr/>
        <p:txBody>
          <a:bodyPr>
            <a:normAutofit/>
          </a:bodyPr>
          <a:lstStyle/>
          <a:p>
            <a:r>
              <a:rPr lang="en-GB" dirty="0"/>
              <a:t>Add an add record method</a:t>
            </a:r>
          </a:p>
        </p:txBody>
      </p:sp>
      <p:sp>
        <p:nvSpPr>
          <p:cNvPr id="3" name="Content Placeholder 2">
            <a:extLst>
              <a:ext uri="{FF2B5EF4-FFF2-40B4-BE49-F238E27FC236}">
                <a16:creationId xmlns:a16="http://schemas.microsoft.com/office/drawing/2014/main" id="{43287BC2-FC34-B322-4C4F-005ADCCF9B80}"/>
              </a:ext>
            </a:extLst>
          </p:cNvPr>
          <p:cNvSpPr>
            <a:spLocks noGrp="1"/>
          </p:cNvSpPr>
          <p:nvPr>
            <p:ph idx="1"/>
          </p:nvPr>
        </p:nvSpPr>
        <p:spPr/>
        <p:txBody>
          <a:bodyPr/>
          <a:lstStyle/>
          <a:p>
            <a:r>
              <a:rPr lang="en-GB" dirty="0"/>
              <a:t>Complete the method by redrawing the data in the main window.</a:t>
            </a:r>
          </a:p>
          <a:p>
            <a:r>
              <a:rPr lang="en-GB" dirty="0"/>
              <a:t>Add the following </a:t>
            </a:r>
            <a:r>
              <a:rPr lang="en-GB" b="1" dirty="0"/>
              <a:t>highlighted</a:t>
            </a:r>
            <a:r>
              <a:rPr lang="en-GB" dirty="0"/>
              <a:t> statements. *</a:t>
            </a:r>
          </a:p>
        </p:txBody>
      </p:sp>
      <p:pic>
        <p:nvPicPr>
          <p:cNvPr id="5" name="Picture 4">
            <a:extLst>
              <a:ext uri="{FF2B5EF4-FFF2-40B4-BE49-F238E27FC236}">
                <a16:creationId xmlns:a16="http://schemas.microsoft.com/office/drawing/2014/main" id="{2F980538-8359-BA67-CEF7-D85011342DF7}"/>
              </a:ext>
            </a:extLst>
          </p:cNvPr>
          <p:cNvPicPr>
            <a:picLocks noChangeAspect="1"/>
          </p:cNvPicPr>
          <p:nvPr/>
        </p:nvPicPr>
        <p:blipFill rotWithShape="1">
          <a:blip r:embed="rId3"/>
          <a:srcRect t="15959"/>
          <a:stretch/>
        </p:blipFill>
        <p:spPr>
          <a:xfrm>
            <a:off x="1414189" y="2654780"/>
            <a:ext cx="6315622" cy="4203220"/>
          </a:xfrm>
          <a:prstGeom prst="rect">
            <a:avLst/>
          </a:prstGeom>
        </p:spPr>
      </p:pic>
    </p:spTree>
    <p:extLst>
      <p:ext uri="{BB962C8B-B14F-4D97-AF65-F5344CB8AC3E}">
        <p14:creationId xmlns:p14="http://schemas.microsoft.com/office/powerpoint/2010/main" val="156817227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197CD-2E47-B2BF-1A13-4C777580A79A}"/>
              </a:ext>
            </a:extLst>
          </p:cNvPr>
          <p:cNvSpPr>
            <a:spLocks noGrp="1"/>
          </p:cNvSpPr>
          <p:nvPr>
            <p:ph type="title"/>
          </p:nvPr>
        </p:nvSpPr>
        <p:spPr/>
        <p:txBody>
          <a:bodyPr>
            <a:normAutofit/>
          </a:bodyPr>
          <a:lstStyle/>
          <a:p>
            <a:r>
              <a:rPr lang="en-GB" dirty="0"/>
              <a:t>Fix a few TODOs</a:t>
            </a:r>
          </a:p>
        </p:txBody>
      </p:sp>
      <p:sp>
        <p:nvSpPr>
          <p:cNvPr id="3" name="Content Placeholder 2">
            <a:extLst>
              <a:ext uri="{FF2B5EF4-FFF2-40B4-BE49-F238E27FC236}">
                <a16:creationId xmlns:a16="http://schemas.microsoft.com/office/drawing/2014/main" id="{43287BC2-FC34-B322-4C4F-005ADCCF9B80}"/>
              </a:ext>
            </a:extLst>
          </p:cNvPr>
          <p:cNvSpPr>
            <a:spLocks noGrp="1"/>
          </p:cNvSpPr>
          <p:nvPr>
            <p:ph idx="1"/>
          </p:nvPr>
        </p:nvSpPr>
        <p:spPr/>
        <p:txBody>
          <a:bodyPr/>
          <a:lstStyle/>
          <a:p>
            <a:r>
              <a:rPr lang="en-GB" dirty="0"/>
              <a:t>A few more </a:t>
            </a:r>
            <a:r>
              <a:rPr lang="en-GB" b="1" dirty="0"/>
              <a:t>TODO</a:t>
            </a:r>
            <a:r>
              <a:rPr lang="en-GB" dirty="0"/>
              <a:t> statements can now be fixed.</a:t>
            </a:r>
          </a:p>
          <a:p>
            <a:r>
              <a:rPr lang="en-GB" dirty="0"/>
              <a:t>Amend the following </a:t>
            </a:r>
            <a:r>
              <a:rPr lang="en-GB" b="1" dirty="0"/>
              <a:t>highlighted</a:t>
            </a:r>
            <a:r>
              <a:rPr lang="en-GB" dirty="0"/>
              <a:t> statements. *</a:t>
            </a:r>
          </a:p>
        </p:txBody>
      </p:sp>
      <p:pic>
        <p:nvPicPr>
          <p:cNvPr id="6" name="Picture 5">
            <a:extLst>
              <a:ext uri="{FF2B5EF4-FFF2-40B4-BE49-F238E27FC236}">
                <a16:creationId xmlns:a16="http://schemas.microsoft.com/office/drawing/2014/main" id="{C38466F1-51CD-4BAE-00C2-04ABA6B60979}"/>
              </a:ext>
            </a:extLst>
          </p:cNvPr>
          <p:cNvPicPr>
            <a:picLocks noChangeAspect="1"/>
          </p:cNvPicPr>
          <p:nvPr/>
        </p:nvPicPr>
        <p:blipFill rotWithShape="1">
          <a:blip r:embed="rId3"/>
          <a:srcRect t="18266"/>
          <a:stretch/>
        </p:blipFill>
        <p:spPr>
          <a:xfrm>
            <a:off x="426368" y="2633534"/>
            <a:ext cx="8291264" cy="4225388"/>
          </a:xfrm>
          <a:prstGeom prst="rect">
            <a:avLst/>
          </a:prstGeom>
        </p:spPr>
      </p:pic>
    </p:spTree>
    <p:extLst>
      <p:ext uri="{BB962C8B-B14F-4D97-AF65-F5344CB8AC3E}">
        <p14:creationId xmlns:p14="http://schemas.microsoft.com/office/powerpoint/2010/main" val="110204542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197CD-2E47-B2BF-1A13-4C777580A79A}"/>
              </a:ext>
            </a:extLst>
          </p:cNvPr>
          <p:cNvSpPr>
            <a:spLocks noGrp="1"/>
          </p:cNvSpPr>
          <p:nvPr>
            <p:ph type="title"/>
          </p:nvPr>
        </p:nvSpPr>
        <p:spPr/>
        <p:txBody>
          <a:bodyPr>
            <a:normAutofit/>
          </a:bodyPr>
          <a:lstStyle/>
          <a:p>
            <a:r>
              <a:rPr lang="en-GB" dirty="0"/>
              <a:t>Fix a few TODOs</a:t>
            </a:r>
          </a:p>
        </p:txBody>
      </p:sp>
      <p:sp>
        <p:nvSpPr>
          <p:cNvPr id="3" name="Content Placeholder 2">
            <a:extLst>
              <a:ext uri="{FF2B5EF4-FFF2-40B4-BE49-F238E27FC236}">
                <a16:creationId xmlns:a16="http://schemas.microsoft.com/office/drawing/2014/main" id="{43287BC2-FC34-B322-4C4F-005ADCCF9B80}"/>
              </a:ext>
            </a:extLst>
          </p:cNvPr>
          <p:cNvSpPr>
            <a:spLocks noGrp="1"/>
          </p:cNvSpPr>
          <p:nvPr>
            <p:ph idx="1"/>
          </p:nvPr>
        </p:nvSpPr>
        <p:spPr/>
        <p:txBody>
          <a:bodyPr/>
          <a:lstStyle/>
          <a:p>
            <a:r>
              <a:rPr lang="en-GB" dirty="0"/>
              <a:t>Enable the </a:t>
            </a:r>
            <a:r>
              <a:rPr lang="en-GB" b="1" dirty="0"/>
              <a:t>Remove</a:t>
            </a:r>
            <a:r>
              <a:rPr lang="en-GB" dirty="0"/>
              <a:t> button.</a:t>
            </a:r>
          </a:p>
          <a:p>
            <a:r>
              <a:rPr lang="en-GB" dirty="0"/>
              <a:t>Amend the following </a:t>
            </a:r>
            <a:r>
              <a:rPr lang="en-GB" b="1" dirty="0"/>
              <a:t>highlighted</a:t>
            </a:r>
            <a:r>
              <a:rPr lang="en-GB" dirty="0"/>
              <a:t> statements. *</a:t>
            </a:r>
          </a:p>
        </p:txBody>
      </p:sp>
      <p:pic>
        <p:nvPicPr>
          <p:cNvPr id="5" name="Picture 4">
            <a:extLst>
              <a:ext uri="{FF2B5EF4-FFF2-40B4-BE49-F238E27FC236}">
                <a16:creationId xmlns:a16="http://schemas.microsoft.com/office/drawing/2014/main" id="{777650D1-A42D-2867-1B25-0D5D336A96A6}"/>
              </a:ext>
            </a:extLst>
          </p:cNvPr>
          <p:cNvPicPr>
            <a:picLocks noChangeAspect="1"/>
          </p:cNvPicPr>
          <p:nvPr/>
        </p:nvPicPr>
        <p:blipFill rotWithShape="1">
          <a:blip r:embed="rId3"/>
          <a:srcRect b="12135"/>
          <a:stretch/>
        </p:blipFill>
        <p:spPr>
          <a:xfrm>
            <a:off x="377250" y="2636912"/>
            <a:ext cx="8389500" cy="4221088"/>
          </a:xfrm>
          <a:prstGeom prst="rect">
            <a:avLst/>
          </a:prstGeom>
        </p:spPr>
      </p:pic>
    </p:spTree>
    <p:extLst>
      <p:ext uri="{BB962C8B-B14F-4D97-AF65-F5344CB8AC3E}">
        <p14:creationId xmlns:p14="http://schemas.microsoft.com/office/powerpoint/2010/main" val="371137926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197CD-2E47-B2BF-1A13-4C777580A79A}"/>
              </a:ext>
            </a:extLst>
          </p:cNvPr>
          <p:cNvSpPr>
            <a:spLocks noGrp="1"/>
          </p:cNvSpPr>
          <p:nvPr>
            <p:ph type="title"/>
          </p:nvPr>
        </p:nvSpPr>
        <p:spPr/>
        <p:txBody>
          <a:bodyPr>
            <a:normAutofit/>
          </a:bodyPr>
          <a:lstStyle/>
          <a:p>
            <a:r>
              <a:rPr lang="en-GB" dirty="0"/>
              <a:t>Fix a few TODOs</a:t>
            </a:r>
          </a:p>
        </p:txBody>
      </p:sp>
      <p:sp>
        <p:nvSpPr>
          <p:cNvPr id="3" name="Content Placeholder 2">
            <a:extLst>
              <a:ext uri="{FF2B5EF4-FFF2-40B4-BE49-F238E27FC236}">
                <a16:creationId xmlns:a16="http://schemas.microsoft.com/office/drawing/2014/main" id="{43287BC2-FC34-B322-4C4F-005ADCCF9B80}"/>
              </a:ext>
            </a:extLst>
          </p:cNvPr>
          <p:cNvSpPr>
            <a:spLocks noGrp="1"/>
          </p:cNvSpPr>
          <p:nvPr>
            <p:ph idx="1"/>
          </p:nvPr>
        </p:nvSpPr>
        <p:spPr/>
        <p:txBody>
          <a:bodyPr/>
          <a:lstStyle/>
          <a:p>
            <a:r>
              <a:rPr lang="en-GB" dirty="0"/>
              <a:t>Enable the </a:t>
            </a:r>
            <a:r>
              <a:rPr lang="en-GB" b="1" dirty="0"/>
              <a:t>Edit </a:t>
            </a:r>
            <a:r>
              <a:rPr lang="en-GB" dirty="0"/>
              <a:t>button.</a:t>
            </a:r>
          </a:p>
          <a:p>
            <a:r>
              <a:rPr lang="en-GB" dirty="0"/>
              <a:t>Amend the following </a:t>
            </a:r>
            <a:r>
              <a:rPr lang="en-GB" b="1" dirty="0"/>
              <a:t>highlighted</a:t>
            </a:r>
            <a:r>
              <a:rPr lang="en-GB" dirty="0"/>
              <a:t> statements. *</a:t>
            </a:r>
          </a:p>
        </p:txBody>
      </p:sp>
      <p:pic>
        <p:nvPicPr>
          <p:cNvPr id="6" name="Picture 5">
            <a:extLst>
              <a:ext uri="{FF2B5EF4-FFF2-40B4-BE49-F238E27FC236}">
                <a16:creationId xmlns:a16="http://schemas.microsoft.com/office/drawing/2014/main" id="{71E3EF4F-D8BC-3315-7868-85AF7AA118F1}"/>
              </a:ext>
            </a:extLst>
          </p:cNvPr>
          <p:cNvPicPr>
            <a:picLocks noChangeAspect="1"/>
          </p:cNvPicPr>
          <p:nvPr/>
        </p:nvPicPr>
        <p:blipFill rotWithShape="1">
          <a:blip r:embed="rId3"/>
          <a:srcRect t="30730" b="8614"/>
          <a:stretch/>
        </p:blipFill>
        <p:spPr>
          <a:xfrm>
            <a:off x="852487" y="2671212"/>
            <a:ext cx="7439025" cy="4130903"/>
          </a:xfrm>
          <a:prstGeom prst="rect">
            <a:avLst/>
          </a:prstGeom>
        </p:spPr>
      </p:pic>
    </p:spTree>
    <p:extLst>
      <p:ext uri="{BB962C8B-B14F-4D97-AF65-F5344CB8AC3E}">
        <p14:creationId xmlns:p14="http://schemas.microsoft.com/office/powerpoint/2010/main" val="181030175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197CD-2E47-B2BF-1A13-4C777580A79A}"/>
              </a:ext>
            </a:extLst>
          </p:cNvPr>
          <p:cNvSpPr>
            <a:spLocks noGrp="1"/>
          </p:cNvSpPr>
          <p:nvPr>
            <p:ph type="title"/>
          </p:nvPr>
        </p:nvSpPr>
        <p:spPr/>
        <p:txBody>
          <a:bodyPr>
            <a:normAutofit/>
          </a:bodyPr>
          <a:lstStyle/>
          <a:p>
            <a:r>
              <a:rPr lang="en-GB" dirty="0"/>
              <a:t>Fix a few TODOs</a:t>
            </a:r>
          </a:p>
        </p:txBody>
      </p:sp>
      <p:sp>
        <p:nvSpPr>
          <p:cNvPr id="3" name="Content Placeholder 2">
            <a:extLst>
              <a:ext uri="{FF2B5EF4-FFF2-40B4-BE49-F238E27FC236}">
                <a16:creationId xmlns:a16="http://schemas.microsoft.com/office/drawing/2014/main" id="{43287BC2-FC34-B322-4C4F-005ADCCF9B80}"/>
              </a:ext>
            </a:extLst>
          </p:cNvPr>
          <p:cNvSpPr>
            <a:spLocks noGrp="1"/>
          </p:cNvSpPr>
          <p:nvPr>
            <p:ph idx="1"/>
          </p:nvPr>
        </p:nvSpPr>
        <p:spPr/>
        <p:txBody>
          <a:bodyPr/>
          <a:lstStyle/>
          <a:p>
            <a:r>
              <a:rPr lang="en-GB" dirty="0"/>
              <a:t>Enable the </a:t>
            </a:r>
            <a:r>
              <a:rPr lang="en-GB" b="1" dirty="0"/>
              <a:t>Save Changes</a:t>
            </a:r>
            <a:r>
              <a:rPr lang="en-GB" dirty="0"/>
              <a:t> button.</a:t>
            </a:r>
          </a:p>
          <a:p>
            <a:r>
              <a:rPr lang="en-GB" dirty="0"/>
              <a:t>Amend the following </a:t>
            </a:r>
            <a:r>
              <a:rPr lang="en-GB" b="1" dirty="0"/>
              <a:t>highlighted</a:t>
            </a:r>
            <a:r>
              <a:rPr lang="en-GB" dirty="0"/>
              <a:t> statements. *</a:t>
            </a:r>
          </a:p>
        </p:txBody>
      </p:sp>
      <p:pic>
        <p:nvPicPr>
          <p:cNvPr id="5" name="Picture 4">
            <a:extLst>
              <a:ext uri="{FF2B5EF4-FFF2-40B4-BE49-F238E27FC236}">
                <a16:creationId xmlns:a16="http://schemas.microsoft.com/office/drawing/2014/main" id="{63AB1262-86C1-1C1B-2FBB-124E736C5377}"/>
              </a:ext>
            </a:extLst>
          </p:cNvPr>
          <p:cNvPicPr>
            <a:picLocks noChangeAspect="1"/>
          </p:cNvPicPr>
          <p:nvPr/>
        </p:nvPicPr>
        <p:blipFill>
          <a:blip r:embed="rId3"/>
          <a:stretch>
            <a:fillRect/>
          </a:stretch>
        </p:blipFill>
        <p:spPr>
          <a:xfrm>
            <a:off x="457200" y="2576980"/>
            <a:ext cx="8229600" cy="4281020"/>
          </a:xfrm>
          <a:prstGeom prst="rect">
            <a:avLst/>
          </a:prstGeom>
        </p:spPr>
      </p:pic>
    </p:spTree>
    <p:extLst>
      <p:ext uri="{BB962C8B-B14F-4D97-AF65-F5344CB8AC3E}">
        <p14:creationId xmlns:p14="http://schemas.microsoft.com/office/powerpoint/2010/main" val="12047813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262BC-0FA0-AB35-16E6-EE91CA8772AB}"/>
              </a:ext>
            </a:extLst>
          </p:cNvPr>
          <p:cNvSpPr>
            <a:spLocks noGrp="1"/>
          </p:cNvSpPr>
          <p:nvPr>
            <p:ph type="title"/>
          </p:nvPr>
        </p:nvSpPr>
        <p:spPr/>
        <p:txBody>
          <a:bodyPr/>
          <a:lstStyle/>
          <a:p>
            <a:r>
              <a:rPr lang="en-GB" dirty="0"/>
              <a:t>File input and output streams</a:t>
            </a:r>
          </a:p>
        </p:txBody>
      </p:sp>
      <p:sp>
        <p:nvSpPr>
          <p:cNvPr id="3" name="Content Placeholder 2">
            <a:extLst>
              <a:ext uri="{FF2B5EF4-FFF2-40B4-BE49-F238E27FC236}">
                <a16:creationId xmlns:a16="http://schemas.microsoft.com/office/drawing/2014/main" id="{B5FB99CB-B2A2-0D8D-86C8-22C4376F5933}"/>
              </a:ext>
            </a:extLst>
          </p:cNvPr>
          <p:cNvSpPr>
            <a:spLocks noGrp="1"/>
          </p:cNvSpPr>
          <p:nvPr>
            <p:ph idx="1"/>
          </p:nvPr>
        </p:nvSpPr>
        <p:spPr/>
        <p:txBody>
          <a:bodyPr/>
          <a:lstStyle/>
          <a:p>
            <a:r>
              <a:rPr lang="en-GB" dirty="0"/>
              <a:t>When loading files, we will use </a:t>
            </a:r>
            <a:r>
              <a:rPr lang="en-GB" dirty="0">
                <a:hlinkClick r:id="rId3"/>
              </a:rPr>
              <a:t>FileReader</a:t>
            </a:r>
            <a:r>
              <a:rPr lang="en-GB" dirty="0"/>
              <a:t> and </a:t>
            </a:r>
            <a:r>
              <a:rPr lang="en-GB" dirty="0">
                <a:hlinkClick r:id="rId4"/>
              </a:rPr>
              <a:t>BufferedReader</a:t>
            </a:r>
            <a:r>
              <a:rPr lang="en-GB" dirty="0"/>
              <a:t>. </a:t>
            </a:r>
            <a:r>
              <a:rPr lang="en-GB" sz="1200" dirty="0"/>
              <a:t>[4],[5]</a:t>
            </a:r>
            <a:endParaRPr lang="en-GB" dirty="0"/>
          </a:p>
        </p:txBody>
      </p:sp>
      <p:pic>
        <p:nvPicPr>
          <p:cNvPr id="5" name="Picture 4">
            <a:extLst>
              <a:ext uri="{FF2B5EF4-FFF2-40B4-BE49-F238E27FC236}">
                <a16:creationId xmlns:a16="http://schemas.microsoft.com/office/drawing/2014/main" id="{68164993-3140-CAC0-595F-5B19D38ECCC4}"/>
              </a:ext>
            </a:extLst>
          </p:cNvPr>
          <p:cNvPicPr>
            <a:picLocks noChangeAspect="1"/>
          </p:cNvPicPr>
          <p:nvPr/>
        </p:nvPicPr>
        <p:blipFill>
          <a:blip r:embed="rId5"/>
          <a:stretch>
            <a:fillRect/>
          </a:stretch>
        </p:blipFill>
        <p:spPr>
          <a:xfrm>
            <a:off x="938502" y="2306580"/>
            <a:ext cx="7758142" cy="4493616"/>
          </a:xfrm>
          <a:prstGeom prst="rect">
            <a:avLst/>
          </a:prstGeom>
        </p:spPr>
      </p:pic>
    </p:spTree>
    <p:extLst>
      <p:ext uri="{BB962C8B-B14F-4D97-AF65-F5344CB8AC3E}">
        <p14:creationId xmlns:p14="http://schemas.microsoft.com/office/powerpoint/2010/main" val="103170364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197CD-2E47-B2BF-1A13-4C777580A79A}"/>
              </a:ext>
            </a:extLst>
          </p:cNvPr>
          <p:cNvSpPr>
            <a:spLocks noGrp="1"/>
          </p:cNvSpPr>
          <p:nvPr>
            <p:ph type="title"/>
          </p:nvPr>
        </p:nvSpPr>
        <p:spPr/>
        <p:txBody>
          <a:bodyPr>
            <a:normAutofit/>
          </a:bodyPr>
          <a:lstStyle/>
          <a:p>
            <a:r>
              <a:rPr lang="en-GB" dirty="0"/>
              <a:t>Test the application</a:t>
            </a:r>
          </a:p>
        </p:txBody>
      </p:sp>
      <p:sp>
        <p:nvSpPr>
          <p:cNvPr id="3" name="Content Placeholder 2">
            <a:extLst>
              <a:ext uri="{FF2B5EF4-FFF2-40B4-BE49-F238E27FC236}">
                <a16:creationId xmlns:a16="http://schemas.microsoft.com/office/drawing/2014/main" id="{43287BC2-FC34-B322-4C4F-005ADCCF9B80}"/>
              </a:ext>
            </a:extLst>
          </p:cNvPr>
          <p:cNvSpPr>
            <a:spLocks noGrp="1"/>
          </p:cNvSpPr>
          <p:nvPr>
            <p:ph idx="1"/>
          </p:nvPr>
        </p:nvSpPr>
        <p:spPr/>
        <p:txBody>
          <a:bodyPr/>
          <a:lstStyle/>
          <a:p>
            <a:r>
              <a:rPr lang="en-GB" dirty="0"/>
              <a:t>Open the </a:t>
            </a:r>
            <a:r>
              <a:rPr lang="en-GB" b="1" dirty="0"/>
              <a:t>Run and Debug panel</a:t>
            </a:r>
            <a:r>
              <a:rPr lang="en-GB" dirty="0"/>
              <a:t>, use the </a:t>
            </a:r>
            <a:r>
              <a:rPr lang="en-GB" b="1" dirty="0"/>
              <a:t>create a </a:t>
            </a:r>
            <a:r>
              <a:rPr lang="en-GB" b="1" dirty="0" err="1"/>
              <a:t>launch.json</a:t>
            </a:r>
            <a:r>
              <a:rPr lang="en-GB" b="1" dirty="0"/>
              <a:t> file</a:t>
            </a:r>
            <a:r>
              <a:rPr lang="en-GB" dirty="0"/>
              <a:t> control to build a launch script.</a:t>
            </a:r>
          </a:p>
          <a:p>
            <a:r>
              <a:rPr lang="en-GB" dirty="0"/>
              <a:t>Use the green </a:t>
            </a:r>
            <a:r>
              <a:rPr lang="en-GB" b="1" dirty="0"/>
              <a:t>Start Debugging </a:t>
            </a:r>
            <a:r>
              <a:rPr lang="en-GB" dirty="0"/>
              <a:t>arrow to run the program, test the UI.</a:t>
            </a:r>
          </a:p>
          <a:p>
            <a:r>
              <a:rPr lang="en-GB" dirty="0"/>
              <a:t>You should now be able to add, remove and edit records. *</a:t>
            </a:r>
          </a:p>
        </p:txBody>
      </p:sp>
      <p:pic>
        <p:nvPicPr>
          <p:cNvPr id="5" name="Picture 4">
            <a:extLst>
              <a:ext uri="{FF2B5EF4-FFF2-40B4-BE49-F238E27FC236}">
                <a16:creationId xmlns:a16="http://schemas.microsoft.com/office/drawing/2014/main" id="{94555BA7-A9B2-2518-09C2-7A116F508320}"/>
              </a:ext>
            </a:extLst>
          </p:cNvPr>
          <p:cNvPicPr>
            <a:picLocks noChangeAspect="1"/>
          </p:cNvPicPr>
          <p:nvPr/>
        </p:nvPicPr>
        <p:blipFill rotWithShape="1">
          <a:blip r:embed="rId3"/>
          <a:srcRect b="29285"/>
          <a:stretch/>
        </p:blipFill>
        <p:spPr>
          <a:xfrm>
            <a:off x="-1440" y="3356992"/>
            <a:ext cx="9144000" cy="3501008"/>
          </a:xfrm>
          <a:prstGeom prst="rect">
            <a:avLst/>
          </a:prstGeom>
        </p:spPr>
      </p:pic>
    </p:spTree>
    <p:extLst>
      <p:ext uri="{BB962C8B-B14F-4D97-AF65-F5344CB8AC3E}">
        <p14:creationId xmlns:p14="http://schemas.microsoft.com/office/powerpoint/2010/main" val="42241652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197CD-2E47-B2BF-1A13-4C777580A79A}"/>
              </a:ext>
            </a:extLst>
          </p:cNvPr>
          <p:cNvSpPr>
            <a:spLocks noGrp="1"/>
          </p:cNvSpPr>
          <p:nvPr>
            <p:ph type="title"/>
          </p:nvPr>
        </p:nvSpPr>
        <p:spPr/>
        <p:txBody>
          <a:bodyPr>
            <a:normAutofit/>
          </a:bodyPr>
          <a:lstStyle/>
          <a:p>
            <a:r>
              <a:rPr lang="en-GB" dirty="0"/>
              <a:t>Add a save method</a:t>
            </a:r>
          </a:p>
        </p:txBody>
      </p:sp>
      <p:sp>
        <p:nvSpPr>
          <p:cNvPr id="3" name="Content Placeholder 2">
            <a:extLst>
              <a:ext uri="{FF2B5EF4-FFF2-40B4-BE49-F238E27FC236}">
                <a16:creationId xmlns:a16="http://schemas.microsoft.com/office/drawing/2014/main" id="{43287BC2-FC34-B322-4C4F-005ADCCF9B80}"/>
              </a:ext>
            </a:extLst>
          </p:cNvPr>
          <p:cNvSpPr>
            <a:spLocks noGrp="1"/>
          </p:cNvSpPr>
          <p:nvPr>
            <p:ph idx="1"/>
          </p:nvPr>
        </p:nvSpPr>
        <p:spPr/>
        <p:txBody>
          <a:bodyPr/>
          <a:lstStyle/>
          <a:p>
            <a:r>
              <a:rPr lang="en-GB" dirty="0"/>
              <a:t>Next, we enable our application to load and save data.</a:t>
            </a:r>
          </a:p>
          <a:p>
            <a:r>
              <a:rPr lang="en-GB" dirty="0"/>
              <a:t>Add the following </a:t>
            </a:r>
            <a:r>
              <a:rPr lang="en-GB" b="1" dirty="0"/>
              <a:t>highlighted</a:t>
            </a:r>
            <a:r>
              <a:rPr lang="en-GB" dirty="0"/>
              <a:t> method. *</a:t>
            </a:r>
          </a:p>
        </p:txBody>
      </p:sp>
      <p:pic>
        <p:nvPicPr>
          <p:cNvPr id="6" name="Picture 5">
            <a:extLst>
              <a:ext uri="{FF2B5EF4-FFF2-40B4-BE49-F238E27FC236}">
                <a16:creationId xmlns:a16="http://schemas.microsoft.com/office/drawing/2014/main" id="{5A0A17E5-407B-10AD-5B26-2B9F2A74028B}"/>
              </a:ext>
            </a:extLst>
          </p:cNvPr>
          <p:cNvPicPr>
            <a:picLocks noChangeAspect="1"/>
          </p:cNvPicPr>
          <p:nvPr/>
        </p:nvPicPr>
        <p:blipFill>
          <a:blip r:embed="rId3"/>
          <a:stretch>
            <a:fillRect/>
          </a:stretch>
        </p:blipFill>
        <p:spPr>
          <a:xfrm>
            <a:off x="316092" y="2618994"/>
            <a:ext cx="8511815" cy="4239006"/>
          </a:xfrm>
          <a:prstGeom prst="rect">
            <a:avLst/>
          </a:prstGeom>
        </p:spPr>
      </p:pic>
    </p:spTree>
    <p:extLst>
      <p:ext uri="{BB962C8B-B14F-4D97-AF65-F5344CB8AC3E}">
        <p14:creationId xmlns:p14="http://schemas.microsoft.com/office/powerpoint/2010/main" val="211529820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197CD-2E47-B2BF-1A13-4C777580A79A}"/>
              </a:ext>
            </a:extLst>
          </p:cNvPr>
          <p:cNvSpPr>
            <a:spLocks noGrp="1"/>
          </p:cNvSpPr>
          <p:nvPr>
            <p:ph type="title"/>
          </p:nvPr>
        </p:nvSpPr>
        <p:spPr/>
        <p:txBody>
          <a:bodyPr>
            <a:normAutofit/>
          </a:bodyPr>
          <a:lstStyle/>
          <a:p>
            <a:r>
              <a:rPr lang="en-GB" dirty="0"/>
              <a:t>Add a save method</a:t>
            </a:r>
          </a:p>
        </p:txBody>
      </p:sp>
      <p:sp>
        <p:nvSpPr>
          <p:cNvPr id="3" name="Content Placeholder 2">
            <a:extLst>
              <a:ext uri="{FF2B5EF4-FFF2-40B4-BE49-F238E27FC236}">
                <a16:creationId xmlns:a16="http://schemas.microsoft.com/office/drawing/2014/main" id="{43287BC2-FC34-B322-4C4F-005ADCCF9B80}"/>
              </a:ext>
            </a:extLst>
          </p:cNvPr>
          <p:cNvSpPr>
            <a:spLocks noGrp="1"/>
          </p:cNvSpPr>
          <p:nvPr>
            <p:ph idx="1"/>
          </p:nvPr>
        </p:nvSpPr>
        <p:spPr/>
        <p:txBody>
          <a:bodyPr/>
          <a:lstStyle/>
          <a:p>
            <a:r>
              <a:rPr lang="en-GB" dirty="0"/>
              <a:t>Add the statements to allow this method to save the currently loaded data collection to file.</a:t>
            </a:r>
          </a:p>
          <a:p>
            <a:r>
              <a:rPr lang="en-GB" dirty="0"/>
              <a:t>This operation will replace the previous data store.</a:t>
            </a:r>
          </a:p>
          <a:p>
            <a:r>
              <a:rPr lang="en-GB" dirty="0"/>
              <a:t>Add the following </a:t>
            </a:r>
            <a:r>
              <a:rPr lang="en-GB" b="1" dirty="0"/>
              <a:t>highlighted</a:t>
            </a:r>
            <a:r>
              <a:rPr lang="en-GB" dirty="0"/>
              <a:t> method. *</a:t>
            </a:r>
          </a:p>
        </p:txBody>
      </p:sp>
      <p:pic>
        <p:nvPicPr>
          <p:cNvPr id="5" name="Picture 4">
            <a:extLst>
              <a:ext uri="{FF2B5EF4-FFF2-40B4-BE49-F238E27FC236}">
                <a16:creationId xmlns:a16="http://schemas.microsoft.com/office/drawing/2014/main" id="{02FC8DE4-CDF8-8018-59AB-6A54590CECCD}"/>
              </a:ext>
            </a:extLst>
          </p:cNvPr>
          <p:cNvPicPr>
            <a:picLocks noChangeAspect="1"/>
          </p:cNvPicPr>
          <p:nvPr/>
        </p:nvPicPr>
        <p:blipFill>
          <a:blip r:embed="rId3"/>
          <a:stretch>
            <a:fillRect/>
          </a:stretch>
        </p:blipFill>
        <p:spPr>
          <a:xfrm>
            <a:off x="170541" y="3356992"/>
            <a:ext cx="8802918" cy="3501008"/>
          </a:xfrm>
          <a:prstGeom prst="rect">
            <a:avLst/>
          </a:prstGeom>
        </p:spPr>
      </p:pic>
    </p:spTree>
    <p:extLst>
      <p:ext uri="{BB962C8B-B14F-4D97-AF65-F5344CB8AC3E}">
        <p14:creationId xmlns:p14="http://schemas.microsoft.com/office/powerpoint/2010/main" val="205191885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197CD-2E47-B2BF-1A13-4C777580A79A}"/>
              </a:ext>
            </a:extLst>
          </p:cNvPr>
          <p:cNvSpPr>
            <a:spLocks noGrp="1"/>
          </p:cNvSpPr>
          <p:nvPr>
            <p:ph type="title"/>
          </p:nvPr>
        </p:nvSpPr>
        <p:spPr/>
        <p:txBody>
          <a:bodyPr>
            <a:normAutofit/>
          </a:bodyPr>
          <a:lstStyle/>
          <a:p>
            <a:r>
              <a:rPr lang="en-GB" dirty="0"/>
              <a:t>Add a load method</a:t>
            </a:r>
          </a:p>
        </p:txBody>
      </p:sp>
      <p:sp>
        <p:nvSpPr>
          <p:cNvPr id="3" name="Content Placeholder 2">
            <a:extLst>
              <a:ext uri="{FF2B5EF4-FFF2-40B4-BE49-F238E27FC236}">
                <a16:creationId xmlns:a16="http://schemas.microsoft.com/office/drawing/2014/main" id="{43287BC2-FC34-B322-4C4F-005ADCCF9B80}"/>
              </a:ext>
            </a:extLst>
          </p:cNvPr>
          <p:cNvSpPr>
            <a:spLocks noGrp="1"/>
          </p:cNvSpPr>
          <p:nvPr>
            <p:ph idx="1"/>
          </p:nvPr>
        </p:nvSpPr>
        <p:spPr/>
        <p:txBody>
          <a:bodyPr/>
          <a:lstStyle/>
          <a:p>
            <a:r>
              <a:rPr lang="en-GB" dirty="0"/>
              <a:t>The last method loads the data from the datastore.</a:t>
            </a:r>
          </a:p>
          <a:p>
            <a:r>
              <a:rPr lang="en-GB" dirty="0"/>
              <a:t>Add the following </a:t>
            </a:r>
            <a:r>
              <a:rPr lang="en-GB" b="1" dirty="0"/>
              <a:t>highlighted</a:t>
            </a:r>
            <a:r>
              <a:rPr lang="en-GB" dirty="0"/>
              <a:t> method. *</a:t>
            </a:r>
          </a:p>
        </p:txBody>
      </p:sp>
      <p:pic>
        <p:nvPicPr>
          <p:cNvPr id="8" name="Picture 7">
            <a:extLst>
              <a:ext uri="{FF2B5EF4-FFF2-40B4-BE49-F238E27FC236}">
                <a16:creationId xmlns:a16="http://schemas.microsoft.com/office/drawing/2014/main" id="{02013605-706D-A13D-AEE6-768EE50A9594}"/>
              </a:ext>
            </a:extLst>
          </p:cNvPr>
          <p:cNvPicPr>
            <a:picLocks noChangeAspect="1"/>
          </p:cNvPicPr>
          <p:nvPr/>
        </p:nvPicPr>
        <p:blipFill>
          <a:blip r:embed="rId3"/>
          <a:stretch>
            <a:fillRect/>
          </a:stretch>
        </p:blipFill>
        <p:spPr>
          <a:xfrm>
            <a:off x="350025" y="2655333"/>
            <a:ext cx="8443950" cy="4202667"/>
          </a:xfrm>
          <a:prstGeom prst="rect">
            <a:avLst/>
          </a:prstGeom>
        </p:spPr>
      </p:pic>
    </p:spTree>
    <p:extLst>
      <p:ext uri="{BB962C8B-B14F-4D97-AF65-F5344CB8AC3E}">
        <p14:creationId xmlns:p14="http://schemas.microsoft.com/office/powerpoint/2010/main" val="299576000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197CD-2E47-B2BF-1A13-4C777580A79A}"/>
              </a:ext>
            </a:extLst>
          </p:cNvPr>
          <p:cNvSpPr>
            <a:spLocks noGrp="1"/>
          </p:cNvSpPr>
          <p:nvPr>
            <p:ph type="title"/>
          </p:nvPr>
        </p:nvSpPr>
        <p:spPr/>
        <p:txBody>
          <a:bodyPr>
            <a:normAutofit/>
          </a:bodyPr>
          <a:lstStyle/>
          <a:p>
            <a:r>
              <a:rPr lang="en-GB" dirty="0"/>
              <a:t>Add a load method</a:t>
            </a:r>
          </a:p>
        </p:txBody>
      </p:sp>
      <p:sp>
        <p:nvSpPr>
          <p:cNvPr id="3" name="Content Placeholder 2">
            <a:extLst>
              <a:ext uri="{FF2B5EF4-FFF2-40B4-BE49-F238E27FC236}">
                <a16:creationId xmlns:a16="http://schemas.microsoft.com/office/drawing/2014/main" id="{43287BC2-FC34-B322-4C4F-005ADCCF9B80}"/>
              </a:ext>
            </a:extLst>
          </p:cNvPr>
          <p:cNvSpPr>
            <a:spLocks noGrp="1"/>
          </p:cNvSpPr>
          <p:nvPr>
            <p:ph idx="1"/>
          </p:nvPr>
        </p:nvSpPr>
        <p:spPr/>
        <p:txBody>
          <a:bodyPr/>
          <a:lstStyle/>
          <a:p>
            <a:r>
              <a:rPr lang="en-GB" dirty="0"/>
              <a:t>Add statements to load in and parse data.</a:t>
            </a:r>
          </a:p>
          <a:p>
            <a:r>
              <a:rPr lang="en-GB" dirty="0"/>
              <a:t>Add the following </a:t>
            </a:r>
            <a:r>
              <a:rPr lang="en-GB" b="1" dirty="0"/>
              <a:t>highlighted</a:t>
            </a:r>
            <a:r>
              <a:rPr lang="en-GB" dirty="0"/>
              <a:t> method. *</a:t>
            </a:r>
          </a:p>
        </p:txBody>
      </p:sp>
      <p:pic>
        <p:nvPicPr>
          <p:cNvPr id="8" name="Picture 7">
            <a:extLst>
              <a:ext uri="{FF2B5EF4-FFF2-40B4-BE49-F238E27FC236}">
                <a16:creationId xmlns:a16="http://schemas.microsoft.com/office/drawing/2014/main" id="{24FBB85D-17B0-FD11-A9F9-D66AC81E70EC}"/>
              </a:ext>
            </a:extLst>
          </p:cNvPr>
          <p:cNvPicPr>
            <a:picLocks noChangeAspect="1"/>
          </p:cNvPicPr>
          <p:nvPr/>
        </p:nvPicPr>
        <p:blipFill>
          <a:blip r:embed="rId3"/>
          <a:stretch>
            <a:fillRect/>
          </a:stretch>
        </p:blipFill>
        <p:spPr>
          <a:xfrm>
            <a:off x="874827" y="2636912"/>
            <a:ext cx="7394345" cy="4221088"/>
          </a:xfrm>
          <a:prstGeom prst="rect">
            <a:avLst/>
          </a:prstGeom>
        </p:spPr>
      </p:pic>
    </p:spTree>
    <p:extLst>
      <p:ext uri="{BB962C8B-B14F-4D97-AF65-F5344CB8AC3E}">
        <p14:creationId xmlns:p14="http://schemas.microsoft.com/office/powerpoint/2010/main" val="52976154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197CD-2E47-B2BF-1A13-4C777580A79A}"/>
              </a:ext>
            </a:extLst>
          </p:cNvPr>
          <p:cNvSpPr>
            <a:spLocks noGrp="1"/>
          </p:cNvSpPr>
          <p:nvPr>
            <p:ph type="title"/>
          </p:nvPr>
        </p:nvSpPr>
        <p:spPr/>
        <p:txBody>
          <a:bodyPr>
            <a:normAutofit/>
          </a:bodyPr>
          <a:lstStyle/>
          <a:p>
            <a:r>
              <a:rPr lang="en-GB" dirty="0"/>
              <a:t>Fix the final TODOs</a:t>
            </a:r>
          </a:p>
        </p:txBody>
      </p:sp>
      <p:sp>
        <p:nvSpPr>
          <p:cNvPr id="3" name="Content Placeholder 2">
            <a:extLst>
              <a:ext uri="{FF2B5EF4-FFF2-40B4-BE49-F238E27FC236}">
                <a16:creationId xmlns:a16="http://schemas.microsoft.com/office/drawing/2014/main" id="{43287BC2-FC34-B322-4C4F-005ADCCF9B80}"/>
              </a:ext>
            </a:extLst>
          </p:cNvPr>
          <p:cNvSpPr>
            <a:spLocks noGrp="1"/>
          </p:cNvSpPr>
          <p:nvPr>
            <p:ph idx="1"/>
          </p:nvPr>
        </p:nvSpPr>
        <p:spPr/>
        <p:txBody>
          <a:bodyPr/>
          <a:lstStyle/>
          <a:p>
            <a:r>
              <a:rPr lang="en-GB" dirty="0"/>
              <a:t>Enable the </a:t>
            </a:r>
            <a:r>
              <a:rPr lang="en-GB" b="1" dirty="0"/>
              <a:t>Save </a:t>
            </a:r>
            <a:r>
              <a:rPr lang="en-GB" dirty="0"/>
              <a:t>button.</a:t>
            </a:r>
          </a:p>
          <a:p>
            <a:r>
              <a:rPr lang="en-GB" dirty="0"/>
              <a:t>Amend the following </a:t>
            </a:r>
            <a:r>
              <a:rPr lang="en-GB" b="1" dirty="0"/>
              <a:t>highlighted</a:t>
            </a:r>
            <a:r>
              <a:rPr lang="en-GB" dirty="0"/>
              <a:t> statements. *</a:t>
            </a:r>
          </a:p>
        </p:txBody>
      </p:sp>
      <p:pic>
        <p:nvPicPr>
          <p:cNvPr id="6" name="Picture 5">
            <a:extLst>
              <a:ext uri="{FF2B5EF4-FFF2-40B4-BE49-F238E27FC236}">
                <a16:creationId xmlns:a16="http://schemas.microsoft.com/office/drawing/2014/main" id="{79C15A26-FD76-3EFC-9A51-9EAC92FC634D}"/>
              </a:ext>
            </a:extLst>
          </p:cNvPr>
          <p:cNvPicPr>
            <a:picLocks noChangeAspect="1"/>
          </p:cNvPicPr>
          <p:nvPr/>
        </p:nvPicPr>
        <p:blipFill rotWithShape="1">
          <a:blip r:embed="rId3"/>
          <a:srcRect t="37400" b="3801"/>
          <a:stretch/>
        </p:blipFill>
        <p:spPr>
          <a:xfrm>
            <a:off x="412835" y="2693814"/>
            <a:ext cx="8318329" cy="4032448"/>
          </a:xfrm>
          <a:prstGeom prst="rect">
            <a:avLst/>
          </a:prstGeom>
        </p:spPr>
      </p:pic>
    </p:spTree>
    <p:extLst>
      <p:ext uri="{BB962C8B-B14F-4D97-AF65-F5344CB8AC3E}">
        <p14:creationId xmlns:p14="http://schemas.microsoft.com/office/powerpoint/2010/main" val="251593873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197CD-2E47-B2BF-1A13-4C777580A79A}"/>
              </a:ext>
            </a:extLst>
          </p:cNvPr>
          <p:cNvSpPr>
            <a:spLocks noGrp="1"/>
          </p:cNvSpPr>
          <p:nvPr>
            <p:ph type="title"/>
          </p:nvPr>
        </p:nvSpPr>
        <p:spPr/>
        <p:txBody>
          <a:bodyPr>
            <a:normAutofit/>
          </a:bodyPr>
          <a:lstStyle/>
          <a:p>
            <a:r>
              <a:rPr lang="en-GB" dirty="0"/>
              <a:t>Fix the final TODOs</a:t>
            </a:r>
          </a:p>
        </p:txBody>
      </p:sp>
      <p:sp>
        <p:nvSpPr>
          <p:cNvPr id="3" name="Content Placeholder 2">
            <a:extLst>
              <a:ext uri="{FF2B5EF4-FFF2-40B4-BE49-F238E27FC236}">
                <a16:creationId xmlns:a16="http://schemas.microsoft.com/office/drawing/2014/main" id="{43287BC2-FC34-B322-4C4F-005ADCCF9B80}"/>
              </a:ext>
            </a:extLst>
          </p:cNvPr>
          <p:cNvSpPr>
            <a:spLocks noGrp="1"/>
          </p:cNvSpPr>
          <p:nvPr>
            <p:ph idx="1"/>
          </p:nvPr>
        </p:nvSpPr>
        <p:spPr/>
        <p:txBody>
          <a:bodyPr/>
          <a:lstStyle/>
          <a:p>
            <a:r>
              <a:rPr lang="en-GB" dirty="0"/>
              <a:t>Add in the </a:t>
            </a:r>
            <a:r>
              <a:rPr lang="en-GB" b="1" dirty="0" err="1"/>
              <a:t>loadData</a:t>
            </a:r>
            <a:r>
              <a:rPr lang="en-GB" dirty="0"/>
              <a:t> statement.</a:t>
            </a:r>
          </a:p>
          <a:p>
            <a:r>
              <a:rPr lang="en-GB" dirty="0"/>
              <a:t>Amend the following </a:t>
            </a:r>
            <a:r>
              <a:rPr lang="en-GB" b="1" dirty="0"/>
              <a:t>highlighted</a:t>
            </a:r>
            <a:r>
              <a:rPr lang="en-GB" dirty="0"/>
              <a:t> statements. *</a:t>
            </a:r>
          </a:p>
        </p:txBody>
      </p:sp>
      <p:pic>
        <p:nvPicPr>
          <p:cNvPr id="5" name="Picture 4">
            <a:extLst>
              <a:ext uri="{FF2B5EF4-FFF2-40B4-BE49-F238E27FC236}">
                <a16:creationId xmlns:a16="http://schemas.microsoft.com/office/drawing/2014/main" id="{CC910191-5718-87BD-BDE5-ABA3F15AE95E}"/>
              </a:ext>
            </a:extLst>
          </p:cNvPr>
          <p:cNvPicPr>
            <a:picLocks noChangeAspect="1"/>
          </p:cNvPicPr>
          <p:nvPr/>
        </p:nvPicPr>
        <p:blipFill rotWithShape="1">
          <a:blip r:embed="rId3"/>
          <a:srcRect t="21000" r="26028" b="17451"/>
          <a:stretch/>
        </p:blipFill>
        <p:spPr>
          <a:xfrm>
            <a:off x="1473694" y="2636912"/>
            <a:ext cx="6196611" cy="4221088"/>
          </a:xfrm>
          <a:prstGeom prst="rect">
            <a:avLst/>
          </a:prstGeom>
        </p:spPr>
      </p:pic>
    </p:spTree>
    <p:extLst>
      <p:ext uri="{BB962C8B-B14F-4D97-AF65-F5344CB8AC3E}">
        <p14:creationId xmlns:p14="http://schemas.microsoft.com/office/powerpoint/2010/main" val="81108532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197CD-2E47-B2BF-1A13-4C777580A79A}"/>
              </a:ext>
            </a:extLst>
          </p:cNvPr>
          <p:cNvSpPr>
            <a:spLocks noGrp="1"/>
          </p:cNvSpPr>
          <p:nvPr>
            <p:ph type="title"/>
          </p:nvPr>
        </p:nvSpPr>
        <p:spPr/>
        <p:txBody>
          <a:bodyPr>
            <a:normAutofit/>
          </a:bodyPr>
          <a:lstStyle/>
          <a:p>
            <a:r>
              <a:rPr lang="en-GB" dirty="0"/>
              <a:t>Test the application</a:t>
            </a:r>
          </a:p>
        </p:txBody>
      </p:sp>
      <p:sp>
        <p:nvSpPr>
          <p:cNvPr id="3" name="Content Placeholder 2">
            <a:extLst>
              <a:ext uri="{FF2B5EF4-FFF2-40B4-BE49-F238E27FC236}">
                <a16:creationId xmlns:a16="http://schemas.microsoft.com/office/drawing/2014/main" id="{43287BC2-FC34-B322-4C4F-005ADCCF9B80}"/>
              </a:ext>
            </a:extLst>
          </p:cNvPr>
          <p:cNvSpPr>
            <a:spLocks noGrp="1"/>
          </p:cNvSpPr>
          <p:nvPr>
            <p:ph idx="1"/>
          </p:nvPr>
        </p:nvSpPr>
        <p:spPr/>
        <p:txBody>
          <a:bodyPr/>
          <a:lstStyle/>
          <a:p>
            <a:r>
              <a:rPr lang="en-GB" dirty="0"/>
              <a:t>Open the </a:t>
            </a:r>
            <a:r>
              <a:rPr lang="en-GB" b="1" dirty="0"/>
              <a:t>Run and Debug panel</a:t>
            </a:r>
            <a:r>
              <a:rPr lang="en-GB" dirty="0"/>
              <a:t>, use the </a:t>
            </a:r>
            <a:r>
              <a:rPr lang="en-GB" b="1" dirty="0"/>
              <a:t>create a </a:t>
            </a:r>
            <a:r>
              <a:rPr lang="en-GB" b="1" dirty="0" err="1"/>
              <a:t>launch.json</a:t>
            </a:r>
            <a:r>
              <a:rPr lang="en-GB" b="1" dirty="0"/>
              <a:t> file</a:t>
            </a:r>
            <a:r>
              <a:rPr lang="en-GB" dirty="0"/>
              <a:t> control to build a launch script.</a:t>
            </a:r>
          </a:p>
          <a:p>
            <a:r>
              <a:rPr lang="en-GB" dirty="0"/>
              <a:t>Use the green </a:t>
            </a:r>
            <a:r>
              <a:rPr lang="en-GB" b="1" dirty="0"/>
              <a:t>Start Debugging </a:t>
            </a:r>
            <a:r>
              <a:rPr lang="en-GB" dirty="0"/>
              <a:t>arrow to run the program, test the UI.</a:t>
            </a:r>
          </a:p>
          <a:p>
            <a:r>
              <a:rPr lang="en-GB" dirty="0"/>
              <a:t>You should now be able to use the </a:t>
            </a:r>
            <a:r>
              <a:rPr lang="en-GB" b="1" dirty="0"/>
              <a:t>Save button </a:t>
            </a:r>
            <a:r>
              <a:rPr lang="en-GB" dirty="0"/>
              <a:t>to save data. *</a:t>
            </a:r>
          </a:p>
        </p:txBody>
      </p:sp>
      <p:pic>
        <p:nvPicPr>
          <p:cNvPr id="6" name="Picture 5">
            <a:extLst>
              <a:ext uri="{FF2B5EF4-FFF2-40B4-BE49-F238E27FC236}">
                <a16:creationId xmlns:a16="http://schemas.microsoft.com/office/drawing/2014/main" id="{A08ABD29-DB91-877F-0066-04C20D04F61A}"/>
              </a:ext>
            </a:extLst>
          </p:cNvPr>
          <p:cNvPicPr>
            <a:picLocks noChangeAspect="1"/>
          </p:cNvPicPr>
          <p:nvPr/>
        </p:nvPicPr>
        <p:blipFill rotWithShape="1">
          <a:blip r:embed="rId3"/>
          <a:srcRect b="30703"/>
          <a:stretch/>
        </p:blipFill>
        <p:spPr>
          <a:xfrm>
            <a:off x="0" y="3429000"/>
            <a:ext cx="9144000" cy="3429000"/>
          </a:xfrm>
          <a:prstGeom prst="rect">
            <a:avLst/>
          </a:prstGeom>
        </p:spPr>
      </p:pic>
    </p:spTree>
    <p:extLst>
      <p:ext uri="{BB962C8B-B14F-4D97-AF65-F5344CB8AC3E}">
        <p14:creationId xmlns:p14="http://schemas.microsoft.com/office/powerpoint/2010/main" val="402629517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197CD-2E47-B2BF-1A13-4C777580A79A}"/>
              </a:ext>
            </a:extLst>
          </p:cNvPr>
          <p:cNvSpPr>
            <a:spLocks noGrp="1"/>
          </p:cNvSpPr>
          <p:nvPr>
            <p:ph type="title"/>
          </p:nvPr>
        </p:nvSpPr>
        <p:spPr/>
        <p:txBody>
          <a:bodyPr>
            <a:normAutofit/>
          </a:bodyPr>
          <a:lstStyle/>
          <a:p>
            <a:r>
              <a:rPr lang="en-GB" dirty="0"/>
              <a:t>Test the application</a:t>
            </a:r>
          </a:p>
        </p:txBody>
      </p:sp>
      <p:sp>
        <p:nvSpPr>
          <p:cNvPr id="3" name="Content Placeholder 2">
            <a:extLst>
              <a:ext uri="{FF2B5EF4-FFF2-40B4-BE49-F238E27FC236}">
                <a16:creationId xmlns:a16="http://schemas.microsoft.com/office/drawing/2014/main" id="{43287BC2-FC34-B322-4C4F-005ADCCF9B80}"/>
              </a:ext>
            </a:extLst>
          </p:cNvPr>
          <p:cNvSpPr>
            <a:spLocks noGrp="1"/>
          </p:cNvSpPr>
          <p:nvPr>
            <p:ph idx="1"/>
          </p:nvPr>
        </p:nvSpPr>
        <p:spPr/>
        <p:txBody>
          <a:bodyPr/>
          <a:lstStyle/>
          <a:p>
            <a:r>
              <a:rPr lang="en-GB" dirty="0"/>
              <a:t>Stop the application and check the data file which can now be found in the Explorer panel.</a:t>
            </a:r>
          </a:p>
          <a:p>
            <a:r>
              <a:rPr lang="en-GB" dirty="0"/>
              <a:t>Start the application again to load in the data saved in the previous run.</a:t>
            </a:r>
          </a:p>
        </p:txBody>
      </p:sp>
      <p:pic>
        <p:nvPicPr>
          <p:cNvPr id="5" name="Picture 4">
            <a:extLst>
              <a:ext uri="{FF2B5EF4-FFF2-40B4-BE49-F238E27FC236}">
                <a16:creationId xmlns:a16="http://schemas.microsoft.com/office/drawing/2014/main" id="{A61F1C02-11A1-39AC-D8E7-1F7FF6A5DC60}"/>
              </a:ext>
            </a:extLst>
          </p:cNvPr>
          <p:cNvPicPr>
            <a:picLocks noChangeAspect="1"/>
          </p:cNvPicPr>
          <p:nvPr/>
        </p:nvPicPr>
        <p:blipFill rotWithShape="1">
          <a:blip r:embed="rId3"/>
          <a:srcRect b="23614"/>
          <a:stretch/>
        </p:blipFill>
        <p:spPr>
          <a:xfrm>
            <a:off x="1705" y="3068960"/>
            <a:ext cx="9144000" cy="3789040"/>
          </a:xfrm>
          <a:prstGeom prst="rect">
            <a:avLst/>
          </a:prstGeom>
        </p:spPr>
      </p:pic>
    </p:spTree>
    <p:extLst>
      <p:ext uri="{BB962C8B-B14F-4D97-AF65-F5344CB8AC3E}">
        <p14:creationId xmlns:p14="http://schemas.microsoft.com/office/powerpoint/2010/main" val="373578224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0580698-23A9-42E6-849C-55D0309FBAF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 y="0"/>
            <a:ext cx="9144001" cy="6858000"/>
          </a:xfrm>
          <a:prstGeom prst="rect">
            <a:avLst/>
          </a:prstGeom>
        </p:spPr>
      </p:pic>
      <p:sp>
        <p:nvSpPr>
          <p:cNvPr id="2" name="Title 1"/>
          <p:cNvSpPr>
            <a:spLocks noGrp="1"/>
          </p:cNvSpPr>
          <p:nvPr>
            <p:ph type="ctrTitle"/>
          </p:nvPr>
        </p:nvSpPr>
        <p:spPr>
          <a:xfrm>
            <a:off x="685800" y="3355848"/>
            <a:ext cx="8077200" cy="2233392"/>
          </a:xfrm>
        </p:spPr>
        <p:txBody>
          <a:bodyPr>
            <a:normAutofit fontScale="90000"/>
          </a:bodyPr>
          <a:lstStyle/>
          <a:p>
            <a:r>
              <a:rPr lang="en-GB" sz="3200" dirty="0"/>
              <a:t>Project Summary</a:t>
            </a:r>
            <a:br>
              <a:rPr lang="en-GB" sz="3200" dirty="0"/>
            </a:br>
            <a:br>
              <a:rPr lang="en-GB" sz="3200" dirty="0"/>
            </a:br>
            <a:br>
              <a:rPr lang="en-GB" sz="3200" dirty="0"/>
            </a:br>
            <a:br>
              <a:rPr lang="en-GB" dirty="0"/>
            </a:br>
            <a:endParaRPr lang="en-GB" sz="1400" b="0" dirty="0">
              <a:solidFill>
                <a:schemeClr val="tx1"/>
              </a:solidFill>
            </a:endParaRPr>
          </a:p>
        </p:txBody>
      </p:sp>
      <p:sp>
        <p:nvSpPr>
          <p:cNvPr id="3" name="Subtitle 2"/>
          <p:cNvSpPr>
            <a:spLocks noGrp="1"/>
          </p:cNvSpPr>
          <p:nvPr>
            <p:ph type="subTitle" idx="1"/>
          </p:nvPr>
        </p:nvSpPr>
        <p:spPr/>
        <p:txBody>
          <a:bodyPr/>
          <a:lstStyle/>
          <a:p>
            <a:r>
              <a:rPr lang="en-GB" b="1" dirty="0"/>
              <a:t>BSc </a:t>
            </a:r>
            <a:r>
              <a:rPr lang="en-GB" dirty="0"/>
              <a:t>Applied Computing</a:t>
            </a:r>
            <a:endParaRPr lang="en-GB" sz="1200" dirty="0"/>
          </a:p>
        </p:txBody>
      </p:sp>
    </p:spTree>
    <p:extLst>
      <p:ext uri="{BB962C8B-B14F-4D97-AF65-F5344CB8AC3E}">
        <p14:creationId xmlns:p14="http://schemas.microsoft.com/office/powerpoint/2010/main" val="8296747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9D34DD-9B0A-E168-9B8A-BF203C9B6EDB}"/>
              </a:ext>
            </a:extLst>
          </p:cNvPr>
          <p:cNvSpPr>
            <a:spLocks noGrp="1"/>
          </p:cNvSpPr>
          <p:nvPr>
            <p:ph type="title"/>
          </p:nvPr>
        </p:nvSpPr>
        <p:spPr/>
        <p:txBody>
          <a:bodyPr/>
          <a:lstStyle/>
          <a:p>
            <a:r>
              <a:rPr lang="en-GB" dirty="0"/>
              <a:t>Notepad project</a:t>
            </a:r>
          </a:p>
        </p:txBody>
      </p:sp>
      <p:pic>
        <p:nvPicPr>
          <p:cNvPr id="5" name="Picture 4">
            <a:extLst>
              <a:ext uri="{FF2B5EF4-FFF2-40B4-BE49-F238E27FC236}">
                <a16:creationId xmlns:a16="http://schemas.microsoft.com/office/drawing/2014/main" id="{DCAE7970-725B-FA69-ECC3-092ECCE52E87}"/>
              </a:ext>
            </a:extLst>
          </p:cNvPr>
          <p:cNvPicPr>
            <a:picLocks noChangeAspect="1"/>
          </p:cNvPicPr>
          <p:nvPr/>
        </p:nvPicPr>
        <p:blipFill rotWithShape="1">
          <a:blip r:embed="rId3"/>
          <a:srcRect b="5948"/>
          <a:stretch/>
        </p:blipFill>
        <p:spPr>
          <a:xfrm>
            <a:off x="1000884" y="2420888"/>
            <a:ext cx="7142232" cy="4437112"/>
          </a:xfrm>
          <a:prstGeom prst="rect">
            <a:avLst/>
          </a:prstGeom>
        </p:spPr>
      </p:pic>
      <p:sp>
        <p:nvSpPr>
          <p:cNvPr id="3" name="Content Placeholder 2">
            <a:extLst>
              <a:ext uri="{FF2B5EF4-FFF2-40B4-BE49-F238E27FC236}">
                <a16:creationId xmlns:a16="http://schemas.microsoft.com/office/drawing/2014/main" id="{0AE472F4-44BA-10BE-EA4B-CB0E94D9A760}"/>
              </a:ext>
            </a:extLst>
          </p:cNvPr>
          <p:cNvSpPr>
            <a:spLocks noGrp="1"/>
          </p:cNvSpPr>
          <p:nvPr>
            <p:ph idx="1"/>
          </p:nvPr>
        </p:nvSpPr>
        <p:spPr/>
        <p:txBody>
          <a:bodyPr/>
          <a:lstStyle/>
          <a:p>
            <a:r>
              <a:rPr lang="en-GB" dirty="0"/>
              <a:t>Last session demonstrated how to build this simple application.</a:t>
            </a:r>
          </a:p>
          <a:p>
            <a:r>
              <a:rPr lang="en-GB" dirty="0"/>
              <a:t>How did you get on?</a:t>
            </a:r>
          </a:p>
        </p:txBody>
      </p:sp>
    </p:spTree>
    <p:extLst>
      <p:ext uri="{BB962C8B-B14F-4D97-AF65-F5344CB8AC3E}">
        <p14:creationId xmlns:p14="http://schemas.microsoft.com/office/powerpoint/2010/main" val="151387074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57537-7967-9A20-7679-7786A1E14680}"/>
              </a:ext>
            </a:extLst>
          </p:cNvPr>
          <p:cNvSpPr>
            <a:spLocks noGrp="1"/>
          </p:cNvSpPr>
          <p:nvPr>
            <p:ph type="title"/>
          </p:nvPr>
        </p:nvSpPr>
        <p:spPr/>
        <p:txBody>
          <a:bodyPr/>
          <a:lstStyle/>
          <a:p>
            <a:r>
              <a:rPr lang="en-GB" dirty="0"/>
              <a:t>This session has covered…</a:t>
            </a:r>
          </a:p>
        </p:txBody>
      </p:sp>
      <p:sp>
        <p:nvSpPr>
          <p:cNvPr id="3" name="Content Placeholder 2">
            <a:extLst>
              <a:ext uri="{FF2B5EF4-FFF2-40B4-BE49-F238E27FC236}">
                <a16:creationId xmlns:a16="http://schemas.microsoft.com/office/drawing/2014/main" id="{0443214E-F19B-75A9-5131-37BEF21B7A72}"/>
              </a:ext>
            </a:extLst>
          </p:cNvPr>
          <p:cNvSpPr>
            <a:spLocks noGrp="1"/>
          </p:cNvSpPr>
          <p:nvPr>
            <p:ph idx="1"/>
          </p:nvPr>
        </p:nvSpPr>
        <p:spPr/>
        <p:txBody>
          <a:bodyPr/>
          <a:lstStyle/>
          <a:p>
            <a:r>
              <a:rPr lang="en-GB" dirty="0"/>
              <a:t>You should have gained practice using Swing to create a Java UI.</a:t>
            </a:r>
          </a:p>
          <a:p>
            <a:r>
              <a:rPr lang="en-GB" dirty="0"/>
              <a:t>Use of methods to reduce the need for repeated code.</a:t>
            </a:r>
          </a:p>
          <a:p>
            <a:pPr lvl="1"/>
            <a:r>
              <a:rPr lang="en-GB" dirty="0"/>
              <a:t>Factory and utility methods.</a:t>
            </a:r>
          </a:p>
          <a:p>
            <a:pPr lvl="1"/>
            <a:r>
              <a:rPr lang="en-GB" dirty="0"/>
              <a:t>Separate processes per method (new, load, save, save as).</a:t>
            </a:r>
          </a:p>
          <a:p>
            <a:r>
              <a:rPr lang="en-GB" dirty="0"/>
              <a:t>Loading, saving and browsing text files using Java.io classes.</a:t>
            </a:r>
          </a:p>
          <a:p>
            <a:r>
              <a:rPr lang="en-GB" dirty="0"/>
              <a:t>Effective error handling with try/catch.</a:t>
            </a:r>
          </a:p>
          <a:p>
            <a:r>
              <a:rPr lang="en-GB" dirty="0"/>
              <a:t>What semi-structured data is.</a:t>
            </a:r>
          </a:p>
          <a:p>
            <a:r>
              <a:rPr lang="en-GB" dirty="0"/>
              <a:t>How we can approach storing related </a:t>
            </a:r>
            <a:r>
              <a:rPr lang="en-GB"/>
              <a:t>clumps of data</a:t>
            </a:r>
            <a:r>
              <a:rPr lang="en-GB" dirty="0"/>
              <a:t>.</a:t>
            </a:r>
          </a:p>
          <a:p>
            <a:endParaRPr lang="en-GB" dirty="0"/>
          </a:p>
          <a:p>
            <a:endParaRPr lang="en-GB" dirty="0"/>
          </a:p>
          <a:p>
            <a:endParaRPr lang="en-GB" dirty="0"/>
          </a:p>
        </p:txBody>
      </p:sp>
    </p:spTree>
    <p:extLst>
      <p:ext uri="{BB962C8B-B14F-4D97-AF65-F5344CB8AC3E}">
        <p14:creationId xmlns:p14="http://schemas.microsoft.com/office/powerpoint/2010/main" val="123449599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E5B76-BEC4-6C82-6F8D-4305D7A0277B}"/>
              </a:ext>
            </a:extLst>
          </p:cNvPr>
          <p:cNvSpPr>
            <a:spLocks noGrp="1"/>
          </p:cNvSpPr>
          <p:nvPr>
            <p:ph type="title"/>
          </p:nvPr>
        </p:nvSpPr>
        <p:spPr/>
        <p:txBody>
          <a:bodyPr/>
          <a:lstStyle/>
          <a:p>
            <a:r>
              <a:rPr lang="en-GB" dirty="0"/>
              <a:t>Semi-structured data</a:t>
            </a:r>
          </a:p>
        </p:txBody>
      </p:sp>
      <p:sp>
        <p:nvSpPr>
          <p:cNvPr id="3" name="Content Placeholder 2">
            <a:extLst>
              <a:ext uri="{FF2B5EF4-FFF2-40B4-BE49-F238E27FC236}">
                <a16:creationId xmlns:a16="http://schemas.microsoft.com/office/drawing/2014/main" id="{22798698-96D9-9721-7180-96E2FD1F88FA}"/>
              </a:ext>
            </a:extLst>
          </p:cNvPr>
          <p:cNvSpPr>
            <a:spLocks noGrp="1"/>
          </p:cNvSpPr>
          <p:nvPr>
            <p:ph idx="1"/>
          </p:nvPr>
        </p:nvSpPr>
        <p:spPr>
          <a:xfrm>
            <a:off x="457200" y="1775191"/>
            <a:ext cx="8229600" cy="4822161"/>
          </a:xfrm>
        </p:spPr>
        <p:txBody>
          <a:bodyPr>
            <a:normAutofit lnSpcReduction="10000"/>
          </a:bodyPr>
          <a:lstStyle/>
          <a:p>
            <a:r>
              <a:rPr lang="en-GB" dirty="0"/>
              <a:t>Comma-separated values (CSV) files.</a:t>
            </a:r>
          </a:p>
          <a:p>
            <a:pPr lvl="1"/>
            <a:r>
              <a:rPr lang="en-GB" dirty="0"/>
              <a:t>This is a nice simple schema for storing related information.</a:t>
            </a:r>
          </a:p>
          <a:p>
            <a:pPr lvl="1"/>
            <a:r>
              <a:rPr lang="en-GB" dirty="0"/>
              <a:t>The data file can be edited manually.</a:t>
            </a:r>
          </a:p>
          <a:p>
            <a:pPr lvl="1"/>
            <a:r>
              <a:rPr lang="en-GB" dirty="0"/>
              <a:t>Excel understands the CSV format and will format rows and columns automatically using lines and commas.</a:t>
            </a:r>
          </a:p>
          <a:p>
            <a:r>
              <a:rPr lang="en-GB" dirty="0"/>
              <a:t>It does have some drawbacks.</a:t>
            </a:r>
          </a:p>
          <a:p>
            <a:pPr lvl="1"/>
            <a:r>
              <a:rPr lang="en-GB" dirty="0"/>
              <a:t>The format is dependant upon one record for each line.</a:t>
            </a:r>
          </a:p>
          <a:p>
            <a:pPr lvl="1"/>
            <a:r>
              <a:rPr lang="en-GB" dirty="0"/>
              <a:t>The format is dependant on comma characters and new line characters so commas and new lines cannot appear as aspects of the data.</a:t>
            </a:r>
          </a:p>
          <a:p>
            <a:pPr lvl="1"/>
            <a:r>
              <a:rPr lang="en-GB" dirty="0"/>
              <a:t>Some times human readable data formats are desirable.  A handful of CSV records are quite readable in data form, several hundred records are not.</a:t>
            </a:r>
          </a:p>
          <a:p>
            <a:pPr lvl="1"/>
            <a:r>
              <a:rPr lang="en-GB" dirty="0"/>
              <a:t>All numbers need to be parsed from </a:t>
            </a:r>
            <a:r>
              <a:rPr lang="en-GB" b="1" dirty="0"/>
              <a:t>String</a:t>
            </a:r>
            <a:r>
              <a:rPr lang="en-GB" dirty="0"/>
              <a:t> to </a:t>
            </a:r>
            <a:r>
              <a:rPr lang="en-GB" b="1" dirty="0"/>
              <a:t>int</a:t>
            </a:r>
            <a:r>
              <a:rPr lang="en-GB" dirty="0"/>
              <a:t> or </a:t>
            </a:r>
            <a:r>
              <a:rPr lang="en-GB" b="1" dirty="0"/>
              <a:t>float</a:t>
            </a:r>
            <a:r>
              <a:rPr lang="en-GB" dirty="0"/>
              <a:t> before the application can perform mathematical operations with them.</a:t>
            </a:r>
          </a:p>
          <a:p>
            <a:pPr lvl="1"/>
            <a:r>
              <a:rPr lang="en-GB" dirty="0"/>
              <a:t>Character encoding formats can alter the readability of these files (invalid characters can break a load).</a:t>
            </a:r>
          </a:p>
        </p:txBody>
      </p:sp>
    </p:spTree>
    <p:extLst>
      <p:ext uri="{BB962C8B-B14F-4D97-AF65-F5344CB8AC3E}">
        <p14:creationId xmlns:p14="http://schemas.microsoft.com/office/powerpoint/2010/main" val="304142476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400" dirty="0"/>
              <a:t>Session recap…</a:t>
            </a:r>
            <a:endParaRPr lang="en-GB" sz="4400" dirty="0">
              <a:solidFill>
                <a:schemeClr val="bg1"/>
              </a:solidFill>
            </a:endParaRPr>
          </a:p>
        </p:txBody>
      </p:sp>
      <p:sp>
        <p:nvSpPr>
          <p:cNvPr id="3" name="Content Placeholder 2"/>
          <p:cNvSpPr>
            <a:spLocks noGrp="1"/>
          </p:cNvSpPr>
          <p:nvPr>
            <p:ph idx="1"/>
          </p:nvPr>
        </p:nvSpPr>
        <p:spPr>
          <a:xfrm>
            <a:off x="457200" y="1772816"/>
            <a:ext cx="8229600" cy="4680520"/>
          </a:xfrm>
        </p:spPr>
        <p:txBody>
          <a:bodyPr>
            <a:normAutofit/>
          </a:bodyPr>
          <a:lstStyle/>
          <a:p>
            <a:r>
              <a:rPr lang="en-GB" dirty="0"/>
              <a:t>Last Session</a:t>
            </a:r>
          </a:p>
          <a:p>
            <a:pPr lvl="1"/>
            <a:r>
              <a:rPr lang="en-GB" dirty="0"/>
              <a:t>Unstructured data</a:t>
            </a:r>
          </a:p>
          <a:p>
            <a:pPr lvl="1"/>
            <a:r>
              <a:rPr lang="en-GB" dirty="0"/>
              <a:t>Load and save process overview</a:t>
            </a:r>
          </a:p>
          <a:p>
            <a:pPr lvl="1"/>
            <a:r>
              <a:rPr lang="en-GB" dirty="0"/>
              <a:t>Java load and save process</a:t>
            </a:r>
          </a:p>
          <a:p>
            <a:pPr lvl="1"/>
            <a:r>
              <a:rPr lang="en-GB" dirty="0"/>
              <a:t>Notepad project</a:t>
            </a:r>
          </a:p>
          <a:p>
            <a:r>
              <a:rPr lang="en-GB" dirty="0"/>
              <a:t>Session Rationale</a:t>
            </a:r>
          </a:p>
          <a:p>
            <a:pPr lvl="1"/>
            <a:r>
              <a:rPr lang="en-GB" dirty="0"/>
              <a:t>Semi-structured data</a:t>
            </a:r>
          </a:p>
          <a:p>
            <a:pPr lvl="1"/>
            <a:r>
              <a:rPr lang="en-GB" dirty="0"/>
              <a:t>Schema forms</a:t>
            </a:r>
          </a:p>
          <a:p>
            <a:pPr lvl="0">
              <a:spcBef>
                <a:spcPts val="400"/>
              </a:spcBef>
            </a:pPr>
            <a:r>
              <a:rPr lang="en-GB" dirty="0"/>
              <a:t>Result Calculator project</a:t>
            </a:r>
          </a:p>
          <a:p>
            <a:pPr lvl="1">
              <a:spcBef>
                <a:spcPts val="400"/>
              </a:spcBef>
            </a:pPr>
            <a:r>
              <a:rPr lang="en-GB" dirty="0"/>
              <a:t>Project design</a:t>
            </a:r>
          </a:p>
          <a:p>
            <a:pPr lvl="1">
              <a:spcBef>
                <a:spcPts val="400"/>
              </a:spcBef>
            </a:pPr>
            <a:r>
              <a:rPr lang="en-GB" dirty="0"/>
              <a:t>Step by step code with explanations</a:t>
            </a:r>
          </a:p>
          <a:p>
            <a:pPr lvl="0">
              <a:spcBef>
                <a:spcPts val="400"/>
              </a:spcBef>
            </a:pPr>
            <a:endParaRPr lang="en-GB" sz="2400" dirty="0"/>
          </a:p>
          <a:p>
            <a:pPr lvl="1"/>
            <a:endParaRPr lang="en-GB" sz="2000" dirty="0"/>
          </a:p>
          <a:p>
            <a:endParaRPr lang="en-GB" sz="4400" dirty="0"/>
          </a:p>
          <a:p>
            <a:pPr lvl="1"/>
            <a:endParaRPr lang="en-GB" dirty="0"/>
          </a:p>
          <a:p>
            <a:pPr marL="118872" lvl="0" indent="0">
              <a:spcBef>
                <a:spcPts val="400"/>
              </a:spcBef>
              <a:buNone/>
            </a:pPr>
            <a:endParaRPr lang="en-GB" sz="2400" dirty="0"/>
          </a:p>
          <a:p>
            <a:pPr lvl="1"/>
            <a:endParaRPr lang="en-GB" sz="2000" dirty="0"/>
          </a:p>
          <a:p>
            <a:endParaRPr lang="en-GB" sz="4400" dirty="0"/>
          </a:p>
          <a:p>
            <a:pPr lvl="1"/>
            <a:endParaRPr lang="en-GB" dirty="0"/>
          </a:p>
        </p:txBody>
      </p:sp>
    </p:spTree>
    <p:extLst>
      <p:ext uri="{BB962C8B-B14F-4D97-AF65-F5344CB8AC3E}">
        <p14:creationId xmlns:p14="http://schemas.microsoft.com/office/powerpoint/2010/main" val="262572484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400" dirty="0"/>
              <a:t>Any questions?</a:t>
            </a:r>
            <a:endParaRPr lang="en-GB" sz="4400" dirty="0">
              <a:solidFill>
                <a:schemeClr val="bg1"/>
              </a:solidFill>
            </a:endParaRPr>
          </a:p>
        </p:txBody>
      </p:sp>
      <p:sp>
        <p:nvSpPr>
          <p:cNvPr id="3" name="Content Placeholder 2"/>
          <p:cNvSpPr>
            <a:spLocks noGrp="1"/>
          </p:cNvSpPr>
          <p:nvPr>
            <p:ph idx="1"/>
          </p:nvPr>
        </p:nvSpPr>
        <p:spPr>
          <a:xfrm>
            <a:off x="457200" y="1772816"/>
            <a:ext cx="8229600" cy="4680520"/>
          </a:xfrm>
        </p:spPr>
        <p:txBody>
          <a:bodyPr>
            <a:normAutofit/>
          </a:bodyPr>
          <a:lstStyle/>
          <a:p>
            <a:pPr>
              <a:spcAft>
                <a:spcPts val="900"/>
              </a:spcAft>
            </a:pPr>
            <a:r>
              <a:rPr lang="en-GB" sz="2000" dirty="0"/>
              <a:t>Next…</a:t>
            </a:r>
          </a:p>
          <a:p>
            <a:pPr>
              <a:spcAft>
                <a:spcPts val="900"/>
              </a:spcAft>
            </a:pPr>
            <a:r>
              <a:rPr lang="en-GB" sz="2000" dirty="0"/>
              <a:t>MVC architecture version of this project.</a:t>
            </a:r>
          </a:p>
          <a:p>
            <a:endParaRPr lang="en-GB" dirty="0"/>
          </a:p>
        </p:txBody>
      </p:sp>
    </p:spTree>
    <p:extLst>
      <p:ext uri="{BB962C8B-B14F-4D97-AF65-F5344CB8AC3E}">
        <p14:creationId xmlns:p14="http://schemas.microsoft.com/office/powerpoint/2010/main" val="1320225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25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25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0580698-23A9-42E6-849C-55D0309FBAF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 y="0"/>
            <a:ext cx="9144001" cy="6858000"/>
          </a:xfrm>
          <a:prstGeom prst="rect">
            <a:avLst/>
          </a:prstGeom>
        </p:spPr>
      </p:pic>
      <p:sp>
        <p:nvSpPr>
          <p:cNvPr id="2" name="Title 1"/>
          <p:cNvSpPr>
            <a:spLocks noGrp="1"/>
          </p:cNvSpPr>
          <p:nvPr>
            <p:ph type="ctrTitle"/>
          </p:nvPr>
        </p:nvSpPr>
        <p:spPr>
          <a:xfrm>
            <a:off x="685800" y="3355848"/>
            <a:ext cx="8077200" cy="2233392"/>
          </a:xfrm>
        </p:spPr>
        <p:txBody>
          <a:bodyPr>
            <a:normAutofit/>
          </a:bodyPr>
          <a:lstStyle/>
          <a:p>
            <a:r>
              <a:rPr lang="en-GB" sz="3200" dirty="0"/>
              <a:t>Session rationale</a:t>
            </a:r>
            <a:br>
              <a:rPr lang="en-GB" sz="3200" dirty="0"/>
            </a:br>
            <a:br>
              <a:rPr lang="en-GB" dirty="0"/>
            </a:br>
            <a:endParaRPr lang="en-GB" sz="1400" b="0" dirty="0">
              <a:solidFill>
                <a:schemeClr val="tx1"/>
              </a:solidFill>
            </a:endParaRPr>
          </a:p>
        </p:txBody>
      </p:sp>
      <p:sp>
        <p:nvSpPr>
          <p:cNvPr id="3" name="Subtitle 2"/>
          <p:cNvSpPr>
            <a:spLocks noGrp="1"/>
          </p:cNvSpPr>
          <p:nvPr>
            <p:ph type="subTitle" idx="1"/>
          </p:nvPr>
        </p:nvSpPr>
        <p:spPr/>
        <p:txBody>
          <a:bodyPr/>
          <a:lstStyle/>
          <a:p>
            <a:r>
              <a:rPr lang="en-GB" b="1" dirty="0"/>
              <a:t>BSc </a:t>
            </a:r>
            <a:r>
              <a:rPr lang="en-GB" dirty="0"/>
              <a:t>Applied Computing</a:t>
            </a:r>
            <a:endParaRPr lang="en-GB" sz="1200" dirty="0"/>
          </a:p>
        </p:txBody>
      </p:sp>
    </p:spTree>
    <p:extLst>
      <p:ext uri="{BB962C8B-B14F-4D97-AF65-F5344CB8AC3E}">
        <p14:creationId xmlns:p14="http://schemas.microsoft.com/office/powerpoint/2010/main" val="416195823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PT design-AG-2016">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PPT design-AG-2016</Template>
  <TotalTime>1883</TotalTime>
  <Words>8306</Words>
  <Application>Microsoft Office PowerPoint</Application>
  <PresentationFormat>On-screen Show (4:3)</PresentationFormat>
  <Paragraphs>702</Paragraphs>
  <Slides>83</Slides>
  <Notes>70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83</vt:i4>
      </vt:variant>
    </vt:vector>
  </HeadingPairs>
  <TitlesOfParts>
    <vt:vector size="90" baseType="lpstr">
      <vt:lpstr>Arial</vt:lpstr>
      <vt:lpstr>Calibri</vt:lpstr>
      <vt:lpstr>Corbel</vt:lpstr>
      <vt:lpstr>Wingdings</vt:lpstr>
      <vt:lpstr>Wingdings 2</vt:lpstr>
      <vt:lpstr>Wingdings 3</vt:lpstr>
      <vt:lpstr>PPT design-AG-2016</vt:lpstr>
      <vt:lpstr>Data handling in Application development Load and save semi-structured data – Result Calculator</vt:lpstr>
      <vt:lpstr>In this session…</vt:lpstr>
      <vt:lpstr>Last session  </vt:lpstr>
      <vt:lpstr>Unstructured Data</vt:lpstr>
      <vt:lpstr>Save and load data flow</vt:lpstr>
      <vt:lpstr>File input and output streams</vt:lpstr>
      <vt:lpstr>File input and output streams</vt:lpstr>
      <vt:lpstr>Notepad project</vt:lpstr>
      <vt:lpstr>Session rationale  </vt:lpstr>
      <vt:lpstr>Semi-structured data</vt:lpstr>
      <vt:lpstr>Semi-structured data</vt:lpstr>
      <vt:lpstr>Semi-structured data</vt:lpstr>
      <vt:lpstr>Schema forms</vt:lpstr>
      <vt:lpstr>Schema forms</vt:lpstr>
      <vt:lpstr>Schema forms</vt:lpstr>
      <vt:lpstr>Result calculator project   </vt:lpstr>
      <vt:lpstr>Project design</vt:lpstr>
      <vt:lpstr>Project design</vt:lpstr>
      <vt:lpstr>Data design</vt:lpstr>
      <vt:lpstr>Project process design</vt:lpstr>
      <vt:lpstr>Project design</vt:lpstr>
      <vt:lpstr>Create a new class</vt:lpstr>
      <vt:lpstr>Import libraries</vt:lpstr>
      <vt:lpstr>Extend JFrame</vt:lpstr>
      <vt:lpstr>Attributes</vt:lpstr>
      <vt:lpstr>Static references</vt:lpstr>
      <vt:lpstr>Add a main method</vt:lpstr>
      <vt:lpstr>Add a get label utility method</vt:lpstr>
      <vt:lpstr>Add a constructor method</vt:lpstr>
      <vt:lpstr>Add a layout manager</vt:lpstr>
      <vt:lpstr>Add a JPanel for the left column</vt:lpstr>
      <vt:lpstr>Create a JList control</vt:lpstr>
      <vt:lpstr>Create a JScrollPane for the JList</vt:lpstr>
      <vt:lpstr>Create a button panel</vt:lpstr>
      <vt:lpstr>Complete the button panel</vt:lpstr>
      <vt:lpstr>Start the right side of the UI</vt:lpstr>
      <vt:lpstr>Add a display panel</vt:lpstr>
      <vt:lpstr>Add a right-hand button row</vt:lpstr>
      <vt:lpstr>Add an edit record button</vt:lpstr>
      <vt:lpstr>Add the record field labels</vt:lpstr>
      <vt:lpstr>Add the record data labels</vt:lpstr>
      <vt:lpstr>Add the record data labels</vt:lpstr>
      <vt:lpstr>Complete the constructor</vt:lpstr>
      <vt:lpstr>Test the UI</vt:lpstr>
      <vt:lpstr>Add a method to draw a dialog</vt:lpstr>
      <vt:lpstr>Instantiate a JDialog</vt:lpstr>
      <vt:lpstr>Set up the initial constraints</vt:lpstr>
      <vt:lpstr>Add in the main control panels</vt:lpstr>
      <vt:lpstr>Add in the control labels</vt:lpstr>
      <vt:lpstr>Add a JTextField utility method</vt:lpstr>
      <vt:lpstr>Add in the text fields</vt:lpstr>
      <vt:lpstr>Add the button and show dialog</vt:lpstr>
      <vt:lpstr>Fix the New TODO</vt:lpstr>
      <vt:lpstr>Test the Add/Edit dialog</vt:lpstr>
      <vt:lpstr>Add a display result method</vt:lpstr>
      <vt:lpstr>Add a display result method</vt:lpstr>
      <vt:lpstr>Add a display result method</vt:lpstr>
      <vt:lpstr>Add a change selected method</vt:lpstr>
      <vt:lpstr>Add a method to draw the record list</vt:lpstr>
      <vt:lpstr>Add a remove record method</vt:lpstr>
      <vt:lpstr>Add a remove record method</vt:lpstr>
      <vt:lpstr>Add a remove record method</vt:lpstr>
      <vt:lpstr>Add an add record method</vt:lpstr>
      <vt:lpstr>Add an add record method</vt:lpstr>
      <vt:lpstr>Add an add record method</vt:lpstr>
      <vt:lpstr>Fix a few TODOs</vt:lpstr>
      <vt:lpstr>Fix a few TODOs</vt:lpstr>
      <vt:lpstr>Fix a few TODOs</vt:lpstr>
      <vt:lpstr>Fix a few TODOs</vt:lpstr>
      <vt:lpstr>Test the application</vt:lpstr>
      <vt:lpstr>Add a save method</vt:lpstr>
      <vt:lpstr>Add a save method</vt:lpstr>
      <vt:lpstr>Add a load method</vt:lpstr>
      <vt:lpstr>Add a load method</vt:lpstr>
      <vt:lpstr>Fix the final TODOs</vt:lpstr>
      <vt:lpstr>Fix the final TODOs</vt:lpstr>
      <vt:lpstr>Test the application</vt:lpstr>
      <vt:lpstr>Test the application</vt:lpstr>
      <vt:lpstr>Project Summary    </vt:lpstr>
      <vt:lpstr>This session has covered…</vt:lpstr>
      <vt:lpstr>Semi-structured data</vt:lpstr>
      <vt:lpstr>Session recap…</vt:lpstr>
      <vt:lpstr>Any questions?</vt:lpstr>
    </vt:vector>
  </TitlesOfParts>
  <Company>Grizli777</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17: Web Development Introduction</dc:title>
  <dc:creator>Gwyn&amp;Xiao</dc:creator>
  <cp:lastModifiedBy>Andrew Green</cp:lastModifiedBy>
  <cp:revision>173</cp:revision>
  <dcterms:created xsi:type="dcterms:W3CDTF">2010-09-12T20:40:41Z</dcterms:created>
  <dcterms:modified xsi:type="dcterms:W3CDTF">2024-10-10T13:53:55Z</dcterms:modified>
</cp:coreProperties>
</file>