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5"/>
  </p:notesMasterIdLst>
  <p:sldIdLst>
    <p:sldId id="256" r:id="rId2"/>
    <p:sldId id="257" r:id="rId3"/>
    <p:sldId id="318" r:id="rId4"/>
    <p:sldId id="324" r:id="rId5"/>
    <p:sldId id="343" r:id="rId6"/>
    <p:sldId id="348" r:id="rId7"/>
    <p:sldId id="349" r:id="rId8"/>
    <p:sldId id="350" r:id="rId9"/>
    <p:sldId id="446" r:id="rId10"/>
    <p:sldId id="447" r:id="rId11"/>
    <p:sldId id="426" r:id="rId12"/>
    <p:sldId id="442" r:id="rId13"/>
    <p:sldId id="443" r:id="rId14"/>
    <p:sldId id="427" r:id="rId15"/>
    <p:sldId id="444" r:id="rId16"/>
    <p:sldId id="445" r:id="rId17"/>
    <p:sldId id="441" r:id="rId18"/>
    <p:sldId id="448" r:id="rId19"/>
    <p:sldId id="449" r:id="rId20"/>
    <p:sldId id="450" r:id="rId21"/>
    <p:sldId id="451" r:id="rId22"/>
    <p:sldId id="452" r:id="rId23"/>
    <p:sldId id="453" r:id="rId24"/>
    <p:sldId id="454" r:id="rId25"/>
    <p:sldId id="455" r:id="rId26"/>
    <p:sldId id="456" r:id="rId27"/>
    <p:sldId id="457" r:id="rId28"/>
    <p:sldId id="459" r:id="rId29"/>
    <p:sldId id="458" r:id="rId30"/>
    <p:sldId id="422" r:id="rId31"/>
    <p:sldId id="359" r:id="rId32"/>
    <p:sldId id="425" r:id="rId33"/>
    <p:sldId id="288"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8F00"/>
    <a:srgbClr val="8474E2"/>
    <a:srgbClr val="525252"/>
    <a:srgbClr val="EBA039"/>
    <a:srgbClr val="87A2D3"/>
    <a:srgbClr val="E78000"/>
    <a:srgbClr val="F0A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0D0FC26-26D4-49B5-9824-01FCA5A6E5A9}" v="30" dt="2022-09-12T12:26:35.12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82" autoAdjust="0"/>
    <p:restoredTop sz="96126" autoAdjust="0"/>
  </p:normalViewPr>
  <p:slideViewPr>
    <p:cSldViewPr>
      <p:cViewPr varScale="1">
        <p:scale>
          <a:sx n="103" d="100"/>
          <a:sy n="103" d="100"/>
        </p:scale>
        <p:origin x="152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Green" userId="5c87a1a1-9dba-4e8d-80a3-ee66ced3ed9c" providerId="ADAL" clId="{B0D0FC26-26D4-49B5-9824-01FCA5A6E5A9}"/>
    <pc:docChg chg="undo custSel addSld modSld">
      <pc:chgData name="Andrew Green" userId="5c87a1a1-9dba-4e8d-80a3-ee66ced3ed9c" providerId="ADAL" clId="{B0D0FC26-26D4-49B5-9824-01FCA5A6E5A9}" dt="2022-09-12T12:26:35.127" v="949" actId="20577"/>
      <pc:docMkLst>
        <pc:docMk/>
      </pc:docMkLst>
      <pc:sldChg chg="modSp mod">
        <pc:chgData name="Andrew Green" userId="5c87a1a1-9dba-4e8d-80a3-ee66ced3ed9c" providerId="ADAL" clId="{B0D0FC26-26D4-49B5-9824-01FCA5A6E5A9}" dt="2022-09-12T12:26:16.108" v="916" actId="27636"/>
        <pc:sldMkLst>
          <pc:docMk/>
          <pc:sldMk cId="0" sldId="257"/>
        </pc:sldMkLst>
        <pc:spChg chg="mod">
          <ac:chgData name="Andrew Green" userId="5c87a1a1-9dba-4e8d-80a3-ee66ced3ed9c" providerId="ADAL" clId="{B0D0FC26-26D4-49B5-9824-01FCA5A6E5A9}" dt="2022-09-12T12:26:16.108" v="916" actId="27636"/>
          <ac:spMkLst>
            <pc:docMk/>
            <pc:sldMk cId="0" sldId="257"/>
            <ac:spMk id="3" creationId="{00000000-0000-0000-0000-000000000000}"/>
          </ac:spMkLst>
        </pc:spChg>
      </pc:sldChg>
      <pc:sldChg chg="modSp">
        <pc:chgData name="Andrew Green" userId="5c87a1a1-9dba-4e8d-80a3-ee66ced3ed9c" providerId="ADAL" clId="{B0D0FC26-26D4-49B5-9824-01FCA5A6E5A9}" dt="2022-09-12T12:26:35.127" v="949" actId="20577"/>
        <pc:sldMkLst>
          <pc:docMk/>
          <pc:sldMk cId="3539226980" sldId="288"/>
        </pc:sldMkLst>
        <pc:spChg chg="mod">
          <ac:chgData name="Andrew Green" userId="5c87a1a1-9dba-4e8d-80a3-ee66ced3ed9c" providerId="ADAL" clId="{B0D0FC26-26D4-49B5-9824-01FCA5A6E5A9}" dt="2022-09-12T12:26:35.127" v="949" actId="20577"/>
          <ac:spMkLst>
            <pc:docMk/>
            <pc:sldMk cId="3539226980" sldId="288"/>
            <ac:spMk id="3" creationId="{B48C3860-53D6-408C-8363-9B73C34BAA30}"/>
          </ac:spMkLst>
        </pc:spChg>
      </pc:sldChg>
      <pc:sldChg chg="modSp mod">
        <pc:chgData name="Andrew Green" userId="5c87a1a1-9dba-4e8d-80a3-ee66ced3ed9c" providerId="ADAL" clId="{B0D0FC26-26D4-49B5-9824-01FCA5A6E5A9}" dt="2022-09-12T11:24:37.387" v="828" actId="20577"/>
        <pc:sldMkLst>
          <pc:docMk/>
          <pc:sldMk cId="100786882" sldId="359"/>
        </pc:sldMkLst>
        <pc:spChg chg="mod">
          <ac:chgData name="Andrew Green" userId="5c87a1a1-9dba-4e8d-80a3-ee66ced3ed9c" providerId="ADAL" clId="{B0D0FC26-26D4-49B5-9824-01FCA5A6E5A9}" dt="2022-09-12T11:24:37.387" v="828" actId="20577"/>
          <ac:spMkLst>
            <pc:docMk/>
            <pc:sldMk cId="100786882" sldId="359"/>
            <ac:spMk id="3" creationId="{CAE50FD0-B7F5-71B4-1792-C3D5EEE4C108}"/>
          </ac:spMkLst>
        </pc:spChg>
      </pc:sldChg>
      <pc:sldChg chg="modSp mod">
        <pc:chgData name="Andrew Green" userId="5c87a1a1-9dba-4e8d-80a3-ee66ced3ed9c" providerId="ADAL" clId="{B0D0FC26-26D4-49B5-9824-01FCA5A6E5A9}" dt="2022-09-12T12:26:25.601" v="920" actId="27636"/>
        <pc:sldMkLst>
          <pc:docMk/>
          <pc:sldMk cId="2475966194" sldId="425"/>
        </pc:sldMkLst>
        <pc:spChg chg="mod">
          <ac:chgData name="Andrew Green" userId="5c87a1a1-9dba-4e8d-80a3-ee66ced3ed9c" providerId="ADAL" clId="{B0D0FC26-26D4-49B5-9824-01FCA5A6E5A9}" dt="2022-09-12T12:26:25.601" v="920" actId="27636"/>
          <ac:spMkLst>
            <pc:docMk/>
            <pc:sldMk cId="2475966194" sldId="425"/>
            <ac:spMk id="3" creationId="{00000000-0000-0000-0000-000000000000}"/>
          </ac:spMkLst>
        </pc:spChg>
      </pc:sldChg>
      <pc:sldChg chg="modSp add mod">
        <pc:chgData name="Andrew Green" userId="5c87a1a1-9dba-4e8d-80a3-ee66ced3ed9c" providerId="ADAL" clId="{B0D0FC26-26D4-49B5-9824-01FCA5A6E5A9}" dt="2022-09-12T09:42:32.538" v="38" actId="1076"/>
        <pc:sldMkLst>
          <pc:docMk/>
          <pc:sldMk cId="1343034745" sldId="457"/>
        </pc:sldMkLst>
        <pc:spChg chg="mod">
          <ac:chgData name="Andrew Green" userId="5c87a1a1-9dba-4e8d-80a3-ee66ced3ed9c" providerId="ADAL" clId="{B0D0FC26-26D4-49B5-9824-01FCA5A6E5A9}" dt="2022-09-12T09:40:49.939" v="11" actId="20577"/>
          <ac:spMkLst>
            <pc:docMk/>
            <pc:sldMk cId="1343034745" sldId="457"/>
            <ac:spMk id="2" creationId="{D9A60566-3659-C288-EFAD-004DA39AAB89}"/>
          </ac:spMkLst>
        </pc:spChg>
        <pc:spChg chg="mod">
          <ac:chgData name="Andrew Green" userId="5c87a1a1-9dba-4e8d-80a3-ee66ced3ed9c" providerId="ADAL" clId="{B0D0FC26-26D4-49B5-9824-01FCA5A6E5A9}" dt="2022-09-12T09:42:22.029" v="34" actId="20577"/>
          <ac:spMkLst>
            <pc:docMk/>
            <pc:sldMk cId="1343034745" sldId="457"/>
            <ac:spMk id="3" creationId="{46544AB6-EB41-0F91-5618-CB3BB59C5A0F}"/>
          </ac:spMkLst>
        </pc:spChg>
        <pc:picChg chg="mod">
          <ac:chgData name="Andrew Green" userId="5c87a1a1-9dba-4e8d-80a3-ee66ced3ed9c" providerId="ADAL" clId="{B0D0FC26-26D4-49B5-9824-01FCA5A6E5A9}" dt="2022-09-12T09:42:32.538" v="38" actId="1076"/>
          <ac:picMkLst>
            <pc:docMk/>
            <pc:sldMk cId="1343034745" sldId="457"/>
            <ac:picMk id="6" creationId="{5A1E4121-B976-DAC6-ED43-67B935C94189}"/>
          </ac:picMkLst>
        </pc:picChg>
      </pc:sldChg>
      <pc:sldChg chg="addSp delSp modSp add mod modNotesTx">
        <pc:chgData name="Andrew Green" userId="5c87a1a1-9dba-4e8d-80a3-ee66ced3ed9c" providerId="ADAL" clId="{B0D0FC26-26D4-49B5-9824-01FCA5A6E5A9}" dt="2022-09-12T10:59:07.045" v="603" actId="1076"/>
        <pc:sldMkLst>
          <pc:docMk/>
          <pc:sldMk cId="1152474087" sldId="458"/>
        </pc:sldMkLst>
        <pc:spChg chg="mod">
          <ac:chgData name="Andrew Green" userId="5c87a1a1-9dba-4e8d-80a3-ee66ced3ed9c" providerId="ADAL" clId="{B0D0FC26-26D4-49B5-9824-01FCA5A6E5A9}" dt="2022-09-12T10:53:57.507" v="53" actId="20577"/>
          <ac:spMkLst>
            <pc:docMk/>
            <pc:sldMk cId="1152474087" sldId="458"/>
            <ac:spMk id="2" creationId="{D9A60566-3659-C288-EFAD-004DA39AAB89}"/>
          </ac:spMkLst>
        </pc:spChg>
        <pc:spChg chg="del mod">
          <ac:chgData name="Andrew Green" userId="5c87a1a1-9dba-4e8d-80a3-ee66ced3ed9c" providerId="ADAL" clId="{B0D0FC26-26D4-49B5-9824-01FCA5A6E5A9}" dt="2022-09-12T10:54:10.589" v="58"/>
          <ac:spMkLst>
            <pc:docMk/>
            <pc:sldMk cId="1152474087" sldId="458"/>
            <ac:spMk id="3" creationId="{46544AB6-EB41-0F91-5618-CB3BB59C5A0F}"/>
          </ac:spMkLst>
        </pc:spChg>
        <pc:spChg chg="add del">
          <ac:chgData name="Andrew Green" userId="5c87a1a1-9dba-4e8d-80a3-ee66ced3ed9c" providerId="ADAL" clId="{B0D0FC26-26D4-49B5-9824-01FCA5A6E5A9}" dt="2022-09-12T10:54:02.259" v="56" actId="22"/>
          <ac:spMkLst>
            <pc:docMk/>
            <pc:sldMk cId="1152474087" sldId="458"/>
            <ac:spMk id="5" creationId="{1633C445-F0EF-C31D-E63D-C9C8CCDE95AA}"/>
          </ac:spMkLst>
        </pc:spChg>
        <pc:spChg chg="mod">
          <ac:chgData name="Andrew Green" userId="5c87a1a1-9dba-4e8d-80a3-ee66ced3ed9c" providerId="ADAL" clId="{B0D0FC26-26D4-49B5-9824-01FCA5A6E5A9}" dt="2022-09-12T10:59:07.045" v="603" actId="1076"/>
          <ac:spMkLst>
            <pc:docMk/>
            <pc:sldMk cId="1152474087" sldId="458"/>
            <ac:spMk id="7" creationId="{EB1381F3-1D6D-C9A0-7498-77956A21EAF2}"/>
          </ac:spMkLst>
        </pc:spChg>
        <pc:picChg chg="del">
          <ac:chgData name="Andrew Green" userId="5c87a1a1-9dba-4e8d-80a3-ee66ced3ed9c" providerId="ADAL" clId="{B0D0FC26-26D4-49B5-9824-01FCA5A6E5A9}" dt="2022-09-12T10:53:59.532" v="54" actId="478"/>
          <ac:picMkLst>
            <pc:docMk/>
            <pc:sldMk cId="1152474087" sldId="458"/>
            <ac:picMk id="6" creationId="{5A1E4121-B976-DAC6-ED43-67B935C94189}"/>
          </ac:picMkLst>
        </pc:picChg>
        <pc:picChg chg="add mod">
          <ac:chgData name="Andrew Green" userId="5c87a1a1-9dba-4e8d-80a3-ee66ced3ed9c" providerId="ADAL" clId="{B0D0FC26-26D4-49B5-9824-01FCA5A6E5A9}" dt="2022-09-12T10:59:00.130" v="602" actId="208"/>
          <ac:picMkLst>
            <pc:docMk/>
            <pc:sldMk cId="1152474087" sldId="458"/>
            <ac:picMk id="8" creationId="{BB3B34C4-C2EC-1104-4A7D-7E7945B07892}"/>
          </ac:picMkLst>
        </pc:picChg>
      </pc:sldChg>
      <pc:sldChg chg="modSp new mod">
        <pc:chgData name="Andrew Green" userId="5c87a1a1-9dba-4e8d-80a3-ee66ced3ed9c" providerId="ADAL" clId="{B0D0FC26-26D4-49B5-9824-01FCA5A6E5A9}" dt="2022-09-12T10:58:46.776" v="600" actId="20577"/>
        <pc:sldMkLst>
          <pc:docMk/>
          <pc:sldMk cId="1486648198" sldId="459"/>
        </pc:sldMkLst>
        <pc:spChg chg="mod">
          <ac:chgData name="Andrew Green" userId="5c87a1a1-9dba-4e8d-80a3-ee66ced3ed9c" providerId="ADAL" clId="{B0D0FC26-26D4-49B5-9824-01FCA5A6E5A9}" dt="2022-09-12T10:55:33.899" v="166" actId="20577"/>
          <ac:spMkLst>
            <pc:docMk/>
            <pc:sldMk cId="1486648198" sldId="459"/>
            <ac:spMk id="2" creationId="{62445F30-A92D-4478-FC78-4198603C5221}"/>
          </ac:spMkLst>
        </pc:spChg>
        <pc:spChg chg="mod">
          <ac:chgData name="Andrew Green" userId="5c87a1a1-9dba-4e8d-80a3-ee66ced3ed9c" providerId="ADAL" clId="{B0D0FC26-26D4-49B5-9824-01FCA5A6E5A9}" dt="2022-09-12T10:58:46.776" v="600" actId="20577"/>
          <ac:spMkLst>
            <pc:docMk/>
            <pc:sldMk cId="1486648198" sldId="459"/>
            <ac:spMk id="3" creationId="{FB3A943A-0FEC-5DD1-81DB-EA5DF17B760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48FD93-DBCC-454F-8B41-8334835EDD7F}" type="datetimeFigureOut">
              <a:rPr lang="en-GB" smtClean="0"/>
              <a:t>12/09/2022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13D83F-DC1D-4206-A168-2287E477B1D2}" type="slidenum">
              <a:rPr lang="en-GB" smtClean="0"/>
              <a:t>‹#›</a:t>
            </a:fld>
            <a:endParaRPr lang="en-GB"/>
          </a:p>
        </p:txBody>
      </p:sp>
    </p:spTree>
    <p:extLst>
      <p:ext uri="{BB962C8B-B14F-4D97-AF65-F5344CB8AC3E}">
        <p14:creationId xmlns:p14="http://schemas.microsoft.com/office/powerpoint/2010/main" val="28950337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1. Jansen, D. </a:t>
            </a:r>
            <a:r>
              <a:rPr lang="en-GB" i="1" dirty="0"/>
              <a:t>What (Exactly) Is A Research Proposal?. </a:t>
            </a:r>
            <a:r>
              <a:rPr lang="en-GB" i="0" dirty="0"/>
              <a:t>Available at: https://gradcoach.com/what-is-a-research-proposal-dissertation-thesis. Last Accessed: 5/9/2022.</a:t>
            </a:r>
            <a:endParaRPr lang="en-GB" i="1" dirty="0"/>
          </a:p>
        </p:txBody>
      </p:sp>
      <p:sp>
        <p:nvSpPr>
          <p:cNvPr id="4" name="Slide Number Placeholder 3"/>
          <p:cNvSpPr>
            <a:spLocks noGrp="1"/>
          </p:cNvSpPr>
          <p:nvPr>
            <p:ph type="sldNum" sz="quarter" idx="5"/>
          </p:nvPr>
        </p:nvSpPr>
        <p:spPr/>
        <p:txBody>
          <a:bodyPr/>
          <a:lstStyle/>
          <a:p>
            <a:fld id="{F613D83F-DC1D-4206-A168-2287E477B1D2}" type="slidenum">
              <a:rPr lang="en-GB" smtClean="0"/>
              <a:t>4</a:t>
            </a:fld>
            <a:endParaRPr lang="en-GB"/>
          </a:p>
        </p:txBody>
      </p:sp>
    </p:spTree>
    <p:extLst>
      <p:ext uri="{BB962C8B-B14F-4D97-AF65-F5344CB8AC3E}">
        <p14:creationId xmlns:p14="http://schemas.microsoft.com/office/powerpoint/2010/main" val="20547907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3. Rapid Application Development Methodology Template. [image on the Internet]. [cited 9/9/2022]. Available from: https://www.lucidchart.com/blog/rapid-application-development-methodology.</a:t>
            </a:r>
            <a:br>
              <a:rPr lang="en-GB" dirty="0"/>
            </a:br>
            <a:endParaRPr lang="en-GB" dirty="0"/>
          </a:p>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14</a:t>
            </a:fld>
            <a:endParaRPr lang="en-GB"/>
          </a:p>
        </p:txBody>
      </p:sp>
    </p:spTree>
    <p:extLst>
      <p:ext uri="{BB962C8B-B14F-4D97-AF65-F5344CB8AC3E}">
        <p14:creationId xmlns:p14="http://schemas.microsoft.com/office/powerpoint/2010/main" val="37971556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lang="en-GB" dirty="0"/>
            </a:br>
            <a:endParaRPr lang="en-GB" dirty="0"/>
          </a:p>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15</a:t>
            </a:fld>
            <a:endParaRPr lang="en-GB"/>
          </a:p>
        </p:txBody>
      </p:sp>
    </p:spTree>
    <p:extLst>
      <p:ext uri="{BB962C8B-B14F-4D97-AF65-F5344CB8AC3E}">
        <p14:creationId xmlns:p14="http://schemas.microsoft.com/office/powerpoint/2010/main" val="8611703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lang="en-GB" dirty="0"/>
            </a:br>
            <a:endParaRPr lang="en-GB" dirty="0"/>
          </a:p>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16</a:t>
            </a:fld>
            <a:endParaRPr lang="en-GB"/>
          </a:p>
        </p:txBody>
      </p:sp>
    </p:spTree>
    <p:extLst>
      <p:ext uri="{BB962C8B-B14F-4D97-AF65-F5344CB8AC3E}">
        <p14:creationId xmlns:p14="http://schemas.microsoft.com/office/powerpoint/2010/main" val="33935111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lang="en-GB" dirty="0"/>
            </a:br>
            <a:endParaRPr lang="en-GB" dirty="0"/>
          </a:p>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17</a:t>
            </a:fld>
            <a:endParaRPr lang="en-GB"/>
          </a:p>
        </p:txBody>
      </p:sp>
    </p:spTree>
    <p:extLst>
      <p:ext uri="{BB962C8B-B14F-4D97-AF65-F5344CB8AC3E}">
        <p14:creationId xmlns:p14="http://schemas.microsoft.com/office/powerpoint/2010/main" val="40786137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lang="en-GB" dirty="0"/>
            </a:br>
            <a:endParaRPr lang="en-GB" dirty="0"/>
          </a:p>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18</a:t>
            </a:fld>
            <a:endParaRPr lang="en-GB"/>
          </a:p>
        </p:txBody>
      </p:sp>
    </p:spTree>
    <p:extLst>
      <p:ext uri="{BB962C8B-B14F-4D97-AF65-F5344CB8AC3E}">
        <p14:creationId xmlns:p14="http://schemas.microsoft.com/office/powerpoint/2010/main" val="6471668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lang="en-GB" dirty="0"/>
            </a:br>
            <a:endParaRPr lang="en-GB" dirty="0"/>
          </a:p>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19</a:t>
            </a:fld>
            <a:endParaRPr lang="en-GB"/>
          </a:p>
        </p:txBody>
      </p:sp>
    </p:spTree>
    <p:extLst>
      <p:ext uri="{BB962C8B-B14F-4D97-AF65-F5344CB8AC3E}">
        <p14:creationId xmlns:p14="http://schemas.microsoft.com/office/powerpoint/2010/main" val="1146787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4. A Project Plan Scheme. [image on the Internet, c2021]. [cited 9/9/2022]. Available from: https://blog.ganttpro.com/en/how-to-create-a-project-plan-step-by-step.</a:t>
            </a:r>
          </a:p>
        </p:txBody>
      </p:sp>
      <p:sp>
        <p:nvSpPr>
          <p:cNvPr id="4" name="Slide Number Placeholder 3"/>
          <p:cNvSpPr>
            <a:spLocks noGrp="1"/>
          </p:cNvSpPr>
          <p:nvPr>
            <p:ph type="sldNum" sz="quarter" idx="5"/>
          </p:nvPr>
        </p:nvSpPr>
        <p:spPr/>
        <p:txBody>
          <a:bodyPr/>
          <a:lstStyle/>
          <a:p>
            <a:fld id="{F613D83F-DC1D-4206-A168-2287E477B1D2}" type="slidenum">
              <a:rPr lang="en-GB" smtClean="0"/>
              <a:t>22</a:t>
            </a:fld>
            <a:endParaRPr lang="en-GB"/>
          </a:p>
        </p:txBody>
      </p:sp>
    </p:spTree>
    <p:extLst>
      <p:ext uri="{BB962C8B-B14F-4D97-AF65-F5344CB8AC3E}">
        <p14:creationId xmlns:p14="http://schemas.microsoft.com/office/powerpoint/2010/main" val="26830391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5. Manage Project Deliverables Project Manager Roles and Responsibilities. [image on the Internet, c2020]. [cited 9/9/2022]. Available from: https://www.ntaskmanager.com/blog/guide-to-project-deliverables-for-your-project.</a:t>
            </a:r>
          </a:p>
        </p:txBody>
      </p:sp>
      <p:sp>
        <p:nvSpPr>
          <p:cNvPr id="4" name="Slide Number Placeholder 3"/>
          <p:cNvSpPr>
            <a:spLocks noGrp="1"/>
          </p:cNvSpPr>
          <p:nvPr>
            <p:ph type="sldNum" sz="quarter" idx="5"/>
          </p:nvPr>
        </p:nvSpPr>
        <p:spPr/>
        <p:txBody>
          <a:bodyPr/>
          <a:lstStyle/>
          <a:p>
            <a:fld id="{F613D83F-DC1D-4206-A168-2287E477B1D2}" type="slidenum">
              <a:rPr lang="en-GB" smtClean="0"/>
              <a:t>23</a:t>
            </a:fld>
            <a:endParaRPr lang="en-GB"/>
          </a:p>
        </p:txBody>
      </p:sp>
    </p:spTree>
    <p:extLst>
      <p:ext uri="{BB962C8B-B14F-4D97-AF65-F5344CB8AC3E}">
        <p14:creationId xmlns:p14="http://schemas.microsoft.com/office/powerpoint/2010/main" val="37404582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5. Manage Project Deliverables Project Manager Roles and Responsibilities. [image on the Internet, c2020]. [cited 9/9/2022]. Available from: https://www.ntaskmanager.com/blog/guide-to-project-deliverables-for-your-project.</a:t>
            </a:r>
          </a:p>
        </p:txBody>
      </p:sp>
      <p:sp>
        <p:nvSpPr>
          <p:cNvPr id="4" name="Slide Number Placeholder 3"/>
          <p:cNvSpPr>
            <a:spLocks noGrp="1"/>
          </p:cNvSpPr>
          <p:nvPr>
            <p:ph type="sldNum" sz="quarter" idx="5"/>
          </p:nvPr>
        </p:nvSpPr>
        <p:spPr/>
        <p:txBody>
          <a:bodyPr/>
          <a:lstStyle/>
          <a:p>
            <a:fld id="{F613D83F-DC1D-4206-A168-2287E477B1D2}" type="slidenum">
              <a:rPr lang="en-GB" smtClean="0"/>
              <a:t>24</a:t>
            </a:fld>
            <a:endParaRPr lang="en-GB"/>
          </a:p>
        </p:txBody>
      </p:sp>
    </p:spTree>
    <p:extLst>
      <p:ext uri="{BB962C8B-B14F-4D97-AF65-F5344CB8AC3E}">
        <p14:creationId xmlns:p14="http://schemas.microsoft.com/office/powerpoint/2010/main" val="27717251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6. Index. [image on the Internet, c2014]. [cited 9/9/2022]. Available from: http://marshalpublication.weebly.com/uploads/4/3/2/5/43251727/4.pdf.</a:t>
            </a:r>
          </a:p>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25</a:t>
            </a:fld>
            <a:endParaRPr lang="en-GB"/>
          </a:p>
        </p:txBody>
      </p:sp>
    </p:spTree>
    <p:extLst>
      <p:ext uri="{BB962C8B-B14F-4D97-AF65-F5344CB8AC3E}">
        <p14:creationId xmlns:p14="http://schemas.microsoft.com/office/powerpoint/2010/main" val="3546103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6</a:t>
            </a:fld>
            <a:endParaRPr lang="en-GB"/>
          </a:p>
        </p:txBody>
      </p:sp>
    </p:spTree>
    <p:extLst>
      <p:ext uri="{BB962C8B-B14F-4D97-AF65-F5344CB8AC3E}">
        <p14:creationId xmlns:p14="http://schemas.microsoft.com/office/powerpoint/2010/main" val="373011563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5. Manage Project Deliverables Project Manager Roles and Responsibilities. [image on the Internet, c2020]. [cited 9/9/2022]. Available from: https://www.ntaskmanager.com/blog/guide-to-project-deliverables-for-your-project.</a:t>
            </a:r>
          </a:p>
        </p:txBody>
      </p:sp>
      <p:sp>
        <p:nvSpPr>
          <p:cNvPr id="4" name="Slide Number Placeholder 3"/>
          <p:cNvSpPr>
            <a:spLocks noGrp="1"/>
          </p:cNvSpPr>
          <p:nvPr>
            <p:ph type="sldNum" sz="quarter" idx="5"/>
          </p:nvPr>
        </p:nvSpPr>
        <p:spPr/>
        <p:txBody>
          <a:bodyPr/>
          <a:lstStyle/>
          <a:p>
            <a:fld id="{F613D83F-DC1D-4206-A168-2287E477B1D2}" type="slidenum">
              <a:rPr lang="en-GB" smtClean="0"/>
              <a:t>26</a:t>
            </a:fld>
            <a:endParaRPr lang="en-GB"/>
          </a:p>
        </p:txBody>
      </p:sp>
    </p:spTree>
    <p:extLst>
      <p:ext uri="{BB962C8B-B14F-4D97-AF65-F5344CB8AC3E}">
        <p14:creationId xmlns:p14="http://schemas.microsoft.com/office/powerpoint/2010/main" val="98043120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5. Manage Project Deliverables Project Manager Roles and Responsibilities. [image on the Internet, c2020]. [cited 9/9/2022]. Available from: https://www.ntaskmanager.com/blog/guide-to-project-deliverables-for-your-project.</a:t>
            </a:r>
          </a:p>
        </p:txBody>
      </p:sp>
      <p:sp>
        <p:nvSpPr>
          <p:cNvPr id="4" name="Slide Number Placeholder 3"/>
          <p:cNvSpPr>
            <a:spLocks noGrp="1"/>
          </p:cNvSpPr>
          <p:nvPr>
            <p:ph type="sldNum" sz="quarter" idx="5"/>
          </p:nvPr>
        </p:nvSpPr>
        <p:spPr/>
        <p:txBody>
          <a:bodyPr/>
          <a:lstStyle/>
          <a:p>
            <a:fld id="{F613D83F-DC1D-4206-A168-2287E477B1D2}" type="slidenum">
              <a:rPr lang="en-GB" smtClean="0"/>
              <a:t>27</a:t>
            </a:fld>
            <a:endParaRPr lang="en-GB"/>
          </a:p>
        </p:txBody>
      </p:sp>
    </p:spTree>
    <p:extLst>
      <p:ext uri="{BB962C8B-B14F-4D97-AF65-F5344CB8AC3E}">
        <p14:creationId xmlns:p14="http://schemas.microsoft.com/office/powerpoint/2010/main" val="64231673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6. Gantt Chart for making a cup of tea. [Original image, c2020].</a:t>
            </a:r>
          </a:p>
        </p:txBody>
      </p:sp>
      <p:sp>
        <p:nvSpPr>
          <p:cNvPr id="4" name="Slide Number Placeholder 3"/>
          <p:cNvSpPr>
            <a:spLocks noGrp="1"/>
          </p:cNvSpPr>
          <p:nvPr>
            <p:ph type="sldNum" sz="quarter" idx="5"/>
          </p:nvPr>
        </p:nvSpPr>
        <p:spPr/>
        <p:txBody>
          <a:bodyPr/>
          <a:lstStyle/>
          <a:p>
            <a:fld id="{F613D83F-DC1D-4206-A168-2287E477B1D2}" type="slidenum">
              <a:rPr lang="en-GB" smtClean="0"/>
              <a:t>29</a:t>
            </a:fld>
            <a:endParaRPr lang="en-GB"/>
          </a:p>
        </p:txBody>
      </p:sp>
    </p:spTree>
    <p:extLst>
      <p:ext uri="{BB962C8B-B14F-4D97-AF65-F5344CB8AC3E}">
        <p14:creationId xmlns:p14="http://schemas.microsoft.com/office/powerpoint/2010/main" val="358438044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31</a:t>
            </a:fld>
            <a:endParaRPr lang="en-GB"/>
          </a:p>
        </p:txBody>
      </p:sp>
    </p:spTree>
    <p:extLst>
      <p:ext uri="{BB962C8B-B14F-4D97-AF65-F5344CB8AC3E}">
        <p14:creationId xmlns:p14="http://schemas.microsoft.com/office/powerpoint/2010/main" val="40862390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7</a:t>
            </a:fld>
            <a:endParaRPr lang="en-GB"/>
          </a:p>
        </p:txBody>
      </p:sp>
    </p:spTree>
    <p:extLst>
      <p:ext uri="{BB962C8B-B14F-4D97-AF65-F5344CB8AC3E}">
        <p14:creationId xmlns:p14="http://schemas.microsoft.com/office/powerpoint/2010/main" val="41109019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2. SDLC [image on the Internet, c2019]. [cited 9/9/2022]. Available from: https://bigwater.consulting/2019/04/08/software-development-life-cycle-sdlc.</a:t>
            </a:r>
          </a:p>
        </p:txBody>
      </p:sp>
      <p:sp>
        <p:nvSpPr>
          <p:cNvPr id="4" name="Slide Number Placeholder 3"/>
          <p:cNvSpPr>
            <a:spLocks noGrp="1"/>
          </p:cNvSpPr>
          <p:nvPr>
            <p:ph type="sldNum" sz="quarter" idx="5"/>
          </p:nvPr>
        </p:nvSpPr>
        <p:spPr/>
        <p:txBody>
          <a:bodyPr/>
          <a:lstStyle/>
          <a:p>
            <a:fld id="{F613D83F-DC1D-4206-A168-2287E477B1D2}" type="slidenum">
              <a:rPr lang="en-GB" smtClean="0"/>
              <a:t>8</a:t>
            </a:fld>
            <a:endParaRPr lang="en-GB"/>
          </a:p>
        </p:txBody>
      </p:sp>
    </p:spTree>
    <p:extLst>
      <p:ext uri="{BB962C8B-B14F-4D97-AF65-F5344CB8AC3E}">
        <p14:creationId xmlns:p14="http://schemas.microsoft.com/office/powerpoint/2010/main" val="32765459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a:t>
            </a:r>
          </a:p>
        </p:txBody>
      </p:sp>
      <p:sp>
        <p:nvSpPr>
          <p:cNvPr id="4" name="Slide Number Placeholder 3"/>
          <p:cNvSpPr>
            <a:spLocks noGrp="1"/>
          </p:cNvSpPr>
          <p:nvPr>
            <p:ph type="sldNum" sz="quarter" idx="5"/>
          </p:nvPr>
        </p:nvSpPr>
        <p:spPr/>
        <p:txBody>
          <a:bodyPr/>
          <a:lstStyle/>
          <a:p>
            <a:fld id="{F613D83F-DC1D-4206-A168-2287E477B1D2}" type="slidenum">
              <a:rPr lang="en-GB" smtClean="0"/>
              <a:t>9</a:t>
            </a:fld>
            <a:endParaRPr lang="en-GB"/>
          </a:p>
        </p:txBody>
      </p:sp>
    </p:spTree>
    <p:extLst>
      <p:ext uri="{BB962C8B-B14F-4D97-AF65-F5344CB8AC3E}">
        <p14:creationId xmlns:p14="http://schemas.microsoft.com/office/powerpoint/2010/main" val="17744385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a:t>
            </a:r>
          </a:p>
        </p:txBody>
      </p:sp>
      <p:sp>
        <p:nvSpPr>
          <p:cNvPr id="4" name="Slide Number Placeholder 3"/>
          <p:cNvSpPr>
            <a:spLocks noGrp="1"/>
          </p:cNvSpPr>
          <p:nvPr>
            <p:ph type="sldNum" sz="quarter" idx="5"/>
          </p:nvPr>
        </p:nvSpPr>
        <p:spPr/>
        <p:txBody>
          <a:bodyPr/>
          <a:lstStyle/>
          <a:p>
            <a:fld id="{F613D83F-DC1D-4206-A168-2287E477B1D2}" type="slidenum">
              <a:rPr lang="en-GB" smtClean="0"/>
              <a:t>10</a:t>
            </a:fld>
            <a:endParaRPr lang="en-GB"/>
          </a:p>
        </p:txBody>
      </p:sp>
    </p:spTree>
    <p:extLst>
      <p:ext uri="{BB962C8B-B14F-4D97-AF65-F5344CB8AC3E}">
        <p14:creationId xmlns:p14="http://schemas.microsoft.com/office/powerpoint/2010/main" val="35939372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lang="en-GB" dirty="0"/>
            </a:br>
            <a:endParaRPr lang="en-GB" dirty="0"/>
          </a:p>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11</a:t>
            </a:fld>
            <a:endParaRPr lang="en-GB"/>
          </a:p>
        </p:txBody>
      </p:sp>
    </p:spTree>
    <p:extLst>
      <p:ext uri="{BB962C8B-B14F-4D97-AF65-F5344CB8AC3E}">
        <p14:creationId xmlns:p14="http://schemas.microsoft.com/office/powerpoint/2010/main" val="16576554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lang="en-GB" dirty="0"/>
            </a:br>
            <a:endParaRPr lang="en-GB" dirty="0"/>
          </a:p>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12</a:t>
            </a:fld>
            <a:endParaRPr lang="en-GB"/>
          </a:p>
        </p:txBody>
      </p:sp>
    </p:spTree>
    <p:extLst>
      <p:ext uri="{BB962C8B-B14F-4D97-AF65-F5344CB8AC3E}">
        <p14:creationId xmlns:p14="http://schemas.microsoft.com/office/powerpoint/2010/main" val="9723556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lang="en-GB" dirty="0"/>
            </a:br>
            <a:endParaRPr lang="en-GB" dirty="0"/>
          </a:p>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13</a:t>
            </a:fld>
            <a:endParaRPr lang="en-GB"/>
          </a:p>
        </p:txBody>
      </p:sp>
    </p:spTree>
    <p:extLst>
      <p:ext uri="{BB962C8B-B14F-4D97-AF65-F5344CB8AC3E}">
        <p14:creationId xmlns:p14="http://schemas.microsoft.com/office/powerpoint/2010/main" val="13808313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a:t>Click to edit Master title style</a:t>
            </a:r>
            <a:endParaRPr kumimoji="0" lang="en-US" dirty="0"/>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endParaRPr kumimoji="0" lang="en-US" dirty="0"/>
          </a:p>
        </p:txBody>
      </p:sp>
      <p:sp>
        <p:nvSpPr>
          <p:cNvPr id="4" name="Date Placeholder 3"/>
          <p:cNvSpPr>
            <a:spLocks noGrp="1"/>
          </p:cNvSpPr>
          <p:nvPr>
            <p:ph type="dt" sz="half" idx="10"/>
          </p:nvPr>
        </p:nvSpPr>
        <p:spPr/>
        <p:txBody>
          <a:bodyPr/>
          <a:lstStyle>
            <a:lvl1pPr>
              <a:defRPr>
                <a:latin typeface="Calibri" pitchFamily="34" charset="0"/>
              </a:defRPr>
            </a:lvl1pPr>
          </a:lstStyle>
          <a:p>
            <a:fld id="{D7C3A134-F1C3-464B-BF47-54DC2DE08F52}" type="datetimeFigureOut">
              <a:rPr lang="en-US" smtClean="0"/>
              <a:pPr/>
              <a:t>9/12/2022</a:t>
            </a:fld>
            <a:endParaRPr lang="en-US"/>
          </a:p>
        </p:txBody>
      </p:sp>
      <p:sp>
        <p:nvSpPr>
          <p:cNvPr id="5" name="Footer Placeholder 4"/>
          <p:cNvSpPr>
            <a:spLocks noGrp="1"/>
          </p:cNvSpPr>
          <p:nvPr>
            <p:ph type="ftr" sz="quarter" idx="11"/>
          </p:nvPr>
        </p:nvSpPr>
        <p:spPr/>
        <p:txBody>
          <a:bodyPr/>
          <a:lstStyle>
            <a:lvl1pPr>
              <a:defRPr>
                <a:latin typeface="Calibri" pitchFamily="34" charset="0"/>
              </a:defRPr>
            </a:lvl1pPr>
          </a:lstStyle>
          <a:p>
            <a:endParaRPr kumimoji="0" lang="en-US"/>
          </a:p>
        </p:txBody>
      </p:sp>
      <p:sp>
        <p:nvSpPr>
          <p:cNvPr id="6" name="Slide Number Placeholder 5"/>
          <p:cNvSpPr>
            <a:spLocks noGrp="1"/>
          </p:cNvSpPr>
          <p:nvPr>
            <p:ph type="sldNum" sz="quarter" idx="12"/>
          </p:nvPr>
        </p:nvSpPr>
        <p:spPr/>
        <p:txBody>
          <a:bodyPr/>
          <a:lstStyle>
            <a:lvl1pPr>
              <a:defRPr>
                <a:latin typeface="Calibri" pitchFamily="34" charset="0"/>
              </a:defRPr>
            </a:lvl1pPr>
          </a:lstStyle>
          <a:p>
            <a:fld id="{9648F39E-9C37-485F-AC97-16BB4BDF9F49}"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7C3A134-F1C3-464B-BF47-54DC2DE08F52}" type="datetimeFigureOut">
              <a:rPr lang="en-US" smtClean="0"/>
              <a:pPr/>
              <a:t>9/12/2022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04800"/>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7C3A134-F1C3-464B-BF47-54DC2DE08F52}" type="datetimeFigureOut">
              <a:rPr lang="en-US" smtClean="0"/>
              <a:pPr/>
              <a:t>9/12/2022</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kumimoji="0" lang="en-US"/>
              <a:t>Click to edit Master title style</a:t>
            </a:r>
            <a:endParaRPr kumimoji="0" lang="en-US" dirty="0"/>
          </a:p>
        </p:txBody>
      </p:sp>
      <p:sp>
        <p:nvSpPr>
          <p:cNvPr id="3" name="Content Placeholder 2"/>
          <p:cNvSpPr>
            <a:spLocks noGrp="1"/>
          </p:cNvSpPr>
          <p:nvPr>
            <p:ph idx="1"/>
          </p:nvPr>
        </p:nvSpPr>
        <p:spPr/>
        <p:txBody>
          <a:bodyPr/>
          <a:lstStyle>
            <a:lvl1pPr>
              <a:spcBef>
                <a:spcPts val="0"/>
              </a:spcBef>
              <a:spcAft>
                <a:spcPts val="600"/>
              </a:spcAft>
              <a:defRPr sz="2000"/>
            </a:lvl1pPr>
            <a:lvl2pPr>
              <a:spcBef>
                <a:spcPts val="0"/>
              </a:spcBef>
              <a:spcAft>
                <a:spcPts val="600"/>
              </a:spcAft>
              <a:defRPr sz="1800"/>
            </a:lvl2pPr>
            <a:lvl3pPr>
              <a:spcBef>
                <a:spcPts val="0"/>
              </a:spcBef>
              <a:spcAft>
                <a:spcPts val="600"/>
              </a:spcAft>
              <a:defRPr sz="1600"/>
            </a:lvl3pPr>
            <a:lvl4pPr>
              <a:spcBef>
                <a:spcPts val="0"/>
              </a:spcBef>
              <a:spcAft>
                <a:spcPts val="600"/>
              </a:spcAft>
              <a:defRPr sz="1400"/>
            </a:lvl4pPr>
            <a:lvl5pPr>
              <a:spcBef>
                <a:spcPts val="0"/>
              </a:spcBef>
              <a:spcAft>
                <a:spcPts val="600"/>
              </a:spcAft>
              <a:defRPr sz="1200"/>
            </a:lvl5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4" name="Date Placeholder 3"/>
          <p:cNvSpPr>
            <a:spLocks noGrp="1"/>
          </p:cNvSpPr>
          <p:nvPr>
            <p:ph type="dt" sz="half" idx="10"/>
          </p:nvPr>
        </p:nvSpPr>
        <p:spPr/>
        <p:txBody>
          <a:bodyPr/>
          <a:lstStyle/>
          <a:p>
            <a:fld id="{D7C3A134-F1C3-464B-BF47-54DC2DE08F52}" type="datetimeFigureOut">
              <a:rPr lang="en-US" smtClean="0"/>
              <a:pPr/>
              <a:t>9/12/2022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4000" cy="6857999"/>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a:t>Click to edit Master title style</a:t>
            </a:r>
            <a:endParaRPr kumimoji="0" lang="en-US" dirty="0"/>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D7C3A134-F1C3-464B-BF47-54DC2DE08F52}" type="datetimeFigureOut">
              <a:rPr lang="en-US" smtClean="0"/>
              <a:pPr/>
              <a:t>9/12/2022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D7C3A134-F1C3-464B-BF47-54DC2DE08F52}" type="datetimeFigureOut">
              <a:rPr lang="en-US" smtClean="0"/>
              <a:pPr/>
              <a:t>9/12/2022</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D7C3A134-F1C3-464B-BF47-54DC2DE08F52}" type="datetimeFigureOut">
              <a:rPr lang="en-US" smtClean="0"/>
              <a:pPr/>
              <a:t>9/12/2022</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D7C3A134-F1C3-464B-BF47-54DC2DE08F52}" type="datetimeFigureOut">
              <a:rPr lang="en-US" smtClean="0"/>
              <a:pPr/>
              <a:t>9/12/2022</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C3A134-F1C3-464B-BF47-54DC2DE08F52}" type="datetimeFigureOut">
              <a:rPr lang="en-US" smtClean="0"/>
              <a:pPr/>
              <a:t>9/12/2022</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a:t>Click to edit Master title style</a:t>
            </a:r>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D7C3A134-F1C3-464B-BF47-54DC2DE08F52}" type="datetimeFigureOut">
              <a:rPr lang="en-US" smtClean="0"/>
              <a:pPr/>
              <a:t>9/12/2022</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9648F39E-9C37-485F-AC97-16BB4BDF9F49}" type="slidenum">
              <a:rPr kumimoji="0" lang="en-US" smtClean="0"/>
              <a:pPr/>
              <a:t>‹#›</a:t>
            </a:fld>
            <a:endParaRPr kumimoji="0"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a:t>Click to edit Master title style</a:t>
            </a:r>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D7C3A134-F1C3-464B-BF47-54DC2DE08F52}" type="datetimeFigureOut">
              <a:rPr lang="en-US" smtClean="0"/>
              <a:pPr/>
              <a:t>9/12/2022</a:t>
            </a:fld>
            <a:endParaRPr lang="en-US" dirty="0"/>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kumimoji="0" lang="en-US" dirty="0"/>
          </a:p>
        </p:txBody>
      </p:sp>
      <p:sp>
        <p:nvSpPr>
          <p:cNvPr id="7" name="Slide Number Placeholder 6"/>
          <p:cNvSpPr>
            <a:spLocks noGrp="1"/>
          </p:cNvSpPr>
          <p:nvPr>
            <p:ph type="sldNum" sz="quarter" idx="12"/>
          </p:nvPr>
        </p:nvSpPr>
        <p:spPr>
          <a:xfrm>
            <a:off x="8339328" y="1170432"/>
            <a:ext cx="733864" cy="201168"/>
          </a:xfrm>
        </p:spPr>
        <p:txBody>
          <a:bodyPr/>
          <a:lstStyle/>
          <a:p>
            <a:fld id="{9648F39E-9C37-485F-AC97-16BB4BDF9F49}" type="slidenum">
              <a:rPr kumimoji="0" lang="en-US" smtClean="0"/>
              <a:pPr/>
              <a:t>‹#›</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endParaRPr kumimoji="0" lang="en-US" dirty="0"/>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D7C3A134-F1C3-464B-BF47-54DC2DE08F52}" type="datetimeFigureOut">
              <a:rPr lang="en-US" smtClean="0"/>
              <a:pPr/>
              <a:t>9/12/2022</a:t>
            </a:fld>
            <a:endParaRPr lang="en-US" dirty="0"/>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kumimoji="0" lang="en-US" dirty="0"/>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9648F39E-9C37-485F-AC97-16BB4BDF9F49}" type="slidenum">
              <a:rPr kumimoji="0" lang="en-US" smtClean="0"/>
              <a:pPr/>
              <a:t>‹#›</a:t>
            </a:fld>
            <a:endParaRPr kumimoji="0"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500" b="1" kern="1200">
          <a:solidFill>
            <a:schemeClr val="accent1">
              <a:satMod val="150000"/>
            </a:schemeClr>
          </a:solidFill>
          <a:effectLst/>
          <a:latin typeface="Calibri" pitchFamily="34" charset="0"/>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Calibri" pitchFamily="34" charset="0"/>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Calibri" pitchFamily="34" charset="0"/>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Calibri" pitchFamily="34" charset="0"/>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Calibri" pitchFamily="34" charset="0"/>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Calibri" pitchFamily="34" charset="0"/>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plan.tomsplanner.com/"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0580698-23A9-42E6-849C-55D0309FBAF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0"/>
            <a:ext cx="9144001" cy="6858000"/>
          </a:xfrm>
          <a:prstGeom prst="rect">
            <a:avLst/>
          </a:prstGeom>
        </p:spPr>
      </p:pic>
      <p:sp>
        <p:nvSpPr>
          <p:cNvPr id="2" name="Title 1"/>
          <p:cNvSpPr>
            <a:spLocks noGrp="1"/>
          </p:cNvSpPr>
          <p:nvPr>
            <p:ph type="ctrTitle"/>
          </p:nvPr>
        </p:nvSpPr>
        <p:spPr>
          <a:xfrm>
            <a:off x="685800" y="3355848"/>
            <a:ext cx="8077200" cy="2233392"/>
          </a:xfrm>
        </p:spPr>
        <p:txBody>
          <a:bodyPr>
            <a:normAutofit/>
          </a:bodyPr>
          <a:lstStyle/>
          <a:p>
            <a:r>
              <a:rPr lang="en-GB" sz="3000" dirty="0"/>
              <a:t>Major Project and Research Methods</a:t>
            </a:r>
            <a:br>
              <a:rPr lang="en-GB" sz="2400" dirty="0">
                <a:solidFill>
                  <a:schemeClr val="tx1"/>
                </a:solidFill>
              </a:rPr>
            </a:br>
            <a:r>
              <a:rPr lang="en-GB" sz="2400" dirty="0">
                <a:solidFill>
                  <a:schemeClr val="tx1"/>
                </a:solidFill>
              </a:rPr>
              <a:t>Research Methodology #6</a:t>
            </a:r>
            <a:endParaRPr lang="en-GB" sz="1400" b="0" dirty="0">
              <a:solidFill>
                <a:schemeClr val="tx1"/>
              </a:solidFill>
            </a:endParaRPr>
          </a:p>
        </p:txBody>
      </p:sp>
      <p:sp>
        <p:nvSpPr>
          <p:cNvPr id="3" name="Subtitle 2"/>
          <p:cNvSpPr>
            <a:spLocks noGrp="1"/>
          </p:cNvSpPr>
          <p:nvPr>
            <p:ph type="subTitle" idx="1"/>
          </p:nvPr>
        </p:nvSpPr>
        <p:spPr/>
        <p:txBody>
          <a:bodyPr/>
          <a:lstStyle/>
          <a:p>
            <a:r>
              <a:rPr lang="en-GB" b="1" dirty="0"/>
              <a:t>BSc </a:t>
            </a:r>
            <a:r>
              <a:rPr lang="en-GB" dirty="0"/>
              <a:t>Applied Computing</a:t>
            </a:r>
            <a:endParaRPr lang="en-GB"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7E9A8-08EC-90D4-AFDF-5B394859BE75}"/>
              </a:ext>
            </a:extLst>
          </p:cNvPr>
          <p:cNvSpPr>
            <a:spLocks noGrp="1"/>
          </p:cNvSpPr>
          <p:nvPr>
            <p:ph type="title"/>
          </p:nvPr>
        </p:nvSpPr>
        <p:spPr/>
        <p:txBody>
          <a:bodyPr>
            <a:normAutofit/>
          </a:bodyPr>
          <a:lstStyle/>
          <a:p>
            <a:r>
              <a:rPr lang="en-GB" sz="4000" dirty="0"/>
              <a:t>Disadvantages of SDLC</a:t>
            </a:r>
          </a:p>
        </p:txBody>
      </p:sp>
      <p:sp>
        <p:nvSpPr>
          <p:cNvPr id="3" name="Content Placeholder 2">
            <a:extLst>
              <a:ext uri="{FF2B5EF4-FFF2-40B4-BE49-F238E27FC236}">
                <a16:creationId xmlns:a16="http://schemas.microsoft.com/office/drawing/2014/main" id="{CAE50FD0-B7F5-71B4-1792-C3D5EEE4C108}"/>
              </a:ext>
            </a:extLst>
          </p:cNvPr>
          <p:cNvSpPr>
            <a:spLocks noGrp="1"/>
          </p:cNvSpPr>
          <p:nvPr>
            <p:ph idx="1"/>
          </p:nvPr>
        </p:nvSpPr>
        <p:spPr>
          <a:xfrm>
            <a:off x="457200" y="1775191"/>
            <a:ext cx="8229600" cy="4927361"/>
          </a:xfrm>
        </p:spPr>
        <p:txBody>
          <a:bodyPr>
            <a:normAutofit/>
          </a:bodyPr>
          <a:lstStyle/>
          <a:p>
            <a:pPr lvl="0"/>
            <a:r>
              <a:rPr lang="en-GB" dirty="0"/>
              <a:t>Documentation can be costly and time consuming.</a:t>
            </a:r>
          </a:p>
          <a:p>
            <a:pPr lvl="0"/>
            <a:r>
              <a:rPr lang="en-GB" dirty="0"/>
              <a:t>The end user does not see the system until it is almost complete, and may feel that it does not meet their needs.</a:t>
            </a:r>
          </a:p>
          <a:p>
            <a:pPr lvl="0"/>
            <a:r>
              <a:rPr lang="en-GB" dirty="0"/>
              <a:t>Changes in technology and stiff competition from rivals may mean that quick changes may be required, and this methodology makes this difficult.</a:t>
            </a:r>
          </a:p>
          <a:p>
            <a:pPr marL="385763" indent="-385763"/>
            <a:endParaRPr lang="en-GB" dirty="0"/>
          </a:p>
          <a:p>
            <a:pPr marL="118872" indent="0">
              <a:buNone/>
            </a:pPr>
            <a:endParaRPr lang="en-GB" dirty="0"/>
          </a:p>
        </p:txBody>
      </p:sp>
    </p:spTree>
    <p:extLst>
      <p:ext uri="{BB962C8B-B14F-4D97-AF65-F5344CB8AC3E}">
        <p14:creationId xmlns:p14="http://schemas.microsoft.com/office/powerpoint/2010/main" val="37212634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7E9A8-08EC-90D4-AFDF-5B394859BE75}"/>
              </a:ext>
            </a:extLst>
          </p:cNvPr>
          <p:cNvSpPr>
            <a:spLocks noGrp="1"/>
          </p:cNvSpPr>
          <p:nvPr>
            <p:ph type="title"/>
          </p:nvPr>
        </p:nvSpPr>
        <p:spPr/>
        <p:txBody>
          <a:bodyPr>
            <a:normAutofit/>
          </a:bodyPr>
          <a:lstStyle/>
          <a:p>
            <a:r>
              <a:rPr lang="en-GB" sz="4000" dirty="0"/>
              <a:t>Prototyping</a:t>
            </a:r>
          </a:p>
        </p:txBody>
      </p:sp>
      <p:sp>
        <p:nvSpPr>
          <p:cNvPr id="3" name="Content Placeholder 2">
            <a:extLst>
              <a:ext uri="{FF2B5EF4-FFF2-40B4-BE49-F238E27FC236}">
                <a16:creationId xmlns:a16="http://schemas.microsoft.com/office/drawing/2014/main" id="{CAE50FD0-B7F5-71B4-1792-C3D5EEE4C108}"/>
              </a:ext>
            </a:extLst>
          </p:cNvPr>
          <p:cNvSpPr>
            <a:spLocks noGrp="1"/>
          </p:cNvSpPr>
          <p:nvPr>
            <p:ph idx="1"/>
          </p:nvPr>
        </p:nvSpPr>
        <p:spPr>
          <a:xfrm>
            <a:off x="457200" y="1775191"/>
            <a:ext cx="8229600" cy="4678145"/>
          </a:xfrm>
        </p:spPr>
        <p:txBody>
          <a:bodyPr>
            <a:normAutofit/>
          </a:bodyPr>
          <a:lstStyle/>
          <a:p>
            <a:pPr marL="385763" indent="-385763"/>
            <a:r>
              <a:rPr lang="en-GB" dirty="0"/>
              <a:t>A general idea of user requirements is obtained rather than a complete set of user specifications. </a:t>
            </a:r>
          </a:p>
          <a:p>
            <a:pPr marL="385763" indent="-385763"/>
            <a:r>
              <a:rPr lang="en-GB" dirty="0"/>
              <a:t>The system is not developed all at once. Instead, a prototype is developed quickly which either contains parts of the new system of most interest to the users, or is a small-scale working model of the entire system.</a:t>
            </a:r>
          </a:p>
          <a:p>
            <a:pPr marL="385763" indent="-385763"/>
            <a:r>
              <a:rPr lang="en-GB" dirty="0"/>
              <a:t>The prototype is given to the users, who use it and make suggestions for improving it. </a:t>
            </a:r>
          </a:p>
          <a:p>
            <a:pPr marL="385763" indent="-385763"/>
            <a:r>
              <a:rPr lang="en-GB" dirty="0"/>
              <a:t>The developers review the prototype with the users and use the suggestions to refine the prototype. </a:t>
            </a:r>
          </a:p>
          <a:p>
            <a:pPr marL="385763" indent="-385763"/>
            <a:r>
              <a:rPr lang="en-GB" dirty="0"/>
              <a:t>This process continues until either the users approve the system or it becomes apparent that the system cannot meet users’ needs. </a:t>
            </a:r>
          </a:p>
          <a:p>
            <a:pPr marL="385763" indent="-385763"/>
            <a:r>
              <a:rPr lang="en-GB" dirty="0"/>
              <a:t>If the system is viable, the developers can use the prototype on which to build the full system.</a:t>
            </a:r>
          </a:p>
          <a:p>
            <a:pPr marL="385763" indent="-385763"/>
            <a:endParaRPr lang="en-GB" dirty="0"/>
          </a:p>
          <a:p>
            <a:pPr marL="118872" indent="0">
              <a:buNone/>
            </a:pPr>
            <a:endParaRPr lang="en-GB" dirty="0"/>
          </a:p>
        </p:txBody>
      </p:sp>
    </p:spTree>
    <p:extLst>
      <p:ext uri="{BB962C8B-B14F-4D97-AF65-F5344CB8AC3E}">
        <p14:creationId xmlns:p14="http://schemas.microsoft.com/office/powerpoint/2010/main" val="10619231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7E9A8-08EC-90D4-AFDF-5B394859BE75}"/>
              </a:ext>
            </a:extLst>
          </p:cNvPr>
          <p:cNvSpPr>
            <a:spLocks noGrp="1"/>
          </p:cNvSpPr>
          <p:nvPr>
            <p:ph type="title"/>
          </p:nvPr>
        </p:nvSpPr>
        <p:spPr/>
        <p:txBody>
          <a:bodyPr>
            <a:normAutofit/>
          </a:bodyPr>
          <a:lstStyle/>
          <a:p>
            <a:r>
              <a:rPr lang="en-GB" sz="4000" dirty="0"/>
              <a:t>Advantages of Prototyping</a:t>
            </a:r>
          </a:p>
        </p:txBody>
      </p:sp>
      <p:sp>
        <p:nvSpPr>
          <p:cNvPr id="3" name="Content Placeholder 2">
            <a:extLst>
              <a:ext uri="{FF2B5EF4-FFF2-40B4-BE49-F238E27FC236}">
                <a16:creationId xmlns:a16="http://schemas.microsoft.com/office/drawing/2014/main" id="{CAE50FD0-B7F5-71B4-1792-C3D5EEE4C108}"/>
              </a:ext>
            </a:extLst>
          </p:cNvPr>
          <p:cNvSpPr>
            <a:spLocks noGrp="1"/>
          </p:cNvSpPr>
          <p:nvPr>
            <p:ph idx="1"/>
          </p:nvPr>
        </p:nvSpPr>
        <p:spPr>
          <a:xfrm>
            <a:off x="457200" y="1775191"/>
            <a:ext cx="8229600" cy="4678145"/>
          </a:xfrm>
        </p:spPr>
        <p:txBody>
          <a:bodyPr>
            <a:normAutofit/>
          </a:bodyPr>
          <a:lstStyle/>
          <a:p>
            <a:pPr marL="385763" indent="-385763"/>
            <a:r>
              <a:rPr lang="en-GB" dirty="0"/>
              <a:t>Identify problems early in the development stage, the developer will be more likely to discover what the end user is expecting.</a:t>
            </a:r>
          </a:p>
          <a:p>
            <a:pPr marL="385763" indent="-385763"/>
            <a:r>
              <a:rPr lang="en-GB" dirty="0"/>
              <a:t>End-user buy-in, as user is involved throughout the process.</a:t>
            </a:r>
          </a:p>
          <a:p>
            <a:pPr marL="385763" indent="-385763"/>
            <a:r>
              <a:rPr lang="en-GB" dirty="0"/>
              <a:t>More likely to meet requirements as the prototyping process will ensure it meets the business and user needs.</a:t>
            </a:r>
          </a:p>
          <a:p>
            <a:pPr marL="385763" indent="-385763"/>
            <a:r>
              <a:rPr lang="en-GB" dirty="0"/>
              <a:t>Cost Effective, as it is cheaper to rectify problems earlier in the development stage and staff will be familiar so training costs may be reduced.</a:t>
            </a:r>
          </a:p>
          <a:p>
            <a:pPr marL="385763" indent="-385763"/>
            <a:endParaRPr lang="en-GB" dirty="0"/>
          </a:p>
          <a:p>
            <a:pPr marL="118872" indent="0">
              <a:buNone/>
            </a:pPr>
            <a:endParaRPr lang="en-GB" dirty="0"/>
          </a:p>
        </p:txBody>
      </p:sp>
    </p:spTree>
    <p:extLst>
      <p:ext uri="{BB962C8B-B14F-4D97-AF65-F5344CB8AC3E}">
        <p14:creationId xmlns:p14="http://schemas.microsoft.com/office/powerpoint/2010/main" val="664405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7E9A8-08EC-90D4-AFDF-5B394859BE75}"/>
              </a:ext>
            </a:extLst>
          </p:cNvPr>
          <p:cNvSpPr>
            <a:spLocks noGrp="1"/>
          </p:cNvSpPr>
          <p:nvPr>
            <p:ph type="title"/>
          </p:nvPr>
        </p:nvSpPr>
        <p:spPr/>
        <p:txBody>
          <a:bodyPr>
            <a:normAutofit/>
          </a:bodyPr>
          <a:lstStyle/>
          <a:p>
            <a:r>
              <a:rPr lang="en-GB" sz="4000" dirty="0"/>
              <a:t>Disadvantages of Prototyping</a:t>
            </a:r>
          </a:p>
        </p:txBody>
      </p:sp>
      <p:sp>
        <p:nvSpPr>
          <p:cNvPr id="3" name="Content Placeholder 2">
            <a:extLst>
              <a:ext uri="{FF2B5EF4-FFF2-40B4-BE49-F238E27FC236}">
                <a16:creationId xmlns:a16="http://schemas.microsoft.com/office/drawing/2014/main" id="{CAE50FD0-B7F5-71B4-1792-C3D5EEE4C108}"/>
              </a:ext>
            </a:extLst>
          </p:cNvPr>
          <p:cNvSpPr>
            <a:spLocks noGrp="1"/>
          </p:cNvSpPr>
          <p:nvPr>
            <p:ph idx="1"/>
          </p:nvPr>
        </p:nvSpPr>
        <p:spPr>
          <a:xfrm>
            <a:off x="457200" y="1775191"/>
            <a:ext cx="8229600" cy="4678145"/>
          </a:xfrm>
        </p:spPr>
        <p:txBody>
          <a:bodyPr>
            <a:normAutofit/>
          </a:bodyPr>
          <a:lstStyle/>
          <a:p>
            <a:pPr marL="385763" indent="-385763"/>
            <a:r>
              <a:rPr lang="en-GB" dirty="0"/>
              <a:t>Increased Development Time as end-users may ask for extra features that were not agreed upon for systems specification, and may ask for repeated amendments.</a:t>
            </a:r>
          </a:p>
          <a:p>
            <a:pPr marL="385763" indent="-385763"/>
            <a:r>
              <a:rPr lang="en-GB" dirty="0"/>
              <a:t>Too much focus on one section of the system which may result in other areas not being developed satisfactorily.</a:t>
            </a:r>
          </a:p>
          <a:p>
            <a:pPr marL="385763" indent="-385763"/>
            <a:r>
              <a:rPr lang="en-GB" dirty="0"/>
              <a:t>Complexity as the user can become confused if there are many different prototypes.</a:t>
            </a:r>
          </a:p>
          <a:p>
            <a:pPr marL="385763" indent="-385763"/>
            <a:endParaRPr lang="en-GB" dirty="0"/>
          </a:p>
          <a:p>
            <a:pPr marL="118872" indent="0">
              <a:buNone/>
            </a:pPr>
            <a:endParaRPr lang="en-GB" dirty="0"/>
          </a:p>
        </p:txBody>
      </p:sp>
    </p:spTree>
    <p:extLst>
      <p:ext uri="{BB962C8B-B14F-4D97-AF65-F5344CB8AC3E}">
        <p14:creationId xmlns:p14="http://schemas.microsoft.com/office/powerpoint/2010/main" val="13483936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7E9A8-08EC-90D4-AFDF-5B394859BE75}"/>
              </a:ext>
            </a:extLst>
          </p:cNvPr>
          <p:cNvSpPr>
            <a:spLocks noGrp="1"/>
          </p:cNvSpPr>
          <p:nvPr>
            <p:ph type="title"/>
          </p:nvPr>
        </p:nvSpPr>
        <p:spPr/>
        <p:txBody>
          <a:bodyPr>
            <a:normAutofit/>
          </a:bodyPr>
          <a:lstStyle/>
          <a:p>
            <a:r>
              <a:rPr lang="en-GB" sz="3600" dirty="0"/>
              <a:t>Rapid Application Development (RAD)</a:t>
            </a:r>
          </a:p>
        </p:txBody>
      </p:sp>
      <p:sp>
        <p:nvSpPr>
          <p:cNvPr id="3" name="Content Placeholder 2">
            <a:extLst>
              <a:ext uri="{FF2B5EF4-FFF2-40B4-BE49-F238E27FC236}">
                <a16:creationId xmlns:a16="http://schemas.microsoft.com/office/drawing/2014/main" id="{CAE50FD0-B7F5-71B4-1792-C3D5EEE4C108}"/>
              </a:ext>
            </a:extLst>
          </p:cNvPr>
          <p:cNvSpPr>
            <a:spLocks noGrp="1"/>
          </p:cNvSpPr>
          <p:nvPr>
            <p:ph idx="1"/>
          </p:nvPr>
        </p:nvSpPr>
        <p:spPr>
          <a:xfrm>
            <a:off x="457200" y="1775191"/>
            <a:ext cx="8229600" cy="4927361"/>
          </a:xfrm>
        </p:spPr>
        <p:txBody>
          <a:bodyPr>
            <a:normAutofit/>
          </a:bodyPr>
          <a:lstStyle/>
          <a:p>
            <a:r>
              <a:rPr lang="en-GB" dirty="0"/>
              <a:t>Rapid application development (RAD) is a systems development method that can rapidly produce a high-quality system. </a:t>
            </a:r>
          </a:p>
          <a:p>
            <a:r>
              <a:rPr lang="en-GB" dirty="0"/>
              <a:t>RAD is an iterative prototyping approach.</a:t>
            </a:r>
            <a:endParaRPr lang="en-GB" dirty="0">
              <a:solidFill>
                <a:srgbClr val="00B0F0"/>
              </a:solidFill>
            </a:endParaRPr>
          </a:p>
          <a:p>
            <a:r>
              <a:rPr lang="en-GB" dirty="0"/>
              <a:t>With RAD, users are intensively involved early in the development process. </a:t>
            </a:r>
          </a:p>
          <a:p>
            <a:r>
              <a:rPr lang="en-GB" dirty="0"/>
              <a:t>Sessions are held with users to experience prototypes and help shape system requirements for the next iteration.</a:t>
            </a:r>
          </a:p>
          <a:p>
            <a:pPr marL="385763" indent="-385763"/>
            <a:endParaRPr lang="en-GB" dirty="0"/>
          </a:p>
          <a:p>
            <a:pPr marL="118872" indent="0">
              <a:buNone/>
            </a:pPr>
            <a:endParaRPr lang="en-GB" dirty="0"/>
          </a:p>
        </p:txBody>
      </p:sp>
      <p:pic>
        <p:nvPicPr>
          <p:cNvPr id="5" name="Picture 4" descr="Diagram&#10;&#10;Description automatically generated">
            <a:extLst>
              <a:ext uri="{FF2B5EF4-FFF2-40B4-BE49-F238E27FC236}">
                <a16:creationId xmlns:a16="http://schemas.microsoft.com/office/drawing/2014/main" id="{140993AB-472D-70A5-10BA-FE81F595C140}"/>
              </a:ext>
            </a:extLst>
          </p:cNvPr>
          <p:cNvPicPr>
            <a:picLocks noChangeAspect="1"/>
          </p:cNvPicPr>
          <p:nvPr/>
        </p:nvPicPr>
        <p:blipFill rotWithShape="1">
          <a:blip r:embed="rId3">
            <a:extLst>
              <a:ext uri="{28A0092B-C50C-407E-A947-70E740481C1C}">
                <a14:useLocalDpi xmlns:a14="http://schemas.microsoft.com/office/drawing/2010/main" val="0"/>
              </a:ext>
            </a:extLst>
          </a:blip>
          <a:srcRect l="8663" t="24458" r="8651" b="24586"/>
          <a:stretch/>
        </p:blipFill>
        <p:spPr>
          <a:xfrm>
            <a:off x="791580" y="4581128"/>
            <a:ext cx="7560840" cy="1800201"/>
          </a:xfrm>
          <a:prstGeom prst="rect">
            <a:avLst/>
          </a:prstGeom>
        </p:spPr>
      </p:pic>
      <p:sp>
        <p:nvSpPr>
          <p:cNvPr id="6" name="TextBox 5">
            <a:extLst>
              <a:ext uri="{FF2B5EF4-FFF2-40B4-BE49-F238E27FC236}">
                <a16:creationId xmlns:a16="http://schemas.microsoft.com/office/drawing/2014/main" id="{446CAC25-BAC0-43F7-8EA5-B5140D490825}"/>
              </a:ext>
            </a:extLst>
          </p:cNvPr>
          <p:cNvSpPr txBox="1"/>
          <p:nvPr/>
        </p:nvSpPr>
        <p:spPr>
          <a:xfrm>
            <a:off x="7979550" y="5877272"/>
            <a:ext cx="372870" cy="261610"/>
          </a:xfrm>
          <a:prstGeom prst="rect">
            <a:avLst/>
          </a:prstGeom>
          <a:noFill/>
        </p:spPr>
        <p:txBody>
          <a:bodyPr wrap="square" rtlCol="0">
            <a:spAutoFit/>
          </a:bodyPr>
          <a:lstStyle/>
          <a:p>
            <a:r>
              <a:rPr lang="en-GB" sz="1100" dirty="0">
                <a:latin typeface="Calibri" panose="020F0502020204030204" pitchFamily="34" charset="0"/>
                <a:cs typeface="Calibri" panose="020F0502020204030204" pitchFamily="34" charset="0"/>
              </a:rPr>
              <a:t>[3]</a:t>
            </a:r>
          </a:p>
        </p:txBody>
      </p:sp>
    </p:spTree>
    <p:extLst>
      <p:ext uri="{BB962C8B-B14F-4D97-AF65-F5344CB8AC3E}">
        <p14:creationId xmlns:p14="http://schemas.microsoft.com/office/powerpoint/2010/main" val="28438353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7E9A8-08EC-90D4-AFDF-5B394859BE75}"/>
              </a:ext>
            </a:extLst>
          </p:cNvPr>
          <p:cNvSpPr>
            <a:spLocks noGrp="1"/>
          </p:cNvSpPr>
          <p:nvPr>
            <p:ph type="title"/>
          </p:nvPr>
        </p:nvSpPr>
        <p:spPr/>
        <p:txBody>
          <a:bodyPr>
            <a:normAutofit/>
          </a:bodyPr>
          <a:lstStyle/>
          <a:p>
            <a:r>
              <a:rPr lang="en-GB" sz="4000" dirty="0"/>
              <a:t>Advantages of RAD</a:t>
            </a:r>
          </a:p>
        </p:txBody>
      </p:sp>
      <p:sp>
        <p:nvSpPr>
          <p:cNvPr id="3" name="Content Placeholder 2">
            <a:extLst>
              <a:ext uri="{FF2B5EF4-FFF2-40B4-BE49-F238E27FC236}">
                <a16:creationId xmlns:a16="http://schemas.microsoft.com/office/drawing/2014/main" id="{CAE50FD0-B7F5-71B4-1792-C3D5EEE4C108}"/>
              </a:ext>
            </a:extLst>
          </p:cNvPr>
          <p:cNvSpPr>
            <a:spLocks noGrp="1"/>
          </p:cNvSpPr>
          <p:nvPr>
            <p:ph idx="1"/>
          </p:nvPr>
        </p:nvSpPr>
        <p:spPr>
          <a:xfrm>
            <a:off x="457200" y="1775191"/>
            <a:ext cx="8229600" cy="4927361"/>
          </a:xfrm>
        </p:spPr>
        <p:txBody>
          <a:bodyPr>
            <a:normAutofit/>
          </a:bodyPr>
          <a:lstStyle/>
          <a:p>
            <a:pPr lvl="0"/>
            <a:r>
              <a:rPr lang="en-GB" dirty="0"/>
              <a:t>Quick development process.</a:t>
            </a:r>
          </a:p>
          <a:p>
            <a:pPr lvl="0"/>
            <a:r>
              <a:rPr lang="en-GB" dirty="0"/>
              <a:t>Changes can be made to the original specifications.</a:t>
            </a:r>
          </a:p>
          <a:p>
            <a:pPr lvl="0"/>
            <a:r>
              <a:rPr lang="en-GB" dirty="0"/>
              <a:t>Fewer people are required to develop the project.</a:t>
            </a:r>
          </a:p>
          <a:p>
            <a:pPr lvl="0"/>
            <a:r>
              <a:rPr lang="en-GB" dirty="0"/>
              <a:t>Easy to keep track of progress.</a:t>
            </a:r>
          </a:p>
          <a:p>
            <a:pPr lvl="0"/>
            <a:r>
              <a:rPr lang="en-GB" dirty="0"/>
              <a:t>Can avoid analysis paralysis (too much time spent on analysis stage before any design or prototype prepared).</a:t>
            </a:r>
          </a:p>
          <a:p>
            <a:pPr marL="385763" indent="-385763"/>
            <a:endParaRPr lang="en-GB" dirty="0"/>
          </a:p>
          <a:p>
            <a:pPr marL="118872" indent="0">
              <a:buNone/>
            </a:pPr>
            <a:endParaRPr lang="en-GB" dirty="0"/>
          </a:p>
        </p:txBody>
      </p:sp>
    </p:spTree>
    <p:extLst>
      <p:ext uri="{BB962C8B-B14F-4D97-AF65-F5344CB8AC3E}">
        <p14:creationId xmlns:p14="http://schemas.microsoft.com/office/powerpoint/2010/main" val="2523223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7E9A8-08EC-90D4-AFDF-5B394859BE75}"/>
              </a:ext>
            </a:extLst>
          </p:cNvPr>
          <p:cNvSpPr>
            <a:spLocks noGrp="1"/>
          </p:cNvSpPr>
          <p:nvPr>
            <p:ph type="title"/>
          </p:nvPr>
        </p:nvSpPr>
        <p:spPr/>
        <p:txBody>
          <a:bodyPr>
            <a:normAutofit/>
          </a:bodyPr>
          <a:lstStyle/>
          <a:p>
            <a:r>
              <a:rPr lang="en-GB" sz="4000" dirty="0"/>
              <a:t>Disadvantages of RAD</a:t>
            </a:r>
          </a:p>
        </p:txBody>
      </p:sp>
      <p:sp>
        <p:nvSpPr>
          <p:cNvPr id="3" name="Content Placeholder 2">
            <a:extLst>
              <a:ext uri="{FF2B5EF4-FFF2-40B4-BE49-F238E27FC236}">
                <a16:creationId xmlns:a16="http://schemas.microsoft.com/office/drawing/2014/main" id="{CAE50FD0-B7F5-71B4-1792-C3D5EEE4C108}"/>
              </a:ext>
            </a:extLst>
          </p:cNvPr>
          <p:cNvSpPr>
            <a:spLocks noGrp="1"/>
          </p:cNvSpPr>
          <p:nvPr>
            <p:ph idx="1"/>
          </p:nvPr>
        </p:nvSpPr>
        <p:spPr>
          <a:xfrm>
            <a:off x="457200" y="1775191"/>
            <a:ext cx="8229600" cy="4927361"/>
          </a:xfrm>
        </p:spPr>
        <p:txBody>
          <a:bodyPr>
            <a:normAutofit/>
          </a:bodyPr>
          <a:lstStyle/>
          <a:p>
            <a:pPr lvl="0"/>
            <a:r>
              <a:rPr lang="en-GB" dirty="0"/>
              <a:t>Only suitable for projects where requirements are well known.</a:t>
            </a:r>
          </a:p>
          <a:p>
            <a:pPr lvl="0"/>
            <a:r>
              <a:rPr lang="en-GB" dirty="0"/>
              <a:t>The users are required to be involved throughout the project.</a:t>
            </a:r>
          </a:p>
          <a:p>
            <a:pPr lvl="0"/>
            <a:r>
              <a:rPr lang="en-GB" dirty="0"/>
              <a:t>This model can be too fast, and there is a danger that thorough testing may not be carried out and this could result in a security risk.</a:t>
            </a:r>
          </a:p>
          <a:p>
            <a:pPr lvl="0"/>
            <a:r>
              <a:rPr lang="en-GB" dirty="0"/>
              <a:t>Feature creep!</a:t>
            </a:r>
          </a:p>
          <a:p>
            <a:pPr marL="385763" indent="-385763"/>
            <a:endParaRPr lang="en-GB" dirty="0"/>
          </a:p>
          <a:p>
            <a:pPr marL="118872" indent="0">
              <a:buNone/>
            </a:pPr>
            <a:endParaRPr lang="en-GB" dirty="0"/>
          </a:p>
        </p:txBody>
      </p:sp>
    </p:spTree>
    <p:extLst>
      <p:ext uri="{BB962C8B-B14F-4D97-AF65-F5344CB8AC3E}">
        <p14:creationId xmlns:p14="http://schemas.microsoft.com/office/powerpoint/2010/main" val="36625172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7E9A8-08EC-90D4-AFDF-5B394859BE75}"/>
              </a:ext>
            </a:extLst>
          </p:cNvPr>
          <p:cNvSpPr>
            <a:spLocks noGrp="1"/>
          </p:cNvSpPr>
          <p:nvPr>
            <p:ph type="title"/>
          </p:nvPr>
        </p:nvSpPr>
        <p:spPr/>
        <p:txBody>
          <a:bodyPr>
            <a:normAutofit/>
          </a:bodyPr>
          <a:lstStyle/>
          <a:p>
            <a:r>
              <a:rPr lang="en-GB" sz="4000" dirty="0"/>
              <a:t>Object-Oriented</a:t>
            </a:r>
          </a:p>
        </p:txBody>
      </p:sp>
      <p:sp>
        <p:nvSpPr>
          <p:cNvPr id="3" name="Content Placeholder 2">
            <a:extLst>
              <a:ext uri="{FF2B5EF4-FFF2-40B4-BE49-F238E27FC236}">
                <a16:creationId xmlns:a16="http://schemas.microsoft.com/office/drawing/2014/main" id="{CAE50FD0-B7F5-71B4-1792-C3D5EEE4C108}"/>
              </a:ext>
            </a:extLst>
          </p:cNvPr>
          <p:cNvSpPr>
            <a:spLocks noGrp="1"/>
          </p:cNvSpPr>
          <p:nvPr>
            <p:ph idx="1"/>
          </p:nvPr>
        </p:nvSpPr>
        <p:spPr>
          <a:xfrm>
            <a:off x="457200" y="1775191"/>
            <a:ext cx="8229600" cy="4750153"/>
          </a:xfrm>
        </p:spPr>
        <p:txBody>
          <a:bodyPr>
            <a:normAutofit/>
          </a:bodyPr>
          <a:lstStyle/>
          <a:p>
            <a:r>
              <a:rPr lang="en-GB" dirty="0"/>
              <a:t>An object-oriented (OO) approach begins not with the task to be performed, but with the aspects of the real world that must be modelled to perform that task.</a:t>
            </a:r>
          </a:p>
          <a:p>
            <a:r>
              <a:rPr lang="en-GB" dirty="0"/>
              <a:t>The object is the fundamental element it represents, a tangible real-world entity, such as a customer, bank account, student, or course. </a:t>
            </a:r>
          </a:p>
          <a:p>
            <a:r>
              <a:rPr lang="en-US" altLang="en-US" dirty="0"/>
              <a:t>OO view an information system as a collection of interacting objects that work together to accomplish tasks.</a:t>
            </a:r>
            <a:endParaRPr lang="en-GB" dirty="0"/>
          </a:p>
          <a:p>
            <a:pPr marL="385763" indent="-385763"/>
            <a:endParaRPr lang="en-GB" dirty="0"/>
          </a:p>
          <a:p>
            <a:pPr marL="118872" indent="0">
              <a:buNone/>
            </a:pPr>
            <a:endParaRPr lang="en-GB" dirty="0"/>
          </a:p>
        </p:txBody>
      </p:sp>
    </p:spTree>
    <p:extLst>
      <p:ext uri="{BB962C8B-B14F-4D97-AF65-F5344CB8AC3E}">
        <p14:creationId xmlns:p14="http://schemas.microsoft.com/office/powerpoint/2010/main" val="2660583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7E9A8-08EC-90D4-AFDF-5B394859BE75}"/>
              </a:ext>
            </a:extLst>
          </p:cNvPr>
          <p:cNvSpPr>
            <a:spLocks noGrp="1"/>
          </p:cNvSpPr>
          <p:nvPr>
            <p:ph type="title"/>
          </p:nvPr>
        </p:nvSpPr>
        <p:spPr/>
        <p:txBody>
          <a:bodyPr>
            <a:normAutofit/>
          </a:bodyPr>
          <a:lstStyle/>
          <a:p>
            <a:r>
              <a:rPr lang="en-GB" sz="4000" dirty="0"/>
              <a:t>Advantages of Object-Oriented</a:t>
            </a:r>
          </a:p>
        </p:txBody>
      </p:sp>
      <p:sp>
        <p:nvSpPr>
          <p:cNvPr id="3" name="Content Placeholder 2">
            <a:extLst>
              <a:ext uri="{FF2B5EF4-FFF2-40B4-BE49-F238E27FC236}">
                <a16:creationId xmlns:a16="http://schemas.microsoft.com/office/drawing/2014/main" id="{CAE50FD0-B7F5-71B4-1792-C3D5EEE4C108}"/>
              </a:ext>
            </a:extLst>
          </p:cNvPr>
          <p:cNvSpPr>
            <a:spLocks noGrp="1"/>
          </p:cNvSpPr>
          <p:nvPr>
            <p:ph idx="1"/>
          </p:nvPr>
        </p:nvSpPr>
        <p:spPr>
          <a:xfrm>
            <a:off x="457200" y="1775191"/>
            <a:ext cx="8229600" cy="4750153"/>
          </a:xfrm>
        </p:spPr>
        <p:txBody>
          <a:bodyPr>
            <a:normAutofit/>
          </a:bodyPr>
          <a:lstStyle/>
          <a:p>
            <a:r>
              <a:rPr lang="en-GB" dirty="0"/>
              <a:t>Simplicity as the model is based on real world objects that exist (for example, customer, supplier) rather than the process which can lead to a more natural solution.</a:t>
            </a:r>
          </a:p>
          <a:p>
            <a:r>
              <a:rPr lang="en-GB" dirty="0"/>
              <a:t>Reduced Maintenance Costs: -</a:t>
            </a:r>
          </a:p>
          <a:p>
            <a:pPr lvl="1"/>
            <a:r>
              <a:rPr lang="en-GB" dirty="0"/>
              <a:t>Reusability as objects contain data and functions (encapsulation) code can be reused for new systems.</a:t>
            </a:r>
          </a:p>
          <a:p>
            <a:pPr lvl="1"/>
            <a:r>
              <a:rPr lang="en-GB" dirty="0"/>
              <a:t>Maintainability as encapsulation also means it is easier to identify errors, and code cannot be tampered with.</a:t>
            </a:r>
          </a:p>
          <a:p>
            <a:pPr lvl="1"/>
            <a:r>
              <a:rPr lang="en-GB" dirty="0"/>
              <a:t>Improved timescale as the developer has to spend less time and effort and can concentrate on other aspects of the system.</a:t>
            </a:r>
          </a:p>
          <a:p>
            <a:pPr lvl="1"/>
            <a:r>
              <a:rPr lang="en-GB" dirty="0"/>
              <a:t>Simple integration of third party classes to simplify and speed the development effort.</a:t>
            </a:r>
          </a:p>
          <a:p>
            <a:pPr marL="385763" indent="-385763"/>
            <a:endParaRPr lang="en-GB" dirty="0"/>
          </a:p>
          <a:p>
            <a:pPr marL="118872" indent="0">
              <a:buNone/>
            </a:pPr>
            <a:endParaRPr lang="en-GB" dirty="0"/>
          </a:p>
        </p:txBody>
      </p:sp>
    </p:spTree>
    <p:extLst>
      <p:ext uri="{BB962C8B-B14F-4D97-AF65-F5344CB8AC3E}">
        <p14:creationId xmlns:p14="http://schemas.microsoft.com/office/powerpoint/2010/main" val="653528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7E9A8-08EC-90D4-AFDF-5B394859BE75}"/>
              </a:ext>
            </a:extLst>
          </p:cNvPr>
          <p:cNvSpPr>
            <a:spLocks noGrp="1"/>
          </p:cNvSpPr>
          <p:nvPr>
            <p:ph type="title"/>
          </p:nvPr>
        </p:nvSpPr>
        <p:spPr/>
        <p:txBody>
          <a:bodyPr>
            <a:normAutofit/>
          </a:bodyPr>
          <a:lstStyle/>
          <a:p>
            <a:r>
              <a:rPr lang="en-GB" sz="4000" dirty="0"/>
              <a:t>Disadvantages of Object-Oriented</a:t>
            </a:r>
          </a:p>
        </p:txBody>
      </p:sp>
      <p:sp>
        <p:nvSpPr>
          <p:cNvPr id="3" name="Content Placeholder 2">
            <a:extLst>
              <a:ext uri="{FF2B5EF4-FFF2-40B4-BE49-F238E27FC236}">
                <a16:creationId xmlns:a16="http://schemas.microsoft.com/office/drawing/2014/main" id="{CAE50FD0-B7F5-71B4-1792-C3D5EEE4C108}"/>
              </a:ext>
            </a:extLst>
          </p:cNvPr>
          <p:cNvSpPr>
            <a:spLocks noGrp="1"/>
          </p:cNvSpPr>
          <p:nvPr>
            <p:ph idx="1"/>
          </p:nvPr>
        </p:nvSpPr>
        <p:spPr>
          <a:xfrm>
            <a:off x="457200" y="1775191"/>
            <a:ext cx="8229600" cy="4750153"/>
          </a:xfrm>
        </p:spPr>
        <p:txBody>
          <a:bodyPr>
            <a:normAutofit/>
          </a:bodyPr>
          <a:lstStyle/>
          <a:p>
            <a:r>
              <a:rPr lang="en-GB" dirty="0"/>
              <a:t>The design stage can be too simple to satisfy the needs of the project.</a:t>
            </a:r>
          </a:p>
          <a:p>
            <a:r>
              <a:rPr lang="en-GB" dirty="0"/>
              <a:t>Can lead to less focus on analysis and design and more focus on the code.</a:t>
            </a:r>
          </a:p>
          <a:p>
            <a:r>
              <a:rPr lang="en-GB" dirty="0"/>
              <a:t>Unsuitable for simple projects as it introduces unneeded complexity.</a:t>
            </a:r>
          </a:p>
          <a:p>
            <a:r>
              <a:rPr lang="en-GB" dirty="0"/>
              <a:t>Skill intensive as it is not easy to define the different objects and classes for the system without experience.</a:t>
            </a:r>
          </a:p>
          <a:p>
            <a:r>
              <a:rPr lang="en-GB" dirty="0"/>
              <a:t>Reuse of code may not always be feasible.</a:t>
            </a:r>
          </a:p>
          <a:p>
            <a:pPr marL="385763" indent="-385763"/>
            <a:endParaRPr lang="en-GB" dirty="0"/>
          </a:p>
          <a:p>
            <a:pPr marL="118872" indent="0">
              <a:buNone/>
            </a:pPr>
            <a:endParaRPr lang="en-GB" dirty="0"/>
          </a:p>
        </p:txBody>
      </p:sp>
    </p:spTree>
    <p:extLst>
      <p:ext uri="{BB962C8B-B14F-4D97-AF65-F5344CB8AC3E}">
        <p14:creationId xmlns:p14="http://schemas.microsoft.com/office/powerpoint/2010/main" val="2664978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 this session…</a:t>
            </a:r>
          </a:p>
        </p:txBody>
      </p:sp>
      <p:sp>
        <p:nvSpPr>
          <p:cNvPr id="3" name="Content Placeholder 2"/>
          <p:cNvSpPr>
            <a:spLocks noGrp="1"/>
          </p:cNvSpPr>
          <p:nvPr>
            <p:ph idx="1"/>
          </p:nvPr>
        </p:nvSpPr>
        <p:spPr>
          <a:xfrm>
            <a:off x="457200" y="1775191"/>
            <a:ext cx="8291264" cy="5082809"/>
          </a:xfrm>
        </p:spPr>
        <p:txBody>
          <a:bodyPr>
            <a:normAutofit fontScale="92500" lnSpcReduction="20000"/>
          </a:bodyPr>
          <a:lstStyle/>
          <a:p>
            <a:pPr lvl="0"/>
            <a:r>
              <a:rPr lang="en-GB" sz="2000" dirty="0"/>
              <a:t>Recap: </a:t>
            </a:r>
          </a:p>
          <a:p>
            <a:pPr lvl="1"/>
            <a:r>
              <a:rPr lang="en-GB" dirty="0"/>
              <a:t>Project Proposal</a:t>
            </a:r>
          </a:p>
          <a:p>
            <a:pPr lvl="0"/>
            <a:r>
              <a:rPr lang="en-GB" sz="2000" dirty="0"/>
              <a:t>Approaches to information systems development.</a:t>
            </a:r>
          </a:p>
          <a:p>
            <a:pPr lvl="1"/>
            <a:r>
              <a:rPr lang="en-GB" dirty="0"/>
              <a:t>SDLC.</a:t>
            </a:r>
          </a:p>
          <a:p>
            <a:pPr lvl="1"/>
            <a:r>
              <a:rPr lang="en-GB" dirty="0"/>
              <a:t>Prototyping.</a:t>
            </a:r>
          </a:p>
          <a:p>
            <a:pPr lvl="1"/>
            <a:r>
              <a:rPr lang="en-GB" dirty="0"/>
              <a:t>Rapid Application Development.</a:t>
            </a:r>
          </a:p>
          <a:p>
            <a:pPr lvl="1"/>
            <a:r>
              <a:rPr lang="en-GB" dirty="0"/>
              <a:t>Process-oriented.</a:t>
            </a:r>
          </a:p>
          <a:p>
            <a:pPr lvl="1"/>
            <a:r>
              <a:rPr lang="en-GB" dirty="0"/>
              <a:t>Data-driven.</a:t>
            </a:r>
          </a:p>
          <a:p>
            <a:pPr lvl="1"/>
            <a:r>
              <a:rPr lang="en-GB" dirty="0"/>
              <a:t>Object-oriented.</a:t>
            </a:r>
          </a:p>
          <a:p>
            <a:pPr lvl="1"/>
            <a:r>
              <a:rPr lang="en-GB" dirty="0"/>
              <a:t>People/organisational-oriented.</a:t>
            </a:r>
          </a:p>
          <a:p>
            <a:pPr lvl="0"/>
            <a:r>
              <a:rPr lang="en-GB" dirty="0"/>
              <a:t>Project planning</a:t>
            </a:r>
          </a:p>
          <a:p>
            <a:pPr lvl="1"/>
            <a:r>
              <a:rPr lang="en-GB" dirty="0"/>
              <a:t>Project Plan</a:t>
            </a:r>
          </a:p>
          <a:p>
            <a:pPr lvl="1"/>
            <a:r>
              <a:rPr lang="en-GB" dirty="0"/>
              <a:t>Deliverables</a:t>
            </a:r>
          </a:p>
          <a:p>
            <a:pPr lvl="1"/>
            <a:r>
              <a:rPr lang="en-GB" dirty="0"/>
              <a:t>Work Breakdown Structure</a:t>
            </a:r>
          </a:p>
          <a:p>
            <a:pPr lvl="1"/>
            <a:r>
              <a:rPr lang="en-GB" dirty="0"/>
              <a:t>Gantt Charts</a:t>
            </a:r>
          </a:p>
          <a:p>
            <a:pPr marL="118872" indent="0">
              <a:buNone/>
            </a:pPr>
            <a:br>
              <a:rPr lang="en-GB" sz="2000" dirty="0"/>
            </a:br>
            <a:endParaRPr lang="en-GB" sz="2000" dirty="0"/>
          </a:p>
          <a:p>
            <a:pPr marL="457200" lvl="1" indent="0">
              <a:spcAft>
                <a:spcPts val="1200"/>
              </a:spcAft>
              <a:buNone/>
            </a:pPr>
            <a:endParaRPr lang="en-GB" dirty="0"/>
          </a:p>
          <a:p>
            <a:pPr lvl="1">
              <a:spcAft>
                <a:spcPts val="1200"/>
              </a:spcAft>
              <a:buNone/>
            </a:pP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0580698-23A9-42E6-849C-55D0309FBAF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0"/>
            <a:ext cx="9144001" cy="6858000"/>
          </a:xfrm>
          <a:prstGeom prst="rect">
            <a:avLst/>
          </a:prstGeom>
        </p:spPr>
      </p:pic>
      <p:sp>
        <p:nvSpPr>
          <p:cNvPr id="2" name="Title 1"/>
          <p:cNvSpPr>
            <a:spLocks noGrp="1"/>
          </p:cNvSpPr>
          <p:nvPr>
            <p:ph type="ctrTitle"/>
          </p:nvPr>
        </p:nvSpPr>
        <p:spPr>
          <a:xfrm>
            <a:off x="685800" y="3355848"/>
            <a:ext cx="8077200" cy="2233392"/>
          </a:xfrm>
        </p:spPr>
        <p:txBody>
          <a:bodyPr>
            <a:normAutofit/>
          </a:bodyPr>
          <a:lstStyle/>
          <a:p>
            <a:r>
              <a:rPr lang="en-GB" sz="3200" dirty="0"/>
              <a:t>Project Planning</a:t>
            </a:r>
            <a:endParaRPr lang="en-GB" sz="3000" dirty="0"/>
          </a:p>
        </p:txBody>
      </p:sp>
      <p:sp>
        <p:nvSpPr>
          <p:cNvPr id="3" name="Subtitle 2"/>
          <p:cNvSpPr>
            <a:spLocks noGrp="1"/>
          </p:cNvSpPr>
          <p:nvPr>
            <p:ph type="subTitle" idx="1"/>
          </p:nvPr>
        </p:nvSpPr>
        <p:spPr/>
        <p:txBody>
          <a:bodyPr/>
          <a:lstStyle/>
          <a:p>
            <a:r>
              <a:rPr lang="en-GB" b="1" dirty="0"/>
              <a:t>Major Project and Research Methods</a:t>
            </a:r>
            <a:endParaRPr lang="en-GB" sz="1200" dirty="0"/>
          </a:p>
        </p:txBody>
      </p:sp>
    </p:spTree>
    <p:extLst>
      <p:ext uri="{BB962C8B-B14F-4D97-AF65-F5344CB8AC3E}">
        <p14:creationId xmlns:p14="http://schemas.microsoft.com/office/powerpoint/2010/main" val="13687586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60566-3659-C288-EFAD-004DA39AAB89}"/>
              </a:ext>
            </a:extLst>
          </p:cNvPr>
          <p:cNvSpPr>
            <a:spLocks noGrp="1"/>
          </p:cNvSpPr>
          <p:nvPr>
            <p:ph type="title"/>
          </p:nvPr>
        </p:nvSpPr>
        <p:spPr/>
        <p:txBody>
          <a:bodyPr/>
          <a:lstStyle/>
          <a:p>
            <a:r>
              <a:rPr lang="en-GB" sz="4800" dirty="0"/>
              <a:t>Project Planning</a:t>
            </a:r>
            <a:endParaRPr lang="en-GB" dirty="0"/>
          </a:p>
        </p:txBody>
      </p:sp>
      <p:sp>
        <p:nvSpPr>
          <p:cNvPr id="3" name="Content Placeholder 2">
            <a:extLst>
              <a:ext uri="{FF2B5EF4-FFF2-40B4-BE49-F238E27FC236}">
                <a16:creationId xmlns:a16="http://schemas.microsoft.com/office/drawing/2014/main" id="{46544AB6-EB41-0F91-5618-CB3BB59C5A0F}"/>
              </a:ext>
            </a:extLst>
          </p:cNvPr>
          <p:cNvSpPr>
            <a:spLocks noGrp="1"/>
          </p:cNvSpPr>
          <p:nvPr>
            <p:ph idx="1"/>
          </p:nvPr>
        </p:nvSpPr>
        <p:spPr/>
        <p:txBody>
          <a:bodyPr/>
          <a:lstStyle/>
          <a:p>
            <a:r>
              <a:rPr lang="en-GB" dirty="0"/>
              <a:t>Adequate planning leads to the correct completion of work.</a:t>
            </a:r>
          </a:p>
          <a:p>
            <a:r>
              <a:rPr lang="en-GB" dirty="0"/>
              <a:t>Inadequate planning leads to frustration towards the end of the project and poor project performance.</a:t>
            </a:r>
            <a:endParaRPr lang="en-GB" sz="1800" dirty="0"/>
          </a:p>
          <a:p>
            <a:r>
              <a:rPr lang="en-GB" dirty="0"/>
              <a:t>The biggest single problem that afflicts software developing is that of underestimating resources required for a project.</a:t>
            </a:r>
          </a:p>
          <a:p>
            <a:r>
              <a:rPr lang="en-GB" dirty="0"/>
              <a:t>Developing a realistic project plan is essential to gain an understanding of the resources required, and how these should be applied.</a:t>
            </a:r>
          </a:p>
          <a:p>
            <a:endParaRPr lang="en-GB" dirty="0"/>
          </a:p>
        </p:txBody>
      </p:sp>
    </p:spTree>
    <p:extLst>
      <p:ext uri="{BB962C8B-B14F-4D97-AF65-F5344CB8AC3E}">
        <p14:creationId xmlns:p14="http://schemas.microsoft.com/office/powerpoint/2010/main" val="7033874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60566-3659-C288-EFAD-004DA39AAB89}"/>
              </a:ext>
            </a:extLst>
          </p:cNvPr>
          <p:cNvSpPr>
            <a:spLocks noGrp="1"/>
          </p:cNvSpPr>
          <p:nvPr>
            <p:ph type="title"/>
          </p:nvPr>
        </p:nvSpPr>
        <p:spPr/>
        <p:txBody>
          <a:bodyPr/>
          <a:lstStyle/>
          <a:p>
            <a:r>
              <a:rPr lang="en-GB" sz="4800" dirty="0"/>
              <a:t>The Project Plan</a:t>
            </a:r>
            <a:endParaRPr lang="en-GB" dirty="0"/>
          </a:p>
        </p:txBody>
      </p:sp>
      <p:sp>
        <p:nvSpPr>
          <p:cNvPr id="3" name="Content Placeholder 2">
            <a:extLst>
              <a:ext uri="{FF2B5EF4-FFF2-40B4-BE49-F238E27FC236}">
                <a16:creationId xmlns:a16="http://schemas.microsoft.com/office/drawing/2014/main" id="{46544AB6-EB41-0F91-5618-CB3BB59C5A0F}"/>
              </a:ext>
            </a:extLst>
          </p:cNvPr>
          <p:cNvSpPr>
            <a:spLocks noGrp="1"/>
          </p:cNvSpPr>
          <p:nvPr>
            <p:ph idx="1"/>
          </p:nvPr>
        </p:nvSpPr>
        <p:spPr/>
        <p:txBody>
          <a:bodyPr/>
          <a:lstStyle/>
          <a:p>
            <a:r>
              <a:rPr lang="en-GB" dirty="0"/>
              <a:t>Specifies the order of work to be carried out, resources, responsibilities, and so on.</a:t>
            </a:r>
          </a:p>
          <a:p>
            <a:r>
              <a:rPr lang="en-GB" dirty="0"/>
              <a:t>Can vary from small and relatively informal to large and very formal.</a:t>
            </a:r>
          </a:p>
          <a:p>
            <a:r>
              <a:rPr lang="en-GB" dirty="0"/>
              <a:t>Developing a project plan is as important as properly designing code.</a:t>
            </a:r>
          </a:p>
          <a:p>
            <a:r>
              <a:rPr lang="en-GB" dirty="0"/>
              <a:t>It is important not to:</a:t>
            </a:r>
          </a:p>
          <a:p>
            <a:pPr lvl="1"/>
            <a:r>
              <a:rPr lang="en-GB" dirty="0"/>
              <a:t>Overestimate your ability.</a:t>
            </a:r>
          </a:p>
          <a:p>
            <a:pPr lvl="1"/>
            <a:r>
              <a:rPr lang="en-GB" dirty="0"/>
              <a:t>Simply tell clients what they want to hear.</a:t>
            </a:r>
          </a:p>
          <a:p>
            <a:endParaRPr lang="en-GB" dirty="0"/>
          </a:p>
        </p:txBody>
      </p:sp>
      <p:pic>
        <p:nvPicPr>
          <p:cNvPr id="5" name="Picture 4" descr="A picture containing text, businesscard, screenshot&#10;&#10;Description automatically generated">
            <a:extLst>
              <a:ext uri="{FF2B5EF4-FFF2-40B4-BE49-F238E27FC236}">
                <a16:creationId xmlns:a16="http://schemas.microsoft.com/office/drawing/2014/main" id="{2063A9C2-F90D-C5A1-C9F0-10A580F6FBEF}"/>
              </a:ext>
            </a:extLst>
          </p:cNvPr>
          <p:cNvPicPr>
            <a:picLocks noChangeAspect="1"/>
          </p:cNvPicPr>
          <p:nvPr/>
        </p:nvPicPr>
        <p:blipFill rotWithShape="1">
          <a:blip r:embed="rId3">
            <a:clrChange>
              <a:clrFrom>
                <a:srgbClr val="F8FBFB"/>
              </a:clrFrom>
              <a:clrTo>
                <a:srgbClr val="F8FBFB">
                  <a:alpha val="0"/>
                </a:srgbClr>
              </a:clrTo>
            </a:clrChange>
            <a:extLst>
              <a:ext uri="{28A0092B-C50C-407E-A947-70E740481C1C}">
                <a14:useLocalDpi xmlns:a14="http://schemas.microsoft.com/office/drawing/2010/main" val="0"/>
              </a:ext>
            </a:extLst>
          </a:blip>
          <a:srcRect l="9837" t="23078" r="10001" b="5130"/>
          <a:stretch/>
        </p:blipFill>
        <p:spPr>
          <a:xfrm>
            <a:off x="2627784" y="4509120"/>
            <a:ext cx="3888432" cy="2139138"/>
          </a:xfrm>
          <a:prstGeom prst="rect">
            <a:avLst/>
          </a:prstGeom>
        </p:spPr>
      </p:pic>
      <p:sp>
        <p:nvSpPr>
          <p:cNvPr id="6" name="TextBox 5">
            <a:extLst>
              <a:ext uri="{FF2B5EF4-FFF2-40B4-BE49-F238E27FC236}">
                <a16:creationId xmlns:a16="http://schemas.microsoft.com/office/drawing/2014/main" id="{51DEA09E-F50D-72A4-621B-8262A0975857}"/>
              </a:ext>
            </a:extLst>
          </p:cNvPr>
          <p:cNvSpPr txBox="1"/>
          <p:nvPr/>
        </p:nvSpPr>
        <p:spPr>
          <a:xfrm>
            <a:off x="6531024" y="6440942"/>
            <a:ext cx="372870" cy="261610"/>
          </a:xfrm>
          <a:prstGeom prst="rect">
            <a:avLst/>
          </a:prstGeom>
          <a:noFill/>
        </p:spPr>
        <p:txBody>
          <a:bodyPr wrap="square" rtlCol="0">
            <a:spAutoFit/>
          </a:bodyPr>
          <a:lstStyle/>
          <a:p>
            <a:r>
              <a:rPr lang="en-GB" sz="1100" dirty="0">
                <a:latin typeface="Calibri" panose="020F0502020204030204" pitchFamily="34" charset="0"/>
                <a:cs typeface="Calibri" panose="020F0502020204030204" pitchFamily="34" charset="0"/>
              </a:rPr>
              <a:t>[4]</a:t>
            </a:r>
          </a:p>
        </p:txBody>
      </p:sp>
    </p:spTree>
    <p:extLst>
      <p:ext uri="{BB962C8B-B14F-4D97-AF65-F5344CB8AC3E}">
        <p14:creationId xmlns:p14="http://schemas.microsoft.com/office/powerpoint/2010/main" val="22259134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60566-3659-C288-EFAD-004DA39AAB89}"/>
              </a:ext>
            </a:extLst>
          </p:cNvPr>
          <p:cNvSpPr>
            <a:spLocks noGrp="1"/>
          </p:cNvSpPr>
          <p:nvPr>
            <p:ph type="title"/>
          </p:nvPr>
        </p:nvSpPr>
        <p:spPr/>
        <p:txBody>
          <a:bodyPr/>
          <a:lstStyle/>
          <a:p>
            <a:r>
              <a:rPr lang="en-GB" sz="4800" dirty="0"/>
              <a:t>Deliverable</a:t>
            </a:r>
            <a:endParaRPr lang="en-GB" dirty="0"/>
          </a:p>
        </p:txBody>
      </p:sp>
      <p:sp>
        <p:nvSpPr>
          <p:cNvPr id="3" name="Content Placeholder 2">
            <a:extLst>
              <a:ext uri="{FF2B5EF4-FFF2-40B4-BE49-F238E27FC236}">
                <a16:creationId xmlns:a16="http://schemas.microsoft.com/office/drawing/2014/main" id="{46544AB6-EB41-0F91-5618-CB3BB59C5A0F}"/>
              </a:ext>
            </a:extLst>
          </p:cNvPr>
          <p:cNvSpPr>
            <a:spLocks noGrp="1"/>
          </p:cNvSpPr>
          <p:nvPr>
            <p:ph idx="1"/>
          </p:nvPr>
        </p:nvSpPr>
        <p:spPr/>
        <p:txBody>
          <a:bodyPr/>
          <a:lstStyle/>
          <a:p>
            <a:r>
              <a:rPr lang="en-GB" dirty="0"/>
              <a:t>A deliverable is an output of the project that can meaningfully be assessed.</a:t>
            </a:r>
          </a:p>
          <a:p>
            <a:r>
              <a:rPr lang="en-GB" dirty="0"/>
              <a:t>Examples:</a:t>
            </a:r>
          </a:p>
          <a:p>
            <a:pPr lvl="1"/>
            <a:r>
              <a:rPr lang="en-GB" dirty="0"/>
              <a:t>A report (requirements spec, development report, literature review).</a:t>
            </a:r>
          </a:p>
          <a:p>
            <a:pPr lvl="1"/>
            <a:r>
              <a:rPr lang="en-GB" dirty="0"/>
              <a:t>Code (alpha tested product, class, prototype).</a:t>
            </a:r>
          </a:p>
          <a:p>
            <a:r>
              <a:rPr lang="en-GB" dirty="0"/>
              <a:t>Deliverables are indicators (but only indicators) of progress.</a:t>
            </a:r>
          </a:p>
          <a:p>
            <a:endParaRPr lang="en-GB" dirty="0"/>
          </a:p>
        </p:txBody>
      </p:sp>
      <p:pic>
        <p:nvPicPr>
          <p:cNvPr id="6" name="Picture 5" descr="A picture containing diagram&#10;&#10;Description automatically generated">
            <a:extLst>
              <a:ext uri="{FF2B5EF4-FFF2-40B4-BE49-F238E27FC236}">
                <a16:creationId xmlns:a16="http://schemas.microsoft.com/office/drawing/2014/main" id="{5A1E4121-B976-DAC6-ED43-67B935C9418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56601" y="4210233"/>
            <a:ext cx="6230798" cy="2492319"/>
          </a:xfrm>
          <a:prstGeom prst="rect">
            <a:avLst/>
          </a:prstGeom>
        </p:spPr>
      </p:pic>
      <p:sp>
        <p:nvSpPr>
          <p:cNvPr id="7" name="TextBox 6">
            <a:extLst>
              <a:ext uri="{FF2B5EF4-FFF2-40B4-BE49-F238E27FC236}">
                <a16:creationId xmlns:a16="http://schemas.microsoft.com/office/drawing/2014/main" id="{EB1381F3-1D6D-C9A0-7498-77956A21EAF2}"/>
              </a:ext>
            </a:extLst>
          </p:cNvPr>
          <p:cNvSpPr txBox="1"/>
          <p:nvPr/>
        </p:nvSpPr>
        <p:spPr>
          <a:xfrm>
            <a:off x="6444208" y="6363093"/>
            <a:ext cx="372870" cy="261610"/>
          </a:xfrm>
          <a:prstGeom prst="rect">
            <a:avLst/>
          </a:prstGeom>
          <a:noFill/>
        </p:spPr>
        <p:txBody>
          <a:bodyPr wrap="square" rtlCol="0">
            <a:spAutoFit/>
          </a:bodyPr>
          <a:lstStyle/>
          <a:p>
            <a:r>
              <a:rPr lang="en-GB" sz="1100" dirty="0">
                <a:latin typeface="Calibri" panose="020F0502020204030204" pitchFamily="34" charset="0"/>
                <a:cs typeface="Calibri" panose="020F0502020204030204" pitchFamily="34" charset="0"/>
              </a:rPr>
              <a:t>[5]</a:t>
            </a:r>
          </a:p>
        </p:txBody>
      </p:sp>
    </p:spTree>
    <p:extLst>
      <p:ext uri="{BB962C8B-B14F-4D97-AF65-F5344CB8AC3E}">
        <p14:creationId xmlns:p14="http://schemas.microsoft.com/office/powerpoint/2010/main" val="31250094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60566-3659-C288-EFAD-004DA39AAB89}"/>
              </a:ext>
            </a:extLst>
          </p:cNvPr>
          <p:cNvSpPr>
            <a:spLocks noGrp="1"/>
          </p:cNvSpPr>
          <p:nvPr>
            <p:ph type="title"/>
          </p:nvPr>
        </p:nvSpPr>
        <p:spPr/>
        <p:txBody>
          <a:bodyPr>
            <a:normAutofit fontScale="90000"/>
          </a:bodyPr>
          <a:lstStyle/>
          <a:p>
            <a:r>
              <a:rPr lang="en-GB" sz="4800" dirty="0"/>
              <a:t>Work Breakdown Structure (WBS)</a:t>
            </a:r>
            <a:endParaRPr lang="en-GB" dirty="0"/>
          </a:p>
        </p:txBody>
      </p:sp>
      <p:sp>
        <p:nvSpPr>
          <p:cNvPr id="3" name="Content Placeholder 2">
            <a:extLst>
              <a:ext uri="{FF2B5EF4-FFF2-40B4-BE49-F238E27FC236}">
                <a16:creationId xmlns:a16="http://schemas.microsoft.com/office/drawing/2014/main" id="{46544AB6-EB41-0F91-5618-CB3BB59C5A0F}"/>
              </a:ext>
            </a:extLst>
          </p:cNvPr>
          <p:cNvSpPr>
            <a:spLocks noGrp="1"/>
          </p:cNvSpPr>
          <p:nvPr>
            <p:ph idx="1"/>
          </p:nvPr>
        </p:nvSpPr>
        <p:spPr/>
        <p:txBody>
          <a:bodyPr/>
          <a:lstStyle/>
          <a:p>
            <a:r>
              <a:rPr lang="en-GB" dirty="0"/>
              <a:t>The building blocks of a schedule start with a Work Breakdown Structure (WBS). </a:t>
            </a:r>
          </a:p>
          <a:p>
            <a:r>
              <a:rPr lang="en-GB" dirty="0"/>
              <a:t>The WBS is a hierarchical reflection of all the work in the project in terms of deliverables. </a:t>
            </a:r>
          </a:p>
          <a:p>
            <a:r>
              <a:rPr lang="en-GB" dirty="0"/>
              <a:t>In order to produce these deliverables, work must be performed. </a:t>
            </a:r>
          </a:p>
          <a:p>
            <a:r>
              <a:rPr lang="en-GB" dirty="0"/>
              <a:t>A typical approach in developing a WBS is to start at the highest level, with the product of the project. </a:t>
            </a:r>
          </a:p>
        </p:txBody>
      </p:sp>
      <p:pic>
        <p:nvPicPr>
          <p:cNvPr id="6" name="Picture 5" descr="A picture containing diagram&#10;&#10;Description automatically generated">
            <a:extLst>
              <a:ext uri="{FF2B5EF4-FFF2-40B4-BE49-F238E27FC236}">
                <a16:creationId xmlns:a16="http://schemas.microsoft.com/office/drawing/2014/main" id="{5A1E4121-B976-DAC6-ED43-67B935C9418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46148" y="4431507"/>
            <a:ext cx="5851703" cy="2340681"/>
          </a:xfrm>
          <a:prstGeom prst="rect">
            <a:avLst/>
          </a:prstGeom>
        </p:spPr>
      </p:pic>
      <p:sp>
        <p:nvSpPr>
          <p:cNvPr id="7" name="TextBox 6">
            <a:extLst>
              <a:ext uri="{FF2B5EF4-FFF2-40B4-BE49-F238E27FC236}">
                <a16:creationId xmlns:a16="http://schemas.microsoft.com/office/drawing/2014/main" id="{EB1381F3-1D6D-C9A0-7498-77956A21EAF2}"/>
              </a:ext>
            </a:extLst>
          </p:cNvPr>
          <p:cNvSpPr txBox="1"/>
          <p:nvPr/>
        </p:nvSpPr>
        <p:spPr>
          <a:xfrm>
            <a:off x="6444208" y="6363093"/>
            <a:ext cx="372870" cy="261610"/>
          </a:xfrm>
          <a:prstGeom prst="rect">
            <a:avLst/>
          </a:prstGeom>
          <a:noFill/>
        </p:spPr>
        <p:txBody>
          <a:bodyPr wrap="square" rtlCol="0">
            <a:spAutoFit/>
          </a:bodyPr>
          <a:lstStyle/>
          <a:p>
            <a:r>
              <a:rPr lang="en-GB" sz="1100" dirty="0">
                <a:latin typeface="Calibri" panose="020F0502020204030204" pitchFamily="34" charset="0"/>
                <a:cs typeface="Calibri" panose="020F0502020204030204" pitchFamily="34" charset="0"/>
              </a:rPr>
              <a:t>[5]</a:t>
            </a:r>
          </a:p>
        </p:txBody>
      </p:sp>
    </p:spTree>
    <p:extLst>
      <p:ext uri="{BB962C8B-B14F-4D97-AF65-F5344CB8AC3E}">
        <p14:creationId xmlns:p14="http://schemas.microsoft.com/office/powerpoint/2010/main" val="13520540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60566-3659-C288-EFAD-004DA39AAB89}"/>
              </a:ext>
            </a:extLst>
          </p:cNvPr>
          <p:cNvSpPr>
            <a:spLocks noGrp="1"/>
          </p:cNvSpPr>
          <p:nvPr>
            <p:ph type="title"/>
          </p:nvPr>
        </p:nvSpPr>
        <p:spPr/>
        <p:txBody>
          <a:bodyPr>
            <a:normAutofit/>
          </a:bodyPr>
          <a:lstStyle/>
          <a:p>
            <a:r>
              <a:rPr lang="en-GB" sz="4000" dirty="0"/>
              <a:t>Work Breakdown Structure Example</a:t>
            </a:r>
          </a:p>
        </p:txBody>
      </p:sp>
      <p:sp>
        <p:nvSpPr>
          <p:cNvPr id="3" name="Content Placeholder 2">
            <a:extLst>
              <a:ext uri="{FF2B5EF4-FFF2-40B4-BE49-F238E27FC236}">
                <a16:creationId xmlns:a16="http://schemas.microsoft.com/office/drawing/2014/main" id="{46544AB6-EB41-0F91-5618-CB3BB59C5A0F}"/>
              </a:ext>
            </a:extLst>
          </p:cNvPr>
          <p:cNvSpPr>
            <a:spLocks noGrp="1"/>
          </p:cNvSpPr>
          <p:nvPr>
            <p:ph idx="1"/>
          </p:nvPr>
        </p:nvSpPr>
        <p:spPr/>
        <p:txBody>
          <a:bodyPr/>
          <a:lstStyle/>
          <a:p>
            <a:r>
              <a:rPr lang="en-GB" sz="2000" dirty="0"/>
              <a:t>You are assigned as the project manager of a New Product Development project. </a:t>
            </a:r>
          </a:p>
          <a:p>
            <a:r>
              <a:rPr lang="en-GB" sz="2000" dirty="0"/>
              <a:t>The new product you are developing is a new toy for children age's five through nine. The objective of this product development project is to increase the revenue of the organization by ten percent. </a:t>
            </a:r>
          </a:p>
        </p:txBody>
      </p:sp>
      <p:pic>
        <p:nvPicPr>
          <p:cNvPr id="4" name="Picture 3">
            <a:extLst>
              <a:ext uri="{FF2B5EF4-FFF2-40B4-BE49-F238E27FC236}">
                <a16:creationId xmlns:a16="http://schemas.microsoft.com/office/drawing/2014/main" id="{9F8E9027-EAD2-B762-E25E-FCAA994397A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70795" y="3617872"/>
            <a:ext cx="4202410" cy="3115580"/>
          </a:xfrm>
          <a:prstGeom prst="rect">
            <a:avLst/>
          </a:prstGeom>
        </p:spPr>
      </p:pic>
      <p:sp>
        <p:nvSpPr>
          <p:cNvPr id="5" name="TextBox 4">
            <a:extLst>
              <a:ext uri="{FF2B5EF4-FFF2-40B4-BE49-F238E27FC236}">
                <a16:creationId xmlns:a16="http://schemas.microsoft.com/office/drawing/2014/main" id="{BD0F29F8-7283-DDA5-AE98-957016F8480C}"/>
              </a:ext>
            </a:extLst>
          </p:cNvPr>
          <p:cNvSpPr txBox="1"/>
          <p:nvPr/>
        </p:nvSpPr>
        <p:spPr>
          <a:xfrm>
            <a:off x="6444208" y="6363093"/>
            <a:ext cx="372870" cy="261610"/>
          </a:xfrm>
          <a:prstGeom prst="rect">
            <a:avLst/>
          </a:prstGeom>
          <a:noFill/>
        </p:spPr>
        <p:txBody>
          <a:bodyPr wrap="square" rtlCol="0">
            <a:spAutoFit/>
          </a:bodyPr>
          <a:lstStyle/>
          <a:p>
            <a:r>
              <a:rPr lang="en-GB" sz="1100" dirty="0">
                <a:latin typeface="Calibri" panose="020F0502020204030204" pitchFamily="34" charset="0"/>
                <a:cs typeface="Calibri" panose="020F0502020204030204" pitchFamily="34" charset="0"/>
              </a:rPr>
              <a:t>[6]</a:t>
            </a:r>
          </a:p>
        </p:txBody>
      </p:sp>
    </p:spTree>
    <p:extLst>
      <p:ext uri="{BB962C8B-B14F-4D97-AF65-F5344CB8AC3E}">
        <p14:creationId xmlns:p14="http://schemas.microsoft.com/office/powerpoint/2010/main" val="9454246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60566-3659-C288-EFAD-004DA39AAB89}"/>
              </a:ext>
            </a:extLst>
          </p:cNvPr>
          <p:cNvSpPr>
            <a:spLocks noGrp="1"/>
          </p:cNvSpPr>
          <p:nvPr>
            <p:ph type="title"/>
          </p:nvPr>
        </p:nvSpPr>
        <p:spPr/>
        <p:txBody>
          <a:bodyPr>
            <a:normAutofit/>
          </a:bodyPr>
          <a:lstStyle/>
          <a:p>
            <a:r>
              <a:rPr lang="en-GB" sz="4800" dirty="0"/>
              <a:t>Activities</a:t>
            </a:r>
            <a:endParaRPr lang="en-GB" dirty="0"/>
          </a:p>
        </p:txBody>
      </p:sp>
      <p:sp>
        <p:nvSpPr>
          <p:cNvPr id="3" name="Content Placeholder 2">
            <a:extLst>
              <a:ext uri="{FF2B5EF4-FFF2-40B4-BE49-F238E27FC236}">
                <a16:creationId xmlns:a16="http://schemas.microsoft.com/office/drawing/2014/main" id="{46544AB6-EB41-0F91-5618-CB3BB59C5A0F}"/>
              </a:ext>
            </a:extLst>
          </p:cNvPr>
          <p:cNvSpPr>
            <a:spLocks noGrp="1"/>
          </p:cNvSpPr>
          <p:nvPr>
            <p:ph idx="1"/>
          </p:nvPr>
        </p:nvSpPr>
        <p:spPr/>
        <p:txBody>
          <a:bodyPr/>
          <a:lstStyle/>
          <a:p>
            <a:r>
              <a:rPr lang="en-GB" sz="2000" dirty="0"/>
              <a:t>Once all the deliverables of the project have been identified, activities will be performed in order to create the deliverables. </a:t>
            </a:r>
          </a:p>
          <a:p>
            <a:r>
              <a:rPr lang="en-GB" sz="2000" dirty="0"/>
              <a:t>In some cases, these activities are the physical deliverables, but in other cases they are the actions that need to be performed. </a:t>
            </a:r>
          </a:p>
          <a:p>
            <a:r>
              <a:rPr lang="en-GB" sz="2000"/>
              <a:t>Listing out each of the activities to be performed will result in an activity list as demonstrated. </a:t>
            </a:r>
            <a:endParaRPr lang="en-GB" sz="2000" dirty="0"/>
          </a:p>
        </p:txBody>
      </p:sp>
      <p:pic>
        <p:nvPicPr>
          <p:cNvPr id="6" name="Picture 5" descr="A picture containing diagram&#10;&#10;Description automatically generated">
            <a:extLst>
              <a:ext uri="{FF2B5EF4-FFF2-40B4-BE49-F238E27FC236}">
                <a16:creationId xmlns:a16="http://schemas.microsoft.com/office/drawing/2014/main" id="{5A1E4121-B976-DAC6-ED43-67B935C9418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46148" y="4431507"/>
            <a:ext cx="5851703" cy="2340681"/>
          </a:xfrm>
          <a:prstGeom prst="rect">
            <a:avLst/>
          </a:prstGeom>
        </p:spPr>
      </p:pic>
      <p:sp>
        <p:nvSpPr>
          <p:cNvPr id="7" name="TextBox 6">
            <a:extLst>
              <a:ext uri="{FF2B5EF4-FFF2-40B4-BE49-F238E27FC236}">
                <a16:creationId xmlns:a16="http://schemas.microsoft.com/office/drawing/2014/main" id="{EB1381F3-1D6D-C9A0-7498-77956A21EAF2}"/>
              </a:ext>
            </a:extLst>
          </p:cNvPr>
          <p:cNvSpPr txBox="1"/>
          <p:nvPr/>
        </p:nvSpPr>
        <p:spPr>
          <a:xfrm>
            <a:off x="6444208" y="6363093"/>
            <a:ext cx="372870" cy="261610"/>
          </a:xfrm>
          <a:prstGeom prst="rect">
            <a:avLst/>
          </a:prstGeom>
          <a:noFill/>
        </p:spPr>
        <p:txBody>
          <a:bodyPr wrap="square" rtlCol="0">
            <a:spAutoFit/>
          </a:bodyPr>
          <a:lstStyle/>
          <a:p>
            <a:r>
              <a:rPr lang="en-GB" sz="1100" dirty="0">
                <a:latin typeface="Calibri" panose="020F0502020204030204" pitchFamily="34" charset="0"/>
                <a:cs typeface="Calibri" panose="020F0502020204030204" pitchFamily="34" charset="0"/>
              </a:rPr>
              <a:t>[5]</a:t>
            </a:r>
          </a:p>
        </p:txBody>
      </p:sp>
    </p:spTree>
    <p:extLst>
      <p:ext uri="{BB962C8B-B14F-4D97-AF65-F5344CB8AC3E}">
        <p14:creationId xmlns:p14="http://schemas.microsoft.com/office/powerpoint/2010/main" val="24376796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60566-3659-C288-EFAD-004DA39AAB89}"/>
              </a:ext>
            </a:extLst>
          </p:cNvPr>
          <p:cNvSpPr>
            <a:spLocks noGrp="1"/>
          </p:cNvSpPr>
          <p:nvPr>
            <p:ph type="title"/>
          </p:nvPr>
        </p:nvSpPr>
        <p:spPr/>
        <p:txBody>
          <a:bodyPr>
            <a:normAutofit/>
          </a:bodyPr>
          <a:lstStyle/>
          <a:p>
            <a:r>
              <a:rPr lang="en-GB" sz="4800" dirty="0"/>
              <a:t>Milestones</a:t>
            </a:r>
            <a:endParaRPr lang="en-GB" dirty="0"/>
          </a:p>
        </p:txBody>
      </p:sp>
      <p:sp>
        <p:nvSpPr>
          <p:cNvPr id="3" name="Content Placeholder 2">
            <a:extLst>
              <a:ext uri="{FF2B5EF4-FFF2-40B4-BE49-F238E27FC236}">
                <a16:creationId xmlns:a16="http://schemas.microsoft.com/office/drawing/2014/main" id="{46544AB6-EB41-0F91-5618-CB3BB59C5A0F}"/>
              </a:ext>
            </a:extLst>
          </p:cNvPr>
          <p:cNvSpPr>
            <a:spLocks noGrp="1"/>
          </p:cNvSpPr>
          <p:nvPr>
            <p:ph idx="1"/>
          </p:nvPr>
        </p:nvSpPr>
        <p:spPr/>
        <p:txBody>
          <a:bodyPr/>
          <a:lstStyle/>
          <a:p>
            <a:r>
              <a:rPr lang="en-GB" sz="2000" dirty="0"/>
              <a:t>A milestone is a point at which progress on the project may be assessed.</a:t>
            </a:r>
          </a:p>
          <a:p>
            <a:r>
              <a:rPr lang="en-GB" sz="2000" dirty="0"/>
              <a:t>Typically a major turning point in the project.</a:t>
            </a:r>
          </a:p>
          <a:p>
            <a:endParaRPr lang="en-GB" sz="2000" dirty="0"/>
          </a:p>
          <a:p>
            <a:r>
              <a:rPr lang="en-GB" sz="2000" b="1" dirty="0"/>
              <a:t>Examples</a:t>
            </a:r>
            <a:r>
              <a:rPr lang="en-GB" sz="2000" dirty="0"/>
              <a:t>:</a:t>
            </a:r>
          </a:p>
          <a:p>
            <a:pPr lvl="1"/>
            <a:r>
              <a:rPr lang="en-GB" dirty="0"/>
              <a:t>Delivery of requirements spec.</a:t>
            </a:r>
          </a:p>
          <a:p>
            <a:pPr lvl="1"/>
            <a:r>
              <a:rPr lang="en-GB" dirty="0"/>
              <a:t>Delivery of alpha tested code.</a:t>
            </a:r>
          </a:p>
        </p:txBody>
      </p:sp>
      <p:pic>
        <p:nvPicPr>
          <p:cNvPr id="6" name="Picture 5" descr="A picture containing diagram&#10;&#10;Description automatically generated">
            <a:extLst>
              <a:ext uri="{FF2B5EF4-FFF2-40B4-BE49-F238E27FC236}">
                <a16:creationId xmlns:a16="http://schemas.microsoft.com/office/drawing/2014/main" id="{5A1E4121-B976-DAC6-ED43-67B935C9418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80882" y="4087995"/>
            <a:ext cx="6382236" cy="2552894"/>
          </a:xfrm>
          <a:prstGeom prst="rect">
            <a:avLst/>
          </a:prstGeom>
        </p:spPr>
      </p:pic>
      <p:sp>
        <p:nvSpPr>
          <p:cNvPr id="7" name="TextBox 6">
            <a:extLst>
              <a:ext uri="{FF2B5EF4-FFF2-40B4-BE49-F238E27FC236}">
                <a16:creationId xmlns:a16="http://schemas.microsoft.com/office/drawing/2014/main" id="{EB1381F3-1D6D-C9A0-7498-77956A21EAF2}"/>
              </a:ext>
            </a:extLst>
          </p:cNvPr>
          <p:cNvSpPr txBox="1"/>
          <p:nvPr/>
        </p:nvSpPr>
        <p:spPr>
          <a:xfrm>
            <a:off x="6444208" y="6363093"/>
            <a:ext cx="372870" cy="261610"/>
          </a:xfrm>
          <a:prstGeom prst="rect">
            <a:avLst/>
          </a:prstGeom>
          <a:noFill/>
        </p:spPr>
        <p:txBody>
          <a:bodyPr wrap="square" rtlCol="0">
            <a:spAutoFit/>
          </a:bodyPr>
          <a:lstStyle/>
          <a:p>
            <a:r>
              <a:rPr lang="en-GB" sz="1100" dirty="0">
                <a:latin typeface="Calibri" panose="020F0502020204030204" pitchFamily="34" charset="0"/>
                <a:cs typeface="Calibri" panose="020F0502020204030204" pitchFamily="34" charset="0"/>
              </a:rPr>
              <a:t>[5]</a:t>
            </a:r>
          </a:p>
        </p:txBody>
      </p:sp>
    </p:spTree>
    <p:extLst>
      <p:ext uri="{BB962C8B-B14F-4D97-AF65-F5344CB8AC3E}">
        <p14:creationId xmlns:p14="http://schemas.microsoft.com/office/powerpoint/2010/main" val="13430347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445F30-A92D-4478-FC78-4198603C5221}"/>
              </a:ext>
            </a:extLst>
          </p:cNvPr>
          <p:cNvSpPr>
            <a:spLocks noGrp="1"/>
          </p:cNvSpPr>
          <p:nvPr>
            <p:ph type="title"/>
          </p:nvPr>
        </p:nvSpPr>
        <p:spPr/>
        <p:txBody>
          <a:bodyPr/>
          <a:lstStyle/>
          <a:p>
            <a:r>
              <a:rPr lang="en-GB" dirty="0"/>
              <a:t>Creating a plan</a:t>
            </a:r>
          </a:p>
        </p:txBody>
      </p:sp>
      <p:sp>
        <p:nvSpPr>
          <p:cNvPr id="3" name="Content Placeholder 2">
            <a:extLst>
              <a:ext uri="{FF2B5EF4-FFF2-40B4-BE49-F238E27FC236}">
                <a16:creationId xmlns:a16="http://schemas.microsoft.com/office/drawing/2014/main" id="{FB3A943A-0FEC-5DD1-81DB-EA5DF17B760D}"/>
              </a:ext>
            </a:extLst>
          </p:cNvPr>
          <p:cNvSpPr>
            <a:spLocks noGrp="1"/>
          </p:cNvSpPr>
          <p:nvPr>
            <p:ph idx="1"/>
          </p:nvPr>
        </p:nvSpPr>
        <p:spPr/>
        <p:txBody>
          <a:bodyPr/>
          <a:lstStyle/>
          <a:p>
            <a:r>
              <a:rPr lang="en-GB" dirty="0"/>
              <a:t>Start with your objectives.</a:t>
            </a:r>
          </a:p>
          <a:p>
            <a:r>
              <a:rPr lang="en-GB" dirty="0"/>
              <a:t>Use these to create Milestones.</a:t>
            </a:r>
          </a:p>
          <a:p>
            <a:r>
              <a:rPr lang="en-GB" dirty="0"/>
              <a:t>Subdivide Milestones to create tasks and activities.</a:t>
            </a:r>
          </a:p>
          <a:p>
            <a:r>
              <a:rPr lang="en-GB" dirty="0"/>
              <a:t>Start to think about how long each activity will take.</a:t>
            </a:r>
          </a:p>
          <a:p>
            <a:r>
              <a:rPr lang="en-GB" dirty="0"/>
              <a:t>Start to think about which activities need to happen after others.</a:t>
            </a:r>
          </a:p>
          <a:p>
            <a:endParaRPr lang="en-GB" dirty="0"/>
          </a:p>
          <a:p>
            <a:endParaRPr lang="en-GB" dirty="0"/>
          </a:p>
          <a:p>
            <a:endParaRPr lang="en-GB" dirty="0"/>
          </a:p>
          <a:p>
            <a:endParaRPr lang="en-GB" dirty="0"/>
          </a:p>
          <a:p>
            <a:r>
              <a:rPr lang="en-GB" dirty="0"/>
              <a:t>Start putting all of this together and before you know it, you have a…</a:t>
            </a:r>
          </a:p>
        </p:txBody>
      </p:sp>
    </p:spTree>
    <p:extLst>
      <p:ext uri="{BB962C8B-B14F-4D97-AF65-F5344CB8AC3E}">
        <p14:creationId xmlns:p14="http://schemas.microsoft.com/office/powerpoint/2010/main" val="14866481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60566-3659-C288-EFAD-004DA39AAB89}"/>
              </a:ext>
            </a:extLst>
          </p:cNvPr>
          <p:cNvSpPr>
            <a:spLocks noGrp="1"/>
          </p:cNvSpPr>
          <p:nvPr>
            <p:ph type="title"/>
          </p:nvPr>
        </p:nvSpPr>
        <p:spPr/>
        <p:txBody>
          <a:bodyPr>
            <a:normAutofit/>
          </a:bodyPr>
          <a:lstStyle/>
          <a:p>
            <a:r>
              <a:rPr lang="en-GB" sz="4800" dirty="0"/>
              <a:t>Gantt Chart</a:t>
            </a:r>
            <a:endParaRPr lang="en-GB" dirty="0"/>
          </a:p>
        </p:txBody>
      </p:sp>
      <p:sp>
        <p:nvSpPr>
          <p:cNvPr id="7" name="TextBox 6">
            <a:extLst>
              <a:ext uri="{FF2B5EF4-FFF2-40B4-BE49-F238E27FC236}">
                <a16:creationId xmlns:a16="http://schemas.microsoft.com/office/drawing/2014/main" id="{EB1381F3-1D6D-C9A0-7498-77956A21EAF2}"/>
              </a:ext>
            </a:extLst>
          </p:cNvPr>
          <p:cNvSpPr txBox="1"/>
          <p:nvPr/>
        </p:nvSpPr>
        <p:spPr>
          <a:xfrm>
            <a:off x="8313930" y="6269995"/>
            <a:ext cx="372870" cy="261610"/>
          </a:xfrm>
          <a:prstGeom prst="rect">
            <a:avLst/>
          </a:prstGeom>
          <a:noFill/>
        </p:spPr>
        <p:txBody>
          <a:bodyPr wrap="square" rtlCol="0">
            <a:spAutoFit/>
          </a:bodyPr>
          <a:lstStyle/>
          <a:p>
            <a:r>
              <a:rPr lang="en-GB" sz="1100" dirty="0">
                <a:latin typeface="Calibri" panose="020F0502020204030204" pitchFamily="34" charset="0"/>
                <a:cs typeface="Calibri" panose="020F0502020204030204" pitchFamily="34" charset="0"/>
              </a:rPr>
              <a:t>[6]</a:t>
            </a:r>
          </a:p>
        </p:txBody>
      </p:sp>
      <p:pic>
        <p:nvPicPr>
          <p:cNvPr id="8" name="Content Placeholder 7">
            <a:hlinkClick r:id="rId3"/>
            <a:extLst>
              <a:ext uri="{FF2B5EF4-FFF2-40B4-BE49-F238E27FC236}">
                <a16:creationId xmlns:a16="http://schemas.microsoft.com/office/drawing/2014/main" id="{BB3B34C4-C2EC-1104-4A7D-7E7945B07892}"/>
              </a:ext>
            </a:extLst>
          </p:cNvPr>
          <p:cNvPicPr>
            <a:picLocks noGrp="1" noChangeAspect="1"/>
          </p:cNvPicPr>
          <p:nvPr>
            <p:ph idx="1"/>
          </p:nvPr>
        </p:nvPicPr>
        <p:blipFill>
          <a:blip r:embed="rId4"/>
          <a:stretch>
            <a:fillRect/>
          </a:stretch>
        </p:blipFill>
        <p:spPr>
          <a:xfrm>
            <a:off x="852639" y="1774825"/>
            <a:ext cx="7438721" cy="4625975"/>
          </a:xfrm>
          <a:prstGeom prst="rect">
            <a:avLst/>
          </a:prstGeom>
          <a:ln>
            <a:solidFill>
              <a:schemeClr val="bg1">
                <a:lumMod val="85000"/>
              </a:schemeClr>
            </a:solidFill>
          </a:ln>
          <a:effectLst>
            <a:outerShdw blurRad="50800" dist="38100" dir="5400000" algn="t" rotWithShape="0">
              <a:prstClr val="black">
                <a:alpha val="40000"/>
              </a:prstClr>
            </a:outerShdw>
          </a:effectLst>
        </p:spPr>
      </p:pic>
    </p:spTree>
    <p:extLst>
      <p:ext uri="{BB962C8B-B14F-4D97-AF65-F5344CB8AC3E}">
        <p14:creationId xmlns:p14="http://schemas.microsoft.com/office/powerpoint/2010/main" val="11524740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0580698-23A9-42E6-849C-55D0309FBAF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0"/>
            <a:ext cx="9144001" cy="6858000"/>
          </a:xfrm>
          <a:prstGeom prst="rect">
            <a:avLst/>
          </a:prstGeom>
        </p:spPr>
      </p:pic>
      <p:sp>
        <p:nvSpPr>
          <p:cNvPr id="2" name="Title 1"/>
          <p:cNvSpPr>
            <a:spLocks noGrp="1"/>
          </p:cNvSpPr>
          <p:nvPr>
            <p:ph type="ctrTitle"/>
          </p:nvPr>
        </p:nvSpPr>
        <p:spPr>
          <a:xfrm>
            <a:off x="685800" y="3355848"/>
            <a:ext cx="8077200" cy="2233392"/>
          </a:xfrm>
        </p:spPr>
        <p:txBody>
          <a:bodyPr>
            <a:normAutofit/>
          </a:bodyPr>
          <a:lstStyle/>
          <a:p>
            <a:r>
              <a:rPr lang="en-GB" sz="3000" dirty="0"/>
              <a:t>Recap</a:t>
            </a:r>
            <a:endParaRPr lang="en-GB" sz="1400" b="0" dirty="0">
              <a:solidFill>
                <a:schemeClr val="tx1"/>
              </a:solidFill>
            </a:endParaRPr>
          </a:p>
        </p:txBody>
      </p:sp>
      <p:sp>
        <p:nvSpPr>
          <p:cNvPr id="3" name="Subtitle 2"/>
          <p:cNvSpPr>
            <a:spLocks noGrp="1"/>
          </p:cNvSpPr>
          <p:nvPr>
            <p:ph type="subTitle" idx="1"/>
          </p:nvPr>
        </p:nvSpPr>
        <p:spPr/>
        <p:txBody>
          <a:bodyPr/>
          <a:lstStyle/>
          <a:p>
            <a:r>
              <a:rPr lang="en-GB" b="1" dirty="0"/>
              <a:t>Major Project and Research Methods</a:t>
            </a:r>
            <a:endParaRPr lang="en-GB" sz="1200" dirty="0"/>
          </a:p>
        </p:txBody>
      </p:sp>
    </p:spTree>
    <p:extLst>
      <p:ext uri="{BB962C8B-B14F-4D97-AF65-F5344CB8AC3E}">
        <p14:creationId xmlns:p14="http://schemas.microsoft.com/office/powerpoint/2010/main" val="13903892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0580698-23A9-42E6-849C-55D0309FBAF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0"/>
            <a:ext cx="9144001" cy="6858000"/>
          </a:xfrm>
          <a:prstGeom prst="rect">
            <a:avLst/>
          </a:prstGeom>
        </p:spPr>
      </p:pic>
      <p:sp>
        <p:nvSpPr>
          <p:cNvPr id="2" name="Title 1"/>
          <p:cNvSpPr>
            <a:spLocks noGrp="1"/>
          </p:cNvSpPr>
          <p:nvPr>
            <p:ph type="ctrTitle"/>
          </p:nvPr>
        </p:nvSpPr>
        <p:spPr>
          <a:xfrm>
            <a:off x="685800" y="3355848"/>
            <a:ext cx="8077200" cy="2233392"/>
          </a:xfrm>
        </p:spPr>
        <p:txBody>
          <a:bodyPr>
            <a:normAutofit/>
          </a:bodyPr>
          <a:lstStyle/>
          <a:p>
            <a:r>
              <a:rPr lang="en-GB" sz="3000" dirty="0"/>
              <a:t>Task</a:t>
            </a:r>
          </a:p>
        </p:txBody>
      </p:sp>
      <p:sp>
        <p:nvSpPr>
          <p:cNvPr id="3" name="Subtitle 2"/>
          <p:cNvSpPr>
            <a:spLocks noGrp="1"/>
          </p:cNvSpPr>
          <p:nvPr>
            <p:ph type="subTitle" idx="1"/>
          </p:nvPr>
        </p:nvSpPr>
        <p:spPr/>
        <p:txBody>
          <a:bodyPr/>
          <a:lstStyle/>
          <a:p>
            <a:r>
              <a:rPr lang="en-GB" b="1" dirty="0"/>
              <a:t>Major Project and Research Methods</a:t>
            </a:r>
            <a:endParaRPr lang="en-GB" sz="1200" dirty="0"/>
          </a:p>
        </p:txBody>
      </p:sp>
    </p:spTree>
    <p:extLst>
      <p:ext uri="{BB962C8B-B14F-4D97-AF65-F5344CB8AC3E}">
        <p14:creationId xmlns:p14="http://schemas.microsoft.com/office/powerpoint/2010/main" val="27658665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7E9A8-08EC-90D4-AFDF-5B394859BE75}"/>
              </a:ext>
            </a:extLst>
          </p:cNvPr>
          <p:cNvSpPr>
            <a:spLocks noGrp="1"/>
          </p:cNvSpPr>
          <p:nvPr>
            <p:ph type="title"/>
          </p:nvPr>
        </p:nvSpPr>
        <p:spPr/>
        <p:txBody>
          <a:bodyPr>
            <a:noAutofit/>
          </a:bodyPr>
          <a:lstStyle/>
          <a:p>
            <a:r>
              <a:rPr lang="en-GB" sz="3600" dirty="0"/>
              <a:t>Task</a:t>
            </a:r>
          </a:p>
        </p:txBody>
      </p:sp>
      <p:sp>
        <p:nvSpPr>
          <p:cNvPr id="3" name="Content Placeholder 2">
            <a:extLst>
              <a:ext uri="{FF2B5EF4-FFF2-40B4-BE49-F238E27FC236}">
                <a16:creationId xmlns:a16="http://schemas.microsoft.com/office/drawing/2014/main" id="{CAE50FD0-B7F5-71B4-1792-C3D5EEE4C108}"/>
              </a:ext>
            </a:extLst>
          </p:cNvPr>
          <p:cNvSpPr>
            <a:spLocks noGrp="1"/>
          </p:cNvSpPr>
          <p:nvPr>
            <p:ph idx="1"/>
          </p:nvPr>
        </p:nvSpPr>
        <p:spPr>
          <a:xfrm>
            <a:off x="457200" y="1772816"/>
            <a:ext cx="8229600" cy="4750153"/>
          </a:xfrm>
        </p:spPr>
        <p:txBody>
          <a:bodyPr>
            <a:normAutofit/>
          </a:bodyPr>
          <a:lstStyle/>
          <a:p>
            <a:r>
              <a:rPr lang="en-GB" dirty="0"/>
              <a:t>Continue working on your Project Proposal document.</a:t>
            </a:r>
          </a:p>
          <a:p>
            <a:r>
              <a:rPr lang="en-GB" dirty="0"/>
              <a:t>Use your aims and objective to create a work breakdown structure.</a:t>
            </a:r>
          </a:p>
          <a:p>
            <a:r>
              <a:rPr lang="en-GB" dirty="0"/>
              <a:t>Use the work breakdown structure to create a Gantt chart for the project.</a:t>
            </a:r>
          </a:p>
          <a:p>
            <a:endParaRPr lang="en-GB" dirty="0"/>
          </a:p>
          <a:p>
            <a:endParaRPr lang="en-GB" dirty="0"/>
          </a:p>
        </p:txBody>
      </p:sp>
    </p:spTree>
    <p:extLst>
      <p:ext uri="{BB962C8B-B14F-4D97-AF65-F5344CB8AC3E}">
        <p14:creationId xmlns:p14="http://schemas.microsoft.com/office/powerpoint/2010/main" val="10078688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 this session…</a:t>
            </a:r>
          </a:p>
        </p:txBody>
      </p:sp>
      <p:sp>
        <p:nvSpPr>
          <p:cNvPr id="3" name="Content Placeholder 2"/>
          <p:cNvSpPr>
            <a:spLocks noGrp="1"/>
          </p:cNvSpPr>
          <p:nvPr>
            <p:ph idx="1"/>
          </p:nvPr>
        </p:nvSpPr>
        <p:spPr>
          <a:xfrm>
            <a:off x="457200" y="1775191"/>
            <a:ext cx="8291264" cy="5082809"/>
          </a:xfrm>
        </p:spPr>
        <p:txBody>
          <a:bodyPr>
            <a:normAutofit fontScale="92500" lnSpcReduction="20000"/>
          </a:bodyPr>
          <a:lstStyle/>
          <a:p>
            <a:pPr lvl="0"/>
            <a:r>
              <a:rPr lang="en-GB" sz="2000" dirty="0"/>
              <a:t>Recap: </a:t>
            </a:r>
          </a:p>
          <a:p>
            <a:pPr lvl="1"/>
            <a:r>
              <a:rPr lang="en-GB" dirty="0"/>
              <a:t>Project Proposal</a:t>
            </a:r>
          </a:p>
          <a:p>
            <a:pPr lvl="0"/>
            <a:r>
              <a:rPr lang="en-GB" sz="2000" dirty="0"/>
              <a:t>Approaches to information systems development.</a:t>
            </a:r>
          </a:p>
          <a:p>
            <a:pPr lvl="1"/>
            <a:r>
              <a:rPr lang="en-GB" dirty="0"/>
              <a:t>SDLC.</a:t>
            </a:r>
          </a:p>
          <a:p>
            <a:pPr lvl="1"/>
            <a:r>
              <a:rPr lang="en-GB" dirty="0"/>
              <a:t>Prototyping.</a:t>
            </a:r>
          </a:p>
          <a:p>
            <a:pPr lvl="1"/>
            <a:r>
              <a:rPr lang="en-GB" dirty="0"/>
              <a:t>Rapid Application Development.</a:t>
            </a:r>
          </a:p>
          <a:p>
            <a:pPr lvl="1"/>
            <a:r>
              <a:rPr lang="en-GB" dirty="0"/>
              <a:t>Process-oriented.</a:t>
            </a:r>
          </a:p>
          <a:p>
            <a:pPr lvl="1"/>
            <a:r>
              <a:rPr lang="en-GB" dirty="0"/>
              <a:t>Data-driven.</a:t>
            </a:r>
          </a:p>
          <a:p>
            <a:pPr lvl="1"/>
            <a:r>
              <a:rPr lang="en-GB" dirty="0"/>
              <a:t>Object-oriented.</a:t>
            </a:r>
          </a:p>
          <a:p>
            <a:pPr lvl="1"/>
            <a:r>
              <a:rPr lang="en-GB" dirty="0"/>
              <a:t>People/organisational-oriented.</a:t>
            </a:r>
          </a:p>
          <a:p>
            <a:pPr lvl="0"/>
            <a:r>
              <a:rPr lang="en-GB" dirty="0"/>
              <a:t>Project planning</a:t>
            </a:r>
          </a:p>
          <a:p>
            <a:pPr lvl="1"/>
            <a:r>
              <a:rPr lang="en-GB" dirty="0"/>
              <a:t>Project Plan</a:t>
            </a:r>
          </a:p>
          <a:p>
            <a:pPr lvl="1"/>
            <a:r>
              <a:rPr lang="en-GB" dirty="0"/>
              <a:t>Deliverables</a:t>
            </a:r>
          </a:p>
          <a:p>
            <a:pPr lvl="1"/>
            <a:r>
              <a:rPr lang="en-GB" dirty="0"/>
              <a:t>Work Breakdown Structure</a:t>
            </a:r>
          </a:p>
          <a:p>
            <a:pPr lvl="1"/>
            <a:r>
              <a:rPr lang="en-GB" dirty="0"/>
              <a:t>Gantt Charts</a:t>
            </a:r>
          </a:p>
          <a:p>
            <a:pPr marL="118872" indent="0">
              <a:buNone/>
            </a:pPr>
            <a:br>
              <a:rPr lang="en-GB" sz="2000" dirty="0"/>
            </a:br>
            <a:endParaRPr lang="en-GB" sz="2000" dirty="0"/>
          </a:p>
          <a:p>
            <a:pPr marL="457200" lvl="1" indent="0">
              <a:spcAft>
                <a:spcPts val="1200"/>
              </a:spcAft>
              <a:buNone/>
            </a:pPr>
            <a:endParaRPr lang="en-GB" dirty="0"/>
          </a:p>
          <a:p>
            <a:pPr lvl="1">
              <a:spcAft>
                <a:spcPts val="1200"/>
              </a:spcAft>
              <a:buNone/>
            </a:pPr>
            <a:endParaRPr lang="en-GB" dirty="0"/>
          </a:p>
        </p:txBody>
      </p:sp>
    </p:spTree>
    <p:extLst>
      <p:ext uri="{BB962C8B-B14F-4D97-AF65-F5344CB8AC3E}">
        <p14:creationId xmlns:p14="http://schemas.microsoft.com/office/powerpoint/2010/main" val="24759661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AF87D-B594-48DD-9E6B-41F65DA58169}"/>
              </a:ext>
            </a:extLst>
          </p:cNvPr>
          <p:cNvSpPr>
            <a:spLocks noGrp="1"/>
          </p:cNvSpPr>
          <p:nvPr>
            <p:ph type="title"/>
          </p:nvPr>
        </p:nvSpPr>
        <p:spPr/>
        <p:txBody>
          <a:bodyPr>
            <a:normAutofit/>
          </a:bodyPr>
          <a:lstStyle/>
          <a:p>
            <a:r>
              <a:rPr lang="en-GB" dirty="0"/>
              <a:t>Any questions?</a:t>
            </a:r>
          </a:p>
        </p:txBody>
      </p:sp>
      <p:sp>
        <p:nvSpPr>
          <p:cNvPr id="3" name="Content Placeholder 2">
            <a:extLst>
              <a:ext uri="{FF2B5EF4-FFF2-40B4-BE49-F238E27FC236}">
                <a16:creationId xmlns:a16="http://schemas.microsoft.com/office/drawing/2014/main" id="{B48C3860-53D6-408C-8363-9B73C34BAA30}"/>
              </a:ext>
            </a:extLst>
          </p:cNvPr>
          <p:cNvSpPr>
            <a:spLocks noGrp="1"/>
          </p:cNvSpPr>
          <p:nvPr>
            <p:ph idx="1"/>
          </p:nvPr>
        </p:nvSpPr>
        <p:spPr>
          <a:xfrm>
            <a:off x="457200" y="1775191"/>
            <a:ext cx="8229600" cy="4750153"/>
          </a:xfrm>
        </p:spPr>
        <p:txBody>
          <a:bodyPr>
            <a:normAutofit/>
          </a:bodyPr>
          <a:lstStyle/>
          <a:p>
            <a:pPr>
              <a:spcAft>
                <a:spcPts val="1200"/>
              </a:spcAft>
            </a:pPr>
            <a:r>
              <a:rPr lang="en-GB" sz="2000" dirty="0"/>
              <a:t>No?</a:t>
            </a:r>
          </a:p>
          <a:p>
            <a:pPr>
              <a:spcAft>
                <a:spcPts val="1200"/>
              </a:spcAft>
            </a:pPr>
            <a:r>
              <a:rPr lang="en-GB" dirty="0"/>
              <a:t>Work on the </a:t>
            </a:r>
            <a:r>
              <a:rPr lang="en-GB"/>
              <a:t>Project Proposal.</a:t>
            </a:r>
            <a:endParaRPr lang="en-GB" sz="2000" dirty="0"/>
          </a:p>
          <a:p>
            <a:pPr lvl="1">
              <a:spcAft>
                <a:spcPts val="600"/>
              </a:spcAft>
            </a:pPr>
            <a:endParaRPr lang="en-GB" dirty="0"/>
          </a:p>
        </p:txBody>
      </p:sp>
    </p:spTree>
    <p:extLst>
      <p:ext uri="{BB962C8B-B14F-4D97-AF65-F5344CB8AC3E}">
        <p14:creationId xmlns:p14="http://schemas.microsoft.com/office/powerpoint/2010/main" val="3539226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904BE-77A7-9A60-7842-134FF754356A}"/>
              </a:ext>
            </a:extLst>
          </p:cNvPr>
          <p:cNvSpPr>
            <a:spLocks noGrp="1"/>
          </p:cNvSpPr>
          <p:nvPr>
            <p:ph type="title"/>
          </p:nvPr>
        </p:nvSpPr>
        <p:spPr/>
        <p:txBody>
          <a:bodyPr/>
          <a:lstStyle/>
          <a:p>
            <a:r>
              <a:rPr lang="en-GB" dirty="0"/>
              <a:t>The Project Proposal</a:t>
            </a:r>
          </a:p>
        </p:txBody>
      </p:sp>
      <p:sp>
        <p:nvSpPr>
          <p:cNvPr id="3" name="Content Placeholder 2">
            <a:extLst>
              <a:ext uri="{FF2B5EF4-FFF2-40B4-BE49-F238E27FC236}">
                <a16:creationId xmlns:a16="http://schemas.microsoft.com/office/drawing/2014/main" id="{00694A57-918A-F99E-30AF-85A7EC8F4AFC}"/>
              </a:ext>
            </a:extLst>
          </p:cNvPr>
          <p:cNvSpPr>
            <a:spLocks noGrp="1"/>
          </p:cNvSpPr>
          <p:nvPr>
            <p:ph idx="1"/>
          </p:nvPr>
        </p:nvSpPr>
        <p:spPr/>
        <p:txBody>
          <a:bodyPr/>
          <a:lstStyle/>
          <a:p>
            <a:r>
              <a:rPr lang="en-GB" dirty="0"/>
              <a:t>The purpose of the project proposal is to establish exactly what is to be achieved by the project and to establish a plan to do this. </a:t>
            </a:r>
          </a:p>
          <a:p>
            <a:r>
              <a:rPr lang="en-GB" dirty="0"/>
              <a:t>“A research proposal is a simply a structured, formal document that explains what you plan to research (i.e. your research topic), why it’s worth researching (i.e. your justification), and how you plan to investigate it (i.e. your practical approach).“ </a:t>
            </a:r>
            <a:r>
              <a:rPr lang="en-GB" sz="1200" dirty="0"/>
              <a:t>[1]</a:t>
            </a:r>
          </a:p>
          <a:p>
            <a:r>
              <a:rPr lang="en-GB" dirty="0"/>
              <a:t>“The purpose of the research proposal […] is to convince your research supervisor, committee or university that your research is suitable (for the requirements of the degree program) and manageable (given the time and resource constraints you will face).”</a:t>
            </a:r>
            <a:r>
              <a:rPr lang="en-GB" sz="1200" dirty="0"/>
              <a:t> [1]</a:t>
            </a:r>
          </a:p>
          <a:p>
            <a:endParaRPr lang="en-GB" dirty="0"/>
          </a:p>
          <a:p>
            <a:endParaRPr lang="en-GB" dirty="0"/>
          </a:p>
          <a:p>
            <a:endParaRPr lang="en-GB" sz="1200" dirty="0"/>
          </a:p>
        </p:txBody>
      </p:sp>
    </p:spTree>
    <p:extLst>
      <p:ext uri="{BB962C8B-B14F-4D97-AF65-F5344CB8AC3E}">
        <p14:creationId xmlns:p14="http://schemas.microsoft.com/office/powerpoint/2010/main" val="42268478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0580698-23A9-42E6-849C-55D0309FBAF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0"/>
            <a:ext cx="9144001" cy="6858000"/>
          </a:xfrm>
          <a:prstGeom prst="rect">
            <a:avLst/>
          </a:prstGeom>
        </p:spPr>
      </p:pic>
      <p:sp>
        <p:nvSpPr>
          <p:cNvPr id="2" name="Title 1"/>
          <p:cNvSpPr>
            <a:spLocks noGrp="1"/>
          </p:cNvSpPr>
          <p:nvPr>
            <p:ph type="ctrTitle"/>
          </p:nvPr>
        </p:nvSpPr>
        <p:spPr>
          <a:xfrm>
            <a:off x="685800" y="3355848"/>
            <a:ext cx="8077200" cy="2233392"/>
          </a:xfrm>
        </p:spPr>
        <p:txBody>
          <a:bodyPr>
            <a:normAutofit/>
          </a:bodyPr>
          <a:lstStyle/>
          <a:p>
            <a:pPr lvl="0"/>
            <a:r>
              <a:rPr lang="en-GB" sz="3000" dirty="0"/>
              <a:t>Approaches to information systems development </a:t>
            </a:r>
          </a:p>
        </p:txBody>
      </p:sp>
      <p:sp>
        <p:nvSpPr>
          <p:cNvPr id="3" name="Subtitle 2"/>
          <p:cNvSpPr>
            <a:spLocks noGrp="1"/>
          </p:cNvSpPr>
          <p:nvPr>
            <p:ph type="subTitle" idx="1"/>
          </p:nvPr>
        </p:nvSpPr>
        <p:spPr/>
        <p:txBody>
          <a:bodyPr/>
          <a:lstStyle/>
          <a:p>
            <a:r>
              <a:rPr lang="en-GB" b="1" dirty="0"/>
              <a:t>Major Project and Research Methods</a:t>
            </a:r>
            <a:endParaRPr lang="en-GB" sz="1200" dirty="0"/>
          </a:p>
        </p:txBody>
      </p:sp>
    </p:spTree>
    <p:extLst>
      <p:ext uri="{BB962C8B-B14F-4D97-AF65-F5344CB8AC3E}">
        <p14:creationId xmlns:p14="http://schemas.microsoft.com/office/powerpoint/2010/main" val="71756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7E9A8-08EC-90D4-AFDF-5B394859BE75}"/>
              </a:ext>
            </a:extLst>
          </p:cNvPr>
          <p:cNvSpPr>
            <a:spLocks noGrp="1"/>
          </p:cNvSpPr>
          <p:nvPr>
            <p:ph type="title"/>
          </p:nvPr>
        </p:nvSpPr>
        <p:spPr/>
        <p:txBody>
          <a:bodyPr>
            <a:normAutofit fontScale="90000"/>
          </a:bodyPr>
          <a:lstStyle/>
          <a:p>
            <a:r>
              <a:rPr lang="en-GB" sz="4000" dirty="0"/>
              <a:t>Which approaches/methods/tools to use?</a:t>
            </a:r>
          </a:p>
        </p:txBody>
      </p:sp>
      <p:sp>
        <p:nvSpPr>
          <p:cNvPr id="3" name="Content Placeholder 2">
            <a:extLst>
              <a:ext uri="{FF2B5EF4-FFF2-40B4-BE49-F238E27FC236}">
                <a16:creationId xmlns:a16="http://schemas.microsoft.com/office/drawing/2014/main" id="{CAE50FD0-B7F5-71B4-1792-C3D5EEE4C108}"/>
              </a:ext>
            </a:extLst>
          </p:cNvPr>
          <p:cNvSpPr>
            <a:spLocks noGrp="1"/>
          </p:cNvSpPr>
          <p:nvPr>
            <p:ph idx="1"/>
          </p:nvPr>
        </p:nvSpPr>
        <p:spPr>
          <a:xfrm>
            <a:off x="457200" y="1775191"/>
            <a:ext cx="8229600" cy="4822161"/>
          </a:xfrm>
        </p:spPr>
        <p:txBody>
          <a:bodyPr>
            <a:normAutofit/>
          </a:bodyPr>
          <a:lstStyle/>
          <a:p>
            <a:pPr marL="457200" indent="-457200"/>
            <a:r>
              <a:rPr lang="en-GB" dirty="0"/>
              <a:t>Development managers who must develop large applications find it useful to mix and match development methods and tools in order to reduce development time, costs and complexity. </a:t>
            </a:r>
          </a:p>
          <a:p>
            <a:pPr marL="457200" indent="-457200"/>
            <a:r>
              <a:rPr lang="en-GB" dirty="0"/>
              <a:t>They may switch from one methodology to another for different parts of a large system, depending on a variety of considerations.</a:t>
            </a:r>
          </a:p>
          <a:p>
            <a:pPr marL="457200" indent="-457200"/>
            <a:r>
              <a:rPr lang="en-GB" dirty="0"/>
              <a:t>Choosing an appropriate set of methods will provide structure for your project and lend it some credibility as you will have followed a commonly recognised ‘correct’ practice.</a:t>
            </a:r>
          </a:p>
        </p:txBody>
      </p:sp>
    </p:spTree>
    <p:extLst>
      <p:ext uri="{BB962C8B-B14F-4D97-AF65-F5344CB8AC3E}">
        <p14:creationId xmlns:p14="http://schemas.microsoft.com/office/powerpoint/2010/main" val="16886931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7E9A8-08EC-90D4-AFDF-5B394859BE75}"/>
              </a:ext>
            </a:extLst>
          </p:cNvPr>
          <p:cNvSpPr>
            <a:spLocks noGrp="1"/>
          </p:cNvSpPr>
          <p:nvPr>
            <p:ph type="title"/>
          </p:nvPr>
        </p:nvSpPr>
        <p:spPr/>
        <p:txBody>
          <a:bodyPr>
            <a:normAutofit/>
          </a:bodyPr>
          <a:lstStyle/>
          <a:p>
            <a:r>
              <a:rPr lang="en-GB" sz="2600" dirty="0"/>
              <a:t>General approaches to information systems development </a:t>
            </a:r>
          </a:p>
        </p:txBody>
      </p:sp>
      <p:sp>
        <p:nvSpPr>
          <p:cNvPr id="3" name="Content Placeholder 2">
            <a:extLst>
              <a:ext uri="{FF2B5EF4-FFF2-40B4-BE49-F238E27FC236}">
                <a16:creationId xmlns:a16="http://schemas.microsoft.com/office/drawing/2014/main" id="{CAE50FD0-B7F5-71B4-1792-C3D5EEE4C108}"/>
              </a:ext>
            </a:extLst>
          </p:cNvPr>
          <p:cNvSpPr>
            <a:spLocks noGrp="1"/>
          </p:cNvSpPr>
          <p:nvPr>
            <p:ph idx="1"/>
          </p:nvPr>
        </p:nvSpPr>
        <p:spPr>
          <a:xfrm>
            <a:off x="457200" y="1775191"/>
            <a:ext cx="8229600" cy="4822161"/>
          </a:xfrm>
        </p:spPr>
        <p:txBody>
          <a:bodyPr>
            <a:normAutofit/>
          </a:bodyPr>
          <a:lstStyle/>
          <a:p>
            <a:r>
              <a:rPr lang="en-GB" dirty="0"/>
              <a:t>Whichever frameworks/strategies/approaches are selected for a project, they should be sympathetic with the project aims and objectives.</a:t>
            </a:r>
          </a:p>
          <a:p>
            <a:r>
              <a:rPr lang="en-GB" dirty="0"/>
              <a:t>Common approaches in computer science research projects include:</a:t>
            </a:r>
          </a:p>
          <a:p>
            <a:pPr lvl="1"/>
            <a:r>
              <a:rPr lang="en-GB" dirty="0"/>
              <a:t>SDLC.</a:t>
            </a:r>
          </a:p>
          <a:p>
            <a:pPr lvl="1"/>
            <a:r>
              <a:rPr lang="en-GB" dirty="0"/>
              <a:t>Prototyping.</a:t>
            </a:r>
          </a:p>
          <a:p>
            <a:pPr lvl="1"/>
            <a:r>
              <a:rPr lang="en-GB" dirty="0"/>
              <a:t>Rapid Application Development.</a:t>
            </a:r>
          </a:p>
          <a:p>
            <a:pPr lvl="1"/>
            <a:r>
              <a:rPr lang="en-GB" dirty="0"/>
              <a:t>Process-oriented.</a:t>
            </a:r>
          </a:p>
          <a:p>
            <a:pPr lvl="1"/>
            <a:r>
              <a:rPr lang="en-GB" dirty="0"/>
              <a:t>Data-driven.</a:t>
            </a:r>
          </a:p>
          <a:p>
            <a:pPr lvl="1"/>
            <a:r>
              <a:rPr lang="en-GB" dirty="0"/>
              <a:t>Object-oriented.</a:t>
            </a:r>
          </a:p>
          <a:p>
            <a:pPr lvl="1"/>
            <a:r>
              <a:rPr lang="en-GB" dirty="0"/>
              <a:t>People/organisational-oriented.</a:t>
            </a:r>
          </a:p>
        </p:txBody>
      </p:sp>
    </p:spTree>
    <p:extLst>
      <p:ext uri="{BB962C8B-B14F-4D97-AF65-F5344CB8AC3E}">
        <p14:creationId xmlns:p14="http://schemas.microsoft.com/office/powerpoint/2010/main" val="29881225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7E9A8-08EC-90D4-AFDF-5B394859BE75}"/>
              </a:ext>
            </a:extLst>
          </p:cNvPr>
          <p:cNvSpPr>
            <a:spLocks noGrp="1"/>
          </p:cNvSpPr>
          <p:nvPr>
            <p:ph type="title"/>
          </p:nvPr>
        </p:nvSpPr>
        <p:spPr/>
        <p:txBody>
          <a:bodyPr>
            <a:normAutofit/>
          </a:bodyPr>
          <a:lstStyle/>
          <a:p>
            <a:r>
              <a:rPr lang="en-GB" sz="3000" dirty="0"/>
              <a:t>Traditional System Development Life Cycle (SDLC)</a:t>
            </a:r>
          </a:p>
        </p:txBody>
      </p:sp>
      <p:sp>
        <p:nvSpPr>
          <p:cNvPr id="3" name="Content Placeholder 2">
            <a:extLst>
              <a:ext uri="{FF2B5EF4-FFF2-40B4-BE49-F238E27FC236}">
                <a16:creationId xmlns:a16="http://schemas.microsoft.com/office/drawing/2014/main" id="{CAE50FD0-B7F5-71B4-1792-C3D5EEE4C108}"/>
              </a:ext>
            </a:extLst>
          </p:cNvPr>
          <p:cNvSpPr>
            <a:spLocks noGrp="1"/>
          </p:cNvSpPr>
          <p:nvPr>
            <p:ph idx="1"/>
          </p:nvPr>
        </p:nvSpPr>
        <p:spPr>
          <a:xfrm>
            <a:off x="457200" y="1775191"/>
            <a:ext cx="4762872" cy="4927361"/>
          </a:xfrm>
        </p:spPr>
        <p:txBody>
          <a:bodyPr>
            <a:normAutofit/>
          </a:bodyPr>
          <a:lstStyle/>
          <a:p>
            <a:r>
              <a:rPr lang="en-GB" dirty="0"/>
              <a:t>The SDLC is a structured framework that consists of distinct sequential processes: systems investigation, systems analysis, systems design, programming, testing, implementation, operation, and maintenance.</a:t>
            </a:r>
          </a:p>
          <a:p>
            <a:r>
              <a:rPr lang="en-GB" dirty="0"/>
              <a:t>These processes, in turn, consist of well-defined tasks. </a:t>
            </a:r>
          </a:p>
          <a:p>
            <a:r>
              <a:rPr lang="en-GB" dirty="0"/>
              <a:t>Some of these tasks are present in most projects, while others are present in only certain types of projects.</a:t>
            </a:r>
          </a:p>
          <a:p>
            <a:r>
              <a:rPr lang="en-GB" dirty="0"/>
              <a:t>Smaller development projects may require only a subset of the tasks, and large projects typically require all tasks.</a:t>
            </a:r>
          </a:p>
          <a:p>
            <a:pPr marL="385763" indent="-385763"/>
            <a:endParaRPr lang="en-GB" dirty="0"/>
          </a:p>
          <a:p>
            <a:pPr marL="118872" indent="0">
              <a:buNone/>
            </a:pPr>
            <a:endParaRPr lang="en-GB" dirty="0"/>
          </a:p>
        </p:txBody>
      </p:sp>
      <p:pic>
        <p:nvPicPr>
          <p:cNvPr id="5" name="Picture 4" descr="Diagram&#10;&#10;Description automatically generated">
            <a:extLst>
              <a:ext uri="{FF2B5EF4-FFF2-40B4-BE49-F238E27FC236}">
                <a16:creationId xmlns:a16="http://schemas.microsoft.com/office/drawing/2014/main" id="{F35BC9E7-2270-975A-5532-F26A2D74B9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64088" y="2420888"/>
            <a:ext cx="3418136" cy="3418136"/>
          </a:xfrm>
          <a:prstGeom prst="rect">
            <a:avLst/>
          </a:prstGeom>
        </p:spPr>
      </p:pic>
      <p:sp>
        <p:nvSpPr>
          <p:cNvPr id="6" name="TextBox 5">
            <a:extLst>
              <a:ext uri="{FF2B5EF4-FFF2-40B4-BE49-F238E27FC236}">
                <a16:creationId xmlns:a16="http://schemas.microsoft.com/office/drawing/2014/main" id="{26AB8E1F-F8A9-C027-5EA2-4EFA1262FF7B}"/>
              </a:ext>
            </a:extLst>
          </p:cNvPr>
          <p:cNvSpPr txBox="1"/>
          <p:nvPr/>
        </p:nvSpPr>
        <p:spPr>
          <a:xfrm>
            <a:off x="8172400" y="5577414"/>
            <a:ext cx="432048" cy="261610"/>
          </a:xfrm>
          <a:prstGeom prst="rect">
            <a:avLst/>
          </a:prstGeom>
          <a:noFill/>
        </p:spPr>
        <p:txBody>
          <a:bodyPr wrap="square" rtlCol="0">
            <a:spAutoFit/>
          </a:bodyPr>
          <a:lstStyle/>
          <a:p>
            <a:r>
              <a:rPr lang="en-GB" sz="1100" dirty="0">
                <a:latin typeface="Calibri" panose="020F0502020204030204" pitchFamily="34" charset="0"/>
                <a:cs typeface="Calibri" panose="020F0502020204030204" pitchFamily="34" charset="0"/>
              </a:rPr>
              <a:t>[2]</a:t>
            </a:r>
          </a:p>
        </p:txBody>
      </p:sp>
    </p:spTree>
    <p:extLst>
      <p:ext uri="{BB962C8B-B14F-4D97-AF65-F5344CB8AC3E}">
        <p14:creationId xmlns:p14="http://schemas.microsoft.com/office/powerpoint/2010/main" val="26022844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7E9A8-08EC-90D4-AFDF-5B394859BE75}"/>
              </a:ext>
            </a:extLst>
          </p:cNvPr>
          <p:cNvSpPr>
            <a:spLocks noGrp="1"/>
          </p:cNvSpPr>
          <p:nvPr>
            <p:ph type="title"/>
          </p:nvPr>
        </p:nvSpPr>
        <p:spPr/>
        <p:txBody>
          <a:bodyPr>
            <a:normAutofit/>
          </a:bodyPr>
          <a:lstStyle/>
          <a:p>
            <a:r>
              <a:rPr lang="en-GB" sz="4000" dirty="0"/>
              <a:t>Advantages of SDLC</a:t>
            </a:r>
          </a:p>
        </p:txBody>
      </p:sp>
      <p:sp>
        <p:nvSpPr>
          <p:cNvPr id="3" name="Content Placeholder 2">
            <a:extLst>
              <a:ext uri="{FF2B5EF4-FFF2-40B4-BE49-F238E27FC236}">
                <a16:creationId xmlns:a16="http://schemas.microsoft.com/office/drawing/2014/main" id="{CAE50FD0-B7F5-71B4-1792-C3D5EEE4C108}"/>
              </a:ext>
            </a:extLst>
          </p:cNvPr>
          <p:cNvSpPr>
            <a:spLocks noGrp="1"/>
          </p:cNvSpPr>
          <p:nvPr>
            <p:ph idx="1"/>
          </p:nvPr>
        </p:nvSpPr>
        <p:spPr>
          <a:xfrm>
            <a:off x="457200" y="1775191"/>
            <a:ext cx="8229600" cy="4927361"/>
          </a:xfrm>
        </p:spPr>
        <p:txBody>
          <a:bodyPr>
            <a:normAutofit/>
          </a:bodyPr>
          <a:lstStyle/>
          <a:p>
            <a:pPr lvl="0"/>
            <a:r>
              <a:rPr lang="en-GB" sz="2000" dirty="0"/>
              <a:t>Project managers have more control as there is a formal review at the end of each stage.</a:t>
            </a:r>
          </a:p>
          <a:p>
            <a:pPr lvl="0"/>
            <a:r>
              <a:rPr lang="en-GB" sz="2000" dirty="0"/>
              <a:t>Formal documents give precise details of requirements.</a:t>
            </a:r>
          </a:p>
          <a:p>
            <a:pPr lvl="0"/>
            <a:r>
              <a:rPr lang="en-GB" sz="2000" dirty="0"/>
              <a:t>The complete system is designed before development, including how each component works together.  Therefore a thorough understanding of the system is gained before development, and a lot of uncertainty is removed.</a:t>
            </a:r>
          </a:p>
          <a:p>
            <a:pPr marL="385763" indent="-385763"/>
            <a:endParaRPr lang="en-GB" dirty="0"/>
          </a:p>
          <a:p>
            <a:pPr marL="118872" indent="0">
              <a:buNone/>
            </a:pPr>
            <a:endParaRPr lang="en-GB" dirty="0"/>
          </a:p>
        </p:txBody>
      </p:sp>
    </p:spTree>
    <p:extLst>
      <p:ext uri="{BB962C8B-B14F-4D97-AF65-F5344CB8AC3E}">
        <p14:creationId xmlns:p14="http://schemas.microsoft.com/office/powerpoint/2010/main" val="23115276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PT design-AG-2016">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 design-AG-2016</Template>
  <TotalTime>1740</TotalTime>
  <Words>2261</Words>
  <Application>Microsoft Office PowerPoint</Application>
  <PresentationFormat>On-screen Show (4:3)</PresentationFormat>
  <Paragraphs>233</Paragraphs>
  <Slides>33</Slides>
  <Notes>23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33</vt:i4>
      </vt:variant>
    </vt:vector>
  </HeadingPairs>
  <TitlesOfParts>
    <vt:vector size="40" baseType="lpstr">
      <vt:lpstr>Arial</vt:lpstr>
      <vt:lpstr>Calibri</vt:lpstr>
      <vt:lpstr>Corbel</vt:lpstr>
      <vt:lpstr>Wingdings</vt:lpstr>
      <vt:lpstr>Wingdings 2</vt:lpstr>
      <vt:lpstr>Wingdings 3</vt:lpstr>
      <vt:lpstr>PPT design-AG-2016</vt:lpstr>
      <vt:lpstr>Major Project and Research Methods Research Methodology #6</vt:lpstr>
      <vt:lpstr>In this session…</vt:lpstr>
      <vt:lpstr>Recap</vt:lpstr>
      <vt:lpstr>The Project Proposal</vt:lpstr>
      <vt:lpstr>Approaches to information systems development </vt:lpstr>
      <vt:lpstr>Which approaches/methods/tools to use?</vt:lpstr>
      <vt:lpstr>General approaches to information systems development </vt:lpstr>
      <vt:lpstr>Traditional System Development Life Cycle (SDLC)</vt:lpstr>
      <vt:lpstr>Advantages of SDLC</vt:lpstr>
      <vt:lpstr>Disadvantages of SDLC</vt:lpstr>
      <vt:lpstr>Prototyping</vt:lpstr>
      <vt:lpstr>Advantages of Prototyping</vt:lpstr>
      <vt:lpstr>Disadvantages of Prototyping</vt:lpstr>
      <vt:lpstr>Rapid Application Development (RAD)</vt:lpstr>
      <vt:lpstr>Advantages of RAD</vt:lpstr>
      <vt:lpstr>Disadvantages of RAD</vt:lpstr>
      <vt:lpstr>Object-Oriented</vt:lpstr>
      <vt:lpstr>Advantages of Object-Oriented</vt:lpstr>
      <vt:lpstr>Disadvantages of Object-Oriented</vt:lpstr>
      <vt:lpstr>Project Planning</vt:lpstr>
      <vt:lpstr>Project Planning</vt:lpstr>
      <vt:lpstr>The Project Plan</vt:lpstr>
      <vt:lpstr>Deliverable</vt:lpstr>
      <vt:lpstr>Work Breakdown Structure (WBS)</vt:lpstr>
      <vt:lpstr>Work Breakdown Structure Example</vt:lpstr>
      <vt:lpstr>Activities</vt:lpstr>
      <vt:lpstr>Milestones</vt:lpstr>
      <vt:lpstr>Creating a plan</vt:lpstr>
      <vt:lpstr>Gantt Chart</vt:lpstr>
      <vt:lpstr>Task</vt:lpstr>
      <vt:lpstr>Task</vt:lpstr>
      <vt:lpstr>In this session…</vt:lpstr>
      <vt:lpstr>Any questions?</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17: Web Development Introduction</dc:title>
  <dc:creator>Gwyn&amp;Xiao</dc:creator>
  <cp:lastModifiedBy>Andrew Green</cp:lastModifiedBy>
  <cp:revision>130</cp:revision>
  <dcterms:created xsi:type="dcterms:W3CDTF">2010-09-12T20:40:41Z</dcterms:created>
  <dcterms:modified xsi:type="dcterms:W3CDTF">2022-09-12T12:26:36Z</dcterms:modified>
</cp:coreProperties>
</file>