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6" r:id="rId2"/>
    <p:sldId id="257" r:id="rId3"/>
    <p:sldId id="312" r:id="rId4"/>
    <p:sldId id="343" r:id="rId5"/>
    <p:sldId id="313" r:id="rId6"/>
    <p:sldId id="315" r:id="rId7"/>
    <p:sldId id="321" r:id="rId8"/>
    <p:sldId id="319" r:id="rId9"/>
    <p:sldId id="320" r:id="rId10"/>
    <p:sldId id="322" r:id="rId11"/>
    <p:sldId id="323" r:id="rId12"/>
    <p:sldId id="342" r:id="rId13"/>
    <p:sldId id="344" r:id="rId14"/>
    <p:sldId id="341" r:id="rId15"/>
    <p:sldId id="28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74E2"/>
    <a:srgbClr val="525252"/>
    <a:srgbClr val="EBA039"/>
    <a:srgbClr val="87A2D3"/>
    <a:srgbClr val="E78000"/>
    <a:srgbClr val="F0A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8879A5-FE10-496F-9427-6DD91DA36F16}" v="1" dt="2022-09-16T09:23:41.7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85" autoAdjust="0"/>
    <p:restoredTop sz="95278" autoAdjust="0"/>
  </p:normalViewPr>
  <p:slideViewPr>
    <p:cSldViewPr>
      <p:cViewPr varScale="1">
        <p:scale>
          <a:sx n="102" d="100"/>
          <a:sy n="102" d="100"/>
        </p:scale>
        <p:origin x="17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Green" userId="5c87a1a1-9dba-4e8d-80a3-ee66ced3ed9c" providerId="ADAL" clId="{A98879A5-FE10-496F-9427-6DD91DA36F16}"/>
    <pc:docChg chg="custSel addSld delSld modSld">
      <pc:chgData name="Andrew Green" userId="5c87a1a1-9dba-4e8d-80a3-ee66ced3ed9c" providerId="ADAL" clId="{A98879A5-FE10-496F-9427-6DD91DA36F16}" dt="2022-09-16T09:23:56.696" v="553"/>
      <pc:docMkLst>
        <pc:docMk/>
      </pc:docMkLst>
      <pc:sldChg chg="modSp mod">
        <pc:chgData name="Andrew Green" userId="5c87a1a1-9dba-4e8d-80a3-ee66ced3ed9c" providerId="ADAL" clId="{A98879A5-FE10-496F-9427-6DD91DA36F16}" dt="2022-09-16T09:19:59.224" v="14" actId="5793"/>
        <pc:sldMkLst>
          <pc:docMk/>
          <pc:sldMk cId="0" sldId="257"/>
        </pc:sldMkLst>
        <pc:spChg chg="mod">
          <ac:chgData name="Andrew Green" userId="5c87a1a1-9dba-4e8d-80a3-ee66ced3ed9c" providerId="ADAL" clId="{A98879A5-FE10-496F-9427-6DD91DA36F16}" dt="2022-09-16T09:19:59.224" v="14" actId="5793"/>
          <ac:spMkLst>
            <pc:docMk/>
            <pc:sldMk cId="0" sldId="257"/>
            <ac:spMk id="3" creationId="{00000000-0000-0000-0000-000000000000}"/>
          </ac:spMkLst>
        </pc:spChg>
      </pc:sldChg>
      <pc:sldChg chg="del">
        <pc:chgData name="Andrew Green" userId="5c87a1a1-9dba-4e8d-80a3-ee66ced3ed9c" providerId="ADAL" clId="{A98879A5-FE10-496F-9427-6DD91DA36F16}" dt="2022-09-16T09:19:02.990" v="0" actId="47"/>
        <pc:sldMkLst>
          <pc:docMk/>
          <pc:sldMk cId="2916516092" sldId="336"/>
        </pc:sldMkLst>
      </pc:sldChg>
      <pc:sldChg chg="del">
        <pc:chgData name="Andrew Green" userId="5c87a1a1-9dba-4e8d-80a3-ee66ced3ed9c" providerId="ADAL" clId="{A98879A5-FE10-496F-9427-6DD91DA36F16}" dt="2022-09-16T09:19:02.990" v="0" actId="47"/>
        <pc:sldMkLst>
          <pc:docMk/>
          <pc:sldMk cId="1141192072" sldId="337"/>
        </pc:sldMkLst>
      </pc:sldChg>
      <pc:sldChg chg="del">
        <pc:chgData name="Andrew Green" userId="5c87a1a1-9dba-4e8d-80a3-ee66ced3ed9c" providerId="ADAL" clId="{A98879A5-FE10-496F-9427-6DD91DA36F16}" dt="2022-09-16T09:19:02.990" v="0" actId="47"/>
        <pc:sldMkLst>
          <pc:docMk/>
          <pc:sldMk cId="1518671724" sldId="338"/>
        </pc:sldMkLst>
      </pc:sldChg>
      <pc:sldChg chg="del">
        <pc:chgData name="Andrew Green" userId="5c87a1a1-9dba-4e8d-80a3-ee66ced3ed9c" providerId="ADAL" clId="{A98879A5-FE10-496F-9427-6DD91DA36F16}" dt="2022-09-16T09:19:02.990" v="0" actId="47"/>
        <pc:sldMkLst>
          <pc:docMk/>
          <pc:sldMk cId="1901915272" sldId="339"/>
        </pc:sldMkLst>
      </pc:sldChg>
      <pc:sldChg chg="del">
        <pc:chgData name="Andrew Green" userId="5c87a1a1-9dba-4e8d-80a3-ee66ced3ed9c" providerId="ADAL" clId="{A98879A5-FE10-496F-9427-6DD91DA36F16}" dt="2022-09-16T09:19:02.990" v="0" actId="47"/>
        <pc:sldMkLst>
          <pc:docMk/>
          <pc:sldMk cId="387995799" sldId="340"/>
        </pc:sldMkLst>
      </pc:sldChg>
      <pc:sldChg chg="modSp mod">
        <pc:chgData name="Andrew Green" userId="5c87a1a1-9dba-4e8d-80a3-ee66ced3ed9c" providerId="ADAL" clId="{A98879A5-FE10-496F-9427-6DD91DA36F16}" dt="2022-09-16T09:20:04.008" v="16" actId="27636"/>
        <pc:sldMkLst>
          <pc:docMk/>
          <pc:sldMk cId="825698557" sldId="341"/>
        </pc:sldMkLst>
        <pc:spChg chg="mod">
          <ac:chgData name="Andrew Green" userId="5c87a1a1-9dba-4e8d-80a3-ee66ced3ed9c" providerId="ADAL" clId="{A98879A5-FE10-496F-9427-6DD91DA36F16}" dt="2022-09-16T09:20:04.008" v="16" actId="27636"/>
          <ac:spMkLst>
            <pc:docMk/>
            <pc:sldMk cId="825698557" sldId="341"/>
            <ac:spMk id="3" creationId="{00000000-0000-0000-0000-000000000000}"/>
          </ac:spMkLst>
        </pc:spChg>
      </pc:sldChg>
      <pc:sldChg chg="del">
        <pc:chgData name="Andrew Green" userId="5c87a1a1-9dba-4e8d-80a3-ee66ced3ed9c" providerId="ADAL" clId="{A98879A5-FE10-496F-9427-6DD91DA36F16}" dt="2022-09-16T09:19:48.461" v="1" actId="47"/>
        <pc:sldMkLst>
          <pc:docMk/>
          <pc:sldMk cId="910424019" sldId="342"/>
        </pc:sldMkLst>
      </pc:sldChg>
      <pc:sldChg chg="modSp new mod">
        <pc:chgData name="Andrew Green" userId="5c87a1a1-9dba-4e8d-80a3-ee66ced3ed9c" providerId="ADAL" clId="{A98879A5-FE10-496F-9427-6DD91DA36F16}" dt="2022-09-16T09:21:53.722" v="463" actId="20577"/>
        <pc:sldMkLst>
          <pc:docMk/>
          <pc:sldMk cId="2435718114" sldId="342"/>
        </pc:sldMkLst>
        <pc:spChg chg="mod">
          <ac:chgData name="Andrew Green" userId="5c87a1a1-9dba-4e8d-80a3-ee66ced3ed9c" providerId="ADAL" clId="{A98879A5-FE10-496F-9427-6DD91DA36F16}" dt="2022-09-16T09:20:20.012" v="28" actId="20577"/>
          <ac:spMkLst>
            <pc:docMk/>
            <pc:sldMk cId="2435718114" sldId="342"/>
            <ac:spMk id="2" creationId="{37DBDA27-09F2-1239-C6F5-5AE84C90EEBF}"/>
          </ac:spMkLst>
        </pc:spChg>
        <pc:spChg chg="mod">
          <ac:chgData name="Andrew Green" userId="5c87a1a1-9dba-4e8d-80a3-ee66ced3ed9c" providerId="ADAL" clId="{A98879A5-FE10-496F-9427-6DD91DA36F16}" dt="2022-09-16T09:21:53.722" v="463" actId="20577"/>
          <ac:spMkLst>
            <pc:docMk/>
            <pc:sldMk cId="2435718114" sldId="342"/>
            <ac:spMk id="3" creationId="{1E9C01B5-78F1-0EDF-48D6-7ED6FB6FFF65}"/>
          </ac:spMkLst>
        </pc:spChg>
      </pc:sldChg>
      <pc:sldChg chg="del">
        <pc:chgData name="Andrew Green" userId="5c87a1a1-9dba-4e8d-80a3-ee66ced3ed9c" providerId="ADAL" clId="{A98879A5-FE10-496F-9427-6DD91DA36F16}" dt="2022-09-16T09:19:48.461" v="1" actId="47"/>
        <pc:sldMkLst>
          <pc:docMk/>
          <pc:sldMk cId="2519296924" sldId="343"/>
        </pc:sldMkLst>
      </pc:sldChg>
      <pc:sldChg chg="addSp modSp add mod modNotesTx">
        <pc:chgData name="Andrew Green" userId="5c87a1a1-9dba-4e8d-80a3-ee66ced3ed9c" providerId="ADAL" clId="{A98879A5-FE10-496F-9427-6DD91DA36F16}" dt="2022-09-16T09:23:20.822" v="543" actId="1076"/>
        <pc:sldMkLst>
          <pc:docMk/>
          <pc:sldMk cId="2943914699" sldId="343"/>
        </pc:sldMkLst>
        <pc:spChg chg="mod">
          <ac:chgData name="Andrew Green" userId="5c87a1a1-9dba-4e8d-80a3-ee66ced3ed9c" providerId="ADAL" clId="{A98879A5-FE10-496F-9427-6DD91DA36F16}" dt="2022-09-16T09:22:17.120" v="471" actId="20577"/>
          <ac:spMkLst>
            <pc:docMk/>
            <pc:sldMk cId="2943914699" sldId="343"/>
            <ac:spMk id="2" creationId="{6F94D5B2-AA63-4D81-9209-C88052FBF3EB}"/>
          </ac:spMkLst>
        </pc:spChg>
        <pc:spChg chg="mod">
          <ac:chgData name="Andrew Green" userId="5c87a1a1-9dba-4e8d-80a3-ee66ced3ed9c" providerId="ADAL" clId="{A98879A5-FE10-496F-9427-6DD91DA36F16}" dt="2022-09-16T09:23:16.834" v="542" actId="20577"/>
          <ac:spMkLst>
            <pc:docMk/>
            <pc:sldMk cId="2943914699" sldId="343"/>
            <ac:spMk id="3" creationId="{D30D0DA1-F07E-4B0B-8883-3211B415DFBB}"/>
          </ac:spMkLst>
        </pc:spChg>
        <pc:picChg chg="add mod">
          <ac:chgData name="Andrew Green" userId="5c87a1a1-9dba-4e8d-80a3-ee66ced3ed9c" providerId="ADAL" clId="{A98879A5-FE10-496F-9427-6DD91DA36F16}" dt="2022-09-16T09:23:20.822" v="543" actId="1076"/>
          <ac:picMkLst>
            <pc:docMk/>
            <pc:sldMk cId="2943914699" sldId="343"/>
            <ac:picMk id="5" creationId="{42461EF4-B167-742F-65F4-F13BE4CB2BA4}"/>
          </ac:picMkLst>
        </pc:picChg>
      </pc:sldChg>
      <pc:sldChg chg="modSp add mod">
        <pc:chgData name="Andrew Green" userId="5c87a1a1-9dba-4e8d-80a3-ee66ced3ed9c" providerId="ADAL" clId="{A98879A5-FE10-496F-9427-6DD91DA36F16}" dt="2022-09-16T09:23:56.696" v="553"/>
        <pc:sldMkLst>
          <pc:docMk/>
          <pc:sldMk cId="1312843921" sldId="344"/>
        </pc:sldMkLst>
        <pc:spChg chg="mod">
          <ac:chgData name="Andrew Green" userId="5c87a1a1-9dba-4e8d-80a3-ee66ced3ed9c" providerId="ADAL" clId="{A98879A5-FE10-496F-9427-6DD91DA36F16}" dt="2022-09-16T09:23:46.488" v="552" actId="20577"/>
          <ac:spMkLst>
            <pc:docMk/>
            <pc:sldMk cId="1312843921" sldId="344"/>
            <ac:spMk id="2" creationId="{00000000-0000-0000-0000-000000000000}"/>
          </ac:spMkLst>
        </pc:spChg>
        <pc:spChg chg="mod">
          <ac:chgData name="Andrew Green" userId="5c87a1a1-9dba-4e8d-80a3-ee66ced3ed9c" providerId="ADAL" clId="{A98879A5-FE10-496F-9427-6DD91DA36F16}" dt="2022-09-16T09:23:56.696" v="553"/>
          <ac:spMkLst>
            <pc:docMk/>
            <pc:sldMk cId="1312843921" sldId="344"/>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8FD93-DBCC-454F-8B41-8334835EDD7F}" type="datetimeFigureOut">
              <a:rPr lang="en-GB" smtClean="0"/>
              <a:t>16/09/2022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3D83F-DC1D-4206-A168-2287E477B1D2}" type="slidenum">
              <a:rPr lang="en-GB" smtClean="0"/>
              <a:t>‹#›</a:t>
            </a:fld>
            <a:endParaRPr lang="en-GB"/>
          </a:p>
        </p:txBody>
      </p:sp>
    </p:spTree>
    <p:extLst>
      <p:ext uri="{BB962C8B-B14F-4D97-AF65-F5344CB8AC3E}">
        <p14:creationId xmlns:p14="http://schemas.microsoft.com/office/powerpoint/2010/main" val="28950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In the handbook, the university suggest that you aim to speak for 10-15 minutes.  My advice is to speak for 17-20 minutes as this still leaves enough time for questioning but makes better use of the total 30 mins.</a:t>
            </a:r>
          </a:p>
        </p:txBody>
      </p:sp>
      <p:sp>
        <p:nvSpPr>
          <p:cNvPr id="4" name="Slide Number Placeholder 3"/>
          <p:cNvSpPr>
            <a:spLocks noGrp="1"/>
          </p:cNvSpPr>
          <p:nvPr>
            <p:ph type="sldNum" sz="quarter" idx="5"/>
          </p:nvPr>
        </p:nvSpPr>
        <p:spPr/>
        <p:txBody>
          <a:bodyPr/>
          <a:lstStyle/>
          <a:p>
            <a:fld id="{F613D83F-DC1D-4206-A168-2287E477B1D2}" type="slidenum">
              <a:rPr lang="en-GB" smtClean="0"/>
              <a:t>3</a:t>
            </a:fld>
            <a:endParaRPr lang="en-GB"/>
          </a:p>
        </p:txBody>
      </p:sp>
    </p:spTree>
    <p:extLst>
      <p:ext uri="{BB962C8B-B14F-4D97-AF65-F5344CB8AC3E}">
        <p14:creationId xmlns:p14="http://schemas.microsoft.com/office/powerpoint/2010/main" val="1463027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4</a:t>
            </a:fld>
            <a:endParaRPr lang="en-GB"/>
          </a:p>
        </p:txBody>
      </p:sp>
    </p:spTree>
    <p:extLst>
      <p:ext uri="{BB962C8B-B14F-4D97-AF65-F5344CB8AC3E}">
        <p14:creationId xmlns:p14="http://schemas.microsoft.com/office/powerpoint/2010/main" val="3447890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5</a:t>
            </a:fld>
            <a:endParaRPr lang="en-GB"/>
          </a:p>
        </p:txBody>
      </p:sp>
    </p:spTree>
    <p:extLst>
      <p:ext uri="{BB962C8B-B14F-4D97-AF65-F5344CB8AC3E}">
        <p14:creationId xmlns:p14="http://schemas.microsoft.com/office/powerpoint/2010/main" val="1320363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1. Problem Statement for Start-ups. [image on the Internet, c.2021]. [cited 16/9/2022]. Available from: https://togroundcontrol.com/blog/creating-a-problem-statement.</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6</a:t>
            </a:fld>
            <a:endParaRPr lang="en-GB"/>
          </a:p>
        </p:txBody>
      </p:sp>
    </p:spTree>
    <p:extLst>
      <p:ext uri="{BB962C8B-B14F-4D97-AF65-F5344CB8AC3E}">
        <p14:creationId xmlns:p14="http://schemas.microsoft.com/office/powerpoint/2010/main" val="1990620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2. How to write effective SMART goals [image on the Internet]. [cited 6/9/2022]. Available from: https://www.breeze.pm/blog/how-to-write-effective-smart-goals.</a:t>
            </a:r>
          </a:p>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7</a:t>
            </a:fld>
            <a:endParaRPr lang="en-GB"/>
          </a:p>
        </p:txBody>
      </p:sp>
    </p:spTree>
    <p:extLst>
      <p:ext uri="{BB962C8B-B14F-4D97-AF65-F5344CB8AC3E}">
        <p14:creationId xmlns:p14="http://schemas.microsoft.com/office/powerpoint/2010/main" val="42614205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8</a:t>
            </a:fld>
            <a:endParaRPr lang="en-GB"/>
          </a:p>
        </p:txBody>
      </p:sp>
    </p:spTree>
    <p:extLst>
      <p:ext uri="{BB962C8B-B14F-4D97-AF65-F5344CB8AC3E}">
        <p14:creationId xmlns:p14="http://schemas.microsoft.com/office/powerpoint/2010/main" val="1831277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3. Gantt Chart Example </a:t>
            </a:r>
            <a:r>
              <a:rPr lang="en-GB" dirty="0"/>
              <a:t>[Original image c. 2019].</a:t>
            </a:r>
          </a:p>
        </p:txBody>
      </p:sp>
      <p:sp>
        <p:nvSpPr>
          <p:cNvPr id="4" name="Slide Number Placeholder 3"/>
          <p:cNvSpPr>
            <a:spLocks noGrp="1"/>
          </p:cNvSpPr>
          <p:nvPr>
            <p:ph type="sldNum" sz="quarter" idx="5"/>
          </p:nvPr>
        </p:nvSpPr>
        <p:spPr/>
        <p:txBody>
          <a:bodyPr/>
          <a:lstStyle/>
          <a:p>
            <a:fld id="{F613D83F-DC1D-4206-A168-2287E477B1D2}" type="slidenum">
              <a:rPr lang="en-GB" smtClean="0"/>
              <a:t>9</a:t>
            </a:fld>
            <a:endParaRPr lang="en-GB"/>
          </a:p>
        </p:txBody>
      </p:sp>
    </p:spTree>
    <p:extLst>
      <p:ext uri="{BB962C8B-B14F-4D97-AF65-F5344CB8AC3E}">
        <p14:creationId xmlns:p14="http://schemas.microsoft.com/office/powerpoint/2010/main" val="500850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4. Citethisforme. </a:t>
            </a:r>
            <a:r>
              <a:rPr lang="en-GB" i="1" dirty="0"/>
              <a:t>Citing Vancouver</a:t>
            </a:r>
            <a:r>
              <a:rPr lang="en-GB" dirty="0"/>
              <a:t>. Available at: https://www.citethisforme.com/vancouver/source-type. Last Accessed: 7/8/2022.</a:t>
            </a:r>
          </a:p>
        </p:txBody>
      </p:sp>
      <p:sp>
        <p:nvSpPr>
          <p:cNvPr id="4" name="Slide Number Placeholder 3"/>
          <p:cNvSpPr>
            <a:spLocks noGrp="1"/>
          </p:cNvSpPr>
          <p:nvPr>
            <p:ph type="sldNum" sz="quarter" idx="5"/>
          </p:nvPr>
        </p:nvSpPr>
        <p:spPr/>
        <p:txBody>
          <a:bodyPr/>
          <a:lstStyle/>
          <a:p>
            <a:fld id="{F613D83F-DC1D-4206-A168-2287E477B1D2}" type="slidenum">
              <a:rPr lang="en-GB" smtClean="0"/>
              <a:t>11</a:t>
            </a:fld>
            <a:endParaRPr lang="en-GB"/>
          </a:p>
        </p:txBody>
      </p:sp>
    </p:spTree>
    <p:extLst>
      <p:ext uri="{BB962C8B-B14F-4D97-AF65-F5344CB8AC3E}">
        <p14:creationId xmlns:p14="http://schemas.microsoft.com/office/powerpoint/2010/main" val="7872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sp>
        <p:nvSpPr>
          <p:cNvPr id="4" name="Date Placeholder 3"/>
          <p:cNvSpPr>
            <a:spLocks noGrp="1"/>
          </p:cNvSpPr>
          <p:nvPr>
            <p:ph type="dt" sz="half" idx="10"/>
          </p:nvPr>
        </p:nvSpPr>
        <p:spPr/>
        <p:txBody>
          <a:bodyPr/>
          <a:lstStyle>
            <a:lvl1pPr>
              <a:defRPr>
                <a:latin typeface="Calibri" pitchFamily="34" charset="0"/>
              </a:defRPr>
            </a:lvl1pPr>
          </a:lstStyle>
          <a:p>
            <a:fld id="{D7C3A134-F1C3-464B-BF47-54DC2DE08F52}" type="datetimeFigureOut">
              <a:rPr lang="en-US" smtClean="0"/>
              <a:pPr/>
              <a:t>9/16/2022</a:t>
            </a:fld>
            <a:endParaRPr lang="en-US"/>
          </a:p>
        </p:txBody>
      </p:sp>
      <p:sp>
        <p:nvSpPr>
          <p:cNvPr id="5" name="Footer Placeholder 4"/>
          <p:cNvSpPr>
            <a:spLocks noGrp="1"/>
          </p:cNvSpPr>
          <p:nvPr>
            <p:ph type="ftr" sz="quarter" idx="11"/>
          </p:nvPr>
        </p:nvSpPr>
        <p:spPr/>
        <p:txBody>
          <a:bodyPr/>
          <a:lstStyle>
            <a:lvl1pPr>
              <a:defRPr>
                <a:latin typeface="Calibri" pitchFamily="34" charset="0"/>
              </a:defRPr>
            </a:lvl1pPr>
          </a:lstStyle>
          <a:p>
            <a:endParaRPr kumimoji="0" lang="en-US"/>
          </a:p>
        </p:txBody>
      </p:sp>
      <p:sp>
        <p:nvSpPr>
          <p:cNvPr id="6" name="Slide Number Placeholder 5"/>
          <p:cNvSpPr>
            <a:spLocks noGrp="1"/>
          </p:cNvSpPr>
          <p:nvPr>
            <p:ph type="sldNum" sz="quarter" idx="12"/>
          </p:nvPr>
        </p:nvSpPr>
        <p:spPr/>
        <p:txBody>
          <a:bodyPr/>
          <a:lstStyle>
            <a:lvl1pPr>
              <a:defRPr>
                <a:latin typeface="Calibri" pitchFamily="34" charset="0"/>
              </a:defRPr>
            </a:lvl1p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9/16/2022</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lvl1pPr>
              <a:spcBef>
                <a:spcPts val="0"/>
              </a:spcBef>
              <a:spcAft>
                <a:spcPts val="600"/>
              </a:spcAft>
              <a:defRPr sz="2000"/>
            </a:lvl1pPr>
            <a:lvl2pPr>
              <a:spcBef>
                <a:spcPts val="0"/>
              </a:spcBef>
              <a:spcAft>
                <a:spcPts val="600"/>
              </a:spcAft>
              <a:defRPr sz="1800"/>
            </a:lvl2pPr>
            <a:lvl3pPr>
              <a:spcBef>
                <a:spcPts val="0"/>
              </a:spcBef>
              <a:spcAft>
                <a:spcPts val="600"/>
              </a:spcAft>
              <a:defRPr sz="1600"/>
            </a:lvl3pPr>
            <a:lvl4pPr>
              <a:spcBef>
                <a:spcPts val="0"/>
              </a:spcBef>
              <a:spcAft>
                <a:spcPts val="600"/>
              </a:spcAft>
              <a:defRPr sz="1400"/>
            </a:lvl4pPr>
            <a:lvl5pPr>
              <a:spcBef>
                <a:spcPts val="0"/>
              </a:spcBef>
              <a:spcAft>
                <a:spcPts val="600"/>
              </a:spcAft>
              <a:defRPr sz="12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D7C3A134-F1C3-464B-BF47-54DC2DE08F52}"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4000" cy="68579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9/16/2022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9/16/2022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7C3A134-F1C3-464B-BF47-54DC2DE08F52}" type="datetimeFigureOut">
              <a:rPr lang="en-US" smtClean="0"/>
              <a:pPr/>
              <a:t>9/16/2022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9/16/2022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9/16/2022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9/16/2022</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9/16/2022</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Calibri" pitchFamily="34" charset="0"/>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Calibri" pitchFamily="34" charset="0"/>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Calibri" pitchFamily="34" charset="0"/>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Calibri" pitchFamily="34" charset="0"/>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Calibri" pitchFamily="34" charset="0"/>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itethisforme.com/vancouver/source-typ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plan.tomsplanner.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Major Project and Research Methods</a:t>
            </a:r>
            <a:br>
              <a:rPr lang="en-GB" sz="3000" dirty="0"/>
            </a:br>
            <a:r>
              <a:rPr lang="en-GB" sz="2400" dirty="0">
                <a:solidFill>
                  <a:schemeClr val="tx1"/>
                </a:solidFill>
              </a:rPr>
              <a:t>Interim Viva Briefing</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61993-F329-961D-9059-D93789FA2FB4}"/>
              </a:ext>
            </a:extLst>
          </p:cNvPr>
          <p:cNvSpPr>
            <a:spLocks noGrp="1"/>
          </p:cNvSpPr>
          <p:nvPr>
            <p:ph type="title"/>
          </p:nvPr>
        </p:nvSpPr>
        <p:spPr/>
        <p:txBody>
          <a:bodyPr/>
          <a:lstStyle/>
          <a:p>
            <a:r>
              <a:rPr lang="en-GB" dirty="0"/>
              <a:t>Prototypes / Work in Progress </a:t>
            </a:r>
          </a:p>
        </p:txBody>
      </p:sp>
      <p:sp>
        <p:nvSpPr>
          <p:cNvPr id="3" name="Content Placeholder 2">
            <a:extLst>
              <a:ext uri="{FF2B5EF4-FFF2-40B4-BE49-F238E27FC236}">
                <a16:creationId xmlns:a16="http://schemas.microsoft.com/office/drawing/2014/main" id="{3A9BD6CD-D106-1698-4230-BDA8ED099879}"/>
              </a:ext>
            </a:extLst>
          </p:cNvPr>
          <p:cNvSpPr>
            <a:spLocks noGrp="1"/>
          </p:cNvSpPr>
          <p:nvPr>
            <p:ph idx="1"/>
          </p:nvPr>
        </p:nvSpPr>
        <p:spPr/>
        <p:txBody>
          <a:bodyPr/>
          <a:lstStyle/>
          <a:p>
            <a:r>
              <a:rPr lang="en-GB" sz="2000" dirty="0"/>
              <a:t>You have probably started working on development of the project.</a:t>
            </a:r>
          </a:p>
          <a:p>
            <a:r>
              <a:rPr lang="en-GB" dirty="0"/>
              <a:t>You should have started, perhaps completed initial designs.</a:t>
            </a:r>
          </a:p>
          <a:p>
            <a:r>
              <a:rPr lang="en-GB" dirty="0"/>
              <a:t>The more detailed your design are, the better.</a:t>
            </a:r>
          </a:p>
          <a:p>
            <a:r>
              <a:rPr lang="en-GB" dirty="0"/>
              <a:t>The more functional your development, the better.</a:t>
            </a:r>
          </a:p>
          <a:p>
            <a:r>
              <a:rPr lang="en-GB" dirty="0"/>
              <a:t>Do not include everything, for example, if you have started with low fidelity rough UI designs and then used these to create medium or high fidelity wireframes or visualisations, just include the medium or high fidelity designs.</a:t>
            </a:r>
          </a:p>
          <a:p>
            <a:r>
              <a:rPr lang="en-GB" dirty="0"/>
              <a:t>You can demonstrate code if your development is not significantly complete.</a:t>
            </a:r>
          </a:p>
          <a:p>
            <a:r>
              <a:rPr lang="en-GB" dirty="0"/>
              <a:t>Demonstrating completed and working aspects of the application will be the clearest and most impressive way to illustrate your project.</a:t>
            </a:r>
          </a:p>
          <a:p>
            <a:pPr lvl="1"/>
            <a:endParaRPr lang="en-GB" dirty="0"/>
          </a:p>
        </p:txBody>
      </p:sp>
    </p:spTree>
    <p:extLst>
      <p:ext uri="{BB962C8B-B14F-4D97-AF65-F5344CB8AC3E}">
        <p14:creationId xmlns:p14="http://schemas.microsoft.com/office/powerpoint/2010/main" val="2796840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DB127-DA90-9B76-A574-8813699FDBB0}"/>
              </a:ext>
            </a:extLst>
          </p:cNvPr>
          <p:cNvSpPr>
            <a:spLocks noGrp="1"/>
          </p:cNvSpPr>
          <p:nvPr>
            <p:ph type="title"/>
          </p:nvPr>
        </p:nvSpPr>
        <p:spPr/>
        <p:txBody>
          <a:bodyPr/>
          <a:lstStyle/>
          <a:p>
            <a:r>
              <a:rPr lang="en-GB" dirty="0"/>
              <a:t>References and Appendices</a:t>
            </a:r>
          </a:p>
        </p:txBody>
      </p:sp>
      <p:sp>
        <p:nvSpPr>
          <p:cNvPr id="3" name="Content Placeholder 2">
            <a:extLst>
              <a:ext uri="{FF2B5EF4-FFF2-40B4-BE49-F238E27FC236}">
                <a16:creationId xmlns:a16="http://schemas.microsoft.com/office/drawing/2014/main" id="{F2A35414-096C-3309-D3BE-BC2A4654EF6C}"/>
              </a:ext>
            </a:extLst>
          </p:cNvPr>
          <p:cNvSpPr>
            <a:spLocks noGrp="1"/>
          </p:cNvSpPr>
          <p:nvPr>
            <p:ph idx="1"/>
          </p:nvPr>
        </p:nvSpPr>
        <p:spPr/>
        <p:txBody>
          <a:bodyPr/>
          <a:lstStyle/>
          <a:p>
            <a:r>
              <a:rPr lang="en-GB" dirty="0"/>
              <a:t>References (numeric system of referencing).</a:t>
            </a:r>
          </a:p>
          <a:p>
            <a:pPr lvl="1"/>
            <a:r>
              <a:rPr lang="en-GB" dirty="0"/>
              <a:t>Vancouver system.</a:t>
            </a:r>
          </a:p>
          <a:p>
            <a:pPr lvl="1"/>
            <a:r>
              <a:rPr lang="en-GB" dirty="0"/>
              <a:t>Guides are available on Moodle.</a:t>
            </a:r>
          </a:p>
          <a:p>
            <a:pPr lvl="1">
              <a:spcAft>
                <a:spcPts val="1200"/>
              </a:spcAft>
            </a:pPr>
            <a:r>
              <a:rPr lang="en-GB" dirty="0"/>
              <a:t>You could use a citation management tool like </a:t>
            </a:r>
            <a:r>
              <a:rPr lang="en-GB" dirty="0">
                <a:hlinkClick r:id="rId3"/>
              </a:rPr>
              <a:t>citethisforme</a:t>
            </a:r>
            <a:r>
              <a:rPr lang="en-GB" dirty="0"/>
              <a:t>. </a:t>
            </a:r>
            <a:r>
              <a:rPr lang="en-GB" sz="1100" dirty="0"/>
              <a:t>[4]</a:t>
            </a:r>
          </a:p>
          <a:p>
            <a:pPr lvl="1">
              <a:spcAft>
                <a:spcPts val="1200"/>
              </a:spcAft>
            </a:pPr>
            <a:r>
              <a:rPr lang="en-GB" dirty="0"/>
              <a:t>Include references either in the notes pane (as in these example slides) or on slide(s) at the end of the slideshow.</a:t>
            </a:r>
          </a:p>
          <a:p>
            <a:r>
              <a:rPr lang="en-GB" dirty="0"/>
              <a:t>Appendices: </a:t>
            </a:r>
          </a:p>
          <a:p>
            <a:pPr lvl="1"/>
            <a:r>
              <a:rPr lang="en-GB" dirty="0"/>
              <a:t>No need for these in the Interim Viva.</a:t>
            </a:r>
            <a:endParaRPr lang="en-GB" b="1" dirty="0"/>
          </a:p>
          <a:p>
            <a:endParaRPr lang="en-GB" dirty="0"/>
          </a:p>
        </p:txBody>
      </p:sp>
    </p:spTree>
    <p:extLst>
      <p:ext uri="{BB962C8B-B14F-4D97-AF65-F5344CB8AC3E}">
        <p14:creationId xmlns:p14="http://schemas.microsoft.com/office/powerpoint/2010/main" val="3883004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BDA27-09F2-1239-C6F5-5AE84C90EEBF}"/>
              </a:ext>
            </a:extLst>
          </p:cNvPr>
          <p:cNvSpPr>
            <a:spLocks noGrp="1"/>
          </p:cNvSpPr>
          <p:nvPr>
            <p:ph type="title"/>
          </p:nvPr>
        </p:nvSpPr>
        <p:spPr/>
        <p:txBody>
          <a:bodyPr/>
          <a:lstStyle/>
          <a:p>
            <a:r>
              <a:rPr lang="en-GB" dirty="0"/>
              <a:t>Final notes</a:t>
            </a:r>
          </a:p>
        </p:txBody>
      </p:sp>
      <p:sp>
        <p:nvSpPr>
          <p:cNvPr id="3" name="Content Placeholder 2">
            <a:extLst>
              <a:ext uri="{FF2B5EF4-FFF2-40B4-BE49-F238E27FC236}">
                <a16:creationId xmlns:a16="http://schemas.microsoft.com/office/drawing/2014/main" id="{1E9C01B5-78F1-0EDF-48D6-7ED6FB6FFF65}"/>
              </a:ext>
            </a:extLst>
          </p:cNvPr>
          <p:cNvSpPr>
            <a:spLocks noGrp="1"/>
          </p:cNvSpPr>
          <p:nvPr>
            <p:ph idx="1"/>
          </p:nvPr>
        </p:nvSpPr>
        <p:spPr/>
        <p:txBody>
          <a:bodyPr/>
          <a:lstStyle/>
          <a:p>
            <a:r>
              <a:rPr lang="en-GB" dirty="0"/>
              <a:t>Much of the Interim Viva should be drawn from the Project Proposal.</a:t>
            </a:r>
          </a:p>
          <a:p>
            <a:r>
              <a:rPr lang="en-GB" dirty="0"/>
              <a:t>This does not meant that these are the same thing and that you are simply presenting the Project Proposal.</a:t>
            </a:r>
          </a:p>
          <a:p>
            <a:r>
              <a:rPr lang="en-GB" dirty="0"/>
              <a:t>Try to stick to the structure above.</a:t>
            </a:r>
          </a:p>
          <a:p>
            <a:r>
              <a:rPr lang="en-GB" b="1" dirty="0"/>
              <a:t>Most importantly</a:t>
            </a:r>
            <a:r>
              <a:rPr lang="en-GB" dirty="0"/>
              <a:t>, practice your presentation to make sure that you can deliver all of the material comprehensibly in the time allowed.</a:t>
            </a:r>
          </a:p>
        </p:txBody>
      </p:sp>
    </p:spTree>
    <p:extLst>
      <p:ext uri="{BB962C8B-B14F-4D97-AF65-F5344CB8AC3E}">
        <p14:creationId xmlns:p14="http://schemas.microsoft.com/office/powerpoint/2010/main" val="2435718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Summary</a:t>
            </a:r>
            <a:br>
              <a:rPr lang="en-GB" sz="3000" dirty="0"/>
            </a:b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Major Project and Research Methods</a:t>
            </a:r>
            <a:endParaRPr lang="en-GB" sz="1200" dirty="0"/>
          </a:p>
        </p:txBody>
      </p:sp>
    </p:spTree>
    <p:extLst>
      <p:ext uri="{BB962C8B-B14F-4D97-AF65-F5344CB8AC3E}">
        <p14:creationId xmlns:p14="http://schemas.microsoft.com/office/powerpoint/2010/main" val="1312843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The purpose of the Interim Viva</a:t>
            </a:r>
          </a:p>
          <a:p>
            <a:r>
              <a:rPr lang="en-GB" sz="2000" dirty="0"/>
              <a:t>The structure of the Interim Viva</a:t>
            </a:r>
          </a:p>
          <a:p>
            <a:r>
              <a:rPr lang="en-GB" dirty="0"/>
              <a:t>Statement of the problem </a:t>
            </a:r>
          </a:p>
          <a:p>
            <a:r>
              <a:rPr lang="en-GB" sz="2000" dirty="0"/>
              <a:t>Aims and objectives</a:t>
            </a:r>
          </a:p>
          <a:p>
            <a:r>
              <a:rPr lang="en-GB" sz="2000" dirty="0"/>
              <a:t>Main findings of the Literature Review</a:t>
            </a:r>
          </a:p>
          <a:p>
            <a:r>
              <a:rPr lang="en-GB" dirty="0"/>
              <a:t>A project plan.</a:t>
            </a:r>
            <a:endParaRPr lang="en-GB" sz="2000" dirty="0"/>
          </a:p>
          <a:p>
            <a:r>
              <a:rPr lang="en-GB" sz="2000" dirty="0"/>
              <a:t>References.</a:t>
            </a:r>
          </a:p>
          <a:p>
            <a:endParaRPr lang="en-GB" sz="2000" dirty="0"/>
          </a:p>
          <a:p>
            <a:endParaRPr lang="en-GB" sz="2000" dirty="0"/>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extLst>
      <p:ext uri="{BB962C8B-B14F-4D97-AF65-F5344CB8AC3E}">
        <p14:creationId xmlns:p14="http://schemas.microsoft.com/office/powerpoint/2010/main" val="825698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F87D-B594-48DD-9E6B-41F65DA58169}"/>
              </a:ext>
            </a:extLst>
          </p:cNvPr>
          <p:cNvSpPr>
            <a:spLocks noGrp="1"/>
          </p:cNvSpPr>
          <p:nvPr>
            <p:ph type="title"/>
          </p:nvPr>
        </p:nvSpPr>
        <p:spPr/>
        <p:txBody>
          <a:bodyPr>
            <a:normAutofit/>
          </a:bodyPr>
          <a:lstStyle/>
          <a:p>
            <a:r>
              <a:rPr lang="en-GB" dirty="0"/>
              <a:t>Any questions?</a:t>
            </a:r>
          </a:p>
        </p:txBody>
      </p:sp>
      <p:sp>
        <p:nvSpPr>
          <p:cNvPr id="3" name="Content Placeholder 2">
            <a:extLst>
              <a:ext uri="{FF2B5EF4-FFF2-40B4-BE49-F238E27FC236}">
                <a16:creationId xmlns:a16="http://schemas.microsoft.com/office/drawing/2014/main" id="{B48C3860-53D6-408C-8363-9B73C34BAA30}"/>
              </a:ext>
            </a:extLst>
          </p:cNvPr>
          <p:cNvSpPr>
            <a:spLocks noGrp="1"/>
          </p:cNvSpPr>
          <p:nvPr>
            <p:ph idx="1"/>
          </p:nvPr>
        </p:nvSpPr>
        <p:spPr>
          <a:xfrm>
            <a:off x="457200" y="1775191"/>
            <a:ext cx="8229600" cy="4750153"/>
          </a:xfrm>
        </p:spPr>
        <p:txBody>
          <a:bodyPr>
            <a:normAutofit/>
          </a:bodyPr>
          <a:lstStyle/>
          <a:p>
            <a:pPr>
              <a:spcAft>
                <a:spcPts val="1200"/>
              </a:spcAft>
            </a:pPr>
            <a:r>
              <a:rPr lang="en-GB" sz="2000" dirty="0"/>
              <a:t>No?</a:t>
            </a:r>
          </a:p>
          <a:p>
            <a:pPr>
              <a:spcAft>
                <a:spcPts val="1200"/>
              </a:spcAft>
            </a:pPr>
            <a:r>
              <a:rPr lang="en-GB" sz="2000" dirty="0"/>
              <a:t>Then you can make a start!!</a:t>
            </a:r>
          </a:p>
          <a:p>
            <a:pPr lvl="1">
              <a:spcAft>
                <a:spcPts val="600"/>
              </a:spcAft>
            </a:pPr>
            <a:endParaRPr lang="en-GB" dirty="0"/>
          </a:p>
        </p:txBody>
      </p:sp>
    </p:spTree>
    <p:extLst>
      <p:ext uri="{BB962C8B-B14F-4D97-AF65-F5344CB8AC3E}">
        <p14:creationId xmlns:p14="http://schemas.microsoft.com/office/powerpoint/2010/main" val="353922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The purpose of the Interim Viva</a:t>
            </a:r>
          </a:p>
          <a:p>
            <a:r>
              <a:rPr lang="en-GB" sz="2000" dirty="0"/>
              <a:t>The structure of the Interim Viva</a:t>
            </a:r>
          </a:p>
          <a:p>
            <a:r>
              <a:rPr lang="en-GB" dirty="0"/>
              <a:t>Statement of the problem </a:t>
            </a:r>
          </a:p>
          <a:p>
            <a:r>
              <a:rPr lang="en-GB" sz="2000" dirty="0"/>
              <a:t>Aims and objectives</a:t>
            </a:r>
          </a:p>
          <a:p>
            <a:r>
              <a:rPr lang="en-GB" sz="2000" dirty="0"/>
              <a:t>Main findings of the Literature Review</a:t>
            </a:r>
          </a:p>
          <a:p>
            <a:r>
              <a:rPr lang="en-GB" dirty="0"/>
              <a:t>A project plan.</a:t>
            </a:r>
            <a:endParaRPr lang="en-GB" sz="2000" dirty="0"/>
          </a:p>
          <a:p>
            <a:r>
              <a:rPr lang="en-GB" sz="2000" dirty="0"/>
              <a:t>References.</a:t>
            </a:r>
          </a:p>
          <a:p>
            <a:endParaRPr lang="en-GB" sz="2000" dirty="0"/>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0D0DA1-F07E-4B0B-8883-3211B415DFBB}"/>
              </a:ext>
            </a:extLst>
          </p:cNvPr>
          <p:cNvSpPr>
            <a:spLocks noGrp="1"/>
          </p:cNvSpPr>
          <p:nvPr>
            <p:ph idx="1"/>
          </p:nvPr>
        </p:nvSpPr>
        <p:spPr/>
        <p:txBody>
          <a:bodyPr>
            <a:normAutofit/>
          </a:bodyPr>
          <a:lstStyle/>
          <a:p>
            <a:r>
              <a:rPr lang="en-GB" sz="1800" b="0" i="0" u="none" strike="noStrike" baseline="0" dirty="0">
                <a:solidFill>
                  <a:srgbClr val="000000"/>
                </a:solidFill>
                <a:latin typeface="Calibri" panose="020F0502020204030204" pitchFamily="34" charset="0"/>
              </a:rPr>
              <a:t>Students are required to attend a 30 minute total oral examination of their project before at least two examiners. These are normally the student’s project supervisor and a second marker. Occasionally, other members of staff, e.g. the Project Co-ordinator, might be present. </a:t>
            </a:r>
          </a:p>
          <a:p>
            <a:r>
              <a:rPr lang="en-GB" sz="1800" b="0" i="0" u="none" strike="noStrike" baseline="0" dirty="0">
                <a:solidFill>
                  <a:srgbClr val="000000"/>
                </a:solidFill>
                <a:latin typeface="Calibri" panose="020F0502020204030204" pitchFamily="34" charset="0"/>
              </a:rPr>
              <a:t>During the viva, the student should give a presentation on his/her project for 17 -20 minutes using a PowerPoint presentation to assist. The student should summarise their project, presenting the aims and objectives and the main findings of the literature review, so far. The student should also present a plan </a:t>
            </a:r>
            <a:r>
              <a:rPr lang="en-GB" sz="1800" b="0" i="0" u="none" strike="noStrike" baseline="0" dirty="0" err="1">
                <a:solidFill>
                  <a:srgbClr val="000000"/>
                </a:solidFill>
                <a:latin typeface="Calibri" panose="020F0502020204030204" pitchFamily="34" charset="0"/>
              </a:rPr>
              <a:t>ie</a:t>
            </a:r>
            <a:r>
              <a:rPr lang="en-GB" sz="1800" b="0" i="0" u="none" strike="noStrike" baseline="0" dirty="0">
                <a:solidFill>
                  <a:srgbClr val="000000"/>
                </a:solidFill>
                <a:latin typeface="Calibri" panose="020F0502020204030204" pitchFamily="34" charset="0"/>
              </a:rPr>
              <a:t> Gantt chart for the rest of the project. </a:t>
            </a:r>
          </a:p>
          <a:p>
            <a:r>
              <a:rPr lang="en-GB" sz="1800" b="0" i="0" u="none" strike="noStrike" baseline="0" dirty="0">
                <a:solidFill>
                  <a:srgbClr val="000000"/>
                </a:solidFill>
                <a:latin typeface="Calibri" panose="020F0502020204030204" pitchFamily="34" charset="0"/>
              </a:rPr>
              <a:t>Remember that the second marker has no knowledge of your project, so your presentation should be pitched to accommodate the second marker.  *</a:t>
            </a:r>
            <a:endParaRPr lang="en-GB" sz="2000" dirty="0">
              <a:effectLst/>
              <a:ea typeface="Times New Roman" panose="02020603050405020304" pitchFamily="18" charset="0"/>
              <a:cs typeface="Calibri" panose="020F0502020204030204" pitchFamily="34" charset="0"/>
            </a:endParaRPr>
          </a:p>
        </p:txBody>
      </p:sp>
      <p:sp>
        <p:nvSpPr>
          <p:cNvPr id="2" name="Title 1">
            <a:extLst>
              <a:ext uri="{FF2B5EF4-FFF2-40B4-BE49-F238E27FC236}">
                <a16:creationId xmlns:a16="http://schemas.microsoft.com/office/drawing/2014/main" id="{6F94D5B2-AA63-4D81-9209-C88052FBF3EB}"/>
              </a:ext>
            </a:extLst>
          </p:cNvPr>
          <p:cNvSpPr>
            <a:spLocks noGrp="1"/>
          </p:cNvSpPr>
          <p:nvPr>
            <p:ph type="title"/>
          </p:nvPr>
        </p:nvSpPr>
        <p:spPr/>
        <p:txBody>
          <a:bodyPr>
            <a:normAutofit/>
          </a:bodyPr>
          <a:lstStyle/>
          <a:p>
            <a:r>
              <a:rPr lang="en-GB" dirty="0"/>
              <a:t>Purpose of the Interim Viva</a:t>
            </a:r>
          </a:p>
        </p:txBody>
      </p:sp>
    </p:spTree>
    <p:extLst>
      <p:ext uri="{BB962C8B-B14F-4D97-AF65-F5344CB8AC3E}">
        <p14:creationId xmlns:p14="http://schemas.microsoft.com/office/powerpoint/2010/main" val="279809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0D0DA1-F07E-4B0B-8883-3211B415DFBB}"/>
              </a:ext>
            </a:extLst>
          </p:cNvPr>
          <p:cNvSpPr>
            <a:spLocks noGrp="1"/>
          </p:cNvSpPr>
          <p:nvPr>
            <p:ph idx="1"/>
          </p:nvPr>
        </p:nvSpPr>
        <p:spPr/>
        <p:txBody>
          <a:bodyPr>
            <a:normAutofit/>
          </a:bodyPr>
          <a:lstStyle/>
          <a:p>
            <a:r>
              <a:rPr lang="en-GB" sz="2000" dirty="0">
                <a:effectLst/>
                <a:ea typeface="Times New Roman" panose="02020603050405020304" pitchFamily="18" charset="0"/>
                <a:cs typeface="Calibri" panose="020F0502020204030204" pitchFamily="34" charset="0"/>
              </a:rPr>
              <a:t>Mark distribution for the Interim Viva. </a:t>
            </a:r>
          </a:p>
        </p:txBody>
      </p:sp>
      <p:sp>
        <p:nvSpPr>
          <p:cNvPr id="2" name="Title 1">
            <a:extLst>
              <a:ext uri="{FF2B5EF4-FFF2-40B4-BE49-F238E27FC236}">
                <a16:creationId xmlns:a16="http://schemas.microsoft.com/office/drawing/2014/main" id="{6F94D5B2-AA63-4D81-9209-C88052FBF3EB}"/>
              </a:ext>
            </a:extLst>
          </p:cNvPr>
          <p:cNvSpPr>
            <a:spLocks noGrp="1"/>
          </p:cNvSpPr>
          <p:nvPr>
            <p:ph type="title"/>
          </p:nvPr>
        </p:nvSpPr>
        <p:spPr/>
        <p:txBody>
          <a:bodyPr>
            <a:normAutofit/>
          </a:bodyPr>
          <a:lstStyle/>
          <a:p>
            <a:r>
              <a:rPr lang="en-GB" dirty="0"/>
              <a:t>Grading</a:t>
            </a:r>
          </a:p>
        </p:txBody>
      </p:sp>
      <p:pic>
        <p:nvPicPr>
          <p:cNvPr id="5" name="Picture 4">
            <a:extLst>
              <a:ext uri="{FF2B5EF4-FFF2-40B4-BE49-F238E27FC236}">
                <a16:creationId xmlns:a16="http://schemas.microsoft.com/office/drawing/2014/main" id="{42461EF4-B167-742F-65F4-F13BE4CB2BA4}"/>
              </a:ext>
            </a:extLst>
          </p:cNvPr>
          <p:cNvPicPr>
            <a:picLocks noChangeAspect="1"/>
          </p:cNvPicPr>
          <p:nvPr/>
        </p:nvPicPr>
        <p:blipFill>
          <a:blip r:embed="rId3"/>
          <a:stretch>
            <a:fillRect/>
          </a:stretch>
        </p:blipFill>
        <p:spPr>
          <a:xfrm>
            <a:off x="1366390" y="2492896"/>
            <a:ext cx="6411220" cy="3458058"/>
          </a:xfrm>
          <a:prstGeom prst="rect">
            <a:avLst/>
          </a:prstGeom>
        </p:spPr>
      </p:pic>
    </p:spTree>
    <p:extLst>
      <p:ext uri="{BB962C8B-B14F-4D97-AF65-F5344CB8AC3E}">
        <p14:creationId xmlns:p14="http://schemas.microsoft.com/office/powerpoint/2010/main" val="2943914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83E70-C961-4435-8779-C21B23D56BE5}"/>
              </a:ext>
            </a:extLst>
          </p:cNvPr>
          <p:cNvSpPr>
            <a:spLocks noGrp="1"/>
          </p:cNvSpPr>
          <p:nvPr>
            <p:ph type="title"/>
          </p:nvPr>
        </p:nvSpPr>
        <p:spPr/>
        <p:txBody>
          <a:bodyPr>
            <a:normAutofit/>
          </a:bodyPr>
          <a:lstStyle/>
          <a:p>
            <a:r>
              <a:rPr lang="en-GB" dirty="0"/>
              <a:t>Structure of the Interim Viva</a:t>
            </a:r>
          </a:p>
        </p:txBody>
      </p:sp>
      <p:sp>
        <p:nvSpPr>
          <p:cNvPr id="3" name="Content Placeholder 2">
            <a:extLst>
              <a:ext uri="{FF2B5EF4-FFF2-40B4-BE49-F238E27FC236}">
                <a16:creationId xmlns:a16="http://schemas.microsoft.com/office/drawing/2014/main" id="{8F4FE62A-FF88-4A04-93D3-B24206A0C21F}"/>
              </a:ext>
            </a:extLst>
          </p:cNvPr>
          <p:cNvSpPr>
            <a:spLocks noGrp="1"/>
          </p:cNvSpPr>
          <p:nvPr>
            <p:ph idx="1"/>
          </p:nvPr>
        </p:nvSpPr>
        <p:spPr>
          <a:xfrm>
            <a:off x="457200" y="1775191"/>
            <a:ext cx="8229600" cy="4927361"/>
          </a:xfrm>
        </p:spPr>
        <p:txBody>
          <a:bodyPr>
            <a:normAutofit/>
          </a:bodyPr>
          <a:lstStyle/>
          <a:p>
            <a:pPr>
              <a:spcAft>
                <a:spcPts val="1200"/>
              </a:spcAft>
            </a:pPr>
            <a:r>
              <a:rPr lang="en-GB" sz="2000" b="1" dirty="0"/>
              <a:t>Statement of the problem</a:t>
            </a:r>
            <a:r>
              <a:rPr lang="en-GB" sz="2000" dirty="0"/>
              <a:t> to be solved together with any background/rationale that might be appropriate. </a:t>
            </a:r>
          </a:p>
          <a:p>
            <a:pPr>
              <a:spcAft>
                <a:spcPts val="1200"/>
              </a:spcAft>
            </a:pPr>
            <a:r>
              <a:rPr lang="en-GB" sz="2000" b="1" dirty="0"/>
              <a:t>The aims and objectives of the project </a:t>
            </a:r>
            <a:r>
              <a:rPr lang="en-GB" sz="1400" dirty="0"/>
              <a:t>(including an brief discussion of how the objectives are to be achieved).</a:t>
            </a:r>
          </a:p>
          <a:p>
            <a:pPr>
              <a:spcAft>
                <a:spcPts val="1200"/>
              </a:spcAft>
            </a:pPr>
            <a:r>
              <a:rPr lang="en-GB" sz="2000" b="1" dirty="0"/>
              <a:t>Main findings of the Literature Review </a:t>
            </a:r>
            <a:r>
              <a:rPr lang="en-GB" sz="1400" dirty="0"/>
              <a:t>(not an exhaustive account of everything you have read thus far).</a:t>
            </a:r>
            <a:endParaRPr lang="en-GB" sz="2000" b="1" dirty="0"/>
          </a:p>
          <a:p>
            <a:pPr>
              <a:spcAft>
                <a:spcPts val="1200"/>
              </a:spcAft>
            </a:pPr>
            <a:r>
              <a:rPr lang="en-GB" sz="2000" b="1" dirty="0"/>
              <a:t>A Project Plan </a:t>
            </a:r>
            <a:r>
              <a:rPr lang="en-GB" sz="1400" dirty="0"/>
              <a:t>(Gantt Chart).</a:t>
            </a:r>
            <a:endParaRPr lang="en-GB" sz="2000" dirty="0"/>
          </a:p>
          <a:p>
            <a:pPr>
              <a:spcAft>
                <a:spcPts val="1200"/>
              </a:spcAft>
            </a:pPr>
            <a:r>
              <a:rPr lang="en-GB" sz="2000" b="1" dirty="0"/>
              <a:t>Prototypes / Work in Progress </a:t>
            </a:r>
            <a:r>
              <a:rPr lang="en-GB" sz="1400" dirty="0"/>
              <a:t>(Anything that is developed already and could help you illustrate your project outcomes).</a:t>
            </a:r>
            <a:endParaRPr lang="en-GB" sz="1400" b="1" dirty="0"/>
          </a:p>
          <a:p>
            <a:pPr>
              <a:spcAft>
                <a:spcPts val="1200"/>
              </a:spcAft>
            </a:pPr>
            <a:r>
              <a:rPr lang="en-GB" sz="2000" b="1" dirty="0"/>
              <a:t>References.</a:t>
            </a:r>
            <a:endParaRPr lang="en-GB" sz="2000" dirty="0"/>
          </a:p>
        </p:txBody>
      </p:sp>
    </p:spTree>
    <p:extLst>
      <p:ext uri="{BB962C8B-B14F-4D97-AF65-F5344CB8AC3E}">
        <p14:creationId xmlns:p14="http://schemas.microsoft.com/office/powerpoint/2010/main" val="1022763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8AC0E-90AD-4654-99D4-61B4196FDB4F}"/>
              </a:ext>
            </a:extLst>
          </p:cNvPr>
          <p:cNvSpPr>
            <a:spLocks noGrp="1"/>
          </p:cNvSpPr>
          <p:nvPr>
            <p:ph type="title"/>
          </p:nvPr>
        </p:nvSpPr>
        <p:spPr/>
        <p:txBody>
          <a:bodyPr/>
          <a:lstStyle/>
          <a:p>
            <a:r>
              <a:rPr lang="en-GB" b="1" dirty="0"/>
              <a:t>Statement of the Problem</a:t>
            </a:r>
            <a:endParaRPr lang="en-GB" dirty="0"/>
          </a:p>
        </p:txBody>
      </p:sp>
      <p:sp>
        <p:nvSpPr>
          <p:cNvPr id="3" name="Content Placeholder 2">
            <a:extLst>
              <a:ext uri="{FF2B5EF4-FFF2-40B4-BE49-F238E27FC236}">
                <a16:creationId xmlns:a16="http://schemas.microsoft.com/office/drawing/2014/main" id="{50C9A5AF-1510-4AC0-8749-E57F5B39B28E}"/>
              </a:ext>
            </a:extLst>
          </p:cNvPr>
          <p:cNvSpPr>
            <a:spLocks noGrp="1"/>
          </p:cNvSpPr>
          <p:nvPr>
            <p:ph idx="1"/>
          </p:nvPr>
        </p:nvSpPr>
        <p:spPr>
          <a:xfrm>
            <a:off x="457200" y="1775191"/>
            <a:ext cx="8229600" cy="4678145"/>
          </a:xfrm>
        </p:spPr>
        <p:txBody>
          <a:bodyPr>
            <a:normAutofit/>
          </a:bodyPr>
          <a:lstStyle/>
          <a:p>
            <a:pPr>
              <a:spcAft>
                <a:spcPts val="600"/>
              </a:spcAft>
            </a:pPr>
            <a:r>
              <a:rPr lang="en-GB" sz="2000" dirty="0"/>
              <a:t>Shorter than the Project Proposal.</a:t>
            </a:r>
            <a:endParaRPr lang="en-GB" sz="1600" dirty="0"/>
          </a:p>
          <a:p>
            <a:pPr>
              <a:spcAft>
                <a:spcPts val="600"/>
              </a:spcAft>
            </a:pPr>
            <a:r>
              <a:rPr lang="en-GB" sz="2000" dirty="0"/>
              <a:t>It should still set the context for the project.  </a:t>
            </a:r>
          </a:p>
          <a:p>
            <a:pPr lvl="1">
              <a:spcAft>
                <a:spcPts val="600"/>
              </a:spcAft>
            </a:pPr>
            <a:r>
              <a:rPr lang="en-GB" sz="1600" dirty="0"/>
              <a:t>What is the background and reason for your research?  </a:t>
            </a:r>
          </a:p>
          <a:p>
            <a:pPr lvl="1">
              <a:spcAft>
                <a:spcPts val="600"/>
              </a:spcAft>
            </a:pPr>
            <a:r>
              <a:rPr lang="en-GB" sz="1600" dirty="0"/>
              <a:t>What previous research has been done on your research topic? </a:t>
            </a:r>
          </a:p>
          <a:p>
            <a:endParaRPr lang="en-GB" sz="2000" dirty="0"/>
          </a:p>
        </p:txBody>
      </p:sp>
      <p:pic>
        <p:nvPicPr>
          <p:cNvPr id="5" name="Picture 4" descr="Shape, circle&#10;&#10;Description automatically generated">
            <a:extLst>
              <a:ext uri="{FF2B5EF4-FFF2-40B4-BE49-F238E27FC236}">
                <a16:creationId xmlns:a16="http://schemas.microsoft.com/office/drawing/2014/main" id="{C78A602F-490B-F34E-7545-90B5DE1291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46931" y="3448584"/>
            <a:ext cx="2450137" cy="3074682"/>
          </a:xfrm>
          <a:prstGeom prst="rect">
            <a:avLst/>
          </a:prstGeom>
        </p:spPr>
      </p:pic>
      <p:sp>
        <p:nvSpPr>
          <p:cNvPr id="6" name="TextBox 5">
            <a:extLst>
              <a:ext uri="{FF2B5EF4-FFF2-40B4-BE49-F238E27FC236}">
                <a16:creationId xmlns:a16="http://schemas.microsoft.com/office/drawing/2014/main" id="{6D673583-F71F-350A-DE4D-D5FE5C6DEEEB}"/>
              </a:ext>
            </a:extLst>
          </p:cNvPr>
          <p:cNvSpPr txBox="1"/>
          <p:nvPr/>
        </p:nvSpPr>
        <p:spPr>
          <a:xfrm>
            <a:off x="5940152" y="6245590"/>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[1]</a:t>
            </a:r>
          </a:p>
        </p:txBody>
      </p:sp>
    </p:spTree>
    <p:extLst>
      <p:ext uri="{BB962C8B-B14F-4D97-AF65-F5344CB8AC3E}">
        <p14:creationId xmlns:p14="http://schemas.microsoft.com/office/powerpoint/2010/main" val="3824878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lstStyle/>
          <a:p>
            <a:r>
              <a:rPr lang="en-GB" dirty="0"/>
              <a:t>Aims and Objectives</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a:xfrm>
            <a:off x="457200" y="1775191"/>
            <a:ext cx="8229600" cy="4927361"/>
          </a:xfrm>
        </p:spPr>
        <p:txBody>
          <a:bodyPr>
            <a:normAutofit/>
          </a:bodyPr>
          <a:lstStyle/>
          <a:p>
            <a:pPr>
              <a:spcAft>
                <a:spcPts val="600"/>
              </a:spcAft>
            </a:pPr>
            <a:r>
              <a:rPr lang="en-GB" sz="2000" dirty="0"/>
              <a:t>The aim are the ultimate goals of the project. </a:t>
            </a:r>
          </a:p>
          <a:p>
            <a:pPr>
              <a:spcAft>
                <a:spcPts val="600"/>
              </a:spcAft>
            </a:pPr>
            <a:r>
              <a:rPr lang="en-GB" sz="2000" dirty="0"/>
              <a:t>Ideally it should contain an indication of the quality and/or extent of the implementation.</a:t>
            </a:r>
          </a:p>
          <a:p>
            <a:pPr>
              <a:spcAft>
                <a:spcPts val="600"/>
              </a:spcAft>
            </a:pPr>
            <a:r>
              <a:rPr lang="en-GB" sz="2000" dirty="0"/>
              <a:t>The objectives (SMART) should clearly describe the individual sub goals of the project, which are required to meet the ultimate goal (i.e. the aim).</a:t>
            </a:r>
          </a:p>
          <a:p>
            <a:pPr>
              <a:spcAft>
                <a:spcPts val="600"/>
              </a:spcAft>
            </a:pPr>
            <a:r>
              <a:rPr lang="en-GB" sz="2000" dirty="0"/>
              <a:t>Whilst these should be SMART objectives, do not waste time in the Viva explaining why they are SMART. </a:t>
            </a:r>
          </a:p>
          <a:p>
            <a:pPr lvl="1">
              <a:spcAft>
                <a:spcPts val="600"/>
              </a:spcAft>
            </a:pPr>
            <a:endParaRPr lang="en-GB" sz="1600" dirty="0"/>
          </a:p>
        </p:txBody>
      </p:sp>
      <p:pic>
        <p:nvPicPr>
          <p:cNvPr id="4" name="Picture 3" descr="A picture containing application&#10;&#10;Description automatically generated">
            <a:extLst>
              <a:ext uri="{FF2B5EF4-FFF2-40B4-BE49-F238E27FC236}">
                <a16:creationId xmlns:a16="http://schemas.microsoft.com/office/drawing/2014/main" id="{DC4D670B-FFFD-0A70-16EA-EC41B7357D12}"/>
              </a:ext>
            </a:extLst>
          </p:cNvPr>
          <p:cNvPicPr>
            <a:picLocks noChangeAspect="1"/>
          </p:cNvPicPr>
          <p:nvPr/>
        </p:nvPicPr>
        <p:blipFill rotWithShape="1">
          <a:blip r:embed="rId3">
            <a:extLst>
              <a:ext uri="{28A0092B-C50C-407E-A947-70E740481C1C}">
                <a14:useLocalDpi xmlns:a14="http://schemas.microsoft.com/office/drawing/2010/main" val="0"/>
              </a:ext>
            </a:extLst>
          </a:blip>
          <a:srcRect b="15717"/>
          <a:stretch/>
        </p:blipFill>
        <p:spPr>
          <a:xfrm>
            <a:off x="2015716" y="4437112"/>
            <a:ext cx="5112568" cy="2154513"/>
          </a:xfrm>
          <a:prstGeom prst="rect">
            <a:avLst/>
          </a:prstGeom>
        </p:spPr>
      </p:pic>
      <p:sp>
        <p:nvSpPr>
          <p:cNvPr id="5" name="TextBox 4">
            <a:extLst>
              <a:ext uri="{FF2B5EF4-FFF2-40B4-BE49-F238E27FC236}">
                <a16:creationId xmlns:a16="http://schemas.microsoft.com/office/drawing/2014/main" id="{7A63E113-504B-A479-F29F-5A7BD55C9680}"/>
              </a:ext>
            </a:extLst>
          </p:cNvPr>
          <p:cNvSpPr txBox="1"/>
          <p:nvPr/>
        </p:nvSpPr>
        <p:spPr>
          <a:xfrm>
            <a:off x="7100800" y="6326547"/>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[2]</a:t>
            </a:r>
          </a:p>
        </p:txBody>
      </p:sp>
    </p:spTree>
    <p:extLst>
      <p:ext uri="{BB962C8B-B14F-4D97-AF65-F5344CB8AC3E}">
        <p14:creationId xmlns:p14="http://schemas.microsoft.com/office/powerpoint/2010/main" val="3036854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noAutofit/>
          </a:bodyPr>
          <a:lstStyle/>
          <a:p>
            <a:r>
              <a:rPr lang="en-GB" sz="3600" dirty="0"/>
              <a:t>Main findings of the Literature Review</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a:xfrm>
            <a:off x="457200" y="1775191"/>
            <a:ext cx="8229600" cy="4927361"/>
          </a:xfrm>
        </p:spPr>
        <p:txBody>
          <a:bodyPr>
            <a:normAutofit/>
          </a:bodyPr>
          <a:lstStyle/>
          <a:p>
            <a:pPr>
              <a:spcAft>
                <a:spcPts val="600"/>
              </a:spcAft>
            </a:pPr>
            <a:r>
              <a:rPr lang="en-GB" sz="2000" dirty="0"/>
              <a:t>Your Literature Review should be reasonably large by this point.</a:t>
            </a:r>
          </a:p>
          <a:p>
            <a:pPr>
              <a:spcAft>
                <a:spcPts val="600"/>
              </a:spcAft>
            </a:pPr>
            <a:r>
              <a:rPr lang="en-GB" dirty="0"/>
              <a:t>Distil it down to just the most salient points.</a:t>
            </a:r>
          </a:p>
          <a:p>
            <a:pPr>
              <a:spcAft>
                <a:spcPts val="600"/>
              </a:spcAft>
            </a:pPr>
            <a:r>
              <a:rPr lang="en-GB" sz="2000" dirty="0"/>
              <a:t>Aim to cover the breadth of your review material :</a:t>
            </a:r>
          </a:p>
          <a:p>
            <a:pPr lvl="1"/>
            <a:r>
              <a:rPr lang="en-GB" dirty="0"/>
              <a:t>Research Methods (reasons for choices).</a:t>
            </a:r>
          </a:p>
          <a:p>
            <a:pPr lvl="1"/>
            <a:r>
              <a:rPr lang="en-GB" dirty="0"/>
              <a:t>Culture of practice (real world processes, people, tasks).</a:t>
            </a:r>
          </a:p>
          <a:p>
            <a:pPr lvl="1"/>
            <a:r>
              <a:rPr lang="en-GB" dirty="0"/>
              <a:t>Currently available applications which exist in the same sphere as your idea.</a:t>
            </a:r>
          </a:p>
          <a:p>
            <a:pPr lvl="1"/>
            <a:r>
              <a:rPr lang="en-GB" sz="1800" dirty="0"/>
              <a:t>Developmental approaches which you have considered.</a:t>
            </a:r>
          </a:p>
          <a:p>
            <a:pPr lvl="1"/>
            <a:r>
              <a:rPr lang="en-GB" dirty="0"/>
              <a:t>Legal and ethical compliance.</a:t>
            </a:r>
          </a:p>
          <a:p>
            <a:pPr lvl="1">
              <a:spcAft>
                <a:spcPts val="1800"/>
              </a:spcAft>
            </a:pPr>
            <a:r>
              <a:rPr lang="en-GB" sz="1800" dirty="0"/>
              <a:t>Other?</a:t>
            </a:r>
            <a:endParaRPr lang="en-GB" dirty="0"/>
          </a:p>
          <a:p>
            <a:r>
              <a:rPr lang="en-GB" b="1" dirty="0"/>
              <a:t>Remember</a:t>
            </a:r>
            <a:r>
              <a:rPr lang="en-GB" dirty="0"/>
              <a:t>, this section is not just a synopsis of your reading! </a:t>
            </a:r>
          </a:p>
          <a:p>
            <a:r>
              <a:rPr lang="en-GB" dirty="0"/>
              <a:t>It is also an analysis of this with a view to defining the approach your project will take.</a:t>
            </a:r>
          </a:p>
          <a:p>
            <a:pPr lvl="1">
              <a:spcAft>
                <a:spcPts val="600"/>
              </a:spcAft>
            </a:pPr>
            <a:endParaRPr lang="en-GB" sz="1600" dirty="0"/>
          </a:p>
        </p:txBody>
      </p:sp>
    </p:spTree>
    <p:extLst>
      <p:ext uri="{BB962C8B-B14F-4D97-AF65-F5344CB8AC3E}">
        <p14:creationId xmlns:p14="http://schemas.microsoft.com/office/powerpoint/2010/main" val="3074990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lstStyle/>
          <a:p>
            <a:r>
              <a:rPr lang="en-GB" dirty="0"/>
              <a:t>A Project Plan</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a:xfrm>
            <a:off x="457200" y="1775191"/>
            <a:ext cx="8229600" cy="4678145"/>
          </a:xfrm>
        </p:spPr>
        <p:txBody>
          <a:bodyPr>
            <a:normAutofit/>
          </a:bodyPr>
          <a:lstStyle/>
          <a:p>
            <a:pPr>
              <a:spcAft>
                <a:spcPts val="600"/>
              </a:spcAft>
            </a:pPr>
            <a:r>
              <a:rPr lang="en-GB" sz="2000" dirty="0"/>
              <a:t>Take your aims and objectives.</a:t>
            </a:r>
          </a:p>
          <a:p>
            <a:pPr>
              <a:spcAft>
                <a:spcPts val="600"/>
              </a:spcAft>
            </a:pPr>
            <a:r>
              <a:rPr lang="en-GB" dirty="0"/>
              <a:t>Identify sub-tasks.</a:t>
            </a:r>
          </a:p>
          <a:p>
            <a:pPr>
              <a:spcAft>
                <a:spcPts val="600"/>
              </a:spcAft>
            </a:pPr>
            <a:endParaRPr lang="en-GB" dirty="0"/>
          </a:p>
        </p:txBody>
      </p:sp>
      <p:sp>
        <p:nvSpPr>
          <p:cNvPr id="5" name="TextBox 4">
            <a:extLst>
              <a:ext uri="{FF2B5EF4-FFF2-40B4-BE49-F238E27FC236}">
                <a16:creationId xmlns:a16="http://schemas.microsoft.com/office/drawing/2014/main" id="{469A55B0-4B86-EA47-C7E6-C1CE2595613A}"/>
              </a:ext>
            </a:extLst>
          </p:cNvPr>
          <p:cNvSpPr txBox="1"/>
          <p:nvPr/>
        </p:nvSpPr>
        <p:spPr>
          <a:xfrm>
            <a:off x="7752885" y="6381002"/>
            <a:ext cx="432048" cy="261610"/>
          </a:xfrm>
          <a:prstGeom prst="rect">
            <a:avLst/>
          </a:prstGeom>
          <a:noFill/>
        </p:spPr>
        <p:txBody>
          <a:bodyPr wrap="square" rtlCol="0">
            <a:spAutoFit/>
          </a:bodyPr>
          <a:lstStyle/>
          <a:p>
            <a:r>
              <a:rPr lang="en-GB" sz="1100" dirty="0">
                <a:latin typeface="Calibri" panose="020F0502020204030204" pitchFamily="34" charset="0"/>
                <a:cs typeface="Calibri" panose="020F0502020204030204" pitchFamily="34" charset="0"/>
              </a:rPr>
              <a:t>[3]</a:t>
            </a:r>
          </a:p>
        </p:txBody>
      </p:sp>
      <p:pic>
        <p:nvPicPr>
          <p:cNvPr id="6" name="Picture 5">
            <a:hlinkClick r:id="rId3"/>
            <a:extLst>
              <a:ext uri="{FF2B5EF4-FFF2-40B4-BE49-F238E27FC236}">
                <a16:creationId xmlns:a16="http://schemas.microsoft.com/office/drawing/2014/main" id="{403AAFA7-93DF-BF9A-AA10-2386B242B77E}"/>
              </a:ext>
            </a:extLst>
          </p:cNvPr>
          <p:cNvPicPr>
            <a:picLocks noChangeAspect="1"/>
          </p:cNvPicPr>
          <p:nvPr/>
        </p:nvPicPr>
        <p:blipFill>
          <a:blip r:embed="rId4"/>
          <a:stretch>
            <a:fillRect/>
          </a:stretch>
        </p:blipFill>
        <p:spPr>
          <a:xfrm>
            <a:off x="1460932" y="2708920"/>
            <a:ext cx="6222135" cy="3869408"/>
          </a:xfrm>
          <a:prstGeom prst="rect">
            <a:avLst/>
          </a:prstGeom>
          <a:ln>
            <a:solidFill>
              <a:schemeClr val="bg1">
                <a:lumMod val="95000"/>
              </a:schemeClr>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1175722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 design-AG-2016">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design-AG-2016</Template>
  <TotalTime>973</TotalTime>
  <Words>1023</Words>
  <Application>Microsoft Office PowerPoint</Application>
  <PresentationFormat>On-screen Show (4:3)</PresentationFormat>
  <Paragraphs>103</Paragraphs>
  <Slides>15</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Corbel</vt:lpstr>
      <vt:lpstr>Wingdings</vt:lpstr>
      <vt:lpstr>Wingdings 2</vt:lpstr>
      <vt:lpstr>Wingdings 3</vt:lpstr>
      <vt:lpstr>PPT design-AG-2016</vt:lpstr>
      <vt:lpstr>Major Project and Research Methods Interim Viva Briefing</vt:lpstr>
      <vt:lpstr>In this session…</vt:lpstr>
      <vt:lpstr>Purpose of the Interim Viva</vt:lpstr>
      <vt:lpstr>Grading</vt:lpstr>
      <vt:lpstr>Structure of the Interim Viva</vt:lpstr>
      <vt:lpstr>Statement of the Problem</vt:lpstr>
      <vt:lpstr>Aims and Objectives</vt:lpstr>
      <vt:lpstr>Main findings of the Literature Review</vt:lpstr>
      <vt:lpstr>A Project Plan</vt:lpstr>
      <vt:lpstr>Prototypes / Work in Progress </vt:lpstr>
      <vt:lpstr>References and Appendices</vt:lpstr>
      <vt:lpstr>Final notes</vt:lpstr>
      <vt:lpstr>Summary </vt:lpstr>
      <vt:lpstr>In this session…</vt:lpstr>
      <vt:lpstr>Any 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17: Web Development Introduction</dc:title>
  <dc:creator>Gwyn&amp;Xiao</dc:creator>
  <cp:lastModifiedBy>Andrew Green</cp:lastModifiedBy>
  <cp:revision>126</cp:revision>
  <dcterms:created xsi:type="dcterms:W3CDTF">2010-09-12T20:40:41Z</dcterms:created>
  <dcterms:modified xsi:type="dcterms:W3CDTF">2022-09-16T09:23:58Z</dcterms:modified>
</cp:coreProperties>
</file>