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56" r:id="rId2"/>
    <p:sldId id="318" r:id="rId3"/>
    <p:sldId id="337" r:id="rId4"/>
    <p:sldId id="335" r:id="rId5"/>
    <p:sldId id="338" r:id="rId6"/>
    <p:sldId id="336" r:id="rId7"/>
    <p:sldId id="320" r:id="rId8"/>
    <p:sldId id="363" r:id="rId9"/>
    <p:sldId id="339" r:id="rId10"/>
    <p:sldId id="340" r:id="rId11"/>
    <p:sldId id="341" r:id="rId12"/>
    <p:sldId id="342" r:id="rId13"/>
    <p:sldId id="343" r:id="rId14"/>
    <p:sldId id="344" r:id="rId15"/>
    <p:sldId id="345" r:id="rId16"/>
    <p:sldId id="346" r:id="rId17"/>
    <p:sldId id="347" r:id="rId18"/>
    <p:sldId id="348" r:id="rId19"/>
    <p:sldId id="349" r:id="rId20"/>
    <p:sldId id="350" r:id="rId21"/>
    <p:sldId id="351" r:id="rId22"/>
    <p:sldId id="352" r:id="rId23"/>
    <p:sldId id="353" r:id="rId24"/>
    <p:sldId id="354" r:id="rId25"/>
    <p:sldId id="355" r:id="rId26"/>
    <p:sldId id="356" r:id="rId27"/>
    <p:sldId id="357" r:id="rId28"/>
    <p:sldId id="358" r:id="rId29"/>
    <p:sldId id="359" r:id="rId30"/>
    <p:sldId id="360" r:id="rId31"/>
    <p:sldId id="361" r:id="rId32"/>
    <p:sldId id="362" r:id="rId33"/>
    <p:sldId id="330" r:id="rId34"/>
    <p:sldId id="325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D00"/>
    <a:srgbClr val="EBA039"/>
    <a:srgbClr val="525252"/>
    <a:srgbClr val="87A2D3"/>
    <a:srgbClr val="E78000"/>
    <a:srgbClr val="8474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C1142C-809E-424A-B135-708AC5041716}" v="6" dt="2022-06-23T15:01:41.0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5366" autoAdjust="0"/>
  </p:normalViewPr>
  <p:slideViewPr>
    <p:cSldViewPr>
      <p:cViewPr varScale="1">
        <p:scale>
          <a:sx n="112" d="100"/>
          <a:sy n="112" d="100"/>
        </p:scale>
        <p:origin x="1338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w Green" userId="5c87a1a1-9dba-4e8d-80a3-ee66ced3ed9c" providerId="ADAL" clId="{48C1142C-809E-424A-B135-708AC5041716}"/>
    <pc:docChg chg="undo custSel addSld modSld">
      <pc:chgData name="Andrew Green" userId="5c87a1a1-9dba-4e8d-80a3-ee66ced3ed9c" providerId="ADAL" clId="{48C1142C-809E-424A-B135-708AC5041716}" dt="2022-06-23T15:09:00.568" v="447" actId="20577"/>
      <pc:docMkLst>
        <pc:docMk/>
      </pc:docMkLst>
      <pc:sldChg chg="modSp mod">
        <pc:chgData name="Andrew Green" userId="5c87a1a1-9dba-4e8d-80a3-ee66ced3ed9c" providerId="ADAL" clId="{48C1142C-809E-424A-B135-708AC5041716}" dt="2022-06-23T15:09:00.568" v="447" actId="20577"/>
        <pc:sldMkLst>
          <pc:docMk/>
          <pc:sldMk cId="0" sldId="256"/>
        </pc:sldMkLst>
        <pc:spChg chg="mod">
          <ac:chgData name="Andrew Green" userId="5c87a1a1-9dba-4e8d-80a3-ee66ced3ed9c" providerId="ADAL" clId="{48C1142C-809E-424A-B135-708AC5041716}" dt="2022-06-23T15:09:00.568" v="447" actId="20577"/>
          <ac:spMkLst>
            <pc:docMk/>
            <pc:sldMk cId="0" sldId="256"/>
            <ac:spMk id="2" creationId="{00000000-0000-0000-0000-000000000000}"/>
          </ac:spMkLst>
        </pc:spChg>
      </pc:sldChg>
      <pc:sldChg chg="delSp modSp add mod">
        <pc:chgData name="Andrew Green" userId="5c87a1a1-9dba-4e8d-80a3-ee66ced3ed9c" providerId="ADAL" clId="{48C1142C-809E-424A-B135-708AC5041716}" dt="2022-06-23T15:08:23.140" v="400" actId="20577"/>
        <pc:sldMkLst>
          <pc:docMk/>
          <pc:sldMk cId="3690198233" sldId="363"/>
        </pc:sldMkLst>
        <pc:spChg chg="mod">
          <ac:chgData name="Andrew Green" userId="5c87a1a1-9dba-4e8d-80a3-ee66ced3ed9c" providerId="ADAL" clId="{48C1142C-809E-424A-B135-708AC5041716}" dt="2022-06-23T14:58:24.313" v="15" actId="20577"/>
          <ac:spMkLst>
            <pc:docMk/>
            <pc:sldMk cId="3690198233" sldId="363"/>
            <ac:spMk id="2" creationId="{00000000-0000-0000-0000-000000000000}"/>
          </ac:spMkLst>
        </pc:spChg>
        <pc:spChg chg="mod">
          <ac:chgData name="Andrew Green" userId="5c87a1a1-9dba-4e8d-80a3-ee66ced3ed9c" providerId="ADAL" clId="{48C1142C-809E-424A-B135-708AC5041716}" dt="2022-06-23T15:08:23.140" v="400" actId="20577"/>
          <ac:spMkLst>
            <pc:docMk/>
            <pc:sldMk cId="3690198233" sldId="363"/>
            <ac:spMk id="3" creationId="{00000000-0000-0000-0000-000000000000}"/>
          </ac:spMkLst>
        </pc:spChg>
        <pc:picChg chg="del">
          <ac:chgData name="Andrew Green" userId="5c87a1a1-9dba-4e8d-80a3-ee66ced3ed9c" providerId="ADAL" clId="{48C1142C-809E-424A-B135-708AC5041716}" dt="2022-06-23T14:58:26.349" v="16" actId="478"/>
          <ac:picMkLst>
            <pc:docMk/>
            <pc:sldMk cId="3690198233" sldId="363"/>
            <ac:picMk id="4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48FD93-DBCC-454F-8B41-8334835EDD7F}" type="datetimeFigureOut">
              <a:rPr lang="en-GB" smtClean="0"/>
              <a:t>23/06/2022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13D83F-DC1D-4206-A168-2287E477B1D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503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4000" cy="6857999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7C3A134-F1C3-464B-BF47-54DC2DE08F52}" type="datetimeFigureOut">
              <a:rPr lang="en-US" smtClean="0"/>
              <a:pPr/>
              <a:t>6/23/2022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648F39E-9C37-485F-AC97-16BB4BDF9F49}" type="slidenum">
              <a:rPr kumimoji="0" lang="en-US" smtClean="0"/>
              <a:pPr/>
              <a:t>‹#›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Calibri" pitchFamily="34" charset="0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Calibri" pitchFamily="34" charset="0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Calibri" pitchFamily="34" charset="0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Calibri" pitchFamily="34" charset="0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Calibri" pitchFamily="34" charset="0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shingmagazine.com/2011/11/introduction-to-url-rewriting/" TargetMode="External"/><Relationship Id="rId2" Type="http://schemas.openxmlformats.org/officeDocument/2006/relationships/hyperlink" Target="https://httpd.apache.org/docs/2.4/vhosts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regextester.com/97698" TargetMode="External"/><Relationship Id="rId5" Type="http://schemas.openxmlformats.org/officeDocument/2006/relationships/hyperlink" Target="https://www.cheatography.com/davechild/cheat-sheets/mod-rewrite/" TargetMode="External"/><Relationship Id="rId4" Type="http://schemas.openxmlformats.org/officeDocument/2006/relationships/hyperlink" Target="https://www.sitepoint.com/guide-url-rewriting-2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tepad-plus-plus.org/downloads/" TargetMode="External"/><Relationship Id="rId2" Type="http://schemas.openxmlformats.org/officeDocument/2006/relationships/hyperlink" Target="https://www.apachefriend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ode.visualstudio.com/download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000" dirty="0"/>
              <a:t>Server-side coding with PHP and Laravel</a:t>
            </a:r>
            <a:br>
              <a:rPr lang="en-GB" dirty="0"/>
            </a:br>
            <a:r>
              <a:rPr lang="en-GB" sz="2400" dirty="0">
                <a:solidFill>
                  <a:schemeClr val="tx1"/>
                </a:solidFill>
              </a:rPr>
              <a:t>Development environment setup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834880" cy="4625609"/>
          </a:xfrm>
        </p:spPr>
        <p:txBody>
          <a:bodyPr/>
          <a:lstStyle/>
          <a:p>
            <a:r>
              <a:rPr lang="en-GB" sz="2000" dirty="0"/>
              <a:t>For each of these three:</a:t>
            </a:r>
          </a:p>
          <a:p>
            <a:pPr lvl="1"/>
            <a:r>
              <a:rPr lang="en-GB" sz="1600" dirty="0"/>
              <a:t>Right click-&gt; select properties</a:t>
            </a:r>
          </a:p>
          <a:p>
            <a:pPr lvl="1"/>
            <a:r>
              <a:rPr lang="en-GB" sz="1600" dirty="0"/>
              <a:t>Open the compatibility tab</a:t>
            </a:r>
          </a:p>
          <a:p>
            <a:pPr lvl="1"/>
            <a:r>
              <a:rPr lang="en-GB" sz="1600" dirty="0"/>
              <a:t>Check “Run this program as administrator”</a:t>
            </a:r>
          </a:p>
          <a:p>
            <a:pPr lvl="1">
              <a:spcAft>
                <a:spcPts val="600"/>
              </a:spcAft>
            </a:pPr>
            <a:r>
              <a:rPr lang="en-GB" sz="1600" dirty="0"/>
              <a:t>Press “OK”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Now open </a:t>
            </a:r>
            <a:r>
              <a:rPr lang="en-GB" sz="2000" b="1" dirty="0"/>
              <a:t>C:\xampp\mysql\bin</a:t>
            </a:r>
          </a:p>
          <a:p>
            <a:r>
              <a:rPr lang="en-GB" sz="2000" dirty="0"/>
              <a:t>Do the same for:</a:t>
            </a:r>
          </a:p>
          <a:p>
            <a:pPr lvl="1"/>
            <a:r>
              <a:rPr lang="en-GB" sz="1600" dirty="0"/>
              <a:t>Mysql.exe</a:t>
            </a:r>
          </a:p>
          <a:p>
            <a:pPr lvl="1">
              <a:spcAft>
                <a:spcPts val="600"/>
              </a:spcAft>
            </a:pPr>
            <a:r>
              <a:rPr lang="en-GB" sz="1600" dirty="0"/>
              <a:t>Mysqld.exe</a:t>
            </a:r>
          </a:p>
          <a:p>
            <a:r>
              <a:rPr lang="en-GB" sz="2000" dirty="0"/>
              <a:t>Now open </a:t>
            </a:r>
            <a:r>
              <a:rPr lang="en-GB" sz="2000" b="1" dirty="0"/>
              <a:t>C:\xampp\apache\bin</a:t>
            </a:r>
          </a:p>
          <a:p>
            <a:pPr lvl="1"/>
            <a:r>
              <a:rPr lang="en-GB" sz="1600" dirty="0"/>
              <a:t>httpd.exe</a:t>
            </a:r>
          </a:p>
          <a:p>
            <a:endParaRPr lang="en-GB" sz="2000" dirty="0"/>
          </a:p>
          <a:p>
            <a:pPr lvl="1"/>
            <a:endParaRPr lang="en-GB" sz="1600" dirty="0"/>
          </a:p>
          <a:p>
            <a:pPr lvl="1"/>
            <a:endParaRPr lang="en-GB" sz="1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5449" y="1916832"/>
            <a:ext cx="3251351" cy="456026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67777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Windows 10 has an issue with XAMPP where MySQL can corrupt its own privileges table if not run as administrator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 became aware of this issue once it had happened to me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MySQL install took me a whole morning to fix</a:t>
            </a:r>
          </a:p>
          <a:p>
            <a:r>
              <a:rPr lang="en-GB" sz="2000" dirty="0"/>
              <a:t>Running as admin should* prevent this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18501" y="6216134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/>
              <a:t>*No promises!</a:t>
            </a:r>
          </a:p>
        </p:txBody>
      </p:sp>
    </p:spTree>
    <p:extLst>
      <p:ext uri="{BB962C8B-B14F-4D97-AF65-F5344CB8AC3E}">
        <p14:creationId xmlns:p14="http://schemas.microsoft.com/office/powerpoint/2010/main" val="3045790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Make a folder for your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Have a name in mind for your project</a:t>
            </a:r>
          </a:p>
          <a:p>
            <a:r>
              <a:rPr lang="en-GB" sz="2000" dirty="0"/>
              <a:t>Make a new folder for it</a:t>
            </a:r>
          </a:p>
          <a:p>
            <a:r>
              <a:rPr lang="en-GB" sz="2000" dirty="0"/>
              <a:t>The folder can be anywhere but is best placed in the folder XAMPP already uses to serve web projects</a:t>
            </a:r>
          </a:p>
          <a:p>
            <a:endParaRPr lang="en-GB" sz="2000" b="1" dirty="0"/>
          </a:p>
          <a:p>
            <a:r>
              <a:rPr lang="en-GB" sz="2000" b="1" dirty="0"/>
              <a:t>C:\XAMPP\htdocs</a:t>
            </a:r>
          </a:p>
          <a:p>
            <a:endParaRPr lang="en-GB" sz="2000" b="1" dirty="0"/>
          </a:p>
          <a:p>
            <a:r>
              <a:rPr lang="en-GB" sz="2000" dirty="0"/>
              <a:t>We will create a test project called “</a:t>
            </a:r>
            <a:r>
              <a:rPr lang="en-GB" sz="2000" dirty="0" err="1"/>
              <a:t>VhostTest</a:t>
            </a:r>
            <a:r>
              <a:rPr lang="en-GB" sz="2000" dirty="0"/>
              <a:t>” so make a folder as shown below (do not use spaces)</a:t>
            </a:r>
          </a:p>
          <a:p>
            <a:endParaRPr lang="en-GB" sz="2000" dirty="0"/>
          </a:p>
          <a:p>
            <a:r>
              <a:rPr lang="en-GB" sz="2000" b="1" dirty="0"/>
              <a:t>C:\XAMPP\htdocs\VHostTest</a:t>
            </a:r>
          </a:p>
        </p:txBody>
      </p:sp>
    </p:spTree>
    <p:extLst>
      <p:ext uri="{BB962C8B-B14F-4D97-AF65-F5344CB8AC3E}">
        <p14:creationId xmlns:p14="http://schemas.microsoft.com/office/powerpoint/2010/main" val="3929941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246097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Virtual hosts map to specific URL requests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do not want to register a new domain each time we start a new project as this will quickly get expensive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need to fake some DNS so that our development machine thinks that it is the host for the URL that we will use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To do this we will (</a:t>
            </a:r>
            <a:r>
              <a:rPr lang="en-GB" sz="2000" dirty="0" err="1"/>
              <a:t>mis</a:t>
            </a:r>
            <a:r>
              <a:rPr lang="en-GB" sz="2000" dirty="0"/>
              <a:t>)use the Windows hosts file*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The hosts file is usually used to allow the configuration of a small peer to peer network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5920" y="6381328"/>
            <a:ext cx="79208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100" dirty="0"/>
              <a:t>*Hosts is a Windows file. Please do not edit other operating system files in this way or you risk damaging your operating system  </a:t>
            </a:r>
          </a:p>
        </p:txBody>
      </p:sp>
    </p:spTree>
    <p:extLst>
      <p:ext uri="{BB962C8B-B14F-4D97-AF65-F5344CB8AC3E}">
        <p14:creationId xmlns:p14="http://schemas.microsoft.com/office/powerpoint/2010/main" val="2001302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/>
              <a:t>The hosts file is located at: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C:\Windows\System32\drivers\etc\hosts</a:t>
            </a:r>
          </a:p>
          <a:p>
            <a:r>
              <a:rPr lang="en-GB" sz="2000" dirty="0"/>
              <a:t>Open the hosts file by right-clicking and selecting: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sz="2000" dirty="0"/>
              <a:t> </a:t>
            </a:r>
            <a:r>
              <a:rPr lang="en-GB" sz="1600" b="1" dirty="0"/>
              <a:t>Edit with Notepad++</a:t>
            </a:r>
            <a:br>
              <a:rPr lang="en-GB" sz="2000" b="1" dirty="0"/>
            </a:br>
            <a:br>
              <a:rPr lang="en-GB" sz="2000" b="1" dirty="0"/>
            </a:br>
            <a:br>
              <a:rPr lang="en-GB" dirty="0"/>
            </a:b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397" y="3408622"/>
            <a:ext cx="8109206" cy="288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0193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sz="2000" dirty="0"/>
              <a:t>The hosts file contains largely comments by default (lines that start with #) - Add the highlighted line below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2780928"/>
            <a:ext cx="6768752" cy="3838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4994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Save the hosts file (CTRL+S)</a:t>
            </a:r>
          </a:p>
          <a:p>
            <a:r>
              <a:rPr lang="en-GB" sz="2000" dirty="0"/>
              <a:t>You may get this prompt</a:t>
            </a:r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4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Press “Yes” and then save as normal</a:t>
            </a:r>
          </a:p>
          <a:p>
            <a:r>
              <a:rPr lang="en-GB" sz="2000" dirty="0"/>
              <a:t>Notepad++ can switch easily to administrator mode (which is why we are using it)</a:t>
            </a:r>
          </a:p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3768" y="2780928"/>
            <a:ext cx="3762375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4218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Editing the hosts file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 have now mapped our new domain (</a:t>
            </a:r>
            <a:r>
              <a:rPr lang="en-GB" sz="2000" dirty="0" err="1"/>
              <a:t>vhostsetup.test</a:t>
            </a:r>
            <a:r>
              <a:rPr lang="en-GB" sz="2000" dirty="0"/>
              <a:t>) to 127.0.0.1 which is the IP address for localhost</a:t>
            </a:r>
          </a:p>
          <a:p>
            <a:r>
              <a:rPr lang="en-GB" sz="2000" dirty="0"/>
              <a:t>We can test that this works with CMD – type </a:t>
            </a:r>
            <a:r>
              <a:rPr lang="en-GB" sz="2000" b="1" dirty="0"/>
              <a:t>ping </a:t>
            </a:r>
            <a:r>
              <a:rPr lang="en-GB" sz="2000" b="1" dirty="0" err="1"/>
              <a:t>vhostsetup.test</a:t>
            </a:r>
            <a:endParaRPr lang="en-GB" sz="2000" b="1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r>
              <a:rPr lang="en-GB" sz="2000" dirty="0"/>
              <a:t>If you see a reply from 127.0.0.1 the hosts file edit was successful and our development machine thinks that it is </a:t>
            </a:r>
            <a:r>
              <a:rPr lang="en-GB" sz="2000" dirty="0" err="1"/>
              <a:t>vhostsetup.test</a:t>
            </a:r>
            <a:endParaRPr lang="en-GB" sz="2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9752" y="3031892"/>
            <a:ext cx="4104456" cy="23087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37224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Open the XAMPP control panel</a:t>
            </a:r>
          </a:p>
          <a:p>
            <a:r>
              <a:rPr lang="en-GB" sz="2000" dirty="0"/>
              <a:t>The top row of controls are for Apache</a:t>
            </a:r>
          </a:p>
          <a:p>
            <a:r>
              <a:rPr lang="en-GB" sz="2000" dirty="0"/>
              <a:t>Select </a:t>
            </a:r>
            <a:r>
              <a:rPr lang="en-GB" sz="2000" b="1" dirty="0" err="1"/>
              <a:t>Config</a:t>
            </a:r>
            <a:r>
              <a:rPr lang="en-GB" sz="2000" b="1" dirty="0"/>
              <a:t> &gt; Apache </a:t>
            </a:r>
            <a:r>
              <a:rPr lang="en-GB" sz="2000" b="1" dirty="0" err="1"/>
              <a:t>httpd.conf</a:t>
            </a:r>
            <a:endParaRPr lang="en-GB" sz="20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3708" y="3139517"/>
            <a:ext cx="5256584" cy="326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22308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The main Apache </a:t>
            </a:r>
            <a:r>
              <a:rPr lang="en-GB" sz="2000" dirty="0" err="1"/>
              <a:t>config</a:t>
            </a:r>
            <a:r>
              <a:rPr lang="en-GB" sz="2000" dirty="0"/>
              <a:t> file should open in Notepad</a:t>
            </a:r>
          </a:p>
          <a:p>
            <a:r>
              <a:rPr lang="en-GB" sz="2000" dirty="0"/>
              <a:t>Use </a:t>
            </a:r>
            <a:r>
              <a:rPr lang="en-GB" sz="2000" b="1" dirty="0"/>
              <a:t>CTRL+F</a:t>
            </a:r>
            <a:r>
              <a:rPr lang="en-GB" sz="2000" dirty="0"/>
              <a:t> (or </a:t>
            </a:r>
            <a:r>
              <a:rPr lang="en-GB" sz="2000" b="1" dirty="0"/>
              <a:t>Edit &gt; Find</a:t>
            </a:r>
            <a:r>
              <a:rPr lang="en-GB" sz="2000" dirty="0"/>
              <a:t>) and search for </a:t>
            </a:r>
            <a:r>
              <a:rPr lang="en-GB" sz="2000" dirty="0" err="1"/>
              <a:t>vhost</a:t>
            </a:r>
            <a:endParaRPr lang="en-GB" sz="2000" dirty="0"/>
          </a:p>
          <a:p>
            <a:r>
              <a:rPr lang="en-GB" sz="2000" dirty="0"/>
              <a:t>Look for the line shown below (it will not be the first match)</a:t>
            </a:r>
          </a:p>
          <a:p>
            <a:r>
              <a:rPr lang="en-GB" sz="2000" dirty="0"/>
              <a:t>Make sure the line </a:t>
            </a:r>
            <a:r>
              <a:rPr lang="en-GB" sz="2000" b="1" dirty="0"/>
              <a:t>does not </a:t>
            </a:r>
            <a:r>
              <a:rPr lang="en-GB" sz="2000" dirty="0"/>
              <a:t>start with </a:t>
            </a:r>
            <a:r>
              <a:rPr lang="en-GB" sz="2000" b="1" dirty="0"/>
              <a:t>#</a:t>
            </a:r>
            <a:r>
              <a:rPr lang="en-GB" sz="2000" dirty="0"/>
              <a:t> as shown below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9046" y="3501008"/>
            <a:ext cx="5845908" cy="316835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21455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In this session…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r>
              <a:rPr lang="en-GB" sz="2400" dirty="0"/>
              <a:t>Environment configuration rationale</a:t>
            </a:r>
          </a:p>
          <a:p>
            <a:pPr lvl="1"/>
            <a:r>
              <a:rPr lang="en-GB" sz="1800" dirty="0"/>
              <a:t>Framework use – web root issues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Cross-Origin Resource Sharing (CORS)</a:t>
            </a:r>
          </a:p>
          <a:p>
            <a:pPr lvl="0">
              <a:spcBef>
                <a:spcPts val="400"/>
              </a:spcBef>
            </a:pPr>
            <a:r>
              <a:rPr lang="en-GB" sz="2400" dirty="0"/>
              <a:t>Apache configuration demonstration</a:t>
            </a:r>
          </a:p>
          <a:p>
            <a:pPr lvl="1">
              <a:spcBef>
                <a:spcPts val="0"/>
              </a:spcBef>
            </a:pPr>
            <a:r>
              <a:rPr lang="en-GB" sz="1800" dirty="0"/>
              <a:t>Windows host </a:t>
            </a:r>
            <a:r>
              <a:rPr lang="en-GB" sz="1800" dirty="0" err="1"/>
              <a:t>config</a:t>
            </a:r>
            <a:r>
              <a:rPr lang="en-GB" sz="1800" dirty="0"/>
              <a:t> (C:\Windows\System32\drivers\</a:t>
            </a:r>
            <a:r>
              <a:rPr lang="en-GB" sz="1800" dirty="0" err="1"/>
              <a:t>etc</a:t>
            </a:r>
            <a:r>
              <a:rPr lang="en-GB" sz="1800" dirty="0"/>
              <a:t>\hosts)</a:t>
            </a:r>
          </a:p>
          <a:p>
            <a:pPr lvl="1"/>
            <a:r>
              <a:rPr lang="en-GB" sz="1800" dirty="0"/>
              <a:t>Enabling virtual hosts (</a:t>
            </a:r>
            <a:r>
              <a:rPr lang="en-GB" sz="1800" dirty="0" err="1"/>
              <a:t>httpd.conf</a:t>
            </a:r>
            <a:r>
              <a:rPr lang="en-GB" sz="1800" dirty="0"/>
              <a:t>)</a:t>
            </a:r>
          </a:p>
          <a:p>
            <a:pPr lvl="1">
              <a:spcAft>
                <a:spcPts val="600"/>
              </a:spcAft>
            </a:pPr>
            <a:r>
              <a:rPr lang="en-GB" sz="1800" dirty="0"/>
              <a:t>Virtual host config (conf/extra/</a:t>
            </a:r>
            <a:r>
              <a:rPr lang="en-GB" sz="1800" dirty="0" err="1"/>
              <a:t>httpd-vhosts.conf</a:t>
            </a:r>
            <a:r>
              <a:rPr lang="en-GB" sz="1800" dirty="0"/>
              <a:t>)</a:t>
            </a:r>
          </a:p>
          <a:p>
            <a:r>
              <a:rPr lang="en-GB" sz="2400" dirty="0"/>
              <a:t>Testing your configuration</a:t>
            </a:r>
          </a:p>
          <a:p>
            <a:pPr lvl="1"/>
            <a:endParaRPr lang="en-GB" sz="2000" dirty="0"/>
          </a:p>
          <a:p>
            <a:endParaRPr lang="en-GB" sz="4400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170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Now that we know that Apache is expecting virtual hosts we need to tell it about the site that we want to add as a new virtual host</a:t>
            </a:r>
          </a:p>
          <a:p>
            <a:r>
              <a:rPr lang="en-GB" sz="2000" dirty="0"/>
              <a:t>Using Windows Explorer find: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C:\xampp\apache\conf\extra\httpd-vhosts.conf</a:t>
            </a:r>
          </a:p>
          <a:p>
            <a:r>
              <a:rPr lang="en-GB" sz="2000" dirty="0"/>
              <a:t>Right click and select </a:t>
            </a:r>
            <a:r>
              <a:rPr lang="en-GB" sz="2000" b="1" dirty="0"/>
              <a:t>Edit with Notepad++</a:t>
            </a:r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endParaRPr lang="en-GB" sz="2400" b="1" dirty="0"/>
          </a:p>
          <a:p>
            <a:pPr marL="118872" indent="0" algn="r">
              <a:buNone/>
            </a:pPr>
            <a:r>
              <a:rPr lang="en-GB" sz="1600" dirty="0"/>
              <a:t>(see next slide for a visual example)</a:t>
            </a:r>
          </a:p>
        </p:txBody>
      </p:sp>
    </p:spTree>
    <p:extLst>
      <p:ext uri="{BB962C8B-B14F-4D97-AF65-F5344CB8AC3E}">
        <p14:creationId xmlns:p14="http://schemas.microsoft.com/office/powerpoint/2010/main" val="41250998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29671"/>
          <a:stretch/>
        </p:blipFill>
        <p:spPr>
          <a:xfrm>
            <a:off x="2267744" y="1700808"/>
            <a:ext cx="4608512" cy="496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02446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 virtual hosts </a:t>
            </a:r>
            <a:r>
              <a:rPr lang="en-GB" sz="2000" dirty="0" err="1"/>
              <a:t>config</a:t>
            </a:r>
            <a:r>
              <a:rPr lang="en-GB" sz="2000" dirty="0"/>
              <a:t> file should open in Notepad++</a:t>
            </a:r>
          </a:p>
          <a:p>
            <a:r>
              <a:rPr lang="en-GB" sz="2000" dirty="0"/>
              <a:t>By default, this file contains mainly commented example virtual host configurations and notes for use of the file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7377"/>
          <a:stretch/>
        </p:blipFill>
        <p:spPr>
          <a:xfrm>
            <a:off x="1781690" y="2996952"/>
            <a:ext cx="5580620" cy="36004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826127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Apache virtual host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 fontScale="85000" lnSpcReduction="2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Add a few lines to the end of the file and add the following new virtual host </a:t>
            </a:r>
            <a:r>
              <a:rPr lang="en-GB" sz="2400" dirty="0" err="1"/>
              <a:t>config</a:t>
            </a:r>
            <a:r>
              <a:rPr lang="en-GB" sz="2400" dirty="0"/>
              <a:t> for the new web project.  </a:t>
            </a:r>
          </a:p>
          <a:p>
            <a:pPr>
              <a:spcAft>
                <a:spcPts val="1200"/>
              </a:spcAft>
            </a:pPr>
            <a:r>
              <a:rPr lang="en-GB" sz="2400" b="1" dirty="0"/>
              <a:t>Be very careful with spelling and capitals!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Save the file when finished</a:t>
            </a:r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endParaRPr lang="en-GB" sz="2400" b="1" dirty="0"/>
          </a:p>
          <a:p>
            <a:pPr>
              <a:spcAft>
                <a:spcPts val="600"/>
              </a:spcAft>
            </a:pPr>
            <a:r>
              <a:rPr lang="en-GB" sz="1900" b="1" dirty="0"/>
              <a:t>Note: </a:t>
            </a:r>
            <a:r>
              <a:rPr lang="en-GB" sz="1900" dirty="0"/>
              <a:t>DocumentRoot and Directory are set as the path to the folder that we created, ServerName is set to the URL that we added to the hosts file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3356992"/>
            <a:ext cx="6915150" cy="2238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3018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Testing the new virtual host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8374427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new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The first stage of testing is to start Apache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If Apache starts successfully then the edits have been entered correctly</a:t>
            </a:r>
          </a:p>
          <a:p>
            <a:r>
              <a:rPr lang="en-GB" sz="2000" dirty="0"/>
              <a:t>If Apache fails to start:</a:t>
            </a:r>
          </a:p>
          <a:p>
            <a:pPr lvl="1"/>
            <a:r>
              <a:rPr lang="en-GB" sz="1600" dirty="0"/>
              <a:t>Check the configuration in </a:t>
            </a:r>
            <a:r>
              <a:rPr lang="en-GB" sz="1600" b="1" dirty="0" err="1"/>
              <a:t>httpd-vhosts.conf</a:t>
            </a:r>
            <a:r>
              <a:rPr lang="en-GB" sz="1600" b="1" dirty="0"/>
              <a:t> </a:t>
            </a:r>
            <a:r>
              <a:rPr lang="en-GB" sz="1600" dirty="0"/>
              <a:t>VERY carefully</a:t>
            </a:r>
          </a:p>
          <a:p>
            <a:pPr lvl="1"/>
            <a:r>
              <a:rPr lang="en-GB" sz="1600" dirty="0"/>
              <a:t>Make sure that the properties of the new folder does not have a check in Read-only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0192" y="3691292"/>
            <a:ext cx="2160240" cy="2858439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600" y="3691292"/>
            <a:ext cx="4381530" cy="285293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05755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If everything is configured correctly, both Apache and MySQL should be able to be started without issue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6282" y="2780928"/>
            <a:ext cx="5431436" cy="352839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900090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Next, make a quick web page to test the virtual host</a:t>
            </a:r>
          </a:p>
          <a:p>
            <a:r>
              <a:rPr lang="en-GB" sz="2000" dirty="0"/>
              <a:t>Create a file named </a:t>
            </a:r>
            <a:r>
              <a:rPr lang="en-GB" sz="2000" b="1" dirty="0"/>
              <a:t>index.html</a:t>
            </a:r>
            <a:r>
              <a:rPr lang="en-GB" sz="2000" dirty="0"/>
              <a:t> in:</a:t>
            </a:r>
          </a:p>
          <a:p>
            <a:pPr lvl="1">
              <a:spcAft>
                <a:spcPts val="600"/>
              </a:spcAft>
            </a:pPr>
            <a:r>
              <a:rPr lang="en-GB" sz="1600" b="1" dirty="0"/>
              <a:t>C:\xampp\htdocs\VHostTest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Using a text editor, add the following code and save the file: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348" y="3645024"/>
            <a:ext cx="7573303" cy="2353022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04228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Testing the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Finally, open a web browser and enter the URL for the new virtual host </a:t>
            </a:r>
            <a:r>
              <a:rPr lang="en-GB" sz="2000" b="1" dirty="0"/>
              <a:t>http://vhostsetup.test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30369"/>
          <a:stretch/>
        </p:blipFill>
        <p:spPr>
          <a:xfrm>
            <a:off x="971600" y="2780928"/>
            <a:ext cx="7056784" cy="3805906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5328233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Virtual host setup notes</a:t>
            </a: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464261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Environment configuration rationale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3970290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Virtual host setup 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This process may seem long and drawn out but it actually quite quick when you get the hang of it</a:t>
            </a:r>
          </a:p>
          <a:p>
            <a:pPr>
              <a:spcAft>
                <a:spcPts val="600"/>
              </a:spcAft>
            </a:pPr>
            <a:r>
              <a:rPr lang="en-GB" sz="2000" b="1" dirty="0"/>
              <a:t>Every</a:t>
            </a:r>
            <a:r>
              <a:rPr lang="en-GB" sz="2000" dirty="0"/>
              <a:t> new exercise or project should have its own virtual host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Make up a new folder name and URL for each and add them to the windows </a:t>
            </a:r>
            <a:r>
              <a:rPr lang="en-GB" sz="2000" b="1" dirty="0"/>
              <a:t>hosts</a:t>
            </a:r>
            <a:r>
              <a:rPr lang="en-GB" sz="2000" dirty="0"/>
              <a:t> file and the Apache </a:t>
            </a:r>
            <a:r>
              <a:rPr lang="en-GB" sz="2000" b="1" dirty="0" err="1"/>
              <a:t>httpd-vhost.conf</a:t>
            </a:r>
            <a:r>
              <a:rPr lang="en-GB" sz="2000" dirty="0"/>
              <a:t> file as needed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Apache can handle many more virtual hosts than you will need it to so do not worry about adding more as you start new projects</a:t>
            </a:r>
          </a:p>
        </p:txBody>
      </p:sp>
    </p:spTree>
    <p:extLst>
      <p:ext uri="{BB962C8B-B14F-4D97-AF65-F5344CB8AC3E}">
        <p14:creationId xmlns:p14="http://schemas.microsoft.com/office/powerpoint/2010/main" val="26018446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Virtual host setup – next session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Next week’s project is to build a higher or lower guessing game, test your understanding by setting up a virtual host ready for this project</a:t>
            </a:r>
          </a:p>
          <a:p>
            <a:r>
              <a:rPr lang="en-GB" sz="2000" dirty="0"/>
              <a:t>Make a folder called </a:t>
            </a:r>
            <a:r>
              <a:rPr lang="en-GB" sz="2000" b="1" dirty="0" err="1"/>
              <a:t>higherlowerPHP</a:t>
            </a:r>
            <a:r>
              <a:rPr lang="en-GB" sz="2000" dirty="0"/>
              <a:t> </a:t>
            </a:r>
          </a:p>
          <a:p>
            <a:r>
              <a:rPr lang="en-GB" sz="2000" dirty="0"/>
              <a:t>Setup a hosts record for the URL </a:t>
            </a:r>
            <a:r>
              <a:rPr lang="en-GB" sz="2000" b="1" dirty="0" err="1"/>
              <a:t>higherlower.game</a:t>
            </a:r>
            <a:endParaRPr lang="en-GB" sz="2000" b="1" dirty="0"/>
          </a:p>
          <a:p>
            <a:r>
              <a:rPr lang="en-GB" sz="2000" dirty="0"/>
              <a:t>Setup the virtual host entry</a:t>
            </a:r>
          </a:p>
          <a:p>
            <a:r>
              <a:rPr lang="en-GB" sz="2000" dirty="0"/>
              <a:t>Test with a copy of the simple HTML page used earlier</a:t>
            </a:r>
          </a:p>
        </p:txBody>
      </p:sp>
    </p:spTree>
    <p:extLst>
      <p:ext uri="{BB962C8B-B14F-4D97-AF65-F5344CB8AC3E}">
        <p14:creationId xmlns:p14="http://schemas.microsoft.com/office/powerpoint/2010/main" val="339109895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Virtual host and URL rewriting, additional Apache resources</a:t>
            </a: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2012050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>
            <a:normAutofit/>
          </a:bodyPr>
          <a:lstStyle/>
          <a:p>
            <a:r>
              <a:rPr lang="en-GB" sz="3600" dirty="0"/>
              <a:t>Virtual host and URL rewriting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62560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Apache virtual hosts setup </a:t>
            </a:r>
            <a:r>
              <a:rPr lang="en-GB" sz="2000" dirty="0">
                <a:hlinkClick r:id="rId2"/>
              </a:rPr>
              <a:t>documentation</a:t>
            </a:r>
            <a:endParaRPr lang="en-GB" sz="2000" dirty="0">
              <a:hlinkClick r:id="rId3"/>
            </a:endParaRPr>
          </a:p>
          <a:p>
            <a:pPr>
              <a:spcAft>
                <a:spcPts val="600"/>
              </a:spcAft>
            </a:pPr>
            <a:r>
              <a:rPr lang="en-GB" sz="2000" dirty="0">
                <a:hlinkClick r:id="rId3"/>
              </a:rPr>
              <a:t>Introduction to</a:t>
            </a:r>
            <a:r>
              <a:rPr lang="en-GB" sz="2000" dirty="0"/>
              <a:t> URL rewriting</a:t>
            </a:r>
          </a:p>
          <a:p>
            <a:pPr>
              <a:spcAft>
                <a:spcPts val="600"/>
              </a:spcAft>
            </a:pPr>
            <a:r>
              <a:rPr lang="en-GB" sz="2000" dirty="0" err="1"/>
              <a:t>Mod_rewrite</a:t>
            </a:r>
            <a:r>
              <a:rPr lang="en-GB" sz="2000" dirty="0"/>
              <a:t> </a:t>
            </a:r>
            <a:r>
              <a:rPr lang="en-GB" sz="2000" dirty="0">
                <a:hlinkClick r:id="rId4"/>
              </a:rPr>
              <a:t>config</a:t>
            </a:r>
            <a:endParaRPr lang="en-GB" sz="2000" dirty="0"/>
          </a:p>
          <a:p>
            <a:pPr>
              <a:spcAft>
                <a:spcPts val="600"/>
              </a:spcAft>
            </a:pPr>
            <a:r>
              <a:rPr lang="en-GB" sz="2000" dirty="0" err="1"/>
              <a:t>Mod_rewrite</a:t>
            </a:r>
            <a:r>
              <a:rPr lang="en-GB" sz="2000" dirty="0"/>
              <a:t> </a:t>
            </a:r>
            <a:r>
              <a:rPr lang="en-GB" sz="2000" dirty="0">
                <a:hlinkClick r:id="rId5"/>
              </a:rPr>
              <a:t>cheat sheet</a:t>
            </a:r>
            <a:endParaRPr lang="en-GB" sz="2000" dirty="0"/>
          </a:p>
          <a:p>
            <a:pPr>
              <a:spcAft>
                <a:spcPts val="600"/>
              </a:spcAft>
            </a:pPr>
            <a:r>
              <a:rPr lang="en-GB" sz="2000" dirty="0">
                <a:hlinkClick r:id="rId6"/>
              </a:rPr>
              <a:t>Rule debugger</a:t>
            </a:r>
            <a:endParaRPr lang="en-GB" sz="2000" dirty="0"/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59579578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400" dirty="0"/>
              <a:t>Any questions?</a:t>
            </a:r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680520"/>
          </a:xfrm>
        </p:spPr>
        <p:txBody>
          <a:bodyPr>
            <a:normAutofit/>
          </a:bodyPr>
          <a:lstStyle/>
          <a:p>
            <a:pPr>
              <a:spcAft>
                <a:spcPts val="900"/>
              </a:spcAft>
            </a:pPr>
            <a:r>
              <a:rPr lang="en-GB" sz="2000" dirty="0"/>
              <a:t>Next session</a:t>
            </a:r>
          </a:p>
          <a:p>
            <a:r>
              <a:rPr lang="en-GB" sz="2000" dirty="0"/>
              <a:t>Learning PHP #1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0225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580D6-3606-4CC1-9D58-9734F74A6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 project needs a virtual host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E7148-B95F-43E2-9C0C-8AC9F24B8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dirty="0"/>
              <a:t>It is possible to serve web projects from Apache sub-folders</a:t>
            </a:r>
            <a:br>
              <a:rPr lang="en-GB" sz="2000" dirty="0"/>
            </a:b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Most frameworks use URL rewriting to obscure the project platform, environment and structure</a:t>
            </a:r>
            <a:br>
              <a:rPr lang="en-GB" sz="2000" dirty="0"/>
            </a:br>
            <a:br>
              <a:rPr lang="en-GB" sz="2000" dirty="0"/>
            </a:br>
            <a:endParaRPr lang="en-GB" sz="2000" dirty="0"/>
          </a:p>
          <a:p>
            <a:pPr>
              <a:spcAft>
                <a:spcPts val="1200"/>
              </a:spcAft>
            </a:pPr>
            <a:r>
              <a:rPr lang="en-GB" sz="2000" dirty="0"/>
              <a:t>As soon as you use ANY URL rewriting, you have broken Apache’s ability to use subfolders to differentiate sites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348880"/>
            <a:ext cx="5715000" cy="3619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14500" y="4205300"/>
            <a:ext cx="5715000" cy="342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7320" y="2716535"/>
            <a:ext cx="5715000" cy="352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659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Every project needs a virtual host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000" b="1" dirty="0"/>
              <a:t>The solution: </a:t>
            </a:r>
            <a:r>
              <a:rPr lang="en-GB" sz="2000" dirty="0"/>
              <a:t>For each new project, setup a virtual host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Virtual hosts are a common configuration which allow for many websites to be hosted on the same (shared) webserver</a:t>
            </a:r>
          </a:p>
          <a:p>
            <a:pPr>
              <a:spcAft>
                <a:spcPts val="1200"/>
              </a:spcAft>
            </a:pPr>
            <a:r>
              <a:rPr lang="en-GB" sz="2000" dirty="0"/>
              <a:t>Each virtual host thinks that it is the entire server meaning many framework projects can exist on the same physical server without issue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0762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Cross-origin resource sharing (CORS)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sz="2000" dirty="0"/>
              <a:t>Web applications and web services mostly operate from the same domain but this is not always possible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Sometimes it is necessary to operate across domains (the server application is not in the same domain as the client application)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CORS prevents malicious, duplicate client applications to pharm data from a server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This is a web-application-specific problem (not applicable to application sockets)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Setting up 2 virtual hosts (one server and one client) allows for us to test that our webservice API is compatible with CORS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This will be important for assignment 2</a:t>
            </a:r>
          </a:p>
          <a:p>
            <a:pPr>
              <a:spcAft>
                <a:spcPts val="600"/>
              </a:spcAft>
            </a:pPr>
            <a:r>
              <a:rPr lang="en-GB" sz="2000" dirty="0"/>
              <a:t>We will deal with the specifics of CORS in more detail  when we have our own API to test against (it is really simple to deploy in Apache)</a:t>
            </a:r>
          </a:p>
        </p:txBody>
      </p:sp>
    </p:spTree>
    <p:extLst>
      <p:ext uri="{BB962C8B-B14F-4D97-AF65-F5344CB8AC3E}">
        <p14:creationId xmlns:p14="http://schemas.microsoft.com/office/powerpoint/2010/main" val="1803036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F0580698-23A9-42E6-849C-55D0309FBAF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914400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2233392"/>
          </a:xfrm>
        </p:spPr>
        <p:txBody>
          <a:bodyPr>
            <a:normAutofit/>
          </a:bodyPr>
          <a:lstStyle/>
          <a:p>
            <a:r>
              <a:rPr lang="en-GB" sz="3200" dirty="0"/>
              <a:t>Apache virtual hosts configuration </a:t>
            </a:r>
            <a:br>
              <a:rPr lang="en-GB" sz="3200" dirty="0"/>
            </a:br>
            <a:br>
              <a:rPr lang="en-GB" dirty="0"/>
            </a:br>
            <a:endParaRPr lang="en-GB" sz="1400" b="0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/>
              <a:t>BSc </a:t>
            </a:r>
            <a:r>
              <a:rPr lang="en-GB" dirty="0"/>
              <a:t>Applied Computing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1666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Prerequisites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22161"/>
          </a:xfrm>
        </p:spPr>
        <p:txBody>
          <a:bodyPr>
            <a:normAutofit/>
          </a:bodyPr>
          <a:lstStyle/>
          <a:p>
            <a:r>
              <a:rPr lang="en-GB" sz="2000" dirty="0"/>
              <a:t>This session assumes that you have the following software installed:</a:t>
            </a:r>
          </a:p>
          <a:p>
            <a:pPr lvl="1"/>
            <a:r>
              <a:rPr lang="en-GB" sz="1600" dirty="0">
                <a:hlinkClick r:id="rId2"/>
              </a:rPr>
              <a:t>XAMPP</a:t>
            </a:r>
            <a:r>
              <a:rPr lang="en-GB" sz="1600" dirty="0"/>
              <a:t> (Apache, PHP, MySQL, </a:t>
            </a:r>
            <a:r>
              <a:rPr lang="en-GB" sz="1600" dirty="0" err="1"/>
              <a:t>PHPMyAdmin</a:t>
            </a:r>
            <a:r>
              <a:rPr lang="en-GB" sz="1600" dirty="0"/>
              <a:t>)</a:t>
            </a:r>
          </a:p>
          <a:p>
            <a:pPr lvl="1"/>
            <a:r>
              <a:rPr lang="en-GB" sz="1600" dirty="0">
                <a:hlinkClick r:id="rId3"/>
              </a:rPr>
              <a:t>Notepad++</a:t>
            </a:r>
            <a:r>
              <a:rPr lang="en-GB" sz="1600" dirty="0"/>
              <a:t> (for editing config files)</a:t>
            </a:r>
          </a:p>
          <a:p>
            <a:pPr lvl="1"/>
            <a:r>
              <a:rPr lang="en-GB" sz="1600" dirty="0">
                <a:hlinkClick r:id="rId4"/>
              </a:rPr>
              <a:t>Visual Studio Code</a:t>
            </a:r>
            <a:r>
              <a:rPr lang="en-GB" sz="1600" dirty="0"/>
              <a:t> (for coding)</a:t>
            </a:r>
          </a:p>
          <a:p>
            <a:pPr lvl="1"/>
            <a:endParaRPr lang="en-GB" sz="1600" dirty="0"/>
          </a:p>
          <a:p>
            <a:r>
              <a:rPr lang="en-GB" sz="2000" dirty="0"/>
              <a:t>Add the following VS code extensions:</a:t>
            </a:r>
          </a:p>
          <a:p>
            <a:pPr lvl="1"/>
            <a:r>
              <a:rPr lang="en-GB" sz="1600" dirty="0"/>
              <a:t>PHP Extension Pack</a:t>
            </a:r>
          </a:p>
          <a:p>
            <a:pPr lvl="1"/>
            <a:r>
              <a:rPr lang="en-GB" sz="1600" dirty="0"/>
              <a:t>HTML CSS Support</a:t>
            </a:r>
          </a:p>
          <a:p>
            <a:pPr lvl="1"/>
            <a:r>
              <a:rPr lang="en-GB" sz="1600" dirty="0"/>
              <a:t>CSS Formatter</a:t>
            </a:r>
          </a:p>
          <a:p>
            <a:pPr lvl="1"/>
            <a:r>
              <a:rPr lang="en-GB" sz="1600" dirty="0"/>
              <a:t>Format HTML in PHP</a:t>
            </a:r>
          </a:p>
          <a:p>
            <a:pPr lvl="1"/>
            <a:r>
              <a:rPr lang="en-GB" sz="1600" dirty="0"/>
              <a:t>HTML Snippets</a:t>
            </a:r>
          </a:p>
        </p:txBody>
      </p:sp>
    </p:spTree>
    <p:extLst>
      <p:ext uri="{BB962C8B-B14F-4D97-AF65-F5344CB8AC3E}">
        <p14:creationId xmlns:p14="http://schemas.microsoft.com/office/powerpoint/2010/main" val="3690198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 as administrator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941841"/>
          </a:xfrm>
        </p:spPr>
        <p:txBody>
          <a:bodyPr>
            <a:normAutofit/>
          </a:bodyPr>
          <a:lstStyle/>
          <a:p>
            <a:r>
              <a:rPr lang="en-GB" sz="2000" dirty="0"/>
              <a:t>Make sure that XAMPP is set to run as administrator </a:t>
            </a:r>
          </a:p>
          <a:p>
            <a:pPr lvl="1">
              <a:spcAft>
                <a:spcPts val="1200"/>
              </a:spcAft>
            </a:pPr>
            <a:r>
              <a:rPr lang="en-GB" sz="1600" dirty="0"/>
              <a:t>The following assumes a standard XAMPP install in </a:t>
            </a:r>
            <a:r>
              <a:rPr lang="en-GB" sz="1600" b="1" dirty="0"/>
              <a:t>C:\XAMPP </a:t>
            </a:r>
            <a:r>
              <a:rPr lang="en-GB" sz="1600" dirty="0"/>
              <a:t>and a Windows OS</a:t>
            </a:r>
          </a:p>
          <a:p>
            <a:r>
              <a:rPr lang="en-GB" sz="2000" dirty="0"/>
              <a:t>Open </a:t>
            </a:r>
            <a:r>
              <a:rPr lang="en-GB" sz="2000" b="1" dirty="0"/>
              <a:t>File Explorer </a:t>
            </a:r>
            <a:r>
              <a:rPr lang="en-GB" sz="2000" dirty="0"/>
              <a:t>and find the files shown below in the XAMPP folder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3212976"/>
            <a:ext cx="7704856" cy="274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347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PT design-AG-2016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design-AG-2016</Template>
  <TotalTime>309</TotalTime>
  <Words>1529</Words>
  <Application>Microsoft Office PowerPoint</Application>
  <PresentationFormat>On-screen Show (4:3)</PresentationFormat>
  <Paragraphs>198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Corbel</vt:lpstr>
      <vt:lpstr>Wingdings</vt:lpstr>
      <vt:lpstr>Wingdings 2</vt:lpstr>
      <vt:lpstr>Wingdings 3</vt:lpstr>
      <vt:lpstr>PPT design-AG-2016</vt:lpstr>
      <vt:lpstr>Server-side coding with PHP and Laravel Development environment setup</vt:lpstr>
      <vt:lpstr>In this session…</vt:lpstr>
      <vt:lpstr>Environment configuration rationale  </vt:lpstr>
      <vt:lpstr>Every project needs a virtual host</vt:lpstr>
      <vt:lpstr>Every project needs a virtual host</vt:lpstr>
      <vt:lpstr>Cross-origin resource sharing (CORS)</vt:lpstr>
      <vt:lpstr>Apache virtual hosts configuration   </vt:lpstr>
      <vt:lpstr>Prerequisites</vt:lpstr>
      <vt:lpstr>Run as administrator</vt:lpstr>
      <vt:lpstr>Run as administrator</vt:lpstr>
      <vt:lpstr>Run as administrator</vt:lpstr>
      <vt:lpstr>Make a folder for your project</vt:lpstr>
      <vt:lpstr>Editing the hosts file</vt:lpstr>
      <vt:lpstr>Editing the hosts file</vt:lpstr>
      <vt:lpstr>Editing the hosts file</vt:lpstr>
      <vt:lpstr>Editing the hosts file</vt:lpstr>
      <vt:lpstr>Editing the hosts file</vt:lpstr>
      <vt:lpstr>Apache virtual host setup</vt:lpstr>
      <vt:lpstr>Apache virtual host setup</vt:lpstr>
      <vt:lpstr>Apache virtual host setup</vt:lpstr>
      <vt:lpstr>Apache virtual host setup</vt:lpstr>
      <vt:lpstr>Apache virtual host setup</vt:lpstr>
      <vt:lpstr>Apache virtual host setup</vt:lpstr>
      <vt:lpstr>Testing the new virtual host  </vt:lpstr>
      <vt:lpstr>Testing the new virtual host</vt:lpstr>
      <vt:lpstr>Testing the virtual host</vt:lpstr>
      <vt:lpstr>Testing the virtual host</vt:lpstr>
      <vt:lpstr>Testing the virtual host</vt:lpstr>
      <vt:lpstr>Virtual host setup notes </vt:lpstr>
      <vt:lpstr>Virtual host setup notes</vt:lpstr>
      <vt:lpstr>Virtual host setup – next session</vt:lpstr>
      <vt:lpstr>Virtual host and URL rewriting, additional Apache resources</vt:lpstr>
      <vt:lpstr>Virtual host and URL rewriting resources</vt:lpstr>
      <vt:lpstr>Any questions?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17: Web Development Introduction</dc:title>
  <dc:creator>Gwyn&amp;Xiao</dc:creator>
  <cp:lastModifiedBy>Andrew Green</cp:lastModifiedBy>
  <cp:revision>166</cp:revision>
  <dcterms:created xsi:type="dcterms:W3CDTF">2010-09-12T20:40:41Z</dcterms:created>
  <dcterms:modified xsi:type="dcterms:W3CDTF">2022-06-23T15:09:14Z</dcterms:modified>
</cp:coreProperties>
</file>