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4"/>
  </p:notesMasterIdLst>
  <p:sldIdLst>
    <p:sldId id="256" r:id="rId2"/>
    <p:sldId id="318" r:id="rId3"/>
    <p:sldId id="337" r:id="rId4"/>
    <p:sldId id="335" r:id="rId5"/>
    <p:sldId id="320" r:id="rId6"/>
    <p:sldId id="338" r:id="rId7"/>
    <p:sldId id="364" r:id="rId8"/>
    <p:sldId id="388" r:id="rId9"/>
    <p:sldId id="380" r:id="rId10"/>
    <p:sldId id="381" r:id="rId11"/>
    <p:sldId id="382" r:id="rId12"/>
    <p:sldId id="383" r:id="rId13"/>
    <p:sldId id="384" r:id="rId14"/>
    <p:sldId id="385" r:id="rId15"/>
    <p:sldId id="386" r:id="rId16"/>
    <p:sldId id="387" r:id="rId17"/>
    <p:sldId id="390" r:id="rId18"/>
    <p:sldId id="391" r:id="rId19"/>
    <p:sldId id="392" r:id="rId20"/>
    <p:sldId id="389" r:id="rId21"/>
    <p:sldId id="393" r:id="rId22"/>
    <p:sldId id="394" r:id="rId23"/>
    <p:sldId id="395" r:id="rId24"/>
    <p:sldId id="396" r:id="rId25"/>
    <p:sldId id="397" r:id="rId26"/>
    <p:sldId id="398" r:id="rId27"/>
    <p:sldId id="399" r:id="rId28"/>
    <p:sldId id="400" r:id="rId29"/>
    <p:sldId id="401" r:id="rId30"/>
    <p:sldId id="402" r:id="rId31"/>
    <p:sldId id="403" r:id="rId32"/>
    <p:sldId id="404" r:id="rId33"/>
    <p:sldId id="405" r:id="rId34"/>
    <p:sldId id="406" r:id="rId35"/>
    <p:sldId id="407" r:id="rId36"/>
    <p:sldId id="408" r:id="rId37"/>
    <p:sldId id="409" r:id="rId38"/>
    <p:sldId id="410" r:id="rId39"/>
    <p:sldId id="378" r:id="rId40"/>
    <p:sldId id="411" r:id="rId41"/>
    <p:sldId id="413" r:id="rId42"/>
    <p:sldId id="32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D00"/>
    <a:srgbClr val="EBA039"/>
    <a:srgbClr val="525252"/>
    <a:srgbClr val="87A2D3"/>
    <a:srgbClr val="E78000"/>
    <a:srgbClr val="8474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2" autoAdjust="0"/>
    <p:restoredTop sz="91415" autoAdjust="0"/>
  </p:normalViewPr>
  <p:slideViewPr>
    <p:cSldViewPr>
      <p:cViewPr varScale="1">
        <p:scale>
          <a:sx n="97" d="100"/>
          <a:sy n="97" d="100"/>
        </p:scale>
        <p:origin x="167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 Andrew" userId="5c87a1a1-9dba-4e8d-80a3-ee66ced3ed9c" providerId="ADAL" clId="{687B7F95-BEE3-40E5-ABBA-4216D8285F62}"/>
    <pc:docChg chg="addSld modSld">
      <pc:chgData name="Green, Andrew" userId="5c87a1a1-9dba-4e8d-80a3-ee66ced3ed9c" providerId="ADAL" clId="{687B7F95-BEE3-40E5-ABBA-4216D8285F62}" dt="2020-09-04T12:47:27.734" v="328" actId="20577"/>
      <pc:docMkLst>
        <pc:docMk/>
      </pc:docMkLst>
      <pc:sldChg chg="modSp mod">
        <pc:chgData name="Green, Andrew" userId="5c87a1a1-9dba-4e8d-80a3-ee66ced3ed9c" providerId="ADAL" clId="{687B7F95-BEE3-40E5-ABBA-4216D8285F62}" dt="2020-09-04T12:44:13.973" v="0"/>
        <pc:sldMkLst>
          <pc:docMk/>
          <pc:sldMk cId="0" sldId="256"/>
        </pc:sldMkLst>
        <pc:spChg chg="mod">
          <ac:chgData name="Green, Andrew" userId="5c87a1a1-9dba-4e8d-80a3-ee66ced3ed9c" providerId="ADAL" clId="{687B7F95-BEE3-40E5-ABBA-4216D8285F62}" dt="2020-09-04T12:44:13.973" v="0"/>
          <ac:spMkLst>
            <pc:docMk/>
            <pc:sldMk cId="0" sldId="256"/>
            <ac:spMk id="2" creationId="{00000000-0000-0000-0000-000000000000}"/>
          </ac:spMkLst>
        </pc:spChg>
      </pc:sldChg>
      <pc:sldChg chg="modSp add">
        <pc:chgData name="Green, Andrew" userId="5c87a1a1-9dba-4e8d-80a3-ee66ced3ed9c" providerId="ADAL" clId="{687B7F95-BEE3-40E5-ABBA-4216D8285F62}" dt="2020-09-04T12:47:27.734" v="328" actId="20577"/>
        <pc:sldMkLst>
          <pc:docMk/>
          <pc:sldMk cId="1320225429" sldId="325"/>
        </pc:sldMkLst>
        <pc:spChg chg="mod">
          <ac:chgData name="Green, Andrew" userId="5c87a1a1-9dba-4e8d-80a3-ee66ced3ed9c" providerId="ADAL" clId="{687B7F95-BEE3-40E5-ABBA-4216D8285F62}" dt="2020-09-04T12:47:27.734" v="328" actId="20577"/>
          <ac:spMkLst>
            <pc:docMk/>
            <pc:sldMk cId="1320225429" sldId="325"/>
            <ac:spMk id="3" creationId="{00000000-0000-0000-0000-000000000000}"/>
          </ac:spMkLst>
        </pc:spChg>
      </pc:sldChg>
      <pc:sldChg chg="modSp mod">
        <pc:chgData name="Green, Andrew" userId="5c87a1a1-9dba-4e8d-80a3-ee66ced3ed9c" providerId="ADAL" clId="{687B7F95-BEE3-40E5-ABBA-4216D8285F62}" dt="2020-09-04T12:44:53.589" v="120" actId="20577"/>
        <pc:sldMkLst>
          <pc:docMk/>
          <pc:sldMk cId="780850818" sldId="379"/>
        </pc:sldMkLst>
        <pc:spChg chg="mod">
          <ac:chgData name="Green, Andrew" userId="5c87a1a1-9dba-4e8d-80a3-ee66ced3ed9c" providerId="ADAL" clId="{687B7F95-BEE3-40E5-ABBA-4216D8285F62}" dt="2020-09-04T12:44:53.589" v="120" actId="20577"/>
          <ac:spMkLst>
            <pc:docMk/>
            <pc:sldMk cId="780850818" sldId="379"/>
            <ac:spMk id="3" creationId="{00000000-0000-0000-0000-000000000000}"/>
          </ac:spMkLst>
        </pc:spChg>
      </pc:sldChg>
      <pc:sldChg chg="add">
        <pc:chgData name="Green, Andrew" userId="5c87a1a1-9dba-4e8d-80a3-ee66ced3ed9c" providerId="ADAL" clId="{687B7F95-BEE3-40E5-ABBA-4216D8285F62}" dt="2020-09-04T12:45:19.971" v="121"/>
        <pc:sldMkLst>
          <pc:docMk/>
          <pc:sldMk cId="3740850666" sldId="411"/>
        </pc:sldMkLst>
      </pc:sldChg>
      <pc:sldChg chg="modSp add mod">
        <pc:chgData name="Green, Andrew" userId="5c87a1a1-9dba-4e8d-80a3-ee66ced3ed9c" providerId="ADAL" clId="{687B7F95-BEE3-40E5-ABBA-4216D8285F62}" dt="2020-09-04T12:46:47.509" v="269" actId="20577"/>
        <pc:sldMkLst>
          <pc:docMk/>
          <pc:sldMk cId="2397934133" sldId="412"/>
        </pc:sldMkLst>
        <pc:spChg chg="mod">
          <ac:chgData name="Green, Andrew" userId="5c87a1a1-9dba-4e8d-80a3-ee66ced3ed9c" providerId="ADAL" clId="{687B7F95-BEE3-40E5-ABBA-4216D8285F62}" dt="2020-09-04T12:46:47.509" v="269" actId="20577"/>
          <ac:spMkLst>
            <pc:docMk/>
            <pc:sldMk cId="2397934133" sldId="412"/>
            <ac:spMk id="3" creationId="{EF744CFB-B0A8-4D4E-8F4C-E2AFDBF57AD0}"/>
          </ac:spMkLst>
        </pc:spChg>
      </pc:sldChg>
      <pc:sldChg chg="modSp add mod">
        <pc:chgData name="Green, Andrew" userId="5c87a1a1-9dba-4e8d-80a3-ee66ced3ed9c" providerId="ADAL" clId="{687B7F95-BEE3-40E5-ABBA-4216D8285F62}" dt="2020-09-04T12:46:58.907" v="270"/>
        <pc:sldMkLst>
          <pc:docMk/>
          <pc:sldMk cId="450539677" sldId="413"/>
        </pc:sldMkLst>
        <pc:spChg chg="mod">
          <ac:chgData name="Green, Andrew" userId="5c87a1a1-9dba-4e8d-80a3-ee66ced3ed9c" providerId="ADAL" clId="{687B7F95-BEE3-40E5-ABBA-4216D8285F62}" dt="2020-09-04T12:46:58.907" v="270"/>
          <ac:spMkLst>
            <pc:docMk/>
            <pc:sldMk cId="450539677" sldId="413"/>
            <ac:spMk id="3" creationId="{061D9FB3-6C64-4B0E-84FB-5178B2EC3D0C}"/>
          </ac:spMkLst>
        </pc:spChg>
      </pc:sldChg>
    </pc:docChg>
  </pc:docChgLst>
  <pc:docChgLst>
    <pc:chgData name="Andrew Green" userId="5c87a1a1-9dba-4e8d-80a3-ee66ced3ed9c" providerId="ADAL" clId="{111D8775-4A2E-4D1B-9928-4C6693E42044}"/>
    <pc:docChg chg="modSld">
      <pc:chgData name="Andrew Green" userId="5c87a1a1-9dba-4e8d-80a3-ee66ced3ed9c" providerId="ADAL" clId="{111D8775-4A2E-4D1B-9928-4C6693E42044}" dt="2022-09-22T08:58:04.250" v="1" actId="20577"/>
      <pc:docMkLst>
        <pc:docMk/>
      </pc:docMkLst>
      <pc:sldChg chg="modNotesTx">
        <pc:chgData name="Andrew Green" userId="5c87a1a1-9dba-4e8d-80a3-ee66ced3ed9c" providerId="ADAL" clId="{111D8775-4A2E-4D1B-9928-4C6693E42044}" dt="2022-09-22T08:58:04.250" v="1" actId="20577"/>
        <pc:sldMkLst>
          <pc:docMk/>
          <pc:sldMk cId="1367639764" sldId="388"/>
        </pc:sldMkLst>
      </pc:sldChg>
    </pc:docChg>
  </pc:docChgLst>
  <pc:docChgLst>
    <pc:chgData name="Andrew Green" userId="5c87a1a1-9dba-4e8d-80a3-ee66ced3ed9c" providerId="ADAL" clId="{C51402A8-759D-4EC6-ACF9-2DA98DE4C34E}"/>
    <pc:docChg chg="undo custSel delSld modSld">
      <pc:chgData name="Andrew Green" userId="5c87a1a1-9dba-4e8d-80a3-ee66ced3ed9c" providerId="ADAL" clId="{C51402A8-759D-4EC6-ACF9-2DA98DE4C34E}" dt="2022-10-23T11:04:24.801" v="142" actId="47"/>
      <pc:docMkLst>
        <pc:docMk/>
      </pc:docMkLst>
      <pc:sldChg chg="modSp mod">
        <pc:chgData name="Andrew Green" userId="5c87a1a1-9dba-4e8d-80a3-ee66ced3ed9c" providerId="ADAL" clId="{C51402A8-759D-4EC6-ACF9-2DA98DE4C34E}" dt="2022-10-23T10:58:25.766" v="13" actId="20577"/>
        <pc:sldMkLst>
          <pc:docMk/>
          <pc:sldMk cId="3735659964" sldId="335"/>
        </pc:sldMkLst>
        <pc:spChg chg="mod">
          <ac:chgData name="Andrew Green" userId="5c87a1a1-9dba-4e8d-80a3-ee66ced3ed9c" providerId="ADAL" clId="{C51402A8-759D-4EC6-ACF9-2DA98DE4C34E}" dt="2022-10-23T10:58:25.766" v="13" actId="20577"/>
          <ac:spMkLst>
            <pc:docMk/>
            <pc:sldMk cId="3735659964" sldId="335"/>
            <ac:spMk id="3" creationId="{D51E7148-B95F-43E2-9C0C-8AC9F24B85BB}"/>
          </ac:spMkLst>
        </pc:spChg>
      </pc:sldChg>
      <pc:sldChg chg="modSp mod">
        <pc:chgData name="Andrew Green" userId="5c87a1a1-9dba-4e8d-80a3-ee66ced3ed9c" providerId="ADAL" clId="{C51402A8-759D-4EC6-ACF9-2DA98DE4C34E}" dt="2022-10-23T10:58:36.550" v="17" actId="20577"/>
        <pc:sldMkLst>
          <pc:docMk/>
          <pc:sldMk cId="840762016" sldId="338"/>
        </pc:sldMkLst>
        <pc:spChg chg="mod">
          <ac:chgData name="Andrew Green" userId="5c87a1a1-9dba-4e8d-80a3-ee66ced3ed9c" providerId="ADAL" clId="{C51402A8-759D-4EC6-ACF9-2DA98DE4C34E}" dt="2022-10-23T10:58:36.550" v="17" actId="20577"/>
          <ac:spMkLst>
            <pc:docMk/>
            <pc:sldMk cId="840762016" sldId="338"/>
            <ac:spMk id="3" creationId="{00000000-0000-0000-0000-000000000000}"/>
          </ac:spMkLst>
        </pc:spChg>
      </pc:sldChg>
      <pc:sldChg chg="modSp mod">
        <pc:chgData name="Andrew Green" userId="5c87a1a1-9dba-4e8d-80a3-ee66ced3ed9c" providerId="ADAL" clId="{C51402A8-759D-4EC6-ACF9-2DA98DE4C34E}" dt="2022-10-23T10:58:57.906" v="21" actId="20577"/>
        <pc:sldMkLst>
          <pc:docMk/>
          <pc:sldMk cId="2216034048" sldId="364"/>
        </pc:sldMkLst>
        <pc:spChg chg="mod">
          <ac:chgData name="Andrew Green" userId="5c87a1a1-9dba-4e8d-80a3-ee66ced3ed9c" providerId="ADAL" clId="{C51402A8-759D-4EC6-ACF9-2DA98DE4C34E}" dt="2022-10-23T10:58:57.906" v="21" actId="20577"/>
          <ac:spMkLst>
            <pc:docMk/>
            <pc:sldMk cId="2216034048" sldId="364"/>
            <ac:spMk id="3" creationId="{00000000-0000-0000-0000-000000000000}"/>
          </ac:spMkLst>
        </pc:spChg>
      </pc:sldChg>
      <pc:sldChg chg="modSp mod">
        <pc:chgData name="Andrew Green" userId="5c87a1a1-9dba-4e8d-80a3-ee66ced3ed9c" providerId="ADAL" clId="{C51402A8-759D-4EC6-ACF9-2DA98DE4C34E}" dt="2022-10-23T11:01:52.370" v="132" actId="20577"/>
        <pc:sldMkLst>
          <pc:docMk/>
          <pc:sldMk cId="967877731" sldId="378"/>
        </pc:sldMkLst>
        <pc:spChg chg="mod">
          <ac:chgData name="Andrew Green" userId="5c87a1a1-9dba-4e8d-80a3-ee66ced3ed9c" providerId="ADAL" clId="{C51402A8-759D-4EC6-ACF9-2DA98DE4C34E}" dt="2022-10-23T11:01:52.370" v="132" actId="20577"/>
          <ac:spMkLst>
            <pc:docMk/>
            <pc:sldMk cId="967877731" sldId="378"/>
            <ac:spMk id="3" creationId="{00000000-0000-0000-0000-000000000000}"/>
          </ac:spMkLst>
        </pc:spChg>
      </pc:sldChg>
      <pc:sldChg chg="del">
        <pc:chgData name="Andrew Green" userId="5c87a1a1-9dba-4e8d-80a3-ee66ced3ed9c" providerId="ADAL" clId="{C51402A8-759D-4EC6-ACF9-2DA98DE4C34E}" dt="2022-10-23T10:58:10.079" v="0" actId="47"/>
        <pc:sldMkLst>
          <pc:docMk/>
          <pc:sldMk cId="780850818" sldId="379"/>
        </pc:sldMkLst>
      </pc:sldChg>
      <pc:sldChg chg="modSp mod">
        <pc:chgData name="Andrew Green" userId="5c87a1a1-9dba-4e8d-80a3-ee66ced3ed9c" providerId="ADAL" clId="{C51402A8-759D-4EC6-ACF9-2DA98DE4C34E}" dt="2022-10-23T10:59:12.735" v="32" actId="20577"/>
        <pc:sldMkLst>
          <pc:docMk/>
          <pc:sldMk cId="2471174712" sldId="380"/>
        </pc:sldMkLst>
        <pc:spChg chg="mod">
          <ac:chgData name="Andrew Green" userId="5c87a1a1-9dba-4e8d-80a3-ee66ced3ed9c" providerId="ADAL" clId="{C51402A8-759D-4EC6-ACF9-2DA98DE4C34E}" dt="2022-10-23T10:59:12.735" v="32" actId="20577"/>
          <ac:spMkLst>
            <pc:docMk/>
            <pc:sldMk cId="2471174712" sldId="380"/>
            <ac:spMk id="3" creationId="{00000000-0000-0000-0000-000000000000}"/>
          </ac:spMkLst>
        </pc:spChg>
      </pc:sldChg>
      <pc:sldChg chg="modSp mod">
        <pc:chgData name="Andrew Green" userId="5c87a1a1-9dba-4e8d-80a3-ee66ced3ed9c" providerId="ADAL" clId="{C51402A8-759D-4EC6-ACF9-2DA98DE4C34E}" dt="2022-10-23T10:59:17.298" v="35" actId="20577"/>
        <pc:sldMkLst>
          <pc:docMk/>
          <pc:sldMk cId="2109083824" sldId="381"/>
        </pc:sldMkLst>
        <pc:spChg chg="mod">
          <ac:chgData name="Andrew Green" userId="5c87a1a1-9dba-4e8d-80a3-ee66ced3ed9c" providerId="ADAL" clId="{C51402A8-759D-4EC6-ACF9-2DA98DE4C34E}" dt="2022-10-23T10:59:17.298" v="35" actId="20577"/>
          <ac:spMkLst>
            <pc:docMk/>
            <pc:sldMk cId="2109083824" sldId="381"/>
            <ac:spMk id="3" creationId="{00000000-0000-0000-0000-000000000000}"/>
          </ac:spMkLst>
        </pc:spChg>
      </pc:sldChg>
      <pc:sldChg chg="modSp mod">
        <pc:chgData name="Andrew Green" userId="5c87a1a1-9dba-4e8d-80a3-ee66ced3ed9c" providerId="ADAL" clId="{C51402A8-759D-4EC6-ACF9-2DA98DE4C34E}" dt="2022-10-23T10:59:21.525" v="36" actId="20577"/>
        <pc:sldMkLst>
          <pc:docMk/>
          <pc:sldMk cId="519112979" sldId="382"/>
        </pc:sldMkLst>
        <pc:spChg chg="mod">
          <ac:chgData name="Andrew Green" userId="5c87a1a1-9dba-4e8d-80a3-ee66ced3ed9c" providerId="ADAL" clId="{C51402A8-759D-4EC6-ACF9-2DA98DE4C34E}" dt="2022-10-23T10:59:21.525" v="36" actId="20577"/>
          <ac:spMkLst>
            <pc:docMk/>
            <pc:sldMk cId="519112979" sldId="382"/>
            <ac:spMk id="3" creationId="{00000000-0000-0000-0000-000000000000}"/>
          </ac:spMkLst>
        </pc:spChg>
      </pc:sldChg>
      <pc:sldChg chg="modSp mod">
        <pc:chgData name="Andrew Green" userId="5c87a1a1-9dba-4e8d-80a3-ee66ced3ed9c" providerId="ADAL" clId="{C51402A8-759D-4EC6-ACF9-2DA98DE4C34E}" dt="2022-10-23T10:59:24.425" v="38" actId="20577"/>
        <pc:sldMkLst>
          <pc:docMk/>
          <pc:sldMk cId="2653569101" sldId="383"/>
        </pc:sldMkLst>
        <pc:spChg chg="mod">
          <ac:chgData name="Andrew Green" userId="5c87a1a1-9dba-4e8d-80a3-ee66ced3ed9c" providerId="ADAL" clId="{C51402A8-759D-4EC6-ACF9-2DA98DE4C34E}" dt="2022-10-23T10:59:24.425" v="38" actId="20577"/>
          <ac:spMkLst>
            <pc:docMk/>
            <pc:sldMk cId="2653569101" sldId="383"/>
            <ac:spMk id="3" creationId="{00000000-0000-0000-0000-000000000000}"/>
          </ac:spMkLst>
        </pc:spChg>
      </pc:sldChg>
      <pc:sldChg chg="modSp mod">
        <pc:chgData name="Andrew Green" userId="5c87a1a1-9dba-4e8d-80a3-ee66ced3ed9c" providerId="ADAL" clId="{C51402A8-759D-4EC6-ACF9-2DA98DE4C34E}" dt="2022-10-23T10:59:29.355" v="41" actId="20577"/>
        <pc:sldMkLst>
          <pc:docMk/>
          <pc:sldMk cId="524497365" sldId="384"/>
        </pc:sldMkLst>
        <pc:spChg chg="mod">
          <ac:chgData name="Andrew Green" userId="5c87a1a1-9dba-4e8d-80a3-ee66ced3ed9c" providerId="ADAL" clId="{C51402A8-759D-4EC6-ACF9-2DA98DE4C34E}" dt="2022-10-23T10:59:29.355" v="41" actId="20577"/>
          <ac:spMkLst>
            <pc:docMk/>
            <pc:sldMk cId="524497365" sldId="384"/>
            <ac:spMk id="3" creationId="{00000000-0000-0000-0000-000000000000}"/>
          </ac:spMkLst>
        </pc:spChg>
      </pc:sldChg>
      <pc:sldChg chg="modSp mod">
        <pc:chgData name="Andrew Green" userId="5c87a1a1-9dba-4e8d-80a3-ee66ced3ed9c" providerId="ADAL" clId="{C51402A8-759D-4EC6-ACF9-2DA98DE4C34E}" dt="2022-10-23T10:59:33.786" v="44" actId="20577"/>
        <pc:sldMkLst>
          <pc:docMk/>
          <pc:sldMk cId="2250784020" sldId="385"/>
        </pc:sldMkLst>
        <pc:spChg chg="mod">
          <ac:chgData name="Andrew Green" userId="5c87a1a1-9dba-4e8d-80a3-ee66ced3ed9c" providerId="ADAL" clId="{C51402A8-759D-4EC6-ACF9-2DA98DE4C34E}" dt="2022-10-23T10:59:33.786" v="44" actId="20577"/>
          <ac:spMkLst>
            <pc:docMk/>
            <pc:sldMk cId="2250784020" sldId="385"/>
            <ac:spMk id="3" creationId="{00000000-0000-0000-0000-000000000000}"/>
          </ac:spMkLst>
        </pc:spChg>
      </pc:sldChg>
      <pc:sldChg chg="modSp mod">
        <pc:chgData name="Andrew Green" userId="5c87a1a1-9dba-4e8d-80a3-ee66ced3ed9c" providerId="ADAL" clId="{C51402A8-759D-4EC6-ACF9-2DA98DE4C34E}" dt="2022-10-23T10:59:38.447" v="47" actId="20577"/>
        <pc:sldMkLst>
          <pc:docMk/>
          <pc:sldMk cId="382063543" sldId="386"/>
        </pc:sldMkLst>
        <pc:spChg chg="mod">
          <ac:chgData name="Andrew Green" userId="5c87a1a1-9dba-4e8d-80a3-ee66ced3ed9c" providerId="ADAL" clId="{C51402A8-759D-4EC6-ACF9-2DA98DE4C34E}" dt="2022-10-23T10:59:38.447" v="47" actId="20577"/>
          <ac:spMkLst>
            <pc:docMk/>
            <pc:sldMk cId="382063543" sldId="386"/>
            <ac:spMk id="3" creationId="{00000000-0000-0000-0000-000000000000}"/>
          </ac:spMkLst>
        </pc:spChg>
      </pc:sldChg>
      <pc:sldChg chg="modSp mod">
        <pc:chgData name="Andrew Green" userId="5c87a1a1-9dba-4e8d-80a3-ee66ced3ed9c" providerId="ADAL" clId="{C51402A8-759D-4EC6-ACF9-2DA98DE4C34E}" dt="2022-10-23T10:59:45.786" v="52" actId="20577"/>
        <pc:sldMkLst>
          <pc:docMk/>
          <pc:sldMk cId="1423031755" sldId="387"/>
        </pc:sldMkLst>
        <pc:spChg chg="mod">
          <ac:chgData name="Andrew Green" userId="5c87a1a1-9dba-4e8d-80a3-ee66ced3ed9c" providerId="ADAL" clId="{C51402A8-759D-4EC6-ACF9-2DA98DE4C34E}" dt="2022-10-23T10:59:45.786" v="52" actId="20577"/>
          <ac:spMkLst>
            <pc:docMk/>
            <pc:sldMk cId="1423031755" sldId="387"/>
            <ac:spMk id="3" creationId="{00000000-0000-0000-0000-000000000000}"/>
          </ac:spMkLst>
        </pc:spChg>
      </pc:sldChg>
      <pc:sldChg chg="modSp mod">
        <pc:chgData name="Andrew Green" userId="5c87a1a1-9dba-4e8d-80a3-ee66ced3ed9c" providerId="ADAL" clId="{C51402A8-759D-4EC6-ACF9-2DA98DE4C34E}" dt="2022-10-23T10:59:07.602" v="29" actId="20577"/>
        <pc:sldMkLst>
          <pc:docMk/>
          <pc:sldMk cId="1367639764" sldId="388"/>
        </pc:sldMkLst>
        <pc:spChg chg="mod">
          <ac:chgData name="Andrew Green" userId="5c87a1a1-9dba-4e8d-80a3-ee66ced3ed9c" providerId="ADAL" clId="{C51402A8-759D-4EC6-ACF9-2DA98DE4C34E}" dt="2022-10-23T10:59:07.602" v="29" actId="20577"/>
          <ac:spMkLst>
            <pc:docMk/>
            <pc:sldMk cId="1367639764" sldId="388"/>
            <ac:spMk id="3" creationId="{00000000-0000-0000-0000-000000000000}"/>
          </ac:spMkLst>
        </pc:spChg>
      </pc:sldChg>
      <pc:sldChg chg="modSp mod">
        <pc:chgData name="Andrew Green" userId="5c87a1a1-9dba-4e8d-80a3-ee66ced3ed9c" providerId="ADAL" clId="{C51402A8-759D-4EC6-ACF9-2DA98DE4C34E}" dt="2022-10-23T10:59:53.847" v="58" actId="27636"/>
        <pc:sldMkLst>
          <pc:docMk/>
          <pc:sldMk cId="2712163364" sldId="391"/>
        </pc:sldMkLst>
        <pc:spChg chg="mod">
          <ac:chgData name="Andrew Green" userId="5c87a1a1-9dba-4e8d-80a3-ee66ced3ed9c" providerId="ADAL" clId="{C51402A8-759D-4EC6-ACF9-2DA98DE4C34E}" dt="2022-10-23T10:59:53.847" v="58" actId="27636"/>
          <ac:spMkLst>
            <pc:docMk/>
            <pc:sldMk cId="2712163364" sldId="391"/>
            <ac:spMk id="3" creationId="{00000000-0000-0000-0000-000000000000}"/>
          </ac:spMkLst>
        </pc:spChg>
      </pc:sldChg>
      <pc:sldChg chg="modSp mod">
        <pc:chgData name="Andrew Green" userId="5c87a1a1-9dba-4e8d-80a3-ee66ced3ed9c" providerId="ADAL" clId="{C51402A8-759D-4EC6-ACF9-2DA98DE4C34E}" dt="2022-10-23T10:59:59.828" v="62" actId="20577"/>
        <pc:sldMkLst>
          <pc:docMk/>
          <pc:sldMk cId="1631211772" sldId="392"/>
        </pc:sldMkLst>
        <pc:spChg chg="mod">
          <ac:chgData name="Andrew Green" userId="5c87a1a1-9dba-4e8d-80a3-ee66ced3ed9c" providerId="ADAL" clId="{C51402A8-759D-4EC6-ACF9-2DA98DE4C34E}" dt="2022-10-23T10:59:59.828" v="62" actId="20577"/>
          <ac:spMkLst>
            <pc:docMk/>
            <pc:sldMk cId="1631211772" sldId="392"/>
            <ac:spMk id="3" creationId="{00000000-0000-0000-0000-000000000000}"/>
          </ac:spMkLst>
        </pc:spChg>
      </pc:sldChg>
      <pc:sldChg chg="modSp mod">
        <pc:chgData name="Andrew Green" userId="5c87a1a1-9dba-4e8d-80a3-ee66ced3ed9c" providerId="ADAL" clId="{C51402A8-759D-4EC6-ACF9-2DA98DE4C34E}" dt="2022-10-23T11:00:05.358" v="65" actId="20577"/>
        <pc:sldMkLst>
          <pc:docMk/>
          <pc:sldMk cId="290522125" sldId="393"/>
        </pc:sldMkLst>
        <pc:spChg chg="mod">
          <ac:chgData name="Andrew Green" userId="5c87a1a1-9dba-4e8d-80a3-ee66ced3ed9c" providerId="ADAL" clId="{C51402A8-759D-4EC6-ACF9-2DA98DE4C34E}" dt="2022-10-23T11:00:05.358" v="65" actId="20577"/>
          <ac:spMkLst>
            <pc:docMk/>
            <pc:sldMk cId="290522125" sldId="393"/>
            <ac:spMk id="3" creationId="{00000000-0000-0000-0000-000000000000}"/>
          </ac:spMkLst>
        </pc:spChg>
      </pc:sldChg>
      <pc:sldChg chg="modSp mod">
        <pc:chgData name="Andrew Green" userId="5c87a1a1-9dba-4e8d-80a3-ee66ced3ed9c" providerId="ADAL" clId="{C51402A8-759D-4EC6-ACF9-2DA98DE4C34E}" dt="2022-10-23T11:00:16.785" v="72" actId="20577"/>
        <pc:sldMkLst>
          <pc:docMk/>
          <pc:sldMk cId="1987420062" sldId="394"/>
        </pc:sldMkLst>
        <pc:spChg chg="mod">
          <ac:chgData name="Andrew Green" userId="5c87a1a1-9dba-4e8d-80a3-ee66ced3ed9c" providerId="ADAL" clId="{C51402A8-759D-4EC6-ACF9-2DA98DE4C34E}" dt="2022-10-23T11:00:16.785" v="72" actId="20577"/>
          <ac:spMkLst>
            <pc:docMk/>
            <pc:sldMk cId="1987420062" sldId="394"/>
            <ac:spMk id="3" creationId="{00000000-0000-0000-0000-000000000000}"/>
          </ac:spMkLst>
        </pc:spChg>
      </pc:sldChg>
      <pc:sldChg chg="modSp mod">
        <pc:chgData name="Andrew Green" userId="5c87a1a1-9dba-4e8d-80a3-ee66ced3ed9c" providerId="ADAL" clId="{C51402A8-759D-4EC6-ACF9-2DA98DE4C34E}" dt="2022-10-23T11:00:20.251" v="74" actId="20577"/>
        <pc:sldMkLst>
          <pc:docMk/>
          <pc:sldMk cId="6544500" sldId="395"/>
        </pc:sldMkLst>
        <pc:spChg chg="mod">
          <ac:chgData name="Andrew Green" userId="5c87a1a1-9dba-4e8d-80a3-ee66ced3ed9c" providerId="ADAL" clId="{C51402A8-759D-4EC6-ACF9-2DA98DE4C34E}" dt="2022-10-23T11:00:20.251" v="74" actId="20577"/>
          <ac:spMkLst>
            <pc:docMk/>
            <pc:sldMk cId="6544500" sldId="395"/>
            <ac:spMk id="3" creationId="{00000000-0000-0000-0000-000000000000}"/>
          </ac:spMkLst>
        </pc:spChg>
      </pc:sldChg>
      <pc:sldChg chg="modSp mod">
        <pc:chgData name="Andrew Green" userId="5c87a1a1-9dba-4e8d-80a3-ee66ced3ed9c" providerId="ADAL" clId="{C51402A8-759D-4EC6-ACF9-2DA98DE4C34E}" dt="2022-10-23T11:00:29.007" v="79" actId="20577"/>
        <pc:sldMkLst>
          <pc:docMk/>
          <pc:sldMk cId="1299298302" sldId="396"/>
        </pc:sldMkLst>
        <pc:spChg chg="mod">
          <ac:chgData name="Andrew Green" userId="5c87a1a1-9dba-4e8d-80a3-ee66ced3ed9c" providerId="ADAL" clId="{C51402A8-759D-4EC6-ACF9-2DA98DE4C34E}" dt="2022-10-23T11:00:29.007" v="79" actId="20577"/>
          <ac:spMkLst>
            <pc:docMk/>
            <pc:sldMk cId="1299298302" sldId="396"/>
            <ac:spMk id="3" creationId="{00000000-0000-0000-0000-000000000000}"/>
          </ac:spMkLst>
        </pc:spChg>
      </pc:sldChg>
      <pc:sldChg chg="modSp mod">
        <pc:chgData name="Andrew Green" userId="5c87a1a1-9dba-4e8d-80a3-ee66ced3ed9c" providerId="ADAL" clId="{C51402A8-759D-4EC6-ACF9-2DA98DE4C34E}" dt="2022-10-23T11:00:35.891" v="83" actId="20577"/>
        <pc:sldMkLst>
          <pc:docMk/>
          <pc:sldMk cId="3745167087" sldId="398"/>
        </pc:sldMkLst>
        <pc:spChg chg="mod">
          <ac:chgData name="Andrew Green" userId="5c87a1a1-9dba-4e8d-80a3-ee66ced3ed9c" providerId="ADAL" clId="{C51402A8-759D-4EC6-ACF9-2DA98DE4C34E}" dt="2022-10-23T11:00:35.891" v="83" actId="20577"/>
          <ac:spMkLst>
            <pc:docMk/>
            <pc:sldMk cId="3745167087" sldId="398"/>
            <ac:spMk id="3" creationId="{00000000-0000-0000-0000-000000000000}"/>
          </ac:spMkLst>
        </pc:spChg>
      </pc:sldChg>
      <pc:sldChg chg="modSp mod">
        <pc:chgData name="Andrew Green" userId="5c87a1a1-9dba-4e8d-80a3-ee66ced3ed9c" providerId="ADAL" clId="{C51402A8-759D-4EC6-ACF9-2DA98DE4C34E}" dt="2022-10-23T11:00:41.456" v="88" actId="20577"/>
        <pc:sldMkLst>
          <pc:docMk/>
          <pc:sldMk cId="1937808024" sldId="399"/>
        </pc:sldMkLst>
        <pc:spChg chg="mod">
          <ac:chgData name="Andrew Green" userId="5c87a1a1-9dba-4e8d-80a3-ee66ced3ed9c" providerId="ADAL" clId="{C51402A8-759D-4EC6-ACF9-2DA98DE4C34E}" dt="2022-10-23T11:00:41.456" v="88" actId="20577"/>
          <ac:spMkLst>
            <pc:docMk/>
            <pc:sldMk cId="1937808024" sldId="399"/>
            <ac:spMk id="3" creationId="{00000000-0000-0000-0000-000000000000}"/>
          </ac:spMkLst>
        </pc:spChg>
      </pc:sldChg>
      <pc:sldChg chg="modSp mod">
        <pc:chgData name="Andrew Green" userId="5c87a1a1-9dba-4e8d-80a3-ee66ced3ed9c" providerId="ADAL" clId="{C51402A8-759D-4EC6-ACF9-2DA98DE4C34E}" dt="2022-10-23T11:00:45.413" v="91" actId="20577"/>
        <pc:sldMkLst>
          <pc:docMk/>
          <pc:sldMk cId="3961765978" sldId="400"/>
        </pc:sldMkLst>
        <pc:spChg chg="mod">
          <ac:chgData name="Andrew Green" userId="5c87a1a1-9dba-4e8d-80a3-ee66ced3ed9c" providerId="ADAL" clId="{C51402A8-759D-4EC6-ACF9-2DA98DE4C34E}" dt="2022-10-23T11:00:45.413" v="91" actId="20577"/>
          <ac:spMkLst>
            <pc:docMk/>
            <pc:sldMk cId="3961765978" sldId="400"/>
            <ac:spMk id="3" creationId="{00000000-0000-0000-0000-000000000000}"/>
          </ac:spMkLst>
        </pc:spChg>
      </pc:sldChg>
      <pc:sldChg chg="modSp mod">
        <pc:chgData name="Andrew Green" userId="5c87a1a1-9dba-4e8d-80a3-ee66ced3ed9c" providerId="ADAL" clId="{C51402A8-759D-4EC6-ACF9-2DA98DE4C34E}" dt="2022-10-23T11:00:51.044" v="96" actId="20577"/>
        <pc:sldMkLst>
          <pc:docMk/>
          <pc:sldMk cId="1642465895" sldId="401"/>
        </pc:sldMkLst>
        <pc:spChg chg="mod">
          <ac:chgData name="Andrew Green" userId="5c87a1a1-9dba-4e8d-80a3-ee66ced3ed9c" providerId="ADAL" clId="{C51402A8-759D-4EC6-ACF9-2DA98DE4C34E}" dt="2022-10-23T11:00:51.044" v="96" actId="20577"/>
          <ac:spMkLst>
            <pc:docMk/>
            <pc:sldMk cId="1642465895" sldId="401"/>
            <ac:spMk id="3" creationId="{00000000-0000-0000-0000-000000000000}"/>
          </ac:spMkLst>
        </pc:spChg>
      </pc:sldChg>
      <pc:sldChg chg="modSp mod">
        <pc:chgData name="Andrew Green" userId="5c87a1a1-9dba-4e8d-80a3-ee66ced3ed9c" providerId="ADAL" clId="{C51402A8-759D-4EC6-ACF9-2DA98DE4C34E}" dt="2022-10-23T11:00:54.842" v="99" actId="20577"/>
        <pc:sldMkLst>
          <pc:docMk/>
          <pc:sldMk cId="2726272471" sldId="402"/>
        </pc:sldMkLst>
        <pc:spChg chg="mod">
          <ac:chgData name="Andrew Green" userId="5c87a1a1-9dba-4e8d-80a3-ee66ced3ed9c" providerId="ADAL" clId="{C51402A8-759D-4EC6-ACF9-2DA98DE4C34E}" dt="2022-10-23T11:00:54.842" v="99" actId="20577"/>
          <ac:spMkLst>
            <pc:docMk/>
            <pc:sldMk cId="2726272471" sldId="402"/>
            <ac:spMk id="3" creationId="{00000000-0000-0000-0000-000000000000}"/>
          </ac:spMkLst>
        </pc:spChg>
      </pc:sldChg>
      <pc:sldChg chg="modSp mod">
        <pc:chgData name="Andrew Green" userId="5c87a1a1-9dba-4e8d-80a3-ee66ced3ed9c" providerId="ADAL" clId="{C51402A8-759D-4EC6-ACF9-2DA98DE4C34E}" dt="2022-10-23T11:00:57.898" v="101" actId="20577"/>
        <pc:sldMkLst>
          <pc:docMk/>
          <pc:sldMk cId="721772876" sldId="403"/>
        </pc:sldMkLst>
        <pc:spChg chg="mod">
          <ac:chgData name="Andrew Green" userId="5c87a1a1-9dba-4e8d-80a3-ee66ced3ed9c" providerId="ADAL" clId="{C51402A8-759D-4EC6-ACF9-2DA98DE4C34E}" dt="2022-10-23T11:00:57.898" v="101" actId="20577"/>
          <ac:spMkLst>
            <pc:docMk/>
            <pc:sldMk cId="721772876" sldId="403"/>
            <ac:spMk id="3" creationId="{00000000-0000-0000-0000-000000000000}"/>
          </ac:spMkLst>
        </pc:spChg>
      </pc:sldChg>
      <pc:sldChg chg="modSp mod">
        <pc:chgData name="Andrew Green" userId="5c87a1a1-9dba-4e8d-80a3-ee66ced3ed9c" providerId="ADAL" clId="{C51402A8-759D-4EC6-ACF9-2DA98DE4C34E}" dt="2022-10-23T11:01:03.340" v="106" actId="20577"/>
        <pc:sldMkLst>
          <pc:docMk/>
          <pc:sldMk cId="1373108275" sldId="404"/>
        </pc:sldMkLst>
        <pc:spChg chg="mod">
          <ac:chgData name="Andrew Green" userId="5c87a1a1-9dba-4e8d-80a3-ee66ced3ed9c" providerId="ADAL" clId="{C51402A8-759D-4EC6-ACF9-2DA98DE4C34E}" dt="2022-10-23T11:01:03.340" v="106" actId="20577"/>
          <ac:spMkLst>
            <pc:docMk/>
            <pc:sldMk cId="1373108275" sldId="404"/>
            <ac:spMk id="3" creationId="{00000000-0000-0000-0000-000000000000}"/>
          </ac:spMkLst>
        </pc:spChg>
      </pc:sldChg>
      <pc:sldChg chg="modSp mod">
        <pc:chgData name="Andrew Green" userId="5c87a1a1-9dba-4e8d-80a3-ee66ced3ed9c" providerId="ADAL" clId="{C51402A8-759D-4EC6-ACF9-2DA98DE4C34E}" dt="2022-10-23T11:01:06.961" v="108" actId="20577"/>
        <pc:sldMkLst>
          <pc:docMk/>
          <pc:sldMk cId="633185784" sldId="405"/>
        </pc:sldMkLst>
        <pc:spChg chg="mod">
          <ac:chgData name="Andrew Green" userId="5c87a1a1-9dba-4e8d-80a3-ee66ced3ed9c" providerId="ADAL" clId="{C51402A8-759D-4EC6-ACF9-2DA98DE4C34E}" dt="2022-10-23T11:01:06.961" v="108" actId="20577"/>
          <ac:spMkLst>
            <pc:docMk/>
            <pc:sldMk cId="633185784" sldId="405"/>
            <ac:spMk id="3" creationId="{00000000-0000-0000-0000-000000000000}"/>
          </ac:spMkLst>
        </pc:spChg>
      </pc:sldChg>
      <pc:sldChg chg="modSp mod">
        <pc:chgData name="Andrew Green" userId="5c87a1a1-9dba-4e8d-80a3-ee66ced3ed9c" providerId="ADAL" clId="{C51402A8-759D-4EC6-ACF9-2DA98DE4C34E}" dt="2022-10-23T11:01:11.918" v="112" actId="20577"/>
        <pc:sldMkLst>
          <pc:docMk/>
          <pc:sldMk cId="3773050121" sldId="406"/>
        </pc:sldMkLst>
        <pc:spChg chg="mod">
          <ac:chgData name="Andrew Green" userId="5c87a1a1-9dba-4e8d-80a3-ee66ced3ed9c" providerId="ADAL" clId="{C51402A8-759D-4EC6-ACF9-2DA98DE4C34E}" dt="2022-10-23T11:01:11.918" v="112" actId="20577"/>
          <ac:spMkLst>
            <pc:docMk/>
            <pc:sldMk cId="3773050121" sldId="406"/>
            <ac:spMk id="3" creationId="{00000000-0000-0000-0000-000000000000}"/>
          </ac:spMkLst>
        </pc:spChg>
      </pc:sldChg>
      <pc:sldChg chg="modSp mod">
        <pc:chgData name="Andrew Green" userId="5c87a1a1-9dba-4e8d-80a3-ee66ced3ed9c" providerId="ADAL" clId="{C51402A8-759D-4EC6-ACF9-2DA98DE4C34E}" dt="2022-10-23T11:01:23.609" v="118" actId="113"/>
        <pc:sldMkLst>
          <pc:docMk/>
          <pc:sldMk cId="3306459925" sldId="407"/>
        </pc:sldMkLst>
        <pc:spChg chg="mod">
          <ac:chgData name="Andrew Green" userId="5c87a1a1-9dba-4e8d-80a3-ee66ced3ed9c" providerId="ADAL" clId="{C51402A8-759D-4EC6-ACF9-2DA98DE4C34E}" dt="2022-10-23T11:01:23.609" v="118" actId="113"/>
          <ac:spMkLst>
            <pc:docMk/>
            <pc:sldMk cId="3306459925" sldId="407"/>
            <ac:spMk id="3" creationId="{00000000-0000-0000-0000-000000000000}"/>
          </ac:spMkLst>
        </pc:spChg>
      </pc:sldChg>
      <pc:sldChg chg="modSp mod">
        <pc:chgData name="Andrew Green" userId="5c87a1a1-9dba-4e8d-80a3-ee66ced3ed9c" providerId="ADAL" clId="{C51402A8-759D-4EC6-ACF9-2DA98DE4C34E}" dt="2022-10-23T11:01:32.412" v="120" actId="20577"/>
        <pc:sldMkLst>
          <pc:docMk/>
          <pc:sldMk cId="3209835815" sldId="408"/>
        </pc:sldMkLst>
        <pc:spChg chg="mod">
          <ac:chgData name="Andrew Green" userId="5c87a1a1-9dba-4e8d-80a3-ee66ced3ed9c" providerId="ADAL" clId="{C51402A8-759D-4EC6-ACF9-2DA98DE4C34E}" dt="2022-10-23T11:01:32.412" v="120" actId="20577"/>
          <ac:spMkLst>
            <pc:docMk/>
            <pc:sldMk cId="3209835815" sldId="408"/>
            <ac:spMk id="3" creationId="{00000000-0000-0000-0000-000000000000}"/>
          </ac:spMkLst>
        </pc:spChg>
      </pc:sldChg>
      <pc:sldChg chg="modSp mod">
        <pc:chgData name="Andrew Green" userId="5c87a1a1-9dba-4e8d-80a3-ee66ced3ed9c" providerId="ADAL" clId="{C51402A8-759D-4EC6-ACF9-2DA98DE4C34E}" dt="2022-10-23T11:01:37.748" v="122" actId="20577"/>
        <pc:sldMkLst>
          <pc:docMk/>
          <pc:sldMk cId="3923680147" sldId="409"/>
        </pc:sldMkLst>
        <pc:spChg chg="mod">
          <ac:chgData name="Andrew Green" userId="5c87a1a1-9dba-4e8d-80a3-ee66ced3ed9c" providerId="ADAL" clId="{C51402A8-759D-4EC6-ACF9-2DA98DE4C34E}" dt="2022-10-23T11:01:37.748" v="122" actId="20577"/>
          <ac:spMkLst>
            <pc:docMk/>
            <pc:sldMk cId="3923680147" sldId="409"/>
            <ac:spMk id="3" creationId="{00000000-0000-0000-0000-000000000000}"/>
          </ac:spMkLst>
        </pc:spChg>
      </pc:sldChg>
      <pc:sldChg chg="modSp mod">
        <pc:chgData name="Andrew Green" userId="5c87a1a1-9dba-4e8d-80a3-ee66ced3ed9c" providerId="ADAL" clId="{C51402A8-759D-4EC6-ACF9-2DA98DE4C34E}" dt="2022-10-23T11:01:41.769" v="125" actId="20577"/>
        <pc:sldMkLst>
          <pc:docMk/>
          <pc:sldMk cId="3335447399" sldId="410"/>
        </pc:sldMkLst>
        <pc:spChg chg="mod">
          <ac:chgData name="Andrew Green" userId="5c87a1a1-9dba-4e8d-80a3-ee66ced3ed9c" providerId="ADAL" clId="{C51402A8-759D-4EC6-ACF9-2DA98DE4C34E}" dt="2022-10-23T11:01:41.769" v="125" actId="20577"/>
          <ac:spMkLst>
            <pc:docMk/>
            <pc:sldMk cId="3335447399" sldId="410"/>
            <ac:spMk id="3" creationId="{00000000-0000-0000-0000-000000000000}"/>
          </ac:spMkLst>
        </pc:spChg>
      </pc:sldChg>
      <pc:sldChg chg="modSp mod">
        <pc:chgData name="Andrew Green" userId="5c87a1a1-9dba-4e8d-80a3-ee66ced3ed9c" providerId="ADAL" clId="{C51402A8-759D-4EC6-ACF9-2DA98DE4C34E}" dt="2022-10-23T11:03:03.158" v="133" actId="20577"/>
        <pc:sldMkLst>
          <pc:docMk/>
          <pc:sldMk cId="3740850666" sldId="411"/>
        </pc:sldMkLst>
        <pc:spChg chg="mod">
          <ac:chgData name="Andrew Green" userId="5c87a1a1-9dba-4e8d-80a3-ee66ced3ed9c" providerId="ADAL" clId="{C51402A8-759D-4EC6-ACF9-2DA98DE4C34E}" dt="2022-10-23T11:03:03.158" v="133" actId="20577"/>
          <ac:spMkLst>
            <pc:docMk/>
            <pc:sldMk cId="3740850666" sldId="411"/>
            <ac:spMk id="2" creationId="{00000000-0000-0000-0000-000000000000}"/>
          </ac:spMkLst>
        </pc:spChg>
      </pc:sldChg>
      <pc:sldChg chg="modSp del mod">
        <pc:chgData name="Andrew Green" userId="5c87a1a1-9dba-4e8d-80a3-ee66ced3ed9c" providerId="ADAL" clId="{C51402A8-759D-4EC6-ACF9-2DA98DE4C34E}" dt="2022-10-23T11:04:24.801" v="142" actId="47"/>
        <pc:sldMkLst>
          <pc:docMk/>
          <pc:sldMk cId="2397934133" sldId="412"/>
        </pc:sldMkLst>
        <pc:spChg chg="mod">
          <ac:chgData name="Andrew Green" userId="5c87a1a1-9dba-4e8d-80a3-ee66ced3ed9c" providerId="ADAL" clId="{C51402A8-759D-4EC6-ACF9-2DA98DE4C34E}" dt="2022-10-23T11:03:13.805" v="141" actId="20577"/>
          <ac:spMkLst>
            <pc:docMk/>
            <pc:sldMk cId="2397934133" sldId="412"/>
            <ac:spMk id="3" creationId="{EF744CFB-B0A8-4D4E-8F4C-E2AFDBF57AD0}"/>
          </ac:spMkLst>
        </pc:spChg>
      </pc:sldChg>
    </pc:docChg>
  </pc:docChgLst>
  <pc:docChgLst>
    <pc:chgData name="Green, Andrew" userId="5c87a1a1-9dba-4e8d-80a3-ee66ced3ed9c" providerId="ADAL" clId="{A9F82AE7-10B2-49AB-8387-86B3ADC58F79}"/>
    <pc:docChg chg="modSld">
      <pc:chgData name="Green, Andrew" userId="5c87a1a1-9dba-4e8d-80a3-ee66ced3ed9c" providerId="ADAL" clId="{A9F82AE7-10B2-49AB-8387-86B3ADC58F79}" dt="2019-10-11T15:21:33.244" v="12" actId="14861"/>
      <pc:docMkLst>
        <pc:docMk/>
      </pc:docMkLst>
      <pc:sldChg chg="addSp delSp modSp">
        <pc:chgData name="Green, Andrew" userId="5c87a1a1-9dba-4e8d-80a3-ee66ced3ed9c" providerId="ADAL" clId="{A9F82AE7-10B2-49AB-8387-86B3ADC58F79}" dt="2019-10-11T15:21:33.244" v="12" actId="14861"/>
        <pc:sldMkLst>
          <pc:docMk/>
          <pc:sldMk cId="0" sldId="277"/>
        </pc:sldMkLst>
        <pc:spChg chg="mod">
          <ac:chgData name="Green, Andrew" userId="5c87a1a1-9dba-4e8d-80a3-ee66ced3ed9c" providerId="ADAL" clId="{A9F82AE7-10B2-49AB-8387-86B3ADC58F79}" dt="2019-10-11T15:20:34.052" v="8" actId="20577"/>
          <ac:spMkLst>
            <pc:docMk/>
            <pc:sldMk cId="0" sldId="277"/>
            <ac:spMk id="3" creationId="{00000000-0000-0000-0000-000000000000}"/>
          </ac:spMkLst>
        </pc:spChg>
        <pc:picChg chg="add del">
          <ac:chgData name="Green, Andrew" userId="5c87a1a1-9dba-4e8d-80a3-ee66ced3ed9c" providerId="ADAL" clId="{A9F82AE7-10B2-49AB-8387-86B3ADC58F79}" dt="2019-10-11T15:20:31.785" v="5"/>
          <ac:picMkLst>
            <pc:docMk/>
            <pc:sldMk cId="0" sldId="277"/>
            <ac:picMk id="4" creationId="{BF265EE0-1FFC-467E-979A-81A233AEA8AB}"/>
          </ac:picMkLst>
        </pc:picChg>
        <pc:picChg chg="add mod">
          <ac:chgData name="Green, Andrew" userId="5c87a1a1-9dba-4e8d-80a3-ee66ced3ed9c" providerId="ADAL" clId="{A9F82AE7-10B2-49AB-8387-86B3ADC58F79}" dt="2019-10-11T15:21:33.244" v="12" actId="14861"/>
          <ac:picMkLst>
            <pc:docMk/>
            <pc:sldMk cId="0" sldId="277"/>
            <ac:picMk id="5" creationId="{B0DFB6C1-48E0-4E4C-AD5C-6965A4D88A69}"/>
          </ac:picMkLst>
        </pc:picChg>
      </pc:sldChg>
    </pc:docChg>
  </pc:docChgLst>
  <pc:docChgLst>
    <pc:chgData name="Andrew Green" userId="5c87a1a1-9dba-4e8d-80a3-ee66ced3ed9c" providerId="ADAL" clId="{95946267-12FF-48E4-9A6C-01541A3B3B76}"/>
    <pc:docChg chg="modSld">
      <pc:chgData name="Andrew Green" userId="5c87a1a1-9dba-4e8d-80a3-ee66ced3ed9c" providerId="ADAL" clId="{95946267-12FF-48E4-9A6C-01541A3B3B76}" dt="2022-06-23T15:16:08.789" v="0"/>
      <pc:docMkLst>
        <pc:docMk/>
      </pc:docMkLst>
      <pc:sldChg chg="modSp mod">
        <pc:chgData name="Andrew Green" userId="5c87a1a1-9dba-4e8d-80a3-ee66ced3ed9c" providerId="ADAL" clId="{95946267-12FF-48E4-9A6C-01541A3B3B76}" dt="2022-06-23T15:16:08.789" v="0"/>
        <pc:sldMkLst>
          <pc:docMk/>
          <pc:sldMk cId="0" sldId="256"/>
        </pc:sldMkLst>
        <pc:spChg chg="mod">
          <ac:chgData name="Andrew Green" userId="5c87a1a1-9dba-4e8d-80a3-ee66ced3ed9c" providerId="ADAL" clId="{95946267-12FF-48E4-9A6C-01541A3B3B76}" dt="2022-06-23T15:16:08.789" v="0"/>
          <ac:spMkLst>
            <pc:docMk/>
            <pc:sldMk cId="0" sldId="256"/>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8FD93-DBCC-454F-8B41-8334835EDD7F}" type="datetimeFigureOut">
              <a:rPr lang="en-GB" smtClean="0"/>
              <a:t>23/10/2022</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3D83F-DC1D-4206-A168-2287E477B1D2}" type="slidenum">
              <a:rPr lang="en-GB" smtClean="0"/>
              <a:t>‹#›</a:t>
            </a:fld>
            <a:endParaRPr lang="en-GB" dirty="0"/>
          </a:p>
        </p:txBody>
      </p:sp>
    </p:spTree>
    <p:extLst>
      <p:ext uri="{BB962C8B-B14F-4D97-AF65-F5344CB8AC3E}">
        <p14:creationId xmlns:p14="http://schemas.microsoft.com/office/powerpoint/2010/main" val="2895033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https://www.php.net/manual/en/refs.database.php</a:t>
            </a:r>
          </a:p>
          <a:p>
            <a:r>
              <a:rPr lang="en-GB" dirty="0"/>
              <a:t>https://getcomposer.org/</a:t>
            </a:r>
          </a:p>
        </p:txBody>
      </p:sp>
      <p:sp>
        <p:nvSpPr>
          <p:cNvPr id="4" name="Slide Number Placeholder 3"/>
          <p:cNvSpPr>
            <a:spLocks noGrp="1"/>
          </p:cNvSpPr>
          <p:nvPr>
            <p:ph type="sldNum" sz="quarter" idx="10"/>
          </p:nvPr>
        </p:nvSpPr>
        <p:spPr/>
        <p:txBody>
          <a:bodyPr/>
          <a:lstStyle/>
          <a:p>
            <a:fld id="{F613D83F-DC1D-4206-A168-2287E477B1D2}" type="slidenum">
              <a:rPr lang="en-GB" smtClean="0"/>
              <a:t>7</a:t>
            </a:fld>
            <a:endParaRPr lang="en-GB" dirty="0"/>
          </a:p>
        </p:txBody>
      </p:sp>
    </p:spTree>
    <p:extLst>
      <p:ext uri="{BB962C8B-B14F-4D97-AF65-F5344CB8AC3E}">
        <p14:creationId xmlns:p14="http://schemas.microsoft.com/office/powerpoint/2010/main" val="1962776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date</a:t>
            </a:r>
            <a:r>
              <a:rPr lang="en-GB" b="1" baseline="0" dirty="0"/>
              <a:t>_format</a:t>
            </a:r>
            <a:r>
              <a:rPr lang="en-GB" baseline="0" dirty="0"/>
              <a:t> manual here - https://www.w3schools.com/php/func_date_date_format.asp</a:t>
            </a:r>
          </a:p>
          <a:p>
            <a:endParaRPr lang="en-GB" baseline="0" dirty="0"/>
          </a:p>
          <a:p>
            <a:r>
              <a:rPr lang="en-GB" baseline="0" dirty="0"/>
              <a:t>The string format </a:t>
            </a:r>
            <a:r>
              <a:rPr lang="es-ES" b="1" baseline="0" dirty="0"/>
              <a:t>"</a:t>
            </a:r>
            <a:r>
              <a:rPr lang="es-ES" b="1" baseline="0" dirty="0" err="1"/>
              <a:t>jS</a:t>
            </a:r>
            <a:r>
              <a:rPr lang="es-ES" b="1" baseline="0" dirty="0"/>
              <a:t> M Y, g:i a“ </a:t>
            </a:r>
            <a:r>
              <a:rPr lang="es-ES" baseline="0" dirty="0"/>
              <a:t>is:</a:t>
            </a:r>
          </a:p>
          <a:p>
            <a:r>
              <a:rPr lang="es-ES" baseline="0" dirty="0"/>
              <a:t>j = day of the month without a leading zero (1-31)</a:t>
            </a:r>
          </a:p>
          <a:p>
            <a:r>
              <a:rPr lang="es-ES" baseline="0" dirty="0"/>
              <a:t>S = </a:t>
            </a:r>
            <a:r>
              <a:rPr lang="en-GB" dirty="0"/>
              <a:t>The English ordinal suffix for the day of the month (2 characters </a:t>
            </a:r>
            <a:r>
              <a:rPr lang="en-GB" dirty="0" err="1"/>
              <a:t>st</a:t>
            </a:r>
            <a:r>
              <a:rPr lang="en-GB" dirty="0"/>
              <a:t>, </a:t>
            </a:r>
            <a:r>
              <a:rPr lang="en-GB" dirty="0" err="1"/>
              <a:t>nd</a:t>
            </a:r>
            <a:r>
              <a:rPr lang="en-GB" dirty="0"/>
              <a:t>, </a:t>
            </a:r>
            <a:r>
              <a:rPr lang="en-GB" dirty="0" err="1"/>
              <a:t>rd</a:t>
            </a:r>
            <a:r>
              <a:rPr lang="en-GB" dirty="0"/>
              <a:t> or </a:t>
            </a:r>
            <a:r>
              <a:rPr lang="en-GB" dirty="0" err="1"/>
              <a:t>th.</a:t>
            </a:r>
            <a:r>
              <a:rPr lang="en-GB" dirty="0"/>
              <a:t> Works well with j)</a:t>
            </a:r>
          </a:p>
          <a:p>
            <a:r>
              <a:rPr lang="en-GB" dirty="0"/>
              <a:t>M = A short textual representation of a month (three letters)</a:t>
            </a:r>
          </a:p>
          <a:p>
            <a:r>
              <a:rPr lang="en-GB" dirty="0"/>
              <a:t>Y = A four digit representation of a year</a:t>
            </a:r>
          </a:p>
          <a:p>
            <a:r>
              <a:rPr lang="en-GB" dirty="0"/>
              <a:t>g</a:t>
            </a:r>
            <a:r>
              <a:rPr lang="en-GB" baseline="0" dirty="0"/>
              <a:t> = </a:t>
            </a:r>
            <a:r>
              <a:rPr lang="en-GB" dirty="0"/>
              <a:t>12-hour format of an hour (1 to 12)</a:t>
            </a:r>
          </a:p>
          <a:p>
            <a:r>
              <a:rPr lang="en-GB" dirty="0" err="1"/>
              <a:t>i</a:t>
            </a:r>
            <a:r>
              <a:rPr lang="en-GB" baseline="0" dirty="0"/>
              <a:t> = </a:t>
            </a:r>
            <a:r>
              <a:rPr lang="en-GB" dirty="0"/>
              <a:t>Minutes with leading zeros (00 to 59)</a:t>
            </a:r>
          </a:p>
          <a:p>
            <a:r>
              <a:rPr lang="en-GB" dirty="0"/>
              <a:t>a</a:t>
            </a:r>
            <a:r>
              <a:rPr lang="en-GB" baseline="0" dirty="0"/>
              <a:t> = </a:t>
            </a:r>
            <a:r>
              <a:rPr lang="en-GB" dirty="0"/>
              <a:t>Lowercase am or pm</a:t>
            </a:r>
          </a:p>
          <a:p>
            <a:endParaRPr lang="en-GB" dirty="0"/>
          </a:p>
          <a:p>
            <a:r>
              <a:rPr lang="en-GB" dirty="0"/>
              <a:t>The comma</a:t>
            </a:r>
            <a:r>
              <a:rPr lang="en-GB" baseline="0" dirty="0"/>
              <a:t> and the colon are just a comma and a colon and get printed into the string as such</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32</a:t>
            </a:fld>
            <a:endParaRPr lang="en-GB" dirty="0"/>
          </a:p>
        </p:txBody>
      </p:sp>
    </p:spTree>
    <p:extLst>
      <p:ext uri="{BB962C8B-B14F-4D97-AF65-F5344CB8AC3E}">
        <p14:creationId xmlns:p14="http://schemas.microsoft.com/office/powerpoint/2010/main" val="447657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keep the ternary that</a:t>
            </a:r>
            <a:r>
              <a:rPr lang="en-GB" baseline="0" dirty="0"/>
              <a:t> we were using as we still need the word to display, we are simply adding a hyperlink around it</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34</a:t>
            </a:fld>
            <a:endParaRPr lang="en-GB" dirty="0"/>
          </a:p>
        </p:txBody>
      </p:sp>
    </p:spTree>
    <p:extLst>
      <p:ext uri="{BB962C8B-B14F-4D97-AF65-F5344CB8AC3E}">
        <p14:creationId xmlns:p14="http://schemas.microsoft.com/office/powerpoint/2010/main" val="1582217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ternary looks complex but isn’t</a:t>
            </a:r>
          </a:p>
          <a:p>
            <a:endParaRPr lang="en-GB" dirty="0"/>
          </a:p>
          <a:p>
            <a:r>
              <a:rPr lang="en-GB" dirty="0"/>
              <a:t>If</a:t>
            </a:r>
            <a:r>
              <a:rPr lang="en-GB" baseline="0" dirty="0"/>
              <a:t> </a:t>
            </a:r>
            <a:r>
              <a:rPr lang="en-GB" b="1" baseline="0" dirty="0"/>
              <a:t>$_GET[‘completed’]</a:t>
            </a:r>
            <a:r>
              <a:rPr lang="en-GB" baseline="0" dirty="0"/>
              <a:t> = 0 then the test will fail, the second element in the ternary will run and </a:t>
            </a:r>
            <a:r>
              <a:rPr lang="en-GB" b="1" baseline="0" dirty="0"/>
              <a:t>$completed </a:t>
            </a:r>
            <a:r>
              <a:rPr lang="en-GB" baseline="0" dirty="0"/>
              <a:t>will = 1</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On the other hand, if </a:t>
            </a:r>
            <a:r>
              <a:rPr lang="en-GB" b="1" baseline="0" dirty="0"/>
              <a:t>$_GET[‘completed’]</a:t>
            </a:r>
            <a:r>
              <a:rPr lang="en-GB" baseline="0" dirty="0"/>
              <a:t> = 1 then the test will pass and the first element in the ternary will run, </a:t>
            </a:r>
            <a:r>
              <a:rPr lang="en-GB" b="1" baseline="0" dirty="0"/>
              <a:t>$completed </a:t>
            </a:r>
            <a:r>
              <a:rPr lang="en-GB" baseline="0" dirty="0"/>
              <a:t>will = 0</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This is a simple way of reversing a Boolean in PHP which is essentially what we are trying to do here</a:t>
            </a:r>
          </a:p>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35</a:t>
            </a:fld>
            <a:endParaRPr lang="en-GB" dirty="0"/>
          </a:p>
        </p:txBody>
      </p:sp>
    </p:spTree>
    <p:extLst>
      <p:ext uri="{BB962C8B-B14F-4D97-AF65-F5344CB8AC3E}">
        <p14:creationId xmlns:p14="http://schemas.microsoft.com/office/powerpoint/2010/main" val="3803805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indent="0" algn="l" defTabSz="914400" rtl="0" eaLnBrk="1" fontAlgn="auto" latinLnBrk="0" hangingPunct="1">
              <a:lnSpc>
                <a:spcPct val="100000"/>
              </a:lnSpc>
              <a:spcBef>
                <a:spcPts val="0"/>
              </a:spcBef>
              <a:spcAft>
                <a:spcPts val="0"/>
              </a:spcAft>
              <a:buClrTx/>
              <a:buSzTx/>
              <a:buFontTx/>
              <a:buNone/>
              <a:tabLst/>
              <a:defRPr/>
            </a:pPr>
            <a:r>
              <a:rPr lang="en-GB" b="0" dirty="0"/>
              <a:t>https://www.mysql.com/</a:t>
            </a:r>
          </a:p>
          <a:p>
            <a:r>
              <a:rPr lang="en-GB" dirty="0"/>
              <a:t>https://blog.panoply.io/a-comparative-vmariadb-vs-mysql</a:t>
            </a:r>
          </a:p>
          <a:p>
            <a:r>
              <a:rPr lang="en-GB" dirty="0"/>
              <a:t>https://dev.mysql.com/doc/refman/8.0/en/sql-statements.html</a:t>
            </a:r>
          </a:p>
        </p:txBody>
      </p:sp>
      <p:sp>
        <p:nvSpPr>
          <p:cNvPr id="4" name="Slide Number Placeholder 3"/>
          <p:cNvSpPr>
            <a:spLocks noGrp="1"/>
          </p:cNvSpPr>
          <p:nvPr>
            <p:ph type="sldNum" sz="quarter" idx="10"/>
          </p:nvPr>
        </p:nvSpPr>
        <p:spPr/>
        <p:txBody>
          <a:bodyPr/>
          <a:lstStyle/>
          <a:p>
            <a:fld id="{F613D83F-DC1D-4206-A168-2287E477B1D2}" type="slidenum">
              <a:rPr lang="en-GB" smtClean="0"/>
              <a:t>8</a:t>
            </a:fld>
            <a:endParaRPr lang="en-GB" dirty="0"/>
          </a:p>
        </p:txBody>
      </p:sp>
    </p:spTree>
    <p:extLst>
      <p:ext uri="{BB962C8B-B14F-4D97-AF65-F5344CB8AC3E}">
        <p14:creationId xmlns:p14="http://schemas.microsoft.com/office/powerpoint/2010/main" val="1373601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 Please</a:t>
            </a:r>
            <a:r>
              <a:rPr lang="en-GB" b="0" baseline="0" dirty="0"/>
              <a:t> make sure that both Apache and MySQL are started before trying to use PHPMyAdmin</a:t>
            </a:r>
            <a:endParaRPr lang="en-GB" b="0" dirty="0"/>
          </a:p>
          <a:p>
            <a:endParaRPr lang="en-GB" b="0" dirty="0"/>
          </a:p>
          <a:p>
            <a:r>
              <a:rPr lang="en-GB" b="0" dirty="0"/>
              <a:t>https://www.phpmyadmin.net/</a:t>
            </a:r>
          </a:p>
          <a:p>
            <a:r>
              <a:rPr lang="en-GB" b="0" dirty="0"/>
              <a:t>https://www.mysql.com/</a:t>
            </a:r>
          </a:p>
        </p:txBody>
      </p:sp>
      <p:sp>
        <p:nvSpPr>
          <p:cNvPr id="4" name="Slide Number Placeholder 3"/>
          <p:cNvSpPr>
            <a:spLocks noGrp="1"/>
          </p:cNvSpPr>
          <p:nvPr>
            <p:ph type="sldNum" sz="quarter" idx="10"/>
          </p:nvPr>
        </p:nvSpPr>
        <p:spPr/>
        <p:txBody>
          <a:bodyPr/>
          <a:lstStyle/>
          <a:p>
            <a:fld id="{F613D83F-DC1D-4206-A168-2287E477B1D2}" type="slidenum">
              <a:rPr lang="en-GB" smtClean="0"/>
              <a:t>9</a:t>
            </a:fld>
            <a:endParaRPr lang="en-GB" dirty="0"/>
          </a:p>
        </p:txBody>
      </p:sp>
    </p:spTree>
    <p:extLst>
      <p:ext uri="{BB962C8B-B14F-4D97-AF65-F5344CB8AC3E}">
        <p14:creationId xmlns:p14="http://schemas.microsoft.com/office/powerpoint/2010/main" val="3388082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completed</a:t>
            </a:r>
            <a:r>
              <a:rPr lang="en-GB" baseline="0" dirty="0"/>
              <a:t> is set as a </a:t>
            </a:r>
            <a:r>
              <a:rPr lang="en-GB" b="1" baseline="0" dirty="0"/>
              <a:t>Boolean</a:t>
            </a:r>
            <a:r>
              <a:rPr lang="en-GB" baseline="0" dirty="0"/>
              <a:t> but the default data is set as </a:t>
            </a:r>
            <a:r>
              <a:rPr lang="en-GB" b="1" baseline="0" dirty="0"/>
              <a:t>0</a:t>
            </a:r>
          </a:p>
          <a:p>
            <a:r>
              <a:rPr lang="en-GB" baseline="0" dirty="0"/>
              <a:t>This is because </a:t>
            </a:r>
            <a:r>
              <a:rPr lang="en-GB" b="1" baseline="0" dirty="0"/>
              <a:t>Boolean</a:t>
            </a:r>
            <a:r>
              <a:rPr lang="en-GB" baseline="0" dirty="0"/>
              <a:t> value of </a:t>
            </a:r>
            <a:r>
              <a:rPr lang="en-GB" b="1" baseline="0" dirty="0"/>
              <a:t>false</a:t>
            </a:r>
            <a:r>
              <a:rPr lang="en-GB" baseline="0" dirty="0"/>
              <a:t> often equates to numeric value of </a:t>
            </a:r>
            <a:r>
              <a:rPr lang="en-GB" b="1" baseline="0" dirty="0"/>
              <a:t>0</a:t>
            </a:r>
            <a:r>
              <a:rPr lang="en-GB" baseline="0" dirty="0"/>
              <a:t> in many programming languages and applications – </a:t>
            </a:r>
            <a:r>
              <a:rPr lang="en-GB" b="1" baseline="0" dirty="0"/>
              <a:t>true</a:t>
            </a:r>
            <a:r>
              <a:rPr lang="en-GB" baseline="0" dirty="0"/>
              <a:t> equates to numeric value of </a:t>
            </a:r>
            <a:r>
              <a:rPr lang="en-GB" b="1" baseline="0" dirty="0"/>
              <a:t>1</a:t>
            </a:r>
            <a:endParaRPr lang="en-GB" b="1" dirty="0"/>
          </a:p>
        </p:txBody>
      </p:sp>
      <p:sp>
        <p:nvSpPr>
          <p:cNvPr id="4" name="Slide Number Placeholder 3"/>
          <p:cNvSpPr>
            <a:spLocks noGrp="1"/>
          </p:cNvSpPr>
          <p:nvPr>
            <p:ph type="sldNum" sz="quarter" idx="10"/>
          </p:nvPr>
        </p:nvSpPr>
        <p:spPr/>
        <p:txBody>
          <a:bodyPr/>
          <a:lstStyle/>
          <a:p>
            <a:fld id="{F613D83F-DC1D-4206-A168-2287E477B1D2}" type="slidenum">
              <a:rPr lang="en-GB" smtClean="0"/>
              <a:t>14</a:t>
            </a:fld>
            <a:endParaRPr lang="en-GB" dirty="0"/>
          </a:p>
        </p:txBody>
      </p:sp>
    </p:spTree>
    <p:extLst>
      <p:ext uri="{BB962C8B-B14F-4D97-AF65-F5344CB8AC3E}">
        <p14:creationId xmlns:p14="http://schemas.microsoft.com/office/powerpoint/2010/main" val="3685149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 This is</a:t>
            </a:r>
            <a:r>
              <a:rPr lang="en-GB" baseline="0" dirty="0"/>
              <a:t> very weak but this is only our dev server and won’t hold any real data that anyone can exploit – as a result, I favour remember-ability over security</a:t>
            </a:r>
          </a:p>
          <a:p>
            <a:pPr marL="171450" indent="-171450">
              <a:buFont typeface="Arial" panose="020B0604020202020204" pitchFamily="34" charset="0"/>
              <a:buChar char="•"/>
            </a:pPr>
            <a:r>
              <a:rPr lang="en-GB" baseline="0" dirty="0"/>
              <a:t>** this is IMPORTANT!!!!!</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16</a:t>
            </a:fld>
            <a:endParaRPr lang="en-GB" dirty="0"/>
          </a:p>
        </p:txBody>
      </p:sp>
    </p:spTree>
    <p:extLst>
      <p:ext uri="{BB962C8B-B14F-4D97-AF65-F5344CB8AC3E}">
        <p14:creationId xmlns:p14="http://schemas.microsoft.com/office/powerpoint/2010/main" val="2289487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$connection </a:t>
            </a:r>
            <a:r>
              <a:rPr lang="en-GB" b="0" dirty="0"/>
              <a:t>is passed</a:t>
            </a:r>
            <a:r>
              <a:rPr lang="en-GB" b="0" baseline="0" dirty="0"/>
              <a:t> the account data that we added to the page on </a:t>
            </a:r>
            <a:r>
              <a:rPr lang="en-GB" b="1" baseline="0" dirty="0"/>
              <a:t>slide 22</a:t>
            </a:r>
            <a:endParaRPr lang="en-GB" b="1" dirty="0"/>
          </a:p>
          <a:p>
            <a:r>
              <a:rPr lang="en-GB" b="1" dirty="0"/>
              <a:t>Line 15</a:t>
            </a:r>
            <a:r>
              <a:rPr lang="en-GB" dirty="0"/>
              <a:t> tests our newly established connection for issues</a:t>
            </a:r>
          </a:p>
          <a:p>
            <a:r>
              <a:rPr lang="en-GB" dirty="0"/>
              <a:t>If issues</a:t>
            </a:r>
            <a:r>
              <a:rPr lang="en-GB" baseline="0" dirty="0"/>
              <a:t> are found, </a:t>
            </a:r>
            <a:r>
              <a:rPr lang="en-GB" b="1" baseline="0" dirty="0"/>
              <a:t>line 16 </a:t>
            </a:r>
            <a:r>
              <a:rPr lang="en-GB" baseline="0" dirty="0"/>
              <a:t>copies the error into </a:t>
            </a:r>
            <a:r>
              <a:rPr lang="en-GB" b="1" baseline="0" dirty="0"/>
              <a:t>$</a:t>
            </a:r>
            <a:r>
              <a:rPr lang="en-GB" b="1" baseline="0" dirty="0" err="1"/>
              <a:t>errorText</a:t>
            </a:r>
            <a:r>
              <a:rPr lang="en-GB" b="1" baseline="0" dirty="0"/>
              <a:t> </a:t>
            </a:r>
            <a:r>
              <a:rPr lang="en-GB" baseline="0" dirty="0"/>
              <a:t>to replace the null value and so be drawn into the HTML page with the block coded on the previous slide</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24</a:t>
            </a:fld>
            <a:endParaRPr lang="en-GB" dirty="0"/>
          </a:p>
        </p:txBody>
      </p:sp>
    </p:spTree>
    <p:extLst>
      <p:ext uri="{BB962C8B-B14F-4D97-AF65-F5344CB8AC3E}">
        <p14:creationId xmlns:p14="http://schemas.microsoft.com/office/powerpoint/2010/main" val="3547028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 </a:t>
            </a:r>
            <a:r>
              <a:rPr lang="en-GB" dirty="0"/>
              <a:t>to access attributes or</a:t>
            </a:r>
            <a:r>
              <a:rPr lang="en-GB" baseline="0" dirty="0"/>
              <a:t> methods contained in a PHP object we use the arrow identified </a:t>
            </a:r>
            <a:r>
              <a:rPr lang="en-GB" b="1" baseline="0" dirty="0"/>
              <a:t>-&gt;</a:t>
            </a:r>
            <a:r>
              <a:rPr lang="en-GB" baseline="0" dirty="0"/>
              <a:t> .  This is dissimilar to many other languages (Java, C#, JavaScript) which use a </a:t>
            </a:r>
            <a:r>
              <a:rPr lang="en-GB" b="1" baseline="0" dirty="0"/>
              <a:t>.</a:t>
            </a:r>
          </a:p>
          <a:p>
            <a:r>
              <a:rPr lang="en-GB" b="1" baseline="0" dirty="0"/>
              <a:t>Another Note: </a:t>
            </a:r>
            <a:r>
              <a:rPr lang="en-GB" b="0" baseline="0" dirty="0"/>
              <a:t>taking user input like this and running it directly on the database without first sanitising it is very risky in a live system!!!</a:t>
            </a:r>
          </a:p>
          <a:p>
            <a:r>
              <a:rPr lang="en-GB" b="0" baseline="0" dirty="0"/>
              <a:t>See </a:t>
            </a:r>
            <a:r>
              <a:rPr lang="en-GB" b="1" baseline="0" dirty="0"/>
              <a:t>Input Sanitisation </a:t>
            </a:r>
            <a:r>
              <a:rPr lang="en-GB" b="0" baseline="0" dirty="0"/>
              <a:t>here: https://www.esecurityplanet.com/browser-security/prevent-web-attacks-using-input-sanitization.html</a:t>
            </a:r>
            <a:endParaRPr lang="en-GB" b="1" baseline="0" dirty="0"/>
          </a:p>
          <a:p>
            <a:endParaRPr lang="en-GB" dirty="0"/>
          </a:p>
          <a:p>
            <a:r>
              <a:rPr lang="en-GB" dirty="0"/>
              <a:t>If the form contained values</a:t>
            </a:r>
            <a:r>
              <a:rPr lang="en-GB" baseline="0" dirty="0"/>
              <a:t> of description=“shopping” and who=“me”, the SQL statement above would read:</a:t>
            </a:r>
            <a:br>
              <a:rPr lang="en-GB" baseline="0" dirty="0"/>
            </a:br>
            <a:r>
              <a:rPr lang="en-GB" b="1" baseline="0" dirty="0"/>
              <a:t>INSERT INTO tasks (description, who) VALUES (‘shopping', ‘me')</a:t>
            </a:r>
            <a:endParaRPr lang="en-GB" baseline="0" dirty="0"/>
          </a:p>
          <a:p>
            <a:r>
              <a:rPr lang="en-GB" baseline="0" dirty="0"/>
              <a:t>This statement can be run directly against our database in </a:t>
            </a:r>
            <a:r>
              <a:rPr lang="en-GB" baseline="0" dirty="0" err="1"/>
              <a:t>PHPMyAdmin</a:t>
            </a:r>
            <a:r>
              <a:rPr lang="en-GB" baseline="0" dirty="0"/>
              <a:t> if issues persist</a:t>
            </a:r>
          </a:p>
          <a:p>
            <a:endParaRPr lang="en-GB" baseline="0" dirty="0"/>
          </a:p>
          <a:p>
            <a:r>
              <a:rPr lang="en-GB" baseline="0" dirty="0"/>
              <a:t>We do not need to add data for the </a:t>
            </a:r>
            <a:r>
              <a:rPr lang="en-GB" b="1" baseline="0" dirty="0"/>
              <a:t>completed</a:t>
            </a:r>
            <a:r>
              <a:rPr lang="en-GB" baseline="0" dirty="0"/>
              <a:t>, </a:t>
            </a:r>
            <a:r>
              <a:rPr lang="en-GB" b="1" baseline="0" dirty="0"/>
              <a:t>created</a:t>
            </a:r>
            <a:r>
              <a:rPr lang="en-GB" baseline="0" dirty="0"/>
              <a:t> or </a:t>
            </a:r>
            <a:r>
              <a:rPr lang="en-GB" b="1" baseline="0" dirty="0"/>
              <a:t>id</a:t>
            </a:r>
            <a:r>
              <a:rPr lang="en-GB" baseline="0" dirty="0"/>
              <a:t> columns.  </a:t>
            </a:r>
            <a:r>
              <a:rPr lang="en-GB" b="1" baseline="0" dirty="0"/>
              <a:t>Id</a:t>
            </a:r>
            <a:r>
              <a:rPr lang="en-GB" baseline="0" dirty="0"/>
              <a:t> is an auto number so will simply pick the next available number, </a:t>
            </a:r>
            <a:r>
              <a:rPr lang="en-GB" b="1" baseline="0" dirty="0"/>
              <a:t>completed</a:t>
            </a:r>
            <a:r>
              <a:rPr lang="en-GB" baseline="0" dirty="0"/>
              <a:t> and </a:t>
            </a:r>
            <a:r>
              <a:rPr lang="en-GB" b="1" baseline="0" dirty="0"/>
              <a:t>created</a:t>
            </a:r>
            <a:r>
              <a:rPr lang="en-GB" baseline="0" dirty="0"/>
              <a:t> both have </a:t>
            </a:r>
            <a:r>
              <a:rPr lang="en-GB" b="1" baseline="0" dirty="0"/>
              <a:t>default values </a:t>
            </a:r>
            <a:r>
              <a:rPr lang="en-GB" baseline="0" dirty="0"/>
              <a:t>set so the database will use those as none are specified in the query</a:t>
            </a:r>
          </a:p>
          <a:p>
            <a:endParaRPr lang="en-GB" dirty="0"/>
          </a:p>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27</a:t>
            </a:fld>
            <a:endParaRPr lang="en-GB" dirty="0"/>
          </a:p>
        </p:txBody>
      </p:sp>
    </p:spTree>
    <p:extLst>
      <p:ext uri="{BB962C8B-B14F-4D97-AF65-F5344CB8AC3E}">
        <p14:creationId xmlns:p14="http://schemas.microsoft.com/office/powerpoint/2010/main" val="1285956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actual</a:t>
            </a:r>
            <a:r>
              <a:rPr lang="en-GB" baseline="0" dirty="0"/>
              <a:t> fact,</a:t>
            </a:r>
            <a:r>
              <a:rPr lang="en-GB" b="1" baseline="0" dirty="0"/>
              <a:t> $</a:t>
            </a:r>
            <a:r>
              <a:rPr lang="en-GB" b="1" baseline="0" dirty="0" err="1"/>
              <a:t>alltasks</a:t>
            </a:r>
            <a:r>
              <a:rPr lang="en-GB" b="1" baseline="0" dirty="0"/>
              <a:t> </a:t>
            </a:r>
            <a:r>
              <a:rPr lang="en-GB" baseline="0" dirty="0"/>
              <a:t>will contain an array of associative arrays</a:t>
            </a:r>
          </a:p>
          <a:p>
            <a:r>
              <a:rPr lang="en-GB" baseline="0" dirty="0"/>
              <a:t>So getting the description of the first task could be addressed as </a:t>
            </a:r>
            <a:r>
              <a:rPr lang="en-GB" b="1" baseline="0" dirty="0"/>
              <a:t>$</a:t>
            </a:r>
            <a:r>
              <a:rPr lang="en-GB" b="1" baseline="0" dirty="0" err="1"/>
              <a:t>alltasks</a:t>
            </a:r>
            <a:r>
              <a:rPr lang="en-GB" b="1" baseline="0" dirty="0"/>
              <a:t>[0][“description”]</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29</a:t>
            </a:fld>
            <a:endParaRPr lang="en-GB" dirty="0"/>
          </a:p>
        </p:txBody>
      </p:sp>
    </p:spTree>
    <p:extLst>
      <p:ext uri="{BB962C8B-B14F-4D97-AF65-F5344CB8AC3E}">
        <p14:creationId xmlns:p14="http://schemas.microsoft.com/office/powerpoint/2010/main" val="720247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actual</a:t>
            </a:r>
            <a:r>
              <a:rPr lang="en-GB" baseline="0" dirty="0"/>
              <a:t> fact,</a:t>
            </a:r>
            <a:r>
              <a:rPr lang="en-GB" b="1" baseline="0" dirty="0"/>
              <a:t> $</a:t>
            </a:r>
            <a:r>
              <a:rPr lang="en-GB" b="1" baseline="0" dirty="0" err="1"/>
              <a:t>alltasks</a:t>
            </a:r>
            <a:r>
              <a:rPr lang="en-GB" b="1" baseline="0" dirty="0"/>
              <a:t> </a:t>
            </a:r>
            <a:r>
              <a:rPr lang="en-GB" baseline="0" dirty="0"/>
              <a:t>will contain an array of associative arrays</a:t>
            </a:r>
          </a:p>
          <a:p>
            <a:r>
              <a:rPr lang="en-GB" baseline="0" dirty="0"/>
              <a:t>So getting the description of the first task could be addressed as </a:t>
            </a:r>
            <a:r>
              <a:rPr lang="en-GB" b="1" baseline="0" dirty="0"/>
              <a:t>$</a:t>
            </a:r>
            <a:r>
              <a:rPr lang="en-GB" b="1" baseline="0" dirty="0" err="1"/>
              <a:t>alltasks</a:t>
            </a:r>
            <a:r>
              <a:rPr lang="en-GB" b="1" baseline="0" dirty="0"/>
              <a:t>[0][“description”]</a:t>
            </a:r>
          </a:p>
          <a:p>
            <a:endParaRPr lang="en-GB" b="1" baseline="0" dirty="0"/>
          </a:p>
          <a:p>
            <a:r>
              <a:rPr lang="en-GB" b="1" baseline="0" dirty="0"/>
              <a:t>Ternary operator </a:t>
            </a:r>
            <a:r>
              <a:rPr lang="en-GB" b="0" baseline="0" dirty="0"/>
              <a:t>in PHP - https://www.php.net/manual/en/language.operators.comparison.php</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30</a:t>
            </a:fld>
            <a:endParaRPr lang="en-GB" dirty="0"/>
          </a:p>
        </p:txBody>
      </p:sp>
    </p:spTree>
    <p:extLst>
      <p:ext uri="{BB962C8B-B14F-4D97-AF65-F5344CB8AC3E}">
        <p14:creationId xmlns:p14="http://schemas.microsoft.com/office/powerpoint/2010/main" val="1260731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endParaRPr kumimoji="0" lang="en-US" dirty="0"/>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endParaRPr kumimoji="0" lang="en-US" dirty="0"/>
          </a:p>
        </p:txBody>
      </p:sp>
      <p:sp>
        <p:nvSpPr>
          <p:cNvPr id="4" name="Date Placeholder 3"/>
          <p:cNvSpPr>
            <a:spLocks noGrp="1"/>
          </p:cNvSpPr>
          <p:nvPr>
            <p:ph type="dt" sz="half" idx="10"/>
          </p:nvPr>
        </p:nvSpPr>
        <p:spPr/>
        <p:txBody>
          <a:bodyPr/>
          <a:lstStyle>
            <a:lvl1pPr>
              <a:defRPr>
                <a:latin typeface="Calibri" pitchFamily="34" charset="0"/>
              </a:defRPr>
            </a:lvl1pPr>
          </a:lstStyle>
          <a:p>
            <a:fld id="{D7C3A134-F1C3-464B-BF47-54DC2DE08F52}" type="datetimeFigureOut">
              <a:rPr lang="en-US" smtClean="0"/>
              <a:pPr/>
              <a:t>10/23/2022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endParaRPr kumimoji="0" lang="en-US"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9648F39E-9C37-485F-AC97-16BB4BDF9F49}"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10/23/2022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10/23/2022</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D7C3A134-F1C3-464B-BF47-54DC2DE08F52}" type="datetimeFigureOut">
              <a:rPr lang="en-US" smtClean="0"/>
              <a:pPr/>
              <a:t>10/23/2022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4000" cy="685799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pPr/>
              <a:t>10/23/2022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pPr/>
              <a:t>10/23/2022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pPr/>
              <a:t>10/23/2022</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7C3A134-F1C3-464B-BF47-54DC2DE08F52}" type="datetimeFigureOut">
              <a:rPr lang="en-US" smtClean="0"/>
              <a:pPr/>
              <a:t>10/23/2022</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pPr/>
              <a:t>10/23/2022</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pPr/>
              <a:t>10/23/2022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pPr/>
              <a:t>10/23/2022</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9648F39E-9C37-485F-AC97-16BB4BDF9F49}"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endParaRPr kumimoji="0" lang="en-US" dirty="0"/>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pPr/>
              <a:t>10/23/2022</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pPr/>
              <a:t>‹#›</a:t>
            </a:fld>
            <a:endParaRPr kumimoji="0"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Calibri" pitchFamily="34" charset="0"/>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Calibri" pitchFamily="34" charset="0"/>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Calibri" pitchFamily="34" charset="0"/>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Calibri" pitchFamily="34" charset="0"/>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Calibri" pitchFamily="34"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tasks.lis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php.net/manual/en/language.operators.comparison.ph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sitepoint.com/does-site-need-databas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getcomposer.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ev.mysql.com/doc/refman/8.0/en/sql-statement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blog.panoply.io/a-comparative-vmariadb-vs-mysq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mysql.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phpmyadmin.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000"/>
              <a:t>Server-side coding with PHP and Laravel</a:t>
            </a:r>
            <a:br>
              <a:rPr lang="en-GB" dirty="0"/>
            </a:br>
            <a:r>
              <a:rPr lang="en-GB" sz="2400" dirty="0">
                <a:solidFill>
                  <a:schemeClr val="tx1"/>
                </a:solidFill>
              </a:rPr>
              <a:t>Learning PHP #3 – </a:t>
            </a:r>
            <a:r>
              <a:rPr lang="en-GB" sz="1800" dirty="0">
                <a:solidFill>
                  <a:schemeClr val="tx1"/>
                </a:solidFill>
              </a:rPr>
              <a:t>Connecting to a MySQL database</a:t>
            </a:r>
            <a:endParaRPr lang="en-GB" sz="18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Database design</a:t>
            </a:r>
          </a:p>
        </p:txBody>
      </p:sp>
      <p:sp>
        <p:nvSpPr>
          <p:cNvPr id="3" name="Content Placeholder 2"/>
          <p:cNvSpPr>
            <a:spLocks noGrp="1"/>
          </p:cNvSpPr>
          <p:nvPr>
            <p:ph idx="1"/>
          </p:nvPr>
        </p:nvSpPr>
        <p:spPr/>
        <p:txBody>
          <a:bodyPr>
            <a:normAutofit/>
          </a:bodyPr>
          <a:lstStyle/>
          <a:p>
            <a:pPr>
              <a:spcAft>
                <a:spcPts val="600"/>
              </a:spcAft>
            </a:pPr>
            <a:r>
              <a:rPr lang="en-GB" sz="2000" dirty="0"/>
              <a:t>Before we set up any databases or tables, it is a good idea to design what we need for the application we are developing before we begin.</a:t>
            </a:r>
          </a:p>
          <a:p>
            <a:pPr>
              <a:spcAft>
                <a:spcPts val="600"/>
              </a:spcAft>
            </a:pPr>
            <a:r>
              <a:rPr lang="en-GB" sz="2000" dirty="0"/>
              <a:t>Planning database design with ERDs and data dictionaries can save many headaches and much refactoring later on.</a:t>
            </a:r>
          </a:p>
          <a:p>
            <a:pPr>
              <a:spcAft>
                <a:spcPts val="600"/>
              </a:spcAft>
            </a:pPr>
            <a:r>
              <a:rPr lang="en-GB" sz="2000" dirty="0"/>
              <a:t>This is a simple project and only requires one table called </a:t>
            </a:r>
            <a:r>
              <a:rPr lang="en-GB" sz="2000" b="1" dirty="0"/>
              <a:t>tasks </a:t>
            </a:r>
            <a:r>
              <a:rPr lang="en-GB" sz="2000" dirty="0"/>
              <a:t>which will be setup according to the following diagram.</a:t>
            </a:r>
          </a:p>
        </p:txBody>
      </p:sp>
      <p:graphicFrame>
        <p:nvGraphicFramePr>
          <p:cNvPr id="8" name="Table 7"/>
          <p:cNvGraphicFramePr>
            <a:graphicFrameLocks noGrp="1"/>
          </p:cNvGraphicFramePr>
          <p:nvPr>
            <p:extLst>
              <p:ext uri="{D42A27DB-BD31-4B8C-83A1-F6EECF244321}">
                <p14:modId xmlns:p14="http://schemas.microsoft.com/office/powerpoint/2010/main" val="1814934383"/>
              </p:ext>
            </p:extLst>
          </p:nvPr>
        </p:nvGraphicFramePr>
        <p:xfrm>
          <a:off x="647564" y="4097980"/>
          <a:ext cx="7848872" cy="2225040"/>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1779668400"/>
                    </a:ext>
                  </a:extLst>
                </a:gridCol>
                <a:gridCol w="2016224">
                  <a:extLst>
                    <a:ext uri="{9D8B030D-6E8A-4147-A177-3AD203B41FA5}">
                      <a16:colId xmlns:a16="http://schemas.microsoft.com/office/drawing/2014/main" val="2552587388"/>
                    </a:ext>
                  </a:extLst>
                </a:gridCol>
                <a:gridCol w="1152128">
                  <a:extLst>
                    <a:ext uri="{9D8B030D-6E8A-4147-A177-3AD203B41FA5}">
                      <a16:colId xmlns:a16="http://schemas.microsoft.com/office/drawing/2014/main" val="2720455579"/>
                    </a:ext>
                  </a:extLst>
                </a:gridCol>
                <a:gridCol w="2808312">
                  <a:extLst>
                    <a:ext uri="{9D8B030D-6E8A-4147-A177-3AD203B41FA5}">
                      <a16:colId xmlns:a16="http://schemas.microsoft.com/office/drawing/2014/main" val="3668113550"/>
                    </a:ext>
                  </a:extLst>
                </a:gridCol>
              </a:tblGrid>
              <a:tr h="370840">
                <a:tc>
                  <a:txBody>
                    <a:bodyPr/>
                    <a:lstStyle/>
                    <a:p>
                      <a:r>
                        <a:rPr lang="en-GB" dirty="0"/>
                        <a:t>Column</a:t>
                      </a:r>
                    </a:p>
                  </a:txBody>
                  <a:tcPr/>
                </a:tc>
                <a:tc>
                  <a:txBody>
                    <a:bodyPr/>
                    <a:lstStyle/>
                    <a:p>
                      <a:r>
                        <a:rPr lang="en-GB" dirty="0"/>
                        <a:t>Data type</a:t>
                      </a:r>
                    </a:p>
                  </a:txBody>
                  <a:tcPr/>
                </a:tc>
                <a:tc>
                  <a:txBody>
                    <a:bodyPr/>
                    <a:lstStyle/>
                    <a:p>
                      <a:r>
                        <a:rPr lang="en-GB" dirty="0"/>
                        <a:t>Key</a:t>
                      </a:r>
                    </a:p>
                  </a:txBody>
                  <a:tcPr/>
                </a:tc>
                <a:tc>
                  <a:txBody>
                    <a:bodyPr/>
                    <a:lstStyle/>
                    <a:p>
                      <a:r>
                        <a:rPr lang="en-GB" dirty="0"/>
                        <a:t>Default value</a:t>
                      </a:r>
                    </a:p>
                  </a:txBody>
                  <a:tcPr/>
                </a:tc>
                <a:extLst>
                  <a:ext uri="{0D108BD9-81ED-4DB2-BD59-A6C34878D82A}">
                    <a16:rowId xmlns:a16="http://schemas.microsoft.com/office/drawing/2014/main" val="3679451029"/>
                  </a:ext>
                </a:extLst>
              </a:tr>
              <a:tr h="370840">
                <a:tc>
                  <a:txBody>
                    <a:bodyPr/>
                    <a:lstStyle/>
                    <a:p>
                      <a:r>
                        <a:rPr lang="en-GB" sz="1800" dirty="0"/>
                        <a:t>id</a:t>
                      </a:r>
                    </a:p>
                  </a:txBody>
                  <a:tcPr/>
                </a:tc>
                <a:tc>
                  <a:txBody>
                    <a:bodyPr/>
                    <a:lstStyle/>
                    <a:p>
                      <a:r>
                        <a:rPr lang="en-GB" sz="1800" dirty="0"/>
                        <a:t>Big </a:t>
                      </a:r>
                      <a:r>
                        <a:rPr lang="en-GB" sz="1800" dirty="0" err="1"/>
                        <a:t>Int</a:t>
                      </a:r>
                      <a:endParaRPr lang="en-GB" sz="1800" dirty="0"/>
                    </a:p>
                  </a:txBody>
                  <a:tcPr/>
                </a:tc>
                <a:tc>
                  <a:txBody>
                    <a:bodyPr/>
                    <a:lstStyle/>
                    <a:p>
                      <a:r>
                        <a:rPr lang="en-GB" sz="1800" dirty="0"/>
                        <a:t>Primary</a:t>
                      </a:r>
                    </a:p>
                  </a:txBody>
                  <a:tcPr/>
                </a:tc>
                <a:tc>
                  <a:txBody>
                    <a:bodyPr/>
                    <a:lstStyle/>
                    <a:p>
                      <a:r>
                        <a:rPr lang="en-GB" sz="1800" dirty="0"/>
                        <a:t>NA</a:t>
                      </a:r>
                    </a:p>
                  </a:txBody>
                  <a:tcPr/>
                </a:tc>
                <a:extLst>
                  <a:ext uri="{0D108BD9-81ED-4DB2-BD59-A6C34878D82A}">
                    <a16:rowId xmlns:a16="http://schemas.microsoft.com/office/drawing/2014/main" val="1970830568"/>
                  </a:ext>
                </a:extLst>
              </a:tr>
              <a:tr h="370840">
                <a:tc>
                  <a:txBody>
                    <a:bodyPr/>
                    <a:lstStyle/>
                    <a:p>
                      <a:r>
                        <a:rPr lang="en-GB" sz="1800" dirty="0"/>
                        <a:t>description</a:t>
                      </a:r>
                    </a:p>
                  </a:txBody>
                  <a:tcPr/>
                </a:tc>
                <a:tc>
                  <a:txBody>
                    <a:bodyPr/>
                    <a:lstStyle/>
                    <a:p>
                      <a:r>
                        <a:rPr lang="en-GB" sz="1800" dirty="0"/>
                        <a:t>Varchar (128)</a:t>
                      </a:r>
                    </a:p>
                  </a:txBody>
                  <a:tcPr/>
                </a:tc>
                <a:tc>
                  <a:txBody>
                    <a:bodyPr/>
                    <a:lstStyle/>
                    <a:p>
                      <a:r>
                        <a:rPr lang="en-GB" sz="1800" dirty="0"/>
                        <a:t>NA</a:t>
                      </a:r>
                    </a:p>
                  </a:txBody>
                  <a:tcPr/>
                </a:tc>
                <a:tc>
                  <a:txBody>
                    <a:bodyPr/>
                    <a:lstStyle/>
                    <a:p>
                      <a:r>
                        <a:rPr lang="en-GB" sz="1800" dirty="0"/>
                        <a:t>NA</a:t>
                      </a:r>
                    </a:p>
                  </a:txBody>
                  <a:tcPr/>
                </a:tc>
                <a:extLst>
                  <a:ext uri="{0D108BD9-81ED-4DB2-BD59-A6C34878D82A}">
                    <a16:rowId xmlns:a16="http://schemas.microsoft.com/office/drawing/2014/main" val="2199961636"/>
                  </a:ext>
                </a:extLst>
              </a:tr>
              <a:tr h="370840">
                <a:tc>
                  <a:txBody>
                    <a:bodyPr/>
                    <a:lstStyle/>
                    <a:p>
                      <a:r>
                        <a:rPr lang="en-GB" sz="1800" dirty="0"/>
                        <a:t>completed</a:t>
                      </a:r>
                    </a:p>
                  </a:txBody>
                  <a:tcPr/>
                </a:tc>
                <a:tc>
                  <a:txBody>
                    <a:bodyPr/>
                    <a:lstStyle/>
                    <a:p>
                      <a:r>
                        <a:rPr lang="en-GB" sz="1800" dirty="0"/>
                        <a:t>Boolean</a:t>
                      </a:r>
                    </a:p>
                  </a:txBody>
                  <a:tcPr/>
                </a:tc>
                <a:tc>
                  <a:txBody>
                    <a:bodyPr/>
                    <a:lstStyle/>
                    <a:p>
                      <a:r>
                        <a:rPr lang="en-GB" sz="1800" dirty="0"/>
                        <a:t>NA</a:t>
                      </a:r>
                    </a:p>
                  </a:txBody>
                  <a:tcPr/>
                </a:tc>
                <a:tc>
                  <a:txBody>
                    <a:bodyPr/>
                    <a:lstStyle/>
                    <a:p>
                      <a:r>
                        <a:rPr lang="en-GB" sz="1800" dirty="0"/>
                        <a:t>False</a:t>
                      </a:r>
                    </a:p>
                  </a:txBody>
                  <a:tcPr/>
                </a:tc>
                <a:extLst>
                  <a:ext uri="{0D108BD9-81ED-4DB2-BD59-A6C34878D82A}">
                    <a16:rowId xmlns:a16="http://schemas.microsoft.com/office/drawing/2014/main" val="3160027703"/>
                  </a:ext>
                </a:extLst>
              </a:tr>
              <a:tr h="370840">
                <a:tc>
                  <a:txBody>
                    <a:bodyPr/>
                    <a:lstStyle/>
                    <a:p>
                      <a:r>
                        <a:rPr lang="en-GB" sz="1800" dirty="0"/>
                        <a:t>created</a:t>
                      </a:r>
                    </a:p>
                  </a:txBody>
                  <a:tcPr/>
                </a:tc>
                <a:tc>
                  <a:txBody>
                    <a:bodyPr/>
                    <a:lstStyle/>
                    <a:p>
                      <a:r>
                        <a:rPr lang="en-GB" sz="1800" dirty="0" err="1"/>
                        <a:t>DateTime</a:t>
                      </a:r>
                      <a:endParaRPr lang="en-GB" sz="1800" dirty="0"/>
                    </a:p>
                  </a:txBody>
                  <a:tcPr/>
                </a:tc>
                <a:tc>
                  <a:txBody>
                    <a:bodyPr/>
                    <a:lstStyle/>
                    <a:p>
                      <a:r>
                        <a:rPr lang="en-GB" sz="1800" dirty="0"/>
                        <a:t>NA</a:t>
                      </a:r>
                    </a:p>
                  </a:txBody>
                  <a:tcPr/>
                </a:tc>
                <a:tc>
                  <a:txBody>
                    <a:bodyPr/>
                    <a:lstStyle/>
                    <a:p>
                      <a:r>
                        <a:rPr lang="en-GB" sz="1800" dirty="0"/>
                        <a:t>Current timestamp</a:t>
                      </a:r>
                    </a:p>
                  </a:txBody>
                  <a:tcPr/>
                </a:tc>
                <a:extLst>
                  <a:ext uri="{0D108BD9-81ED-4DB2-BD59-A6C34878D82A}">
                    <a16:rowId xmlns:a16="http://schemas.microsoft.com/office/drawing/2014/main" val="1742582964"/>
                  </a:ext>
                </a:extLst>
              </a:tr>
              <a:tr h="370840">
                <a:tc>
                  <a:txBody>
                    <a:bodyPr/>
                    <a:lstStyle/>
                    <a:p>
                      <a:r>
                        <a:rPr lang="en-GB" dirty="0"/>
                        <a:t>who</a:t>
                      </a:r>
                    </a:p>
                  </a:txBody>
                  <a:tcPr/>
                </a:tc>
                <a:tc>
                  <a:txBody>
                    <a:bodyPr/>
                    <a:lstStyle/>
                    <a:p>
                      <a:r>
                        <a:rPr lang="en-GB" dirty="0"/>
                        <a:t>Varchar</a:t>
                      </a:r>
                      <a:r>
                        <a:rPr lang="en-GB" baseline="0" dirty="0"/>
                        <a:t> (128)</a:t>
                      </a:r>
                      <a:endParaRPr lang="en-GB" dirty="0"/>
                    </a:p>
                  </a:txBody>
                  <a:tcPr/>
                </a:tc>
                <a:tc>
                  <a:txBody>
                    <a:bodyPr/>
                    <a:lstStyle/>
                    <a:p>
                      <a:r>
                        <a:rPr lang="en-GB" dirty="0"/>
                        <a:t>NA</a:t>
                      </a:r>
                    </a:p>
                  </a:txBody>
                  <a:tcPr/>
                </a:tc>
                <a:tc>
                  <a:txBody>
                    <a:bodyPr/>
                    <a:lstStyle/>
                    <a:p>
                      <a:r>
                        <a:rPr lang="en-GB" dirty="0"/>
                        <a:t>NA</a:t>
                      </a:r>
                    </a:p>
                  </a:txBody>
                  <a:tcPr/>
                </a:tc>
                <a:extLst>
                  <a:ext uri="{0D108BD9-81ED-4DB2-BD59-A6C34878D82A}">
                    <a16:rowId xmlns:a16="http://schemas.microsoft.com/office/drawing/2014/main" val="3029509200"/>
                  </a:ext>
                </a:extLst>
              </a:tr>
            </a:tbl>
          </a:graphicData>
        </a:graphic>
      </p:graphicFrame>
    </p:spTree>
    <p:extLst>
      <p:ext uri="{BB962C8B-B14F-4D97-AF65-F5344CB8AC3E}">
        <p14:creationId xmlns:p14="http://schemas.microsoft.com/office/powerpoint/2010/main" val="2109083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Setup the tasks table</a:t>
            </a:r>
          </a:p>
        </p:txBody>
      </p:sp>
      <p:sp>
        <p:nvSpPr>
          <p:cNvPr id="3" name="Content Placeholder 2"/>
          <p:cNvSpPr>
            <a:spLocks noGrp="1"/>
          </p:cNvSpPr>
          <p:nvPr>
            <p:ph idx="1"/>
          </p:nvPr>
        </p:nvSpPr>
        <p:spPr/>
        <p:txBody>
          <a:bodyPr>
            <a:normAutofit/>
          </a:bodyPr>
          <a:lstStyle/>
          <a:p>
            <a:r>
              <a:rPr lang="en-GB" sz="2000" dirty="0"/>
              <a:t>Open </a:t>
            </a:r>
            <a:r>
              <a:rPr lang="en-GB" sz="2000" dirty="0" err="1"/>
              <a:t>PHPMyAdmin</a:t>
            </a:r>
            <a:r>
              <a:rPr lang="en-GB" sz="2000" dirty="0"/>
              <a:t>.</a:t>
            </a:r>
          </a:p>
        </p:txBody>
      </p:sp>
      <p:pic>
        <p:nvPicPr>
          <p:cNvPr id="4" name="Picture 3"/>
          <p:cNvPicPr>
            <a:picLocks noChangeAspect="1"/>
          </p:cNvPicPr>
          <p:nvPr/>
        </p:nvPicPr>
        <p:blipFill>
          <a:blip r:embed="rId2"/>
          <a:stretch>
            <a:fillRect/>
          </a:stretch>
        </p:blipFill>
        <p:spPr>
          <a:xfrm>
            <a:off x="989602" y="2276872"/>
            <a:ext cx="7164796" cy="4316472"/>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19112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Setup the tasks table</a:t>
            </a:r>
          </a:p>
        </p:txBody>
      </p:sp>
      <p:sp>
        <p:nvSpPr>
          <p:cNvPr id="3" name="Content Placeholder 2"/>
          <p:cNvSpPr>
            <a:spLocks noGrp="1"/>
          </p:cNvSpPr>
          <p:nvPr>
            <p:ph idx="1"/>
          </p:nvPr>
        </p:nvSpPr>
        <p:spPr/>
        <p:txBody>
          <a:bodyPr>
            <a:normAutofit/>
          </a:bodyPr>
          <a:lstStyle/>
          <a:p>
            <a:pPr>
              <a:spcAft>
                <a:spcPts val="600"/>
              </a:spcAft>
            </a:pPr>
            <a:r>
              <a:rPr lang="en-GB" sz="2000" dirty="0"/>
              <a:t>Use the </a:t>
            </a:r>
            <a:r>
              <a:rPr lang="en-GB" sz="2000" b="1" dirty="0"/>
              <a:t>new</a:t>
            </a:r>
            <a:r>
              <a:rPr lang="en-GB" sz="2000" dirty="0"/>
              <a:t> control at the top of the left-hand list of databases.</a:t>
            </a:r>
          </a:p>
          <a:p>
            <a:r>
              <a:rPr lang="en-GB" sz="2000" dirty="0"/>
              <a:t>Enter the name </a:t>
            </a:r>
            <a:r>
              <a:rPr lang="en-GB" sz="2000" b="1" dirty="0"/>
              <a:t>tasks</a:t>
            </a:r>
            <a:r>
              <a:rPr lang="en-GB" sz="2000" dirty="0"/>
              <a:t> as shown below then press the </a:t>
            </a:r>
            <a:r>
              <a:rPr lang="en-GB" sz="2000" b="1" dirty="0"/>
              <a:t>create </a:t>
            </a:r>
            <a:r>
              <a:rPr lang="en-GB" sz="2000" dirty="0"/>
              <a:t>button.</a:t>
            </a:r>
          </a:p>
        </p:txBody>
      </p:sp>
      <p:pic>
        <p:nvPicPr>
          <p:cNvPr id="5" name="Picture 4"/>
          <p:cNvPicPr>
            <a:picLocks noChangeAspect="1"/>
          </p:cNvPicPr>
          <p:nvPr/>
        </p:nvPicPr>
        <p:blipFill>
          <a:blip r:embed="rId2"/>
          <a:stretch>
            <a:fillRect/>
          </a:stretch>
        </p:blipFill>
        <p:spPr>
          <a:xfrm>
            <a:off x="1274706" y="2708920"/>
            <a:ext cx="6594588" cy="3964844"/>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653569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Setup the tasks table</a:t>
            </a:r>
          </a:p>
        </p:txBody>
      </p:sp>
      <p:sp>
        <p:nvSpPr>
          <p:cNvPr id="3" name="Content Placeholder 2"/>
          <p:cNvSpPr>
            <a:spLocks noGrp="1"/>
          </p:cNvSpPr>
          <p:nvPr>
            <p:ph idx="1"/>
          </p:nvPr>
        </p:nvSpPr>
        <p:spPr/>
        <p:txBody>
          <a:bodyPr>
            <a:normAutofit/>
          </a:bodyPr>
          <a:lstStyle/>
          <a:p>
            <a:pPr>
              <a:spcAft>
                <a:spcPts val="600"/>
              </a:spcAft>
            </a:pPr>
            <a:r>
              <a:rPr lang="en-GB" sz="2000" dirty="0"/>
              <a:t>We are prompted to create a new table.</a:t>
            </a:r>
          </a:p>
          <a:p>
            <a:pPr>
              <a:spcAft>
                <a:spcPts val="600"/>
              </a:spcAft>
            </a:pPr>
            <a:r>
              <a:rPr lang="en-GB" sz="2000" dirty="0"/>
              <a:t>Enter the name </a:t>
            </a:r>
            <a:r>
              <a:rPr lang="en-GB" sz="2000" b="1" dirty="0"/>
              <a:t>tasks</a:t>
            </a:r>
            <a:r>
              <a:rPr lang="en-GB" sz="2000" dirty="0"/>
              <a:t> and set the number of columns required to </a:t>
            </a:r>
            <a:r>
              <a:rPr lang="en-GB" sz="2000" b="1" dirty="0"/>
              <a:t>5</a:t>
            </a:r>
            <a:r>
              <a:rPr lang="en-GB" sz="2000" dirty="0"/>
              <a:t> (we know this as we have already planned the data design).</a:t>
            </a:r>
          </a:p>
          <a:p>
            <a:pPr>
              <a:spcAft>
                <a:spcPts val="600"/>
              </a:spcAft>
            </a:pPr>
            <a:r>
              <a:rPr lang="en-GB" sz="2000" dirty="0"/>
              <a:t>Press </a:t>
            </a:r>
            <a:r>
              <a:rPr lang="en-GB" sz="2000" b="1" dirty="0"/>
              <a:t>Go.</a:t>
            </a:r>
            <a:endParaRPr lang="en-GB" sz="2000" dirty="0"/>
          </a:p>
        </p:txBody>
      </p:sp>
      <p:pic>
        <p:nvPicPr>
          <p:cNvPr id="4" name="Picture 3"/>
          <p:cNvPicPr>
            <a:picLocks noChangeAspect="1"/>
          </p:cNvPicPr>
          <p:nvPr/>
        </p:nvPicPr>
        <p:blipFill rotWithShape="1">
          <a:blip r:embed="rId2"/>
          <a:srcRect l="21930" t="31133" b="45517"/>
          <a:stretch/>
        </p:blipFill>
        <p:spPr>
          <a:xfrm>
            <a:off x="469643" y="3861048"/>
            <a:ext cx="8249417" cy="1483041"/>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24497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Setup the tasks table</a:t>
            </a:r>
          </a:p>
        </p:txBody>
      </p:sp>
      <p:sp>
        <p:nvSpPr>
          <p:cNvPr id="3" name="Content Placeholder 2"/>
          <p:cNvSpPr>
            <a:spLocks noGrp="1"/>
          </p:cNvSpPr>
          <p:nvPr>
            <p:ph idx="1"/>
          </p:nvPr>
        </p:nvSpPr>
        <p:spPr/>
        <p:txBody>
          <a:bodyPr>
            <a:normAutofit/>
          </a:bodyPr>
          <a:lstStyle/>
          <a:p>
            <a:pPr>
              <a:spcAft>
                <a:spcPts val="600"/>
              </a:spcAft>
            </a:pPr>
            <a:r>
              <a:rPr lang="en-GB" sz="2000" dirty="0"/>
              <a:t>Enter the column names, data types and defaults for this table as shown.</a:t>
            </a:r>
          </a:p>
          <a:p>
            <a:pPr>
              <a:spcAft>
                <a:spcPts val="600"/>
              </a:spcAft>
            </a:pPr>
            <a:r>
              <a:rPr lang="en-GB" sz="2000" b="1" dirty="0"/>
              <a:t>Note: </a:t>
            </a:r>
            <a:r>
              <a:rPr lang="en-GB" sz="2000" dirty="0"/>
              <a:t>make sure to check </a:t>
            </a:r>
            <a:r>
              <a:rPr lang="en-GB" sz="2000" b="1" dirty="0"/>
              <a:t>A_I</a:t>
            </a:r>
            <a:r>
              <a:rPr lang="en-GB" sz="2000" dirty="0"/>
              <a:t> (auto increment) on the </a:t>
            </a:r>
            <a:r>
              <a:rPr lang="en-GB" sz="2000" b="1" dirty="0"/>
              <a:t>id</a:t>
            </a:r>
            <a:r>
              <a:rPr lang="en-GB" sz="2000" dirty="0"/>
              <a:t> row, this will in turn set this column as the </a:t>
            </a:r>
            <a:r>
              <a:rPr lang="en-GB" sz="2000" b="1" dirty="0"/>
              <a:t>primary key </a:t>
            </a:r>
            <a:r>
              <a:rPr lang="en-GB" sz="2000" dirty="0"/>
              <a:t>for this table.</a:t>
            </a:r>
          </a:p>
          <a:p>
            <a:pPr>
              <a:spcAft>
                <a:spcPts val="600"/>
              </a:spcAft>
            </a:pPr>
            <a:r>
              <a:rPr lang="en-GB" sz="2000" dirty="0"/>
              <a:t>Use the </a:t>
            </a:r>
            <a:r>
              <a:rPr lang="en-GB" sz="2000" b="1" dirty="0"/>
              <a:t>save</a:t>
            </a:r>
            <a:r>
              <a:rPr lang="en-GB" sz="2000" dirty="0"/>
              <a:t> button to complete the table setup.</a:t>
            </a:r>
          </a:p>
        </p:txBody>
      </p:sp>
      <p:pic>
        <p:nvPicPr>
          <p:cNvPr id="5" name="Picture 4"/>
          <p:cNvPicPr>
            <a:picLocks noChangeAspect="1"/>
          </p:cNvPicPr>
          <p:nvPr/>
        </p:nvPicPr>
        <p:blipFill rotWithShape="1">
          <a:blip r:embed="rId3"/>
          <a:srcRect r="15049" b="35757"/>
          <a:stretch/>
        </p:blipFill>
        <p:spPr>
          <a:xfrm>
            <a:off x="523711" y="3429000"/>
            <a:ext cx="8163089" cy="3096344"/>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250784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Double check the tasks table</a:t>
            </a:r>
          </a:p>
        </p:txBody>
      </p:sp>
      <p:sp>
        <p:nvSpPr>
          <p:cNvPr id="3" name="Content Placeholder 2"/>
          <p:cNvSpPr>
            <a:spLocks noGrp="1"/>
          </p:cNvSpPr>
          <p:nvPr>
            <p:ph idx="1"/>
          </p:nvPr>
        </p:nvSpPr>
        <p:spPr/>
        <p:txBody>
          <a:bodyPr>
            <a:normAutofit/>
          </a:bodyPr>
          <a:lstStyle/>
          <a:p>
            <a:pPr>
              <a:spcAft>
                <a:spcPts val="600"/>
              </a:spcAft>
            </a:pPr>
            <a:r>
              <a:rPr lang="en-GB" sz="2000" dirty="0"/>
              <a:t>We are presented with a view of our new table structure.</a:t>
            </a:r>
          </a:p>
          <a:p>
            <a:pPr>
              <a:spcAft>
                <a:spcPts val="600"/>
              </a:spcAft>
            </a:pPr>
            <a:r>
              <a:rPr lang="en-GB" sz="2000" dirty="0"/>
              <a:t>Take a moment to check that everything is correct.</a:t>
            </a:r>
          </a:p>
          <a:p>
            <a:pPr>
              <a:spcAft>
                <a:spcPts val="600"/>
              </a:spcAft>
            </a:pPr>
            <a:r>
              <a:rPr lang="en-GB" sz="2000" dirty="0"/>
              <a:t>Use the </a:t>
            </a:r>
            <a:r>
              <a:rPr lang="en-GB" sz="2000" b="1" dirty="0"/>
              <a:t>change</a:t>
            </a:r>
            <a:r>
              <a:rPr lang="en-GB" sz="2000" dirty="0"/>
              <a:t> control as needed if mistakes have been made.</a:t>
            </a:r>
          </a:p>
        </p:txBody>
      </p:sp>
      <p:pic>
        <p:nvPicPr>
          <p:cNvPr id="4" name="Picture 3"/>
          <p:cNvPicPr>
            <a:picLocks noChangeAspect="1"/>
          </p:cNvPicPr>
          <p:nvPr/>
        </p:nvPicPr>
        <p:blipFill>
          <a:blip r:embed="rId2"/>
          <a:stretch>
            <a:fillRect/>
          </a:stretch>
        </p:blipFill>
        <p:spPr>
          <a:xfrm>
            <a:off x="379400" y="3501008"/>
            <a:ext cx="8385200" cy="1954876"/>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82063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Adding a user account for Apache</a:t>
            </a:r>
          </a:p>
        </p:txBody>
      </p:sp>
      <p:sp>
        <p:nvSpPr>
          <p:cNvPr id="3" name="Content Placeholder 2"/>
          <p:cNvSpPr>
            <a:spLocks noGrp="1"/>
          </p:cNvSpPr>
          <p:nvPr>
            <p:ph idx="1"/>
          </p:nvPr>
        </p:nvSpPr>
        <p:spPr/>
        <p:txBody>
          <a:bodyPr>
            <a:normAutofit/>
          </a:bodyPr>
          <a:lstStyle/>
          <a:p>
            <a:pPr>
              <a:spcAft>
                <a:spcPts val="600"/>
              </a:spcAft>
            </a:pPr>
            <a:r>
              <a:rPr lang="en-GB" sz="2000" dirty="0"/>
              <a:t>Apache needs a user account for MySQL just like any other user.</a:t>
            </a:r>
          </a:p>
          <a:p>
            <a:pPr>
              <a:spcAft>
                <a:spcPts val="600"/>
              </a:spcAft>
            </a:pPr>
            <a:r>
              <a:rPr lang="en-GB" sz="2000" dirty="0"/>
              <a:t>Select the </a:t>
            </a:r>
            <a:r>
              <a:rPr lang="en-GB" sz="2000" b="1" dirty="0"/>
              <a:t>Privileges</a:t>
            </a:r>
            <a:r>
              <a:rPr lang="en-GB" sz="2000" dirty="0"/>
              <a:t> tab and use the </a:t>
            </a:r>
            <a:r>
              <a:rPr lang="en-GB" sz="2000" b="1" dirty="0"/>
              <a:t>Add user account </a:t>
            </a:r>
            <a:r>
              <a:rPr lang="en-GB" sz="2000" dirty="0"/>
              <a:t>control.</a:t>
            </a:r>
          </a:p>
          <a:p>
            <a:pPr>
              <a:spcAft>
                <a:spcPts val="600"/>
              </a:spcAft>
            </a:pPr>
            <a:r>
              <a:rPr lang="en-GB" sz="2000" dirty="0"/>
              <a:t>Setup the new user with username and password of </a:t>
            </a:r>
            <a:r>
              <a:rPr lang="en-GB" sz="2000" b="1" dirty="0"/>
              <a:t>tasks.</a:t>
            </a:r>
            <a:r>
              <a:rPr lang="en-GB" sz="2000" dirty="0"/>
              <a:t>*</a:t>
            </a:r>
          </a:p>
          <a:p>
            <a:pPr>
              <a:spcAft>
                <a:spcPts val="600"/>
              </a:spcAft>
            </a:pPr>
            <a:r>
              <a:rPr lang="en-GB" sz="2000" dirty="0"/>
              <a:t>Set Host name to </a:t>
            </a:r>
            <a:r>
              <a:rPr lang="en-GB" sz="2000" b="1" dirty="0"/>
              <a:t>localhost.**</a:t>
            </a:r>
          </a:p>
          <a:p>
            <a:pPr>
              <a:spcAft>
                <a:spcPts val="600"/>
              </a:spcAft>
            </a:pPr>
            <a:r>
              <a:rPr lang="en-GB" sz="2000" dirty="0"/>
              <a:t>Scroll right down and use the </a:t>
            </a:r>
            <a:r>
              <a:rPr lang="en-GB" sz="2000" b="1" dirty="0"/>
              <a:t>go </a:t>
            </a:r>
            <a:r>
              <a:rPr lang="en-GB" sz="2000" dirty="0"/>
              <a:t>button.</a:t>
            </a:r>
          </a:p>
          <a:p>
            <a:pPr>
              <a:spcAft>
                <a:spcPts val="600"/>
              </a:spcAft>
            </a:pPr>
            <a:endParaRPr lang="en-GB" sz="2000" dirty="0"/>
          </a:p>
        </p:txBody>
      </p:sp>
      <p:pic>
        <p:nvPicPr>
          <p:cNvPr id="5" name="Picture 4"/>
          <p:cNvPicPr>
            <a:picLocks noChangeAspect="1"/>
          </p:cNvPicPr>
          <p:nvPr/>
        </p:nvPicPr>
        <p:blipFill rotWithShape="1">
          <a:blip r:embed="rId3"/>
          <a:srcRect b="16318"/>
          <a:stretch/>
        </p:blipFill>
        <p:spPr>
          <a:xfrm>
            <a:off x="913755" y="3933057"/>
            <a:ext cx="7316490" cy="2952328"/>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423031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Tasks list application project</a:t>
            </a: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1965837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Setup</a:t>
            </a:r>
          </a:p>
        </p:txBody>
      </p:sp>
      <p:sp>
        <p:nvSpPr>
          <p:cNvPr id="3" name="Content Placeholder 2"/>
          <p:cNvSpPr>
            <a:spLocks noGrp="1"/>
          </p:cNvSpPr>
          <p:nvPr>
            <p:ph idx="1"/>
          </p:nvPr>
        </p:nvSpPr>
        <p:spPr>
          <a:xfrm>
            <a:off x="457200" y="1775191"/>
            <a:ext cx="8229600" cy="4750153"/>
          </a:xfrm>
        </p:spPr>
        <p:txBody>
          <a:bodyPr>
            <a:normAutofit fontScale="92500" lnSpcReduction="10000"/>
          </a:bodyPr>
          <a:lstStyle/>
          <a:p>
            <a:pPr>
              <a:spcAft>
                <a:spcPts val="600"/>
              </a:spcAft>
            </a:pPr>
            <a:r>
              <a:rPr lang="en-GB" sz="2000" dirty="0"/>
              <a:t>You should create a new virtual host for this project (use the instructions from week 1 if needed)</a:t>
            </a:r>
          </a:p>
          <a:p>
            <a:pPr>
              <a:spcAft>
                <a:spcPts val="600"/>
              </a:spcAft>
            </a:pPr>
            <a:r>
              <a:rPr lang="en-GB" sz="2000" b="1" dirty="0"/>
              <a:t>Project folder: </a:t>
            </a:r>
            <a:r>
              <a:rPr lang="en-GB" sz="2000" dirty="0" err="1"/>
              <a:t>TasksList</a:t>
            </a:r>
            <a:endParaRPr lang="en-GB" sz="2000" dirty="0"/>
          </a:p>
          <a:p>
            <a:pPr>
              <a:spcAft>
                <a:spcPts val="600"/>
              </a:spcAft>
            </a:pPr>
            <a:r>
              <a:rPr lang="en-GB" sz="2000" b="1" dirty="0"/>
              <a:t>Project URL: </a:t>
            </a:r>
            <a:r>
              <a:rPr lang="en-GB" sz="2000" dirty="0" err="1"/>
              <a:t>tasks.list</a:t>
            </a:r>
            <a:endParaRPr lang="en-GB" dirty="0"/>
          </a:p>
          <a:p>
            <a:pPr>
              <a:spcAft>
                <a:spcPts val="600"/>
              </a:spcAft>
            </a:pPr>
            <a:endParaRPr lang="en-GB" dirty="0"/>
          </a:p>
          <a:p>
            <a:pPr>
              <a:spcAft>
                <a:spcPts val="600"/>
              </a:spcAft>
            </a:pPr>
            <a:endParaRPr lang="en-GB" dirty="0"/>
          </a:p>
          <a:p>
            <a:pPr>
              <a:spcAft>
                <a:spcPts val="600"/>
              </a:spcAft>
            </a:pPr>
            <a:r>
              <a:rPr lang="en-GB" sz="2200" dirty="0"/>
              <a:t>This tutorial will use the </a:t>
            </a:r>
            <a:r>
              <a:rPr lang="en-GB" sz="2200" b="1" dirty="0"/>
              <a:t>Brackets</a:t>
            </a:r>
            <a:r>
              <a:rPr lang="en-GB" sz="2200" dirty="0"/>
              <a:t> editor.</a:t>
            </a:r>
          </a:p>
          <a:p>
            <a:pPr>
              <a:spcAft>
                <a:spcPts val="600"/>
              </a:spcAft>
            </a:pPr>
            <a:r>
              <a:rPr lang="en-GB" sz="2200" b="1" dirty="0"/>
              <a:t>All new code will be highlighted</a:t>
            </a:r>
            <a:r>
              <a:rPr lang="en-GB" sz="2200" dirty="0"/>
              <a:t>, other code will be included to indicate placement of new code only and should not be entered.</a:t>
            </a:r>
          </a:p>
          <a:p>
            <a:pPr>
              <a:spcAft>
                <a:spcPts val="600"/>
              </a:spcAft>
            </a:pPr>
            <a:r>
              <a:rPr lang="en-GB" sz="2200" dirty="0"/>
              <a:t>PHP can use // or # to indicate a comment.</a:t>
            </a:r>
          </a:p>
          <a:p>
            <a:pPr>
              <a:spcAft>
                <a:spcPts val="600"/>
              </a:spcAft>
            </a:pPr>
            <a:r>
              <a:rPr lang="en-GB" sz="2200" dirty="0"/>
              <a:t>This tutorial will use // for all comments.</a:t>
            </a:r>
          </a:p>
          <a:p>
            <a:pPr>
              <a:spcAft>
                <a:spcPts val="600"/>
              </a:spcAft>
            </a:pPr>
            <a:r>
              <a:rPr lang="en-GB" sz="2200" dirty="0"/>
              <a:t>Further explanation of code is included in the notes pane of specific slides.</a:t>
            </a:r>
          </a:p>
        </p:txBody>
      </p:sp>
    </p:spTree>
    <p:extLst>
      <p:ext uri="{BB962C8B-B14F-4D97-AF65-F5344CB8AC3E}">
        <p14:creationId xmlns:p14="http://schemas.microsoft.com/office/powerpoint/2010/main" val="2712163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Starting out</a:t>
            </a:r>
          </a:p>
        </p:txBody>
      </p:sp>
      <p:sp>
        <p:nvSpPr>
          <p:cNvPr id="3" name="Content Placeholder 2"/>
          <p:cNvSpPr>
            <a:spLocks noGrp="1"/>
          </p:cNvSpPr>
          <p:nvPr>
            <p:ph idx="1"/>
          </p:nvPr>
        </p:nvSpPr>
        <p:spPr>
          <a:xfrm>
            <a:off x="457200" y="1775191"/>
            <a:ext cx="8229600" cy="4606137"/>
          </a:xfrm>
        </p:spPr>
        <p:txBody>
          <a:bodyPr>
            <a:normAutofit/>
          </a:bodyPr>
          <a:lstStyle/>
          <a:p>
            <a:r>
              <a:rPr lang="en-GB" sz="2000" dirty="0"/>
              <a:t>Right click the project folder and select </a:t>
            </a:r>
            <a:r>
              <a:rPr lang="en-GB" sz="2000" b="1" dirty="0"/>
              <a:t>Open as a Brackets project.</a:t>
            </a:r>
          </a:p>
          <a:p>
            <a:r>
              <a:rPr lang="en-GB" sz="2000" dirty="0"/>
              <a:t>In the left hand area of Brackets, right click, select </a:t>
            </a:r>
            <a:r>
              <a:rPr lang="en-GB" sz="2000" b="1" dirty="0"/>
              <a:t>new file.</a:t>
            </a:r>
          </a:p>
          <a:p>
            <a:r>
              <a:rPr lang="en-GB" sz="2000" dirty="0"/>
              <a:t>Name the file </a:t>
            </a:r>
            <a:r>
              <a:rPr lang="en-GB" sz="2000" b="1" dirty="0" err="1"/>
              <a:t>index.php</a:t>
            </a:r>
            <a:r>
              <a:rPr lang="en-GB" sz="2000" b="1" dirty="0"/>
              <a:t>.</a:t>
            </a:r>
          </a:p>
          <a:p>
            <a:r>
              <a:rPr lang="en-GB" sz="2000" dirty="0"/>
              <a:t>Add in the simple HTML code shown on the next page.</a:t>
            </a:r>
          </a:p>
          <a:p>
            <a:endParaRPr lang="en-GB" sz="2400" b="1" dirty="0"/>
          </a:p>
        </p:txBody>
      </p:sp>
    </p:spTree>
    <p:extLst>
      <p:ext uri="{BB962C8B-B14F-4D97-AF65-F5344CB8AC3E}">
        <p14:creationId xmlns:p14="http://schemas.microsoft.com/office/powerpoint/2010/main" val="1631211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In this session…</a:t>
            </a:r>
            <a:endParaRPr lang="en-GB" sz="4400" dirty="0">
              <a:solidFill>
                <a:schemeClr val="bg1"/>
              </a:solidFill>
            </a:endParaRPr>
          </a:p>
        </p:txBody>
      </p:sp>
      <p:sp>
        <p:nvSpPr>
          <p:cNvPr id="3" name="Content Placeholder 2"/>
          <p:cNvSpPr>
            <a:spLocks noGrp="1"/>
          </p:cNvSpPr>
          <p:nvPr>
            <p:ph idx="1"/>
          </p:nvPr>
        </p:nvSpPr>
        <p:spPr>
          <a:xfrm>
            <a:off x="457200" y="1772816"/>
            <a:ext cx="8229600" cy="4680520"/>
          </a:xfrm>
        </p:spPr>
        <p:txBody>
          <a:bodyPr>
            <a:normAutofit/>
          </a:bodyPr>
          <a:lstStyle/>
          <a:p>
            <a:r>
              <a:rPr lang="en-GB" sz="2400" dirty="0"/>
              <a:t>Recap Stateful vs Restful and the PHP Session</a:t>
            </a:r>
          </a:p>
          <a:p>
            <a:pPr lvl="1">
              <a:spcBef>
                <a:spcPts val="0"/>
              </a:spcBef>
            </a:pPr>
            <a:r>
              <a:rPr lang="en-GB" sz="1600" dirty="0"/>
              <a:t>Last exercise progress</a:t>
            </a:r>
          </a:p>
          <a:p>
            <a:pPr lvl="1">
              <a:spcBef>
                <a:spcPts val="0"/>
              </a:spcBef>
            </a:pPr>
            <a:r>
              <a:rPr lang="en-GB" sz="1600" dirty="0"/>
              <a:t>Reading list</a:t>
            </a:r>
          </a:p>
          <a:p>
            <a:pPr lvl="1">
              <a:spcBef>
                <a:spcPts val="0"/>
              </a:spcBef>
            </a:pPr>
            <a:r>
              <a:rPr lang="en-GB" sz="1600" dirty="0"/>
              <a:t>Stateful vs RESTful</a:t>
            </a:r>
          </a:p>
          <a:p>
            <a:pPr lvl="1">
              <a:spcBef>
                <a:spcPts val="0"/>
              </a:spcBef>
              <a:spcAft>
                <a:spcPts val="600"/>
              </a:spcAft>
            </a:pPr>
            <a:r>
              <a:rPr lang="en-GB" sz="1600" dirty="0"/>
              <a:t>Use of the PHP session</a:t>
            </a:r>
          </a:p>
          <a:p>
            <a:r>
              <a:rPr lang="en-GB" sz="2400" dirty="0"/>
              <a:t>Database-backed web applications</a:t>
            </a:r>
          </a:p>
          <a:p>
            <a:pPr lvl="1">
              <a:spcBef>
                <a:spcPts val="0"/>
              </a:spcBef>
            </a:pPr>
            <a:r>
              <a:rPr lang="en-GB" sz="1600" dirty="0"/>
              <a:t>Why link to a database?</a:t>
            </a:r>
          </a:p>
          <a:p>
            <a:pPr lvl="1">
              <a:spcBef>
                <a:spcPts val="0"/>
              </a:spcBef>
            </a:pPr>
            <a:r>
              <a:rPr lang="en-GB" sz="1600" dirty="0"/>
              <a:t>Which databases can PHP access?</a:t>
            </a:r>
          </a:p>
          <a:p>
            <a:pPr lvl="1">
              <a:spcBef>
                <a:spcPts val="0"/>
              </a:spcBef>
            </a:pPr>
            <a:r>
              <a:rPr lang="en-GB" sz="1600" dirty="0"/>
              <a:t>Introduction to MySQL</a:t>
            </a:r>
          </a:p>
          <a:p>
            <a:pPr lvl="1">
              <a:spcBef>
                <a:spcPts val="0"/>
              </a:spcBef>
            </a:pPr>
            <a:r>
              <a:rPr lang="en-GB" sz="1600" dirty="0"/>
              <a:t>Using PHPMyAdmin to set up a simple database</a:t>
            </a:r>
          </a:p>
          <a:p>
            <a:pPr lvl="0">
              <a:spcBef>
                <a:spcPts val="400"/>
              </a:spcBef>
            </a:pPr>
            <a:r>
              <a:rPr lang="en-GB" sz="2400" dirty="0"/>
              <a:t>Tasks list application</a:t>
            </a:r>
          </a:p>
          <a:p>
            <a:pPr lvl="1">
              <a:spcBef>
                <a:spcPts val="400"/>
              </a:spcBef>
            </a:pPr>
            <a:r>
              <a:rPr lang="en-GB" sz="1600" dirty="0"/>
              <a:t>Project setup</a:t>
            </a:r>
          </a:p>
          <a:p>
            <a:pPr lvl="1">
              <a:spcBef>
                <a:spcPts val="400"/>
              </a:spcBef>
            </a:pPr>
            <a:r>
              <a:rPr lang="en-GB" sz="1600" dirty="0"/>
              <a:t>HTML (no need for CSS this week, add it if you must!)</a:t>
            </a:r>
          </a:p>
          <a:p>
            <a:pPr lvl="1">
              <a:spcBef>
                <a:spcPts val="400"/>
              </a:spcBef>
            </a:pPr>
            <a:r>
              <a:rPr lang="en-GB" sz="1600" dirty="0"/>
              <a:t>PHP logic</a:t>
            </a:r>
          </a:p>
          <a:p>
            <a:endParaRPr lang="en-GB" sz="4400" dirty="0"/>
          </a:p>
          <a:p>
            <a:pPr lvl="1"/>
            <a:endParaRPr lang="en-GB" dirty="0"/>
          </a:p>
        </p:txBody>
      </p:sp>
    </p:spTree>
    <p:extLst>
      <p:ext uri="{BB962C8B-B14F-4D97-AF65-F5344CB8AC3E}">
        <p14:creationId xmlns:p14="http://schemas.microsoft.com/office/powerpoint/2010/main" val="601417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Project HTML</a:t>
            </a:r>
          </a:p>
        </p:txBody>
      </p:sp>
      <p:pic>
        <p:nvPicPr>
          <p:cNvPr id="4" name="Picture 3"/>
          <p:cNvPicPr>
            <a:picLocks noChangeAspect="1"/>
          </p:cNvPicPr>
          <p:nvPr/>
        </p:nvPicPr>
        <p:blipFill>
          <a:blip r:embed="rId2"/>
          <a:stretch>
            <a:fillRect/>
          </a:stretch>
        </p:blipFill>
        <p:spPr>
          <a:xfrm>
            <a:off x="457200" y="1772816"/>
            <a:ext cx="8263587" cy="4705053"/>
          </a:xfrm>
          <a:prstGeom prst="rect">
            <a:avLst/>
          </a:prstGeom>
        </p:spPr>
      </p:pic>
    </p:spTree>
    <p:extLst>
      <p:ext uri="{BB962C8B-B14F-4D97-AF65-F5344CB8AC3E}">
        <p14:creationId xmlns:p14="http://schemas.microsoft.com/office/powerpoint/2010/main" val="2556191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PHP block and DB authentication</a:t>
            </a:r>
          </a:p>
        </p:txBody>
      </p:sp>
      <p:sp>
        <p:nvSpPr>
          <p:cNvPr id="3" name="Content Placeholder 2"/>
          <p:cNvSpPr>
            <a:spLocks noGrp="1"/>
          </p:cNvSpPr>
          <p:nvPr>
            <p:ph idx="1"/>
          </p:nvPr>
        </p:nvSpPr>
        <p:spPr/>
        <p:txBody>
          <a:bodyPr>
            <a:normAutofit/>
          </a:bodyPr>
          <a:lstStyle/>
          <a:p>
            <a:pPr>
              <a:spcAft>
                <a:spcPts val="600"/>
              </a:spcAft>
            </a:pPr>
            <a:r>
              <a:rPr lang="en-GB" sz="2000" dirty="0"/>
              <a:t>Add in a PHP block and set 4 global variables.</a:t>
            </a:r>
          </a:p>
          <a:p>
            <a:pPr>
              <a:spcAft>
                <a:spcPts val="600"/>
              </a:spcAft>
            </a:pPr>
            <a:r>
              <a:rPr lang="en-GB" sz="2000" dirty="0"/>
              <a:t>These 4 string variables contain the MySQL account information that we set up for the webserver.</a:t>
            </a:r>
          </a:p>
          <a:p>
            <a:pPr>
              <a:spcAft>
                <a:spcPts val="600"/>
              </a:spcAft>
            </a:pPr>
            <a:r>
              <a:rPr lang="en-GB" sz="2000" dirty="0"/>
              <a:t>Add the highlighted code to the top of the file.</a:t>
            </a:r>
          </a:p>
        </p:txBody>
      </p:sp>
      <p:pic>
        <p:nvPicPr>
          <p:cNvPr id="5" name="Picture 4"/>
          <p:cNvPicPr>
            <a:picLocks noChangeAspect="1"/>
          </p:cNvPicPr>
          <p:nvPr/>
        </p:nvPicPr>
        <p:blipFill>
          <a:blip r:embed="rId2"/>
          <a:stretch>
            <a:fillRect/>
          </a:stretch>
        </p:blipFill>
        <p:spPr>
          <a:xfrm>
            <a:off x="498376" y="3573016"/>
            <a:ext cx="8147248" cy="2612292"/>
          </a:xfrm>
          <a:prstGeom prst="rect">
            <a:avLst/>
          </a:prstGeom>
        </p:spPr>
      </p:pic>
    </p:spTree>
    <p:extLst>
      <p:ext uri="{BB962C8B-B14F-4D97-AF65-F5344CB8AC3E}">
        <p14:creationId xmlns:p14="http://schemas.microsoft.com/office/powerpoint/2010/main" val="290522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Tracking errors</a:t>
            </a:r>
          </a:p>
        </p:txBody>
      </p:sp>
      <p:sp>
        <p:nvSpPr>
          <p:cNvPr id="3" name="Content Placeholder 2"/>
          <p:cNvSpPr>
            <a:spLocks noGrp="1"/>
          </p:cNvSpPr>
          <p:nvPr>
            <p:ph idx="1"/>
          </p:nvPr>
        </p:nvSpPr>
        <p:spPr/>
        <p:txBody>
          <a:bodyPr>
            <a:normAutofit/>
          </a:bodyPr>
          <a:lstStyle/>
          <a:p>
            <a:pPr>
              <a:spcAft>
                <a:spcPts val="600"/>
              </a:spcAft>
            </a:pPr>
            <a:r>
              <a:rPr lang="en-GB" sz="2000" dirty="0"/>
              <a:t>Sometimes errors occur when communicating between servers.</a:t>
            </a:r>
          </a:p>
          <a:p>
            <a:pPr>
              <a:spcAft>
                <a:spcPts val="600"/>
              </a:spcAft>
            </a:pPr>
            <a:r>
              <a:rPr lang="en-GB" sz="2000" dirty="0"/>
              <a:t>The application needs somewhere to hold and display database errors so that the user is aware of anything that goes wrong.</a:t>
            </a:r>
          </a:p>
          <a:p>
            <a:pPr>
              <a:spcAft>
                <a:spcPts val="600"/>
              </a:spcAft>
            </a:pPr>
            <a:r>
              <a:rPr lang="en-GB" sz="2000" dirty="0"/>
              <a:t>We will use a global string variable </a:t>
            </a:r>
            <a:r>
              <a:rPr lang="en-GB" sz="2000" b="1" dirty="0"/>
              <a:t>$</a:t>
            </a:r>
            <a:r>
              <a:rPr lang="en-GB" sz="2000" b="1" dirty="0" err="1"/>
              <a:t>errorText</a:t>
            </a:r>
            <a:r>
              <a:rPr lang="en-GB" sz="2000" b="1" dirty="0"/>
              <a:t> </a:t>
            </a:r>
            <a:r>
              <a:rPr lang="en-GB" sz="2000" dirty="0"/>
              <a:t>to hold the specifics of any errors generated.</a:t>
            </a:r>
          </a:p>
          <a:p>
            <a:pPr>
              <a:spcAft>
                <a:spcPts val="600"/>
              </a:spcAft>
            </a:pPr>
            <a:r>
              <a:rPr lang="en-GB" sz="2000" dirty="0"/>
              <a:t>We will initially set the data in </a:t>
            </a:r>
            <a:r>
              <a:rPr lang="en-GB" sz="2000" b="1" dirty="0"/>
              <a:t>$</a:t>
            </a:r>
            <a:r>
              <a:rPr lang="en-GB" sz="2000" b="1" dirty="0" err="1"/>
              <a:t>errorText</a:t>
            </a:r>
            <a:r>
              <a:rPr lang="en-GB" sz="2000" b="1" dirty="0"/>
              <a:t> </a:t>
            </a:r>
            <a:r>
              <a:rPr lang="en-GB" sz="2000" dirty="0"/>
              <a:t>to null.</a:t>
            </a:r>
          </a:p>
          <a:p>
            <a:pPr>
              <a:spcAft>
                <a:spcPts val="600"/>
              </a:spcAft>
            </a:pPr>
            <a:r>
              <a:rPr lang="en-GB" sz="2000" dirty="0"/>
              <a:t>This allow us to easily check if errors have occurred in the page itself by testing </a:t>
            </a:r>
            <a:r>
              <a:rPr lang="en-GB" sz="2000" b="1" dirty="0"/>
              <a:t>if ($</a:t>
            </a:r>
            <a:r>
              <a:rPr lang="en-GB" sz="2000" b="1" dirty="0" err="1"/>
              <a:t>errorText</a:t>
            </a:r>
            <a:r>
              <a:rPr lang="en-GB" sz="2000" b="1" dirty="0"/>
              <a:t> != null).</a:t>
            </a:r>
          </a:p>
          <a:p>
            <a:pPr>
              <a:spcAft>
                <a:spcPts val="600"/>
              </a:spcAft>
            </a:pPr>
            <a:r>
              <a:rPr lang="en-GB" sz="2000" dirty="0"/>
              <a:t>Add the highlighted code and comment.</a:t>
            </a:r>
          </a:p>
        </p:txBody>
      </p:sp>
      <p:pic>
        <p:nvPicPr>
          <p:cNvPr id="4" name="Picture 3"/>
          <p:cNvPicPr>
            <a:picLocks noChangeAspect="1"/>
          </p:cNvPicPr>
          <p:nvPr/>
        </p:nvPicPr>
        <p:blipFill rotWithShape="1">
          <a:blip r:embed="rId2"/>
          <a:srcRect t="24797" b="32370"/>
          <a:stretch/>
        </p:blipFill>
        <p:spPr>
          <a:xfrm>
            <a:off x="575556" y="5157192"/>
            <a:ext cx="7992888" cy="1368152"/>
          </a:xfrm>
          <a:prstGeom prst="rect">
            <a:avLst/>
          </a:prstGeom>
        </p:spPr>
      </p:pic>
    </p:spTree>
    <p:extLst>
      <p:ext uri="{BB962C8B-B14F-4D97-AF65-F5344CB8AC3E}">
        <p14:creationId xmlns:p14="http://schemas.microsoft.com/office/powerpoint/2010/main" val="1987420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Tracking errors</a:t>
            </a:r>
          </a:p>
        </p:txBody>
      </p:sp>
      <p:sp>
        <p:nvSpPr>
          <p:cNvPr id="3" name="Content Placeholder 2"/>
          <p:cNvSpPr>
            <a:spLocks noGrp="1"/>
          </p:cNvSpPr>
          <p:nvPr>
            <p:ph idx="1"/>
          </p:nvPr>
        </p:nvSpPr>
        <p:spPr/>
        <p:txBody>
          <a:bodyPr>
            <a:normAutofit/>
          </a:bodyPr>
          <a:lstStyle/>
          <a:p>
            <a:pPr>
              <a:spcAft>
                <a:spcPts val="600"/>
              </a:spcAft>
            </a:pPr>
            <a:r>
              <a:rPr lang="en-GB" sz="2000" dirty="0"/>
              <a:t>Now we add the logic to the HTML to draw the error messages in the event that we get any.</a:t>
            </a:r>
          </a:p>
          <a:p>
            <a:pPr>
              <a:spcAft>
                <a:spcPts val="600"/>
              </a:spcAft>
            </a:pPr>
            <a:r>
              <a:rPr lang="en-GB" sz="2000" dirty="0"/>
              <a:t>Add the highlighted code, replacing the &lt;div&gt; &lt;/div&gt; and comment.</a:t>
            </a:r>
          </a:p>
        </p:txBody>
      </p:sp>
      <p:pic>
        <p:nvPicPr>
          <p:cNvPr id="4" name="Picture 3"/>
          <p:cNvPicPr>
            <a:picLocks noChangeAspect="1"/>
          </p:cNvPicPr>
          <p:nvPr/>
        </p:nvPicPr>
        <p:blipFill>
          <a:blip r:embed="rId2"/>
          <a:stretch>
            <a:fillRect/>
          </a:stretch>
        </p:blipFill>
        <p:spPr>
          <a:xfrm>
            <a:off x="840581" y="3140968"/>
            <a:ext cx="7462837" cy="3175496"/>
          </a:xfrm>
          <a:prstGeom prst="rect">
            <a:avLst/>
          </a:prstGeom>
        </p:spPr>
      </p:pic>
    </p:spTree>
    <p:extLst>
      <p:ext uri="{BB962C8B-B14F-4D97-AF65-F5344CB8AC3E}">
        <p14:creationId xmlns:p14="http://schemas.microsoft.com/office/powerpoint/2010/main" val="6544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Making a connection to MySQL</a:t>
            </a:r>
          </a:p>
        </p:txBody>
      </p:sp>
      <p:sp>
        <p:nvSpPr>
          <p:cNvPr id="3" name="Content Placeholder 2"/>
          <p:cNvSpPr>
            <a:spLocks noGrp="1"/>
          </p:cNvSpPr>
          <p:nvPr>
            <p:ph idx="1"/>
          </p:nvPr>
        </p:nvSpPr>
        <p:spPr/>
        <p:txBody>
          <a:bodyPr>
            <a:normAutofit/>
          </a:bodyPr>
          <a:lstStyle/>
          <a:p>
            <a:pPr>
              <a:spcAft>
                <a:spcPts val="600"/>
              </a:spcAft>
            </a:pPr>
            <a:r>
              <a:rPr lang="en-GB" sz="2000" dirty="0"/>
              <a:t>We make a connection to our MySQL using the </a:t>
            </a:r>
            <a:r>
              <a:rPr lang="en-GB" sz="2000" b="1" dirty="0" err="1"/>
              <a:t>mysqli</a:t>
            </a:r>
            <a:r>
              <a:rPr lang="en-GB" sz="2000" dirty="0"/>
              <a:t> method (XAMPP compiles MySQL drivers into PHP during install).</a:t>
            </a:r>
          </a:p>
          <a:p>
            <a:pPr>
              <a:spcAft>
                <a:spcPts val="600"/>
              </a:spcAft>
            </a:pPr>
            <a:r>
              <a:rPr lang="en-GB" sz="2000" dirty="0"/>
              <a:t>This instantiates a new </a:t>
            </a:r>
            <a:r>
              <a:rPr lang="en-GB" sz="2000" dirty="0" err="1"/>
              <a:t>mysqli</a:t>
            </a:r>
            <a:r>
              <a:rPr lang="en-GB" sz="2000" dirty="0"/>
              <a:t> connection object, a reference to which is stored in </a:t>
            </a:r>
            <a:r>
              <a:rPr lang="en-GB" sz="2000" b="1" dirty="0"/>
              <a:t>$connection</a:t>
            </a:r>
            <a:r>
              <a:rPr lang="en-GB" sz="2000" dirty="0"/>
              <a:t>.</a:t>
            </a:r>
          </a:p>
          <a:p>
            <a:pPr>
              <a:spcAft>
                <a:spcPts val="600"/>
              </a:spcAft>
            </a:pPr>
            <a:r>
              <a:rPr lang="en-GB" sz="2000" dirty="0"/>
              <a:t>Next add a test for connection errors and report any we find.</a:t>
            </a:r>
          </a:p>
          <a:p>
            <a:pPr>
              <a:spcAft>
                <a:spcPts val="600"/>
              </a:spcAft>
            </a:pPr>
            <a:r>
              <a:rPr lang="en-GB" sz="2000" dirty="0"/>
              <a:t>Add the highlighted code.</a:t>
            </a:r>
          </a:p>
          <a:p>
            <a:pPr>
              <a:spcAft>
                <a:spcPts val="600"/>
              </a:spcAft>
            </a:pPr>
            <a:endParaRPr lang="en-GB" sz="2000" dirty="0"/>
          </a:p>
        </p:txBody>
      </p:sp>
      <p:pic>
        <p:nvPicPr>
          <p:cNvPr id="4" name="Picture 3"/>
          <p:cNvPicPr>
            <a:picLocks noChangeAspect="1"/>
          </p:cNvPicPr>
          <p:nvPr/>
        </p:nvPicPr>
        <p:blipFill>
          <a:blip r:embed="rId3"/>
          <a:stretch>
            <a:fillRect/>
          </a:stretch>
        </p:blipFill>
        <p:spPr>
          <a:xfrm>
            <a:off x="429727" y="4058623"/>
            <a:ext cx="8257073" cy="2529855"/>
          </a:xfrm>
          <a:prstGeom prst="rect">
            <a:avLst/>
          </a:prstGeom>
        </p:spPr>
      </p:pic>
    </p:spTree>
    <p:extLst>
      <p:ext uri="{BB962C8B-B14F-4D97-AF65-F5344CB8AC3E}">
        <p14:creationId xmlns:p14="http://schemas.microsoft.com/office/powerpoint/2010/main" val="1299298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Testing the connection</a:t>
            </a:r>
          </a:p>
        </p:txBody>
      </p:sp>
      <p:sp>
        <p:nvSpPr>
          <p:cNvPr id="3" name="Content Placeholder 2"/>
          <p:cNvSpPr>
            <a:spLocks noGrp="1"/>
          </p:cNvSpPr>
          <p:nvPr>
            <p:ph idx="1"/>
          </p:nvPr>
        </p:nvSpPr>
        <p:spPr/>
        <p:txBody>
          <a:bodyPr>
            <a:normAutofit/>
          </a:bodyPr>
          <a:lstStyle/>
          <a:p>
            <a:pPr>
              <a:spcAft>
                <a:spcPts val="600"/>
              </a:spcAft>
            </a:pPr>
            <a:r>
              <a:rPr lang="en-GB" sz="2000" dirty="0"/>
              <a:t>Open your web browser and type the URL for the project </a:t>
            </a:r>
            <a:r>
              <a:rPr lang="en-GB" sz="2000" b="1" dirty="0">
                <a:hlinkClick r:id="rId2"/>
              </a:rPr>
              <a:t>http://tasks.list</a:t>
            </a:r>
            <a:endParaRPr lang="en-GB" sz="2000" b="1" dirty="0"/>
          </a:p>
          <a:p>
            <a:pPr>
              <a:spcAft>
                <a:spcPts val="600"/>
              </a:spcAft>
            </a:pPr>
            <a:r>
              <a:rPr lang="en-GB" sz="2000" dirty="0"/>
              <a:t>The page should load with no errors</a:t>
            </a:r>
          </a:p>
          <a:p>
            <a:pPr>
              <a:spcAft>
                <a:spcPts val="600"/>
              </a:spcAft>
            </a:pPr>
            <a:r>
              <a:rPr lang="en-GB" sz="2000" dirty="0"/>
              <a:t>To test thoroughly, alter the data in one of the variables sent to connection and refresh the page in the browser, the connection should fail and an error should be drawn into the page (make sure that you change the data back afterwards) </a:t>
            </a:r>
          </a:p>
        </p:txBody>
      </p:sp>
      <p:pic>
        <p:nvPicPr>
          <p:cNvPr id="4" name="Picture 3"/>
          <p:cNvPicPr>
            <a:picLocks noChangeAspect="1"/>
          </p:cNvPicPr>
          <p:nvPr/>
        </p:nvPicPr>
        <p:blipFill>
          <a:blip r:embed="rId3"/>
          <a:stretch>
            <a:fillRect/>
          </a:stretch>
        </p:blipFill>
        <p:spPr>
          <a:xfrm>
            <a:off x="2480320" y="4057038"/>
            <a:ext cx="4183360" cy="2650914"/>
          </a:xfrm>
          <a:prstGeom prst="rect">
            <a:avLst/>
          </a:prstGeom>
        </p:spPr>
      </p:pic>
    </p:spTree>
    <p:extLst>
      <p:ext uri="{BB962C8B-B14F-4D97-AF65-F5344CB8AC3E}">
        <p14:creationId xmlns:p14="http://schemas.microsoft.com/office/powerpoint/2010/main" val="2191507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data to the database</a:t>
            </a:r>
          </a:p>
        </p:txBody>
      </p:sp>
      <p:sp>
        <p:nvSpPr>
          <p:cNvPr id="3" name="Content Placeholder 2"/>
          <p:cNvSpPr>
            <a:spLocks noGrp="1"/>
          </p:cNvSpPr>
          <p:nvPr>
            <p:ph idx="1"/>
          </p:nvPr>
        </p:nvSpPr>
        <p:spPr/>
        <p:txBody>
          <a:bodyPr>
            <a:normAutofit/>
          </a:bodyPr>
          <a:lstStyle/>
          <a:p>
            <a:pPr>
              <a:spcAft>
                <a:spcPts val="600"/>
              </a:spcAft>
            </a:pPr>
            <a:r>
              <a:rPr lang="en-GB" sz="2000" dirty="0"/>
              <a:t>We want the HTML form in the page to record the data which will be sent to the database.</a:t>
            </a:r>
          </a:p>
          <a:p>
            <a:pPr>
              <a:spcAft>
                <a:spcPts val="600"/>
              </a:spcAft>
            </a:pPr>
            <a:r>
              <a:rPr lang="en-GB" sz="2000" dirty="0"/>
              <a:t>The form uses the </a:t>
            </a:r>
            <a:r>
              <a:rPr lang="en-GB" sz="2000" b="1" dirty="0"/>
              <a:t>post</a:t>
            </a:r>
            <a:r>
              <a:rPr lang="en-GB" sz="2000" dirty="0"/>
              <a:t> method so any new data will be found in </a:t>
            </a:r>
            <a:r>
              <a:rPr lang="en-GB" sz="2000" b="1" dirty="0"/>
              <a:t>$_POST.</a:t>
            </a:r>
          </a:p>
          <a:p>
            <a:pPr>
              <a:spcAft>
                <a:spcPts val="600"/>
              </a:spcAft>
            </a:pPr>
            <a:r>
              <a:rPr lang="en-GB" sz="2000" dirty="0"/>
              <a:t>This means that we can check to see if data has been submitted to the application using the same method that we have been using in the previous projects.</a:t>
            </a:r>
          </a:p>
          <a:p>
            <a:pPr>
              <a:spcAft>
                <a:spcPts val="600"/>
              </a:spcAft>
            </a:pPr>
            <a:r>
              <a:rPr lang="en-GB" sz="2000" dirty="0"/>
              <a:t>Add the highlighted code to check for submitted data.</a:t>
            </a:r>
          </a:p>
          <a:p>
            <a:pPr>
              <a:spcAft>
                <a:spcPts val="600"/>
              </a:spcAft>
            </a:pPr>
            <a:endParaRPr lang="en-GB" sz="2000" b="1" dirty="0"/>
          </a:p>
        </p:txBody>
      </p:sp>
      <p:pic>
        <p:nvPicPr>
          <p:cNvPr id="4" name="Picture 3"/>
          <p:cNvPicPr>
            <a:picLocks noChangeAspect="1"/>
          </p:cNvPicPr>
          <p:nvPr/>
        </p:nvPicPr>
        <p:blipFill>
          <a:blip r:embed="rId2"/>
          <a:stretch>
            <a:fillRect/>
          </a:stretch>
        </p:blipFill>
        <p:spPr>
          <a:xfrm>
            <a:off x="755576" y="4437112"/>
            <a:ext cx="7634338" cy="1963688"/>
          </a:xfrm>
          <a:prstGeom prst="rect">
            <a:avLst/>
          </a:prstGeom>
        </p:spPr>
      </p:pic>
    </p:spTree>
    <p:extLst>
      <p:ext uri="{BB962C8B-B14F-4D97-AF65-F5344CB8AC3E}">
        <p14:creationId xmlns:p14="http://schemas.microsoft.com/office/powerpoint/2010/main" val="3745167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data to the database</a:t>
            </a:r>
          </a:p>
        </p:txBody>
      </p:sp>
      <p:sp>
        <p:nvSpPr>
          <p:cNvPr id="3" name="Content Placeholder 2"/>
          <p:cNvSpPr>
            <a:spLocks noGrp="1"/>
          </p:cNvSpPr>
          <p:nvPr>
            <p:ph idx="1"/>
          </p:nvPr>
        </p:nvSpPr>
        <p:spPr/>
        <p:txBody>
          <a:bodyPr>
            <a:normAutofit/>
          </a:bodyPr>
          <a:lstStyle/>
          <a:p>
            <a:pPr>
              <a:spcAft>
                <a:spcPts val="600"/>
              </a:spcAft>
            </a:pPr>
            <a:r>
              <a:rPr lang="en-GB" sz="2000" dirty="0"/>
              <a:t>In order to add the data to the database, the data from </a:t>
            </a:r>
            <a:r>
              <a:rPr lang="en-GB" sz="2000" b="1" dirty="0"/>
              <a:t>$_POST </a:t>
            </a:r>
            <a:r>
              <a:rPr lang="en-GB" sz="2000" dirty="0"/>
              <a:t>has to be added into an SQL statement.</a:t>
            </a:r>
          </a:p>
          <a:p>
            <a:pPr>
              <a:spcAft>
                <a:spcPts val="600"/>
              </a:spcAft>
            </a:pPr>
            <a:r>
              <a:rPr lang="en-GB" sz="2000" dirty="0"/>
              <a:t>The easiest way to do this is to compile a string which contains the SQL query statement.</a:t>
            </a:r>
          </a:p>
          <a:p>
            <a:pPr>
              <a:spcAft>
                <a:spcPts val="600"/>
              </a:spcAft>
            </a:pPr>
            <a:r>
              <a:rPr lang="en-GB" sz="2000" dirty="0"/>
              <a:t>The SQL is run by using the </a:t>
            </a:r>
            <a:r>
              <a:rPr lang="en-GB" sz="2000" b="1" dirty="0"/>
              <a:t>query</a:t>
            </a:r>
            <a:r>
              <a:rPr lang="en-GB" sz="2000" dirty="0"/>
              <a:t> method of the </a:t>
            </a:r>
            <a:r>
              <a:rPr lang="en-GB" sz="2000" b="1" dirty="0"/>
              <a:t>$connection </a:t>
            </a:r>
            <a:r>
              <a:rPr lang="en-GB" sz="2000" dirty="0"/>
              <a:t>object.</a:t>
            </a:r>
          </a:p>
          <a:p>
            <a:pPr>
              <a:spcAft>
                <a:spcPts val="600"/>
              </a:spcAft>
            </a:pPr>
            <a:r>
              <a:rPr lang="en-GB" sz="2000" dirty="0"/>
              <a:t>The </a:t>
            </a:r>
            <a:r>
              <a:rPr lang="en-GB" sz="2000" b="1" dirty="0"/>
              <a:t>query</a:t>
            </a:r>
            <a:r>
              <a:rPr lang="en-GB" sz="2000" dirty="0"/>
              <a:t> method returns a Boolean indicating success (true) if the insert succeeded, or failure (false) if it didn’t.</a:t>
            </a:r>
          </a:p>
          <a:p>
            <a:pPr>
              <a:spcAft>
                <a:spcPts val="600"/>
              </a:spcAft>
            </a:pPr>
            <a:r>
              <a:rPr lang="en-GB" sz="2000" dirty="0"/>
              <a:t>Add the highlighted code below.</a:t>
            </a:r>
          </a:p>
          <a:p>
            <a:pPr>
              <a:spcAft>
                <a:spcPts val="600"/>
              </a:spcAft>
            </a:pPr>
            <a:endParaRPr lang="en-GB" sz="2000" b="1" dirty="0"/>
          </a:p>
        </p:txBody>
      </p:sp>
      <p:pic>
        <p:nvPicPr>
          <p:cNvPr id="5" name="Picture 4"/>
          <p:cNvPicPr>
            <a:picLocks noChangeAspect="1"/>
          </p:cNvPicPr>
          <p:nvPr/>
        </p:nvPicPr>
        <p:blipFill>
          <a:blip r:embed="rId3"/>
          <a:stretch>
            <a:fillRect/>
          </a:stretch>
        </p:blipFill>
        <p:spPr>
          <a:xfrm>
            <a:off x="251520" y="4767840"/>
            <a:ext cx="8712968" cy="1632960"/>
          </a:xfrm>
          <a:prstGeom prst="rect">
            <a:avLst/>
          </a:prstGeom>
        </p:spPr>
      </p:pic>
    </p:spTree>
    <p:extLst>
      <p:ext uri="{BB962C8B-B14F-4D97-AF65-F5344CB8AC3E}">
        <p14:creationId xmlns:p14="http://schemas.microsoft.com/office/powerpoint/2010/main" val="1937808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Testing the form</a:t>
            </a:r>
          </a:p>
        </p:txBody>
      </p:sp>
      <p:sp>
        <p:nvSpPr>
          <p:cNvPr id="3" name="Content Placeholder 2"/>
          <p:cNvSpPr>
            <a:spLocks noGrp="1"/>
          </p:cNvSpPr>
          <p:nvPr>
            <p:ph idx="1"/>
          </p:nvPr>
        </p:nvSpPr>
        <p:spPr/>
        <p:txBody>
          <a:bodyPr>
            <a:normAutofit/>
          </a:bodyPr>
          <a:lstStyle/>
          <a:p>
            <a:pPr>
              <a:spcAft>
                <a:spcPts val="600"/>
              </a:spcAft>
            </a:pPr>
            <a:r>
              <a:rPr lang="en-GB" sz="2000" dirty="0"/>
              <a:t>Reload the page in the browser.</a:t>
            </a:r>
          </a:p>
          <a:p>
            <a:pPr>
              <a:spcAft>
                <a:spcPts val="600"/>
              </a:spcAft>
            </a:pPr>
            <a:r>
              <a:rPr lang="en-GB" sz="2000" dirty="0"/>
              <a:t>You should now be able to use the form to add data to the database.</a:t>
            </a:r>
          </a:p>
          <a:p>
            <a:pPr>
              <a:spcAft>
                <a:spcPts val="600"/>
              </a:spcAft>
            </a:pPr>
            <a:r>
              <a:rPr lang="en-GB" sz="2000" dirty="0"/>
              <a:t>You cannot see this in the page yet so check in </a:t>
            </a:r>
            <a:r>
              <a:rPr lang="en-GB" sz="2000" dirty="0" err="1"/>
              <a:t>PHPMyAdmin</a:t>
            </a:r>
            <a:r>
              <a:rPr lang="en-GB" sz="2000" dirty="0"/>
              <a:t> and you can test that data has been added to your table.</a:t>
            </a:r>
          </a:p>
        </p:txBody>
      </p:sp>
      <p:pic>
        <p:nvPicPr>
          <p:cNvPr id="4" name="Picture 3"/>
          <p:cNvPicPr>
            <a:picLocks noChangeAspect="1"/>
          </p:cNvPicPr>
          <p:nvPr/>
        </p:nvPicPr>
        <p:blipFill>
          <a:blip r:embed="rId2"/>
          <a:stretch>
            <a:fillRect/>
          </a:stretch>
        </p:blipFill>
        <p:spPr>
          <a:xfrm>
            <a:off x="540282" y="3501008"/>
            <a:ext cx="8063436" cy="2999963"/>
          </a:xfrm>
          <a:prstGeom prst="rect">
            <a:avLst/>
          </a:prstGeom>
        </p:spPr>
      </p:pic>
    </p:spTree>
    <p:extLst>
      <p:ext uri="{BB962C8B-B14F-4D97-AF65-F5344CB8AC3E}">
        <p14:creationId xmlns:p14="http://schemas.microsoft.com/office/powerpoint/2010/main" val="3961765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Displaying the data in HTML</a:t>
            </a:r>
          </a:p>
        </p:txBody>
      </p:sp>
      <p:sp>
        <p:nvSpPr>
          <p:cNvPr id="3" name="Content Placeholder 2"/>
          <p:cNvSpPr>
            <a:spLocks noGrp="1"/>
          </p:cNvSpPr>
          <p:nvPr>
            <p:ph idx="1"/>
          </p:nvPr>
        </p:nvSpPr>
        <p:spPr/>
        <p:txBody>
          <a:bodyPr>
            <a:normAutofit/>
          </a:bodyPr>
          <a:lstStyle/>
          <a:p>
            <a:pPr>
              <a:spcAft>
                <a:spcPts val="600"/>
              </a:spcAft>
            </a:pPr>
            <a:r>
              <a:rPr lang="en-GB" sz="2000" dirty="0"/>
              <a:t>Next we should retrieve all existing data from the table, order it and display it in the HTML page.</a:t>
            </a:r>
          </a:p>
          <a:p>
            <a:pPr>
              <a:spcAft>
                <a:spcPts val="600"/>
              </a:spcAft>
            </a:pPr>
            <a:r>
              <a:rPr lang="en-GB" sz="2000" dirty="0"/>
              <a:t>Again we use </a:t>
            </a:r>
            <a:r>
              <a:rPr lang="en-GB" sz="2000" b="1" dirty="0"/>
              <a:t>$connection-&gt;query </a:t>
            </a:r>
            <a:r>
              <a:rPr lang="en-GB" sz="2000" dirty="0"/>
              <a:t>and pass an SQL string.</a:t>
            </a:r>
          </a:p>
          <a:p>
            <a:pPr>
              <a:spcAft>
                <a:spcPts val="600"/>
              </a:spcAft>
            </a:pPr>
            <a:r>
              <a:rPr lang="en-GB" sz="2000" dirty="0"/>
              <a:t>This query is a select so it returns an array of data rather than a Boolean.</a:t>
            </a:r>
          </a:p>
          <a:p>
            <a:pPr>
              <a:spcAft>
                <a:spcPts val="600"/>
              </a:spcAft>
            </a:pPr>
            <a:r>
              <a:rPr lang="en-GB" sz="2000" dirty="0"/>
              <a:t>Finally, we close the connection freeing up memory and resources.</a:t>
            </a:r>
          </a:p>
          <a:p>
            <a:pPr>
              <a:spcAft>
                <a:spcPts val="600"/>
              </a:spcAft>
            </a:pPr>
            <a:r>
              <a:rPr lang="en-GB" sz="2000" dirty="0"/>
              <a:t>Add the highlighted code.</a:t>
            </a:r>
          </a:p>
        </p:txBody>
      </p:sp>
      <p:pic>
        <p:nvPicPr>
          <p:cNvPr id="4" name="Picture 3"/>
          <p:cNvPicPr>
            <a:picLocks noChangeAspect="1"/>
          </p:cNvPicPr>
          <p:nvPr/>
        </p:nvPicPr>
        <p:blipFill>
          <a:blip r:embed="rId3"/>
          <a:stretch>
            <a:fillRect/>
          </a:stretch>
        </p:blipFill>
        <p:spPr>
          <a:xfrm>
            <a:off x="323529" y="4299730"/>
            <a:ext cx="8363272" cy="2202793"/>
          </a:xfrm>
          <a:prstGeom prst="rect">
            <a:avLst/>
          </a:prstGeom>
        </p:spPr>
      </p:pic>
    </p:spTree>
    <p:extLst>
      <p:ext uri="{BB962C8B-B14F-4D97-AF65-F5344CB8AC3E}">
        <p14:creationId xmlns:p14="http://schemas.microsoft.com/office/powerpoint/2010/main" val="1642465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Recap Stateful vs RESTful</a:t>
            </a: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3397029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Displaying the data in HTML</a:t>
            </a:r>
          </a:p>
        </p:txBody>
      </p:sp>
      <p:sp>
        <p:nvSpPr>
          <p:cNvPr id="3" name="Content Placeholder 2"/>
          <p:cNvSpPr>
            <a:spLocks noGrp="1"/>
          </p:cNvSpPr>
          <p:nvPr>
            <p:ph idx="1"/>
          </p:nvPr>
        </p:nvSpPr>
        <p:spPr/>
        <p:txBody>
          <a:bodyPr>
            <a:normAutofit/>
          </a:bodyPr>
          <a:lstStyle/>
          <a:p>
            <a:pPr>
              <a:spcAft>
                <a:spcPts val="600"/>
              </a:spcAft>
            </a:pPr>
            <a:r>
              <a:rPr lang="en-GB" sz="2000" dirty="0"/>
              <a:t>Now that we have a collection of data to display we loop over it with a </a:t>
            </a:r>
            <a:r>
              <a:rPr lang="en-GB" sz="2000" b="1" dirty="0"/>
              <a:t>foreach</a:t>
            </a:r>
            <a:r>
              <a:rPr lang="en-GB" sz="2000" dirty="0"/>
              <a:t> loop building a table row with each new record.</a:t>
            </a:r>
          </a:p>
          <a:p>
            <a:pPr>
              <a:spcAft>
                <a:spcPts val="600"/>
              </a:spcAft>
            </a:pPr>
            <a:r>
              <a:rPr lang="en-GB" sz="2000" dirty="0"/>
              <a:t>The final column contains a </a:t>
            </a:r>
            <a:r>
              <a:rPr lang="en-GB" sz="2000" dirty="0">
                <a:hlinkClick r:id="rId3"/>
              </a:rPr>
              <a:t>ternary operator</a:t>
            </a:r>
            <a:r>
              <a:rPr lang="en-GB" sz="2000" dirty="0"/>
              <a:t> (which is a condensed </a:t>
            </a:r>
            <a:r>
              <a:rPr lang="en-GB" sz="2000" b="1" dirty="0"/>
              <a:t>if </a:t>
            </a:r>
            <a:r>
              <a:rPr lang="en-GB" sz="2000" dirty="0"/>
              <a:t>/ </a:t>
            </a:r>
            <a:r>
              <a:rPr lang="en-GB" sz="2000" b="1" dirty="0"/>
              <a:t>else</a:t>
            </a:r>
            <a:r>
              <a:rPr lang="en-GB" sz="2000" dirty="0"/>
              <a:t> block) which makes the Boolean data look a little nicer.</a:t>
            </a:r>
          </a:p>
          <a:p>
            <a:pPr>
              <a:spcAft>
                <a:spcPts val="600"/>
              </a:spcAft>
            </a:pPr>
            <a:r>
              <a:rPr lang="en-GB" sz="2000" dirty="0"/>
              <a:t>Add the highlighted code.</a:t>
            </a:r>
          </a:p>
        </p:txBody>
      </p:sp>
      <p:pic>
        <p:nvPicPr>
          <p:cNvPr id="9" name="Picture 8"/>
          <p:cNvPicPr>
            <a:picLocks noChangeAspect="1"/>
          </p:cNvPicPr>
          <p:nvPr/>
        </p:nvPicPr>
        <p:blipFill>
          <a:blip r:embed="rId4"/>
          <a:stretch>
            <a:fillRect/>
          </a:stretch>
        </p:blipFill>
        <p:spPr>
          <a:xfrm>
            <a:off x="457200" y="3861048"/>
            <a:ext cx="8229600" cy="2423016"/>
          </a:xfrm>
          <a:prstGeom prst="rect">
            <a:avLst/>
          </a:prstGeom>
        </p:spPr>
      </p:pic>
    </p:spTree>
    <p:extLst>
      <p:ext uri="{BB962C8B-B14F-4D97-AF65-F5344CB8AC3E}">
        <p14:creationId xmlns:p14="http://schemas.microsoft.com/office/powerpoint/2010/main" val="2726272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Testing the table</a:t>
            </a:r>
          </a:p>
        </p:txBody>
      </p:sp>
      <p:sp>
        <p:nvSpPr>
          <p:cNvPr id="3" name="Content Placeholder 2"/>
          <p:cNvSpPr>
            <a:spLocks noGrp="1"/>
          </p:cNvSpPr>
          <p:nvPr>
            <p:ph idx="1"/>
          </p:nvPr>
        </p:nvSpPr>
        <p:spPr/>
        <p:txBody>
          <a:bodyPr>
            <a:normAutofit/>
          </a:bodyPr>
          <a:lstStyle/>
          <a:p>
            <a:pPr>
              <a:spcAft>
                <a:spcPts val="600"/>
              </a:spcAft>
            </a:pPr>
            <a:r>
              <a:rPr lang="en-GB" sz="2000" dirty="0"/>
              <a:t>Reload the browser.</a:t>
            </a:r>
          </a:p>
          <a:p>
            <a:pPr>
              <a:spcAft>
                <a:spcPts val="600"/>
              </a:spcAft>
            </a:pPr>
            <a:r>
              <a:rPr lang="en-GB" sz="2000" dirty="0"/>
              <a:t>Any data previously entered should now appear in the page.</a:t>
            </a:r>
          </a:p>
        </p:txBody>
      </p:sp>
      <p:pic>
        <p:nvPicPr>
          <p:cNvPr id="4" name="Picture 3"/>
          <p:cNvPicPr>
            <a:picLocks noChangeAspect="1"/>
          </p:cNvPicPr>
          <p:nvPr/>
        </p:nvPicPr>
        <p:blipFill>
          <a:blip r:embed="rId2"/>
          <a:stretch>
            <a:fillRect/>
          </a:stretch>
        </p:blipFill>
        <p:spPr>
          <a:xfrm>
            <a:off x="1704975" y="2809875"/>
            <a:ext cx="5734050" cy="3590925"/>
          </a:xfrm>
          <a:prstGeom prst="rect">
            <a:avLst/>
          </a:prstGeom>
        </p:spPr>
      </p:pic>
    </p:spTree>
    <p:extLst>
      <p:ext uri="{BB962C8B-B14F-4D97-AF65-F5344CB8AC3E}">
        <p14:creationId xmlns:p14="http://schemas.microsoft.com/office/powerpoint/2010/main" val="721772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Fixing the date</a:t>
            </a:r>
          </a:p>
        </p:txBody>
      </p:sp>
      <p:sp>
        <p:nvSpPr>
          <p:cNvPr id="3" name="Content Placeholder 2"/>
          <p:cNvSpPr>
            <a:spLocks noGrp="1"/>
          </p:cNvSpPr>
          <p:nvPr>
            <p:ph idx="1"/>
          </p:nvPr>
        </p:nvSpPr>
        <p:spPr/>
        <p:txBody>
          <a:bodyPr>
            <a:normAutofit/>
          </a:bodyPr>
          <a:lstStyle/>
          <a:p>
            <a:pPr>
              <a:spcAft>
                <a:spcPts val="600"/>
              </a:spcAft>
            </a:pPr>
            <a:r>
              <a:rPr lang="en-GB" sz="2000" dirty="0"/>
              <a:t>The created column looks clunky so we should make the date time data look nicer with the PHP </a:t>
            </a:r>
            <a:r>
              <a:rPr lang="en-GB" sz="2000" b="1" dirty="0" err="1"/>
              <a:t>date_format</a:t>
            </a:r>
            <a:r>
              <a:rPr lang="en-GB" sz="2000" dirty="0"/>
              <a:t> method.</a:t>
            </a:r>
          </a:p>
          <a:p>
            <a:pPr>
              <a:spcAft>
                <a:spcPts val="600"/>
              </a:spcAft>
            </a:pPr>
            <a:r>
              <a:rPr lang="en-GB" sz="2000" dirty="0"/>
              <a:t>This method needs a PHP date object, luckily we can create one of these easily using the </a:t>
            </a:r>
            <a:r>
              <a:rPr lang="en-GB" sz="2000" b="1" dirty="0"/>
              <a:t>data_create</a:t>
            </a:r>
            <a:r>
              <a:rPr lang="en-GB" sz="2000" dirty="0"/>
              <a:t> method and passing it the date time value from the database, </a:t>
            </a:r>
            <a:r>
              <a:rPr lang="en-GB" sz="2000" b="1" dirty="0"/>
              <a:t>$r['created’].</a:t>
            </a:r>
          </a:p>
          <a:p>
            <a:pPr>
              <a:spcAft>
                <a:spcPts val="600"/>
              </a:spcAft>
            </a:pPr>
            <a:r>
              <a:rPr lang="en-GB" sz="2000" dirty="0"/>
              <a:t>The </a:t>
            </a:r>
            <a:r>
              <a:rPr lang="en-GB" sz="2000" b="1" dirty="0"/>
              <a:t>date_format </a:t>
            </a:r>
            <a:r>
              <a:rPr lang="en-GB" sz="2000" dirty="0"/>
              <a:t>object also needs to know what data we want to display, in this case we pass a format string of </a:t>
            </a:r>
            <a:r>
              <a:rPr lang="es-ES" sz="2000" b="1" dirty="0"/>
              <a:t>"</a:t>
            </a:r>
            <a:r>
              <a:rPr lang="es-ES" sz="2000" b="1" dirty="0" err="1"/>
              <a:t>jS</a:t>
            </a:r>
            <a:r>
              <a:rPr lang="es-ES" sz="2000" b="1" dirty="0"/>
              <a:t> M Y, g:i a“.</a:t>
            </a:r>
          </a:p>
          <a:p>
            <a:pPr>
              <a:spcAft>
                <a:spcPts val="600"/>
              </a:spcAft>
            </a:pPr>
            <a:r>
              <a:rPr lang="es-ES" sz="2000" dirty="0"/>
              <a:t>Amend the code in the </a:t>
            </a:r>
            <a:r>
              <a:rPr lang="es-ES" sz="2000" b="1" dirty="0"/>
              <a:t>created</a:t>
            </a:r>
            <a:r>
              <a:rPr lang="es-ES" sz="2000" dirty="0"/>
              <a:t> column as </a:t>
            </a:r>
            <a:r>
              <a:rPr lang="es-ES" sz="2000" dirty="0" err="1"/>
              <a:t>shown</a:t>
            </a:r>
            <a:r>
              <a:rPr lang="es-ES" sz="2000" dirty="0"/>
              <a:t> </a:t>
            </a:r>
            <a:r>
              <a:rPr lang="es-ES" sz="2000" dirty="0" err="1"/>
              <a:t>highlighed</a:t>
            </a:r>
            <a:r>
              <a:rPr lang="es-ES" sz="2000" dirty="0"/>
              <a:t>.</a:t>
            </a:r>
            <a:endParaRPr lang="en-GB" sz="2000" dirty="0"/>
          </a:p>
        </p:txBody>
      </p:sp>
      <p:pic>
        <p:nvPicPr>
          <p:cNvPr id="4" name="Picture 3"/>
          <p:cNvPicPr>
            <a:picLocks noChangeAspect="1"/>
          </p:cNvPicPr>
          <p:nvPr/>
        </p:nvPicPr>
        <p:blipFill>
          <a:blip r:embed="rId3"/>
          <a:stretch>
            <a:fillRect/>
          </a:stretch>
        </p:blipFill>
        <p:spPr>
          <a:xfrm>
            <a:off x="457200" y="4869906"/>
            <a:ext cx="8229600" cy="1515073"/>
          </a:xfrm>
          <a:prstGeom prst="rect">
            <a:avLst/>
          </a:prstGeom>
        </p:spPr>
      </p:pic>
    </p:spTree>
    <p:extLst>
      <p:ext uri="{BB962C8B-B14F-4D97-AF65-F5344CB8AC3E}">
        <p14:creationId xmlns:p14="http://schemas.microsoft.com/office/powerpoint/2010/main" val="1373108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Testing the date format</a:t>
            </a:r>
          </a:p>
        </p:txBody>
      </p:sp>
      <p:sp>
        <p:nvSpPr>
          <p:cNvPr id="3" name="Content Placeholder 2"/>
          <p:cNvSpPr>
            <a:spLocks noGrp="1"/>
          </p:cNvSpPr>
          <p:nvPr>
            <p:ph idx="1"/>
          </p:nvPr>
        </p:nvSpPr>
        <p:spPr/>
        <p:txBody>
          <a:bodyPr>
            <a:normAutofit/>
          </a:bodyPr>
          <a:lstStyle/>
          <a:p>
            <a:pPr>
              <a:spcAft>
                <a:spcPts val="600"/>
              </a:spcAft>
            </a:pPr>
            <a:r>
              <a:rPr lang="en-GB" sz="2000" dirty="0"/>
              <a:t>Reload the browser.</a:t>
            </a:r>
          </a:p>
          <a:p>
            <a:pPr>
              <a:spcAft>
                <a:spcPts val="600"/>
              </a:spcAft>
            </a:pPr>
            <a:r>
              <a:rPr lang="en-GB" sz="2000" dirty="0"/>
              <a:t>The </a:t>
            </a:r>
            <a:r>
              <a:rPr lang="en-GB" sz="2000" b="1" dirty="0"/>
              <a:t>Created</a:t>
            </a:r>
            <a:r>
              <a:rPr lang="en-GB" sz="2000" dirty="0"/>
              <a:t> column should display a little more readably.</a:t>
            </a:r>
          </a:p>
        </p:txBody>
      </p:sp>
      <p:pic>
        <p:nvPicPr>
          <p:cNvPr id="5" name="Picture 4"/>
          <p:cNvPicPr>
            <a:picLocks noChangeAspect="1"/>
          </p:cNvPicPr>
          <p:nvPr/>
        </p:nvPicPr>
        <p:blipFill>
          <a:blip r:embed="rId2"/>
          <a:stretch>
            <a:fillRect/>
          </a:stretch>
        </p:blipFill>
        <p:spPr>
          <a:xfrm>
            <a:off x="1600200" y="2857500"/>
            <a:ext cx="5943600" cy="3543300"/>
          </a:xfrm>
          <a:prstGeom prst="rect">
            <a:avLst/>
          </a:prstGeom>
        </p:spPr>
      </p:pic>
    </p:spTree>
    <p:extLst>
      <p:ext uri="{BB962C8B-B14F-4D97-AF65-F5344CB8AC3E}">
        <p14:creationId xmlns:p14="http://schemas.microsoft.com/office/powerpoint/2010/main" val="633185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Setting a toggle on completed</a:t>
            </a:r>
          </a:p>
        </p:txBody>
      </p:sp>
      <p:sp>
        <p:nvSpPr>
          <p:cNvPr id="3" name="Content Placeholder 2"/>
          <p:cNvSpPr>
            <a:spLocks noGrp="1"/>
          </p:cNvSpPr>
          <p:nvPr>
            <p:ph idx="1"/>
          </p:nvPr>
        </p:nvSpPr>
        <p:spPr/>
        <p:txBody>
          <a:bodyPr>
            <a:normAutofit/>
          </a:bodyPr>
          <a:lstStyle/>
          <a:p>
            <a:pPr>
              <a:spcAft>
                <a:spcPts val="600"/>
              </a:spcAft>
            </a:pPr>
            <a:r>
              <a:rPr lang="en-GB" sz="2000" dirty="0"/>
              <a:t>The last thing that is needed is to indicate that the task is completed.</a:t>
            </a:r>
          </a:p>
          <a:p>
            <a:pPr>
              <a:spcAft>
                <a:spcPts val="600"/>
              </a:spcAft>
            </a:pPr>
            <a:r>
              <a:rPr lang="en-GB" sz="2000" dirty="0"/>
              <a:t>For this we will use a hyperlink and a get parameter, similar to the technique used for the noughts and crosses game last session.</a:t>
            </a:r>
          </a:p>
          <a:p>
            <a:pPr>
              <a:spcAft>
                <a:spcPts val="600"/>
              </a:spcAft>
            </a:pPr>
            <a:r>
              <a:rPr lang="en-GB" sz="2000" dirty="0"/>
              <a:t>First we add the hyperlink to the final table column, this will link back to this same page and send 2 items of data, the id of the task and its current status of completeness.</a:t>
            </a:r>
          </a:p>
          <a:p>
            <a:pPr>
              <a:spcAft>
                <a:spcPts val="600"/>
              </a:spcAft>
            </a:pPr>
            <a:r>
              <a:rPr lang="en-GB" sz="2000" dirty="0"/>
              <a:t>Add the highlighted code around the previous code.</a:t>
            </a:r>
          </a:p>
        </p:txBody>
      </p:sp>
      <p:pic>
        <p:nvPicPr>
          <p:cNvPr id="5" name="Picture 4"/>
          <p:cNvPicPr>
            <a:picLocks noChangeAspect="1"/>
          </p:cNvPicPr>
          <p:nvPr/>
        </p:nvPicPr>
        <p:blipFill>
          <a:blip r:embed="rId3"/>
          <a:stretch>
            <a:fillRect/>
          </a:stretch>
        </p:blipFill>
        <p:spPr>
          <a:xfrm>
            <a:off x="457200" y="4401270"/>
            <a:ext cx="8229600" cy="2226594"/>
          </a:xfrm>
          <a:prstGeom prst="rect">
            <a:avLst/>
          </a:prstGeom>
        </p:spPr>
      </p:pic>
    </p:spTree>
    <p:extLst>
      <p:ext uri="{BB962C8B-B14F-4D97-AF65-F5344CB8AC3E}">
        <p14:creationId xmlns:p14="http://schemas.microsoft.com/office/powerpoint/2010/main" val="3773050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the completed logic</a:t>
            </a:r>
          </a:p>
        </p:txBody>
      </p:sp>
      <p:sp>
        <p:nvSpPr>
          <p:cNvPr id="3" name="Content Placeholder 2"/>
          <p:cNvSpPr>
            <a:spLocks noGrp="1"/>
          </p:cNvSpPr>
          <p:nvPr>
            <p:ph idx="1"/>
          </p:nvPr>
        </p:nvSpPr>
        <p:spPr/>
        <p:txBody>
          <a:bodyPr>
            <a:normAutofit/>
          </a:bodyPr>
          <a:lstStyle/>
          <a:p>
            <a:pPr>
              <a:spcAft>
                <a:spcPts val="600"/>
              </a:spcAft>
            </a:pPr>
            <a:r>
              <a:rPr lang="en-GB" sz="2000" dirty="0"/>
              <a:t>Add another </a:t>
            </a:r>
            <a:r>
              <a:rPr lang="en-GB" sz="2000" b="1" dirty="0"/>
              <a:t>if</a:t>
            </a:r>
            <a:r>
              <a:rPr lang="en-GB" sz="2000" dirty="0"/>
              <a:t> block and this time test if the </a:t>
            </a:r>
            <a:r>
              <a:rPr lang="en-GB" sz="2000" b="1" dirty="0"/>
              <a:t>$_GET[‘id’] </a:t>
            </a:r>
            <a:r>
              <a:rPr lang="en-GB" sz="2000" dirty="0"/>
              <a:t>parameter has been sent.</a:t>
            </a:r>
          </a:p>
          <a:p>
            <a:pPr>
              <a:spcAft>
                <a:spcPts val="600"/>
              </a:spcAft>
            </a:pPr>
            <a:r>
              <a:rPr lang="en-GB" sz="2000" dirty="0"/>
              <a:t>If it has record the id sent and use another ternary to toggle the value in </a:t>
            </a:r>
            <a:r>
              <a:rPr lang="en-GB" sz="2000" b="1" dirty="0"/>
              <a:t>$_GET[‘completed’] </a:t>
            </a:r>
            <a:r>
              <a:rPr lang="en-GB" sz="2000" dirty="0"/>
              <a:t>and save in </a:t>
            </a:r>
            <a:r>
              <a:rPr lang="en-GB" sz="2000" b="1" dirty="0"/>
              <a:t>$current</a:t>
            </a:r>
            <a:r>
              <a:rPr lang="en-GB" sz="2000" dirty="0"/>
              <a:t>.</a:t>
            </a:r>
          </a:p>
          <a:p>
            <a:pPr>
              <a:spcAft>
                <a:spcPts val="600"/>
              </a:spcAft>
            </a:pPr>
            <a:r>
              <a:rPr lang="en-GB" sz="2000" dirty="0"/>
              <a:t>Add the highlighted code.</a:t>
            </a:r>
          </a:p>
        </p:txBody>
      </p:sp>
      <p:pic>
        <p:nvPicPr>
          <p:cNvPr id="5" name="Picture 4"/>
          <p:cNvPicPr>
            <a:picLocks noChangeAspect="1"/>
          </p:cNvPicPr>
          <p:nvPr/>
        </p:nvPicPr>
        <p:blipFill>
          <a:blip r:embed="rId3"/>
          <a:stretch>
            <a:fillRect/>
          </a:stretch>
        </p:blipFill>
        <p:spPr>
          <a:xfrm>
            <a:off x="395536" y="3717032"/>
            <a:ext cx="8291264" cy="2892126"/>
          </a:xfrm>
          <a:prstGeom prst="rect">
            <a:avLst/>
          </a:prstGeom>
        </p:spPr>
      </p:pic>
    </p:spTree>
    <p:extLst>
      <p:ext uri="{BB962C8B-B14F-4D97-AF65-F5344CB8AC3E}">
        <p14:creationId xmlns:p14="http://schemas.microsoft.com/office/powerpoint/2010/main" val="3306459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Updating the task record</a:t>
            </a:r>
          </a:p>
        </p:txBody>
      </p:sp>
      <p:sp>
        <p:nvSpPr>
          <p:cNvPr id="3" name="Content Placeholder 2"/>
          <p:cNvSpPr>
            <a:spLocks noGrp="1"/>
          </p:cNvSpPr>
          <p:nvPr>
            <p:ph idx="1"/>
          </p:nvPr>
        </p:nvSpPr>
        <p:spPr/>
        <p:txBody>
          <a:bodyPr>
            <a:normAutofit/>
          </a:bodyPr>
          <a:lstStyle/>
          <a:p>
            <a:pPr>
              <a:spcAft>
                <a:spcPts val="600"/>
              </a:spcAft>
            </a:pPr>
            <a:r>
              <a:rPr lang="en-GB" sz="2000" dirty="0"/>
              <a:t>Next we compile a new SQL query string (update in this instance) and run it against the database checking for errors as before.</a:t>
            </a:r>
          </a:p>
          <a:p>
            <a:pPr>
              <a:spcAft>
                <a:spcPts val="600"/>
              </a:spcAft>
            </a:pPr>
            <a:r>
              <a:rPr lang="en-GB" sz="2000" dirty="0"/>
              <a:t>Add the highlighted code.</a:t>
            </a:r>
          </a:p>
        </p:txBody>
      </p:sp>
      <p:pic>
        <p:nvPicPr>
          <p:cNvPr id="4" name="Picture 3"/>
          <p:cNvPicPr>
            <a:picLocks noChangeAspect="1"/>
          </p:cNvPicPr>
          <p:nvPr/>
        </p:nvPicPr>
        <p:blipFill>
          <a:blip r:embed="rId2"/>
          <a:stretch>
            <a:fillRect/>
          </a:stretch>
        </p:blipFill>
        <p:spPr>
          <a:xfrm>
            <a:off x="251520" y="3140968"/>
            <a:ext cx="8640960" cy="3132348"/>
          </a:xfrm>
          <a:prstGeom prst="rect">
            <a:avLst/>
          </a:prstGeom>
        </p:spPr>
      </p:pic>
    </p:spTree>
    <p:extLst>
      <p:ext uri="{BB962C8B-B14F-4D97-AF65-F5344CB8AC3E}">
        <p14:creationId xmlns:p14="http://schemas.microsoft.com/office/powerpoint/2010/main" val="3209835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Testing the application</a:t>
            </a:r>
          </a:p>
        </p:txBody>
      </p:sp>
      <p:sp>
        <p:nvSpPr>
          <p:cNvPr id="3" name="Content Placeholder 2"/>
          <p:cNvSpPr>
            <a:spLocks noGrp="1"/>
          </p:cNvSpPr>
          <p:nvPr>
            <p:ph idx="1"/>
          </p:nvPr>
        </p:nvSpPr>
        <p:spPr/>
        <p:txBody>
          <a:bodyPr>
            <a:normAutofit/>
          </a:bodyPr>
          <a:lstStyle/>
          <a:p>
            <a:pPr>
              <a:spcAft>
                <a:spcPts val="600"/>
              </a:spcAft>
            </a:pPr>
            <a:r>
              <a:rPr lang="en-GB" sz="2000" dirty="0"/>
              <a:t>This last step completes this simple application!</a:t>
            </a:r>
          </a:p>
          <a:p>
            <a:pPr>
              <a:spcAft>
                <a:spcPts val="600"/>
              </a:spcAft>
            </a:pPr>
            <a:r>
              <a:rPr lang="en-GB" sz="2000" dirty="0"/>
              <a:t>Reload the browser and try toggling the </a:t>
            </a:r>
            <a:r>
              <a:rPr lang="en-GB" sz="2000" b="1" dirty="0"/>
              <a:t>completed</a:t>
            </a:r>
            <a:r>
              <a:rPr lang="en-GB" sz="2000" dirty="0"/>
              <a:t> status of some tasks.</a:t>
            </a:r>
          </a:p>
          <a:p>
            <a:pPr>
              <a:spcAft>
                <a:spcPts val="600"/>
              </a:spcAft>
            </a:pPr>
            <a:r>
              <a:rPr lang="en-GB" sz="2000" dirty="0"/>
              <a:t>Observe how this changes the records in the tasks table in </a:t>
            </a:r>
            <a:r>
              <a:rPr lang="en-GB" sz="2000" b="1" dirty="0" err="1"/>
              <a:t>PHPMyAdmin</a:t>
            </a:r>
            <a:r>
              <a:rPr lang="en-GB" sz="2000" b="1" dirty="0"/>
              <a:t>.</a:t>
            </a:r>
          </a:p>
        </p:txBody>
      </p:sp>
      <p:pic>
        <p:nvPicPr>
          <p:cNvPr id="4" name="Picture 3"/>
          <p:cNvPicPr>
            <a:picLocks noChangeAspect="1"/>
          </p:cNvPicPr>
          <p:nvPr/>
        </p:nvPicPr>
        <p:blipFill>
          <a:blip r:embed="rId2"/>
          <a:stretch>
            <a:fillRect/>
          </a:stretch>
        </p:blipFill>
        <p:spPr>
          <a:xfrm>
            <a:off x="2588763" y="3102541"/>
            <a:ext cx="3750449" cy="2276631"/>
          </a:xfrm>
          <a:prstGeom prst="rect">
            <a:avLst/>
          </a:prstGeom>
        </p:spPr>
      </p:pic>
      <p:pic>
        <p:nvPicPr>
          <p:cNvPr id="5" name="Picture 4"/>
          <p:cNvPicPr>
            <a:picLocks noChangeAspect="1"/>
          </p:cNvPicPr>
          <p:nvPr/>
        </p:nvPicPr>
        <p:blipFill>
          <a:blip r:embed="rId3"/>
          <a:stretch>
            <a:fillRect/>
          </a:stretch>
        </p:blipFill>
        <p:spPr>
          <a:xfrm>
            <a:off x="2123727" y="5517232"/>
            <a:ext cx="4680520" cy="987398"/>
          </a:xfrm>
          <a:prstGeom prst="rect">
            <a:avLst/>
          </a:prstGeom>
        </p:spPr>
      </p:pic>
    </p:spTree>
    <p:extLst>
      <p:ext uri="{BB962C8B-B14F-4D97-AF65-F5344CB8AC3E}">
        <p14:creationId xmlns:p14="http://schemas.microsoft.com/office/powerpoint/2010/main" val="3923680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Extension</a:t>
            </a:r>
          </a:p>
        </p:txBody>
      </p:sp>
      <p:sp>
        <p:nvSpPr>
          <p:cNvPr id="3" name="Content Placeholder 2"/>
          <p:cNvSpPr>
            <a:spLocks noGrp="1"/>
          </p:cNvSpPr>
          <p:nvPr>
            <p:ph idx="1"/>
          </p:nvPr>
        </p:nvSpPr>
        <p:spPr/>
        <p:txBody>
          <a:bodyPr>
            <a:normAutofit/>
          </a:bodyPr>
          <a:lstStyle/>
          <a:p>
            <a:pPr marL="576072" indent="-457200">
              <a:spcAft>
                <a:spcPts val="600"/>
              </a:spcAft>
              <a:buFont typeface="+mj-lt"/>
              <a:buAutoNum type="arabicPeriod"/>
            </a:pPr>
            <a:r>
              <a:rPr lang="en-GB" sz="2000" dirty="0"/>
              <a:t>Investigate ways in which the data collected sent to this application could be sanitised before being added to SQL statements.</a:t>
            </a:r>
          </a:p>
          <a:p>
            <a:pPr marL="576072" indent="-457200">
              <a:spcAft>
                <a:spcPts val="600"/>
              </a:spcAft>
              <a:buFont typeface="+mj-lt"/>
              <a:buAutoNum type="arabicPeriod"/>
            </a:pPr>
            <a:r>
              <a:rPr lang="en-GB" sz="2000" dirty="0"/>
              <a:t>Implement whichever of these input sanitisation methods seems most appropriate for this application.</a:t>
            </a:r>
          </a:p>
          <a:p>
            <a:pPr marL="576072" indent="-457200">
              <a:spcAft>
                <a:spcPts val="600"/>
              </a:spcAft>
              <a:buFont typeface="+mj-lt"/>
              <a:buAutoNum type="arabicPeriod"/>
            </a:pPr>
            <a:r>
              <a:rPr lang="en-GB" sz="2000" dirty="0"/>
              <a:t>Test with potentially destructive data (possibly intercept this before it does any real harm!).</a:t>
            </a:r>
          </a:p>
          <a:p>
            <a:pPr marL="576072" indent="-457200">
              <a:spcAft>
                <a:spcPts val="600"/>
              </a:spcAft>
              <a:buFont typeface="+mj-lt"/>
              <a:buAutoNum type="arabicPeriod"/>
            </a:pPr>
            <a:endParaRPr lang="en-GB" sz="2000" dirty="0"/>
          </a:p>
          <a:p>
            <a:r>
              <a:rPr lang="en-GB" sz="2000" b="1" dirty="0"/>
              <a:t>Key terms to search:</a:t>
            </a:r>
          </a:p>
          <a:p>
            <a:pPr lvl="1"/>
            <a:r>
              <a:rPr lang="en-GB" sz="1600" dirty="0"/>
              <a:t>Input sanitisation</a:t>
            </a:r>
          </a:p>
          <a:p>
            <a:pPr lvl="1"/>
            <a:r>
              <a:rPr lang="en-GB" sz="1600" dirty="0"/>
              <a:t>SQL injection</a:t>
            </a:r>
          </a:p>
          <a:p>
            <a:pPr>
              <a:spcAft>
                <a:spcPts val="600"/>
              </a:spcAft>
            </a:pPr>
            <a:endParaRPr lang="en-GB" sz="2000" dirty="0"/>
          </a:p>
        </p:txBody>
      </p:sp>
    </p:spTree>
    <p:extLst>
      <p:ext uri="{BB962C8B-B14F-4D97-AF65-F5344CB8AC3E}">
        <p14:creationId xmlns:p14="http://schemas.microsoft.com/office/powerpoint/2010/main" val="3335447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Project </a:t>
            </a:r>
            <a:r>
              <a:rPr lang="en-GB" dirty="0"/>
              <a:t>review</a:t>
            </a:r>
          </a:p>
        </p:txBody>
      </p:sp>
      <p:sp>
        <p:nvSpPr>
          <p:cNvPr id="3" name="Content Placeholder 2"/>
          <p:cNvSpPr>
            <a:spLocks noGrp="1"/>
          </p:cNvSpPr>
          <p:nvPr>
            <p:ph idx="1"/>
          </p:nvPr>
        </p:nvSpPr>
        <p:spPr/>
        <p:txBody>
          <a:bodyPr>
            <a:normAutofit lnSpcReduction="10000"/>
          </a:bodyPr>
          <a:lstStyle/>
          <a:p>
            <a:pPr>
              <a:spcAft>
                <a:spcPts val="600"/>
              </a:spcAft>
            </a:pPr>
            <a:r>
              <a:rPr lang="en-GB" sz="2000" b="1" dirty="0"/>
              <a:t>XAMPP</a:t>
            </a:r>
            <a:r>
              <a:rPr lang="en-GB" sz="2000" dirty="0"/>
              <a:t> bundles </a:t>
            </a:r>
            <a:r>
              <a:rPr lang="en-GB" sz="2000" b="1" dirty="0" err="1"/>
              <a:t>mysqli</a:t>
            </a:r>
            <a:r>
              <a:rPr lang="en-GB" sz="2000" dirty="0"/>
              <a:t> interface in PHP.</a:t>
            </a:r>
          </a:p>
          <a:p>
            <a:pPr>
              <a:spcAft>
                <a:spcPts val="600"/>
              </a:spcAft>
            </a:pPr>
            <a:r>
              <a:rPr lang="en-GB" sz="2000" dirty="0"/>
              <a:t>PHP can use many database types.</a:t>
            </a:r>
          </a:p>
          <a:p>
            <a:pPr>
              <a:spcAft>
                <a:spcPts val="600"/>
              </a:spcAft>
            </a:pPr>
            <a:r>
              <a:rPr lang="en-GB" sz="2000" dirty="0"/>
              <a:t>Drivers are required and can be included into PHP at install or later.</a:t>
            </a:r>
          </a:p>
          <a:p>
            <a:pPr>
              <a:spcAft>
                <a:spcPts val="600"/>
              </a:spcAft>
            </a:pPr>
            <a:r>
              <a:rPr lang="en-GB" sz="2000" dirty="0"/>
              <a:t>Drivers can be obtained via </a:t>
            </a:r>
            <a:r>
              <a:rPr lang="en-GB" sz="2000" b="1" dirty="0"/>
              <a:t>Composer.</a:t>
            </a:r>
          </a:p>
          <a:p>
            <a:pPr>
              <a:spcAft>
                <a:spcPts val="600"/>
              </a:spcAft>
            </a:pPr>
            <a:r>
              <a:rPr lang="en-GB" sz="2000" b="1" dirty="0"/>
              <a:t>XAMPP</a:t>
            </a:r>
            <a:r>
              <a:rPr lang="en-GB" sz="2000" dirty="0"/>
              <a:t> comes with the </a:t>
            </a:r>
            <a:r>
              <a:rPr lang="en-GB" sz="2000" b="1" dirty="0" err="1"/>
              <a:t>PHPMyAdmin</a:t>
            </a:r>
            <a:r>
              <a:rPr lang="en-GB" sz="2000" dirty="0"/>
              <a:t> management console.</a:t>
            </a:r>
          </a:p>
          <a:p>
            <a:pPr>
              <a:spcAft>
                <a:spcPts val="600"/>
              </a:spcAft>
            </a:pPr>
            <a:r>
              <a:rPr lang="en-GB" sz="2000" b="1" dirty="0"/>
              <a:t>MySQL</a:t>
            </a:r>
            <a:r>
              <a:rPr lang="en-GB" sz="2000" dirty="0"/>
              <a:t> requires a user account for the webserver to connect with.</a:t>
            </a:r>
          </a:p>
          <a:p>
            <a:r>
              <a:rPr lang="en-GB" sz="2000" dirty="0"/>
              <a:t>We have reinforced use of PHP to data and added:</a:t>
            </a:r>
          </a:p>
          <a:p>
            <a:pPr lvl="1"/>
            <a:r>
              <a:rPr lang="en-GB" sz="1600" dirty="0"/>
              <a:t>Manually setting up a </a:t>
            </a:r>
            <a:r>
              <a:rPr lang="en-GB" sz="1600" b="1" dirty="0"/>
              <a:t>MySQL</a:t>
            </a:r>
            <a:r>
              <a:rPr lang="en-GB" sz="1600" dirty="0"/>
              <a:t> database</a:t>
            </a:r>
          </a:p>
          <a:p>
            <a:pPr lvl="1"/>
            <a:r>
              <a:rPr lang="en-GB" sz="1600" dirty="0"/>
              <a:t>Setting up a database account for the webserver to use</a:t>
            </a:r>
          </a:p>
          <a:p>
            <a:pPr lvl="1"/>
            <a:r>
              <a:rPr lang="en-GB" sz="1600" dirty="0"/>
              <a:t>Use of the </a:t>
            </a:r>
            <a:r>
              <a:rPr lang="en-GB" sz="1600" b="1" dirty="0" err="1"/>
              <a:t>mysqli</a:t>
            </a:r>
            <a:r>
              <a:rPr lang="en-GB" sz="1600" dirty="0"/>
              <a:t> object to connect to this database</a:t>
            </a:r>
          </a:p>
          <a:p>
            <a:pPr lvl="1"/>
            <a:r>
              <a:rPr lang="en-GB" sz="1600" dirty="0"/>
              <a:t>Simple SQL statements composed in PHP and run using </a:t>
            </a:r>
            <a:r>
              <a:rPr lang="en-GB" sz="1600" dirty="0" err="1"/>
              <a:t>mysqli</a:t>
            </a:r>
            <a:r>
              <a:rPr lang="en-GB" sz="1600" dirty="0"/>
              <a:t>-&gt;query()</a:t>
            </a:r>
          </a:p>
          <a:p>
            <a:pPr lvl="1"/>
            <a:r>
              <a:rPr lang="en-GB" sz="1600" dirty="0"/>
              <a:t>Contextual return types</a:t>
            </a:r>
          </a:p>
          <a:p>
            <a:pPr lvl="1"/>
            <a:r>
              <a:rPr lang="en-GB" sz="1600" dirty="0"/>
              <a:t>Trapping database errors</a:t>
            </a:r>
          </a:p>
          <a:p>
            <a:pPr lvl="1"/>
            <a:r>
              <a:rPr lang="en-GB" sz="1600" dirty="0"/>
              <a:t>Iterating over data collections</a:t>
            </a:r>
          </a:p>
          <a:p>
            <a:pPr lvl="1"/>
            <a:endParaRPr lang="en-GB" sz="1600" dirty="0"/>
          </a:p>
          <a:p>
            <a:pPr lvl="1">
              <a:spcAft>
                <a:spcPts val="600"/>
              </a:spcAft>
            </a:pPr>
            <a:endParaRPr lang="en-GB" sz="1600" dirty="0"/>
          </a:p>
          <a:p>
            <a:pPr>
              <a:spcAft>
                <a:spcPts val="600"/>
              </a:spcAft>
            </a:pPr>
            <a:endParaRPr lang="en-GB" sz="1600" dirty="0"/>
          </a:p>
          <a:p>
            <a:pPr lvl="1"/>
            <a:endParaRPr lang="en-GB" sz="1600" dirty="0"/>
          </a:p>
          <a:p>
            <a:pPr lvl="1">
              <a:spcAft>
                <a:spcPts val="600"/>
              </a:spcAft>
            </a:pPr>
            <a:endParaRPr lang="en-GB" sz="1600" dirty="0"/>
          </a:p>
          <a:p>
            <a:pPr>
              <a:spcAft>
                <a:spcPts val="600"/>
              </a:spcAft>
            </a:pPr>
            <a:endParaRPr lang="en-GB" sz="2000" dirty="0"/>
          </a:p>
          <a:p>
            <a:pPr>
              <a:spcAft>
                <a:spcPts val="600"/>
              </a:spcAft>
            </a:pPr>
            <a:endParaRPr lang="en-GB" sz="2000" dirty="0"/>
          </a:p>
          <a:p>
            <a:endParaRPr lang="en-GB" dirty="0"/>
          </a:p>
        </p:txBody>
      </p:sp>
    </p:spTree>
    <p:extLst>
      <p:ext uri="{BB962C8B-B14F-4D97-AF65-F5344CB8AC3E}">
        <p14:creationId xmlns:p14="http://schemas.microsoft.com/office/powerpoint/2010/main" val="967877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80D6-3606-4CC1-9D58-9734F74A621A}"/>
              </a:ext>
            </a:extLst>
          </p:cNvPr>
          <p:cNvSpPr>
            <a:spLocks noGrp="1"/>
          </p:cNvSpPr>
          <p:nvPr>
            <p:ph type="title"/>
          </p:nvPr>
        </p:nvSpPr>
        <p:spPr/>
        <p:txBody>
          <a:bodyPr/>
          <a:lstStyle/>
          <a:p>
            <a:r>
              <a:rPr lang="en-GB" dirty="0"/>
              <a:t>Quick recap</a:t>
            </a:r>
          </a:p>
        </p:txBody>
      </p:sp>
      <p:sp>
        <p:nvSpPr>
          <p:cNvPr id="3" name="Content Placeholder 2">
            <a:extLst>
              <a:ext uri="{FF2B5EF4-FFF2-40B4-BE49-F238E27FC236}">
                <a16:creationId xmlns:a16="http://schemas.microsoft.com/office/drawing/2014/main" id="{D51E7148-B95F-43E2-9C0C-8AC9F24B85BB}"/>
              </a:ext>
            </a:extLst>
          </p:cNvPr>
          <p:cNvSpPr>
            <a:spLocks noGrp="1"/>
          </p:cNvSpPr>
          <p:nvPr>
            <p:ph idx="1"/>
          </p:nvPr>
        </p:nvSpPr>
        <p:spPr/>
        <p:txBody>
          <a:bodyPr>
            <a:normAutofit fontScale="92500" lnSpcReduction="20000"/>
          </a:bodyPr>
          <a:lstStyle/>
          <a:p>
            <a:pPr>
              <a:spcAft>
                <a:spcPts val="600"/>
              </a:spcAft>
            </a:pPr>
            <a:r>
              <a:rPr lang="en-GB" sz="2000" dirty="0"/>
              <a:t>PHP can access an area of the webserver’s memory known as the session.</a:t>
            </a:r>
          </a:p>
          <a:p>
            <a:pPr>
              <a:spcAft>
                <a:spcPts val="600"/>
              </a:spcAft>
            </a:pPr>
            <a:r>
              <a:rPr lang="en-GB" sz="2000" dirty="0"/>
              <a:t>A cookie is saved to the browser that the webserver recognises when subsequent requests are made and this grants access to data saved in the session for that user.</a:t>
            </a:r>
          </a:p>
          <a:p>
            <a:pPr>
              <a:spcAft>
                <a:spcPts val="600"/>
              </a:spcAft>
            </a:pPr>
            <a:r>
              <a:rPr lang="en-GB" sz="2000" dirty="0"/>
              <a:t>Session cookies usually last until the browser is closed but can be made to expire more quickly if desired.</a:t>
            </a:r>
          </a:p>
          <a:p>
            <a:pPr>
              <a:spcAft>
                <a:spcPts val="600"/>
              </a:spcAft>
            </a:pPr>
            <a:r>
              <a:rPr lang="en-GB" sz="2000" dirty="0"/>
              <a:t>An application which uses a session cookie and the session to store information is know as “stateful“.</a:t>
            </a:r>
          </a:p>
          <a:p>
            <a:pPr>
              <a:spcAft>
                <a:spcPts val="600"/>
              </a:spcAft>
            </a:pPr>
            <a:r>
              <a:rPr lang="en-GB" sz="2000" dirty="0"/>
              <a:t>In stateful applications the response to a request will depend on the current ‘state’ of the application and it’s relationship to the client.</a:t>
            </a:r>
          </a:p>
          <a:p>
            <a:pPr>
              <a:spcAft>
                <a:spcPts val="600"/>
              </a:spcAft>
            </a:pPr>
            <a:r>
              <a:rPr lang="en-GB" sz="2000" dirty="0"/>
              <a:t>State is determined by things like authentication status, location etc.</a:t>
            </a:r>
          </a:p>
          <a:p>
            <a:pPr>
              <a:spcAft>
                <a:spcPts val="600"/>
              </a:spcAft>
            </a:pPr>
            <a:r>
              <a:rPr lang="en-GB" sz="2000" dirty="0"/>
              <a:t>The opposite paradigm is known as RESTful.</a:t>
            </a:r>
          </a:p>
          <a:p>
            <a:pPr>
              <a:spcAft>
                <a:spcPts val="600"/>
              </a:spcAft>
            </a:pPr>
            <a:r>
              <a:rPr lang="en-GB" sz="2000" dirty="0"/>
              <a:t>RESTful applications always respond to the same request with the same response as they are stateless applications.</a:t>
            </a:r>
          </a:p>
          <a:p>
            <a:pPr>
              <a:spcAft>
                <a:spcPts val="600"/>
              </a:spcAft>
            </a:pPr>
            <a:r>
              <a:rPr lang="en-GB" sz="2000" dirty="0"/>
              <a:t>Many APIs apply the RESTful model.</a:t>
            </a:r>
          </a:p>
          <a:p>
            <a:pPr>
              <a:spcAft>
                <a:spcPts val="600"/>
              </a:spcAft>
            </a:pPr>
            <a:r>
              <a:rPr lang="en-GB" sz="2000" dirty="0"/>
              <a:t>APIs are what drive web services.</a:t>
            </a:r>
          </a:p>
          <a:p>
            <a:pPr marL="118872" indent="0">
              <a:buNone/>
            </a:pPr>
            <a:endParaRPr lang="en-GB" sz="2000" dirty="0"/>
          </a:p>
          <a:p>
            <a:pPr>
              <a:spcAft>
                <a:spcPts val="1200"/>
              </a:spcAft>
            </a:pPr>
            <a:endParaRPr lang="en-GB" sz="2000" dirty="0"/>
          </a:p>
        </p:txBody>
      </p:sp>
    </p:spTree>
    <p:extLst>
      <p:ext uri="{BB962C8B-B14F-4D97-AF65-F5344CB8AC3E}">
        <p14:creationId xmlns:p14="http://schemas.microsoft.com/office/powerpoint/2010/main" val="37356599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Session review</a:t>
            </a: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3740850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25947-DBF8-47C0-BA24-E62DF60BED38}"/>
              </a:ext>
            </a:extLst>
          </p:cNvPr>
          <p:cNvSpPr>
            <a:spLocks noGrp="1"/>
          </p:cNvSpPr>
          <p:nvPr>
            <p:ph type="title"/>
          </p:nvPr>
        </p:nvSpPr>
        <p:spPr/>
        <p:txBody>
          <a:bodyPr/>
          <a:lstStyle/>
          <a:p>
            <a:r>
              <a:rPr lang="en-GB" dirty="0"/>
              <a:t>Recap</a:t>
            </a:r>
          </a:p>
        </p:txBody>
      </p:sp>
      <p:sp>
        <p:nvSpPr>
          <p:cNvPr id="3" name="Content Placeholder 2">
            <a:extLst>
              <a:ext uri="{FF2B5EF4-FFF2-40B4-BE49-F238E27FC236}">
                <a16:creationId xmlns:a16="http://schemas.microsoft.com/office/drawing/2014/main" id="{061D9FB3-6C64-4B0E-84FB-5178B2EC3D0C}"/>
              </a:ext>
            </a:extLst>
          </p:cNvPr>
          <p:cNvSpPr>
            <a:spLocks noGrp="1"/>
          </p:cNvSpPr>
          <p:nvPr>
            <p:ph idx="1"/>
          </p:nvPr>
        </p:nvSpPr>
        <p:spPr/>
        <p:txBody>
          <a:bodyPr>
            <a:normAutofit/>
          </a:bodyPr>
          <a:lstStyle/>
          <a:p>
            <a:r>
              <a:rPr lang="en-GB" sz="2400" dirty="0"/>
              <a:t>Recap Stateful vs Restful and the PHP Session</a:t>
            </a:r>
          </a:p>
          <a:p>
            <a:pPr lvl="1">
              <a:spcBef>
                <a:spcPts val="0"/>
              </a:spcBef>
            </a:pPr>
            <a:r>
              <a:rPr lang="en-GB" sz="1600" dirty="0"/>
              <a:t>Last exercise progress</a:t>
            </a:r>
          </a:p>
          <a:p>
            <a:pPr lvl="1">
              <a:spcBef>
                <a:spcPts val="0"/>
              </a:spcBef>
            </a:pPr>
            <a:r>
              <a:rPr lang="en-GB" sz="1600" dirty="0"/>
              <a:t>Reading list</a:t>
            </a:r>
          </a:p>
          <a:p>
            <a:pPr lvl="1">
              <a:spcBef>
                <a:spcPts val="0"/>
              </a:spcBef>
            </a:pPr>
            <a:r>
              <a:rPr lang="en-GB" sz="1600" dirty="0"/>
              <a:t>Stateful vs RESTful</a:t>
            </a:r>
          </a:p>
          <a:p>
            <a:pPr lvl="1">
              <a:spcBef>
                <a:spcPts val="0"/>
              </a:spcBef>
              <a:spcAft>
                <a:spcPts val="600"/>
              </a:spcAft>
            </a:pPr>
            <a:r>
              <a:rPr lang="en-GB" sz="1600" dirty="0"/>
              <a:t>Use of the PHP session</a:t>
            </a:r>
          </a:p>
          <a:p>
            <a:r>
              <a:rPr lang="en-GB" sz="2400" dirty="0"/>
              <a:t>Database-backed web applications</a:t>
            </a:r>
          </a:p>
          <a:p>
            <a:pPr lvl="1">
              <a:spcBef>
                <a:spcPts val="0"/>
              </a:spcBef>
            </a:pPr>
            <a:r>
              <a:rPr lang="en-GB" sz="1600" dirty="0"/>
              <a:t>Why link to a database?</a:t>
            </a:r>
          </a:p>
          <a:p>
            <a:pPr lvl="1">
              <a:spcBef>
                <a:spcPts val="0"/>
              </a:spcBef>
            </a:pPr>
            <a:r>
              <a:rPr lang="en-GB" sz="1600" dirty="0"/>
              <a:t>Which databases can PHP access?</a:t>
            </a:r>
          </a:p>
          <a:p>
            <a:pPr lvl="1">
              <a:spcBef>
                <a:spcPts val="0"/>
              </a:spcBef>
            </a:pPr>
            <a:r>
              <a:rPr lang="en-GB" sz="1600" dirty="0"/>
              <a:t>Introduction to MySQL</a:t>
            </a:r>
          </a:p>
          <a:p>
            <a:pPr lvl="1">
              <a:spcBef>
                <a:spcPts val="0"/>
              </a:spcBef>
            </a:pPr>
            <a:r>
              <a:rPr lang="en-GB" sz="1600" dirty="0"/>
              <a:t>Using </a:t>
            </a:r>
            <a:r>
              <a:rPr lang="en-GB" sz="1600" dirty="0" err="1"/>
              <a:t>PHPMyAdmin</a:t>
            </a:r>
            <a:r>
              <a:rPr lang="en-GB" sz="1600" dirty="0"/>
              <a:t> to set up a simple database</a:t>
            </a:r>
          </a:p>
          <a:p>
            <a:pPr lvl="0">
              <a:spcBef>
                <a:spcPts val="400"/>
              </a:spcBef>
            </a:pPr>
            <a:r>
              <a:rPr lang="en-GB" sz="2400" dirty="0"/>
              <a:t>Tasks list application</a:t>
            </a:r>
          </a:p>
          <a:p>
            <a:pPr lvl="1">
              <a:spcBef>
                <a:spcPts val="400"/>
              </a:spcBef>
            </a:pPr>
            <a:r>
              <a:rPr lang="en-GB" sz="1600" dirty="0"/>
              <a:t>Project setup</a:t>
            </a:r>
          </a:p>
          <a:p>
            <a:pPr lvl="1">
              <a:spcBef>
                <a:spcPts val="400"/>
              </a:spcBef>
            </a:pPr>
            <a:r>
              <a:rPr lang="en-GB" sz="1600" dirty="0"/>
              <a:t>HTML (no need for CSS this week, add it if you must!)</a:t>
            </a:r>
          </a:p>
          <a:p>
            <a:pPr lvl="1">
              <a:spcBef>
                <a:spcPts val="400"/>
              </a:spcBef>
            </a:pPr>
            <a:r>
              <a:rPr lang="en-GB" sz="1600" dirty="0"/>
              <a:t>PHP logic</a:t>
            </a:r>
          </a:p>
          <a:p>
            <a:endParaRPr lang="en-GB" dirty="0"/>
          </a:p>
        </p:txBody>
      </p:sp>
    </p:spTree>
    <p:extLst>
      <p:ext uri="{BB962C8B-B14F-4D97-AF65-F5344CB8AC3E}">
        <p14:creationId xmlns:p14="http://schemas.microsoft.com/office/powerpoint/2010/main" val="450539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Any questions?</a:t>
            </a:r>
            <a:endParaRPr lang="en-GB" sz="4400" dirty="0">
              <a:solidFill>
                <a:schemeClr val="bg1"/>
              </a:solidFill>
            </a:endParaRPr>
          </a:p>
        </p:txBody>
      </p:sp>
      <p:sp>
        <p:nvSpPr>
          <p:cNvPr id="3" name="Content Placeholder 2"/>
          <p:cNvSpPr>
            <a:spLocks noGrp="1"/>
          </p:cNvSpPr>
          <p:nvPr>
            <p:ph idx="1"/>
          </p:nvPr>
        </p:nvSpPr>
        <p:spPr>
          <a:xfrm>
            <a:off x="457200" y="1772816"/>
            <a:ext cx="8229600" cy="4680520"/>
          </a:xfrm>
        </p:spPr>
        <p:txBody>
          <a:bodyPr>
            <a:normAutofit/>
          </a:bodyPr>
          <a:lstStyle/>
          <a:p>
            <a:pPr>
              <a:spcAft>
                <a:spcPts val="900"/>
              </a:spcAft>
            </a:pPr>
            <a:r>
              <a:rPr lang="en-GB" sz="2000" dirty="0"/>
              <a:t>Next…</a:t>
            </a:r>
          </a:p>
          <a:p>
            <a:r>
              <a:rPr lang="en-GB" sz="2000" dirty="0"/>
              <a:t>Object-oriented PHP (good </a:t>
            </a:r>
            <a:r>
              <a:rPr lang="en-GB" sz="2000"/>
              <a:t>programming practice!)</a:t>
            </a:r>
            <a:endParaRPr lang="en-GB" sz="1600" dirty="0"/>
          </a:p>
        </p:txBody>
      </p:sp>
    </p:spTree>
    <p:extLst>
      <p:ext uri="{BB962C8B-B14F-4D97-AF65-F5344CB8AC3E}">
        <p14:creationId xmlns:p14="http://schemas.microsoft.com/office/powerpoint/2010/main" val="132022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Database-backed web applications</a:t>
            </a: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41666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connect to a database?</a:t>
            </a:r>
          </a:p>
        </p:txBody>
      </p:sp>
      <p:sp>
        <p:nvSpPr>
          <p:cNvPr id="3" name="Content Placeholder 2"/>
          <p:cNvSpPr>
            <a:spLocks noGrp="1"/>
          </p:cNvSpPr>
          <p:nvPr>
            <p:ph idx="1"/>
          </p:nvPr>
        </p:nvSpPr>
        <p:spPr/>
        <p:txBody>
          <a:bodyPr>
            <a:normAutofit fontScale="85000" lnSpcReduction="20000"/>
          </a:bodyPr>
          <a:lstStyle/>
          <a:p>
            <a:pPr marL="452438" indent="-366713">
              <a:spcAft>
                <a:spcPts val="600"/>
              </a:spcAft>
            </a:pPr>
            <a:r>
              <a:rPr lang="en-GB" sz="2000" b="1" dirty="0"/>
              <a:t>Does your site’s content change frequently?</a:t>
            </a:r>
            <a:br>
              <a:rPr lang="en-GB" sz="2000" b="1" dirty="0"/>
            </a:br>
            <a:r>
              <a:rPr lang="en-GB" sz="2000" dirty="0"/>
              <a:t>If the content of your site changes dramatically from day to day, a database can ease the administration of the site. […]</a:t>
            </a:r>
          </a:p>
          <a:p>
            <a:pPr>
              <a:spcAft>
                <a:spcPts val="600"/>
              </a:spcAft>
            </a:pPr>
            <a:r>
              <a:rPr lang="en-GB" sz="2000" b="1" dirty="0"/>
              <a:t>Does your business use ecommerce extensively?</a:t>
            </a:r>
            <a:br>
              <a:rPr lang="en-GB" sz="2000" b="1" dirty="0"/>
            </a:br>
            <a:r>
              <a:rPr lang="en-GB" sz="2000" dirty="0"/>
              <a:t>Like scores of other Web-based companies, the survival of well-known retailer Amazon depends upon a database driven Website. Details of each product they sell, including prices, descriptions, reviews and similar or complementary products, are stored in the database. […]</a:t>
            </a:r>
          </a:p>
          <a:p>
            <a:pPr>
              <a:spcAft>
                <a:spcPts val="600"/>
              </a:spcAft>
            </a:pPr>
            <a:r>
              <a:rPr lang="en-GB" sz="2000" b="1" dirty="0"/>
              <a:t>Does your site employ user-driven content?</a:t>
            </a:r>
            <a:br>
              <a:rPr lang="en-GB" sz="2000" b="1" dirty="0"/>
            </a:br>
            <a:r>
              <a:rPr lang="en-GB" sz="2000" dirty="0"/>
              <a:t>In the last couple of years the Internet has seen an increase in the range of sites driven by user-contributed content. Many Websites now utilise user content to varying degrees.</a:t>
            </a:r>
            <a:br>
              <a:rPr lang="en-GB" sz="2000" dirty="0"/>
            </a:br>
            <a:br>
              <a:rPr lang="en-GB" sz="2000" dirty="0"/>
            </a:br>
            <a:r>
              <a:rPr lang="en-GB" sz="2000" dirty="0"/>
              <a:t>For example, many sites provide mechanisms by which visitors can engage in discussions about topics that are related to the site’s purpose. This feedback can take many forms – user forums or discussion boards, feedback forms, and invitations for ‘comments’ or ‘reviews’.</a:t>
            </a:r>
          </a:p>
          <a:p>
            <a:pPr lvl="1" algn="r">
              <a:spcAft>
                <a:spcPts val="1200"/>
              </a:spcAft>
            </a:pPr>
            <a:r>
              <a:rPr lang="en-GB" sz="2000" dirty="0">
                <a:hlinkClick r:id="rId2"/>
              </a:rPr>
              <a:t>Sitepoint</a:t>
            </a:r>
            <a:endParaRPr lang="en-GB" sz="2000" dirty="0"/>
          </a:p>
          <a:p>
            <a:endParaRPr lang="en-GB" dirty="0"/>
          </a:p>
        </p:txBody>
      </p:sp>
    </p:spTree>
    <p:extLst>
      <p:ext uri="{BB962C8B-B14F-4D97-AF65-F5344CB8AC3E}">
        <p14:creationId xmlns:p14="http://schemas.microsoft.com/office/powerpoint/2010/main" val="840762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Which databases can PHP use?</a:t>
            </a:r>
          </a:p>
        </p:txBody>
      </p:sp>
      <p:sp>
        <p:nvSpPr>
          <p:cNvPr id="3" name="Content Placeholder 2"/>
          <p:cNvSpPr>
            <a:spLocks noGrp="1"/>
          </p:cNvSpPr>
          <p:nvPr>
            <p:ph idx="1"/>
          </p:nvPr>
        </p:nvSpPr>
        <p:spPr/>
        <p:txBody>
          <a:bodyPr>
            <a:normAutofit/>
          </a:bodyPr>
          <a:lstStyle/>
          <a:p>
            <a:pPr>
              <a:spcAft>
                <a:spcPts val="600"/>
              </a:spcAft>
            </a:pPr>
            <a:r>
              <a:rPr lang="en-GB" sz="2000" dirty="0"/>
              <a:t>The official list includes: </a:t>
            </a:r>
            <a:r>
              <a:rPr lang="en-GB" sz="1800" dirty="0"/>
              <a:t>CUBRID, DB++, dBase, filePro, Firebird/</a:t>
            </a:r>
            <a:r>
              <a:rPr lang="en-GB" sz="1800" dirty="0" err="1"/>
              <a:t>InterBase</a:t>
            </a:r>
            <a:r>
              <a:rPr lang="en-GB" sz="1800" dirty="0"/>
              <a:t>, FrontBase, IBM DB2, Informix, Ingres, MaxDB, MongoDB, </a:t>
            </a:r>
            <a:r>
              <a:rPr lang="en-GB" sz="1800" dirty="0" err="1"/>
              <a:t>mSQL</a:t>
            </a:r>
            <a:r>
              <a:rPr lang="en-GB" sz="1800" dirty="0"/>
              <a:t>, </a:t>
            </a:r>
            <a:r>
              <a:rPr lang="en-GB" sz="1800" dirty="0" err="1"/>
              <a:t>Mssql</a:t>
            </a:r>
            <a:r>
              <a:rPr lang="en-GB" sz="1800" dirty="0"/>
              <a:t>, MySQL, Oracle, Paradox, PostgreSQL, SQLite, SQLSRV, Sybase, </a:t>
            </a:r>
            <a:r>
              <a:rPr lang="en-GB" sz="1800" dirty="0" err="1"/>
              <a:t>tokyo_tyrant</a:t>
            </a:r>
            <a:r>
              <a:rPr lang="en-GB" sz="1800" dirty="0"/>
              <a:t>.</a:t>
            </a:r>
          </a:p>
          <a:p>
            <a:pPr>
              <a:spcAft>
                <a:spcPts val="600"/>
              </a:spcAft>
            </a:pPr>
            <a:r>
              <a:rPr lang="en-GB" sz="2000" dirty="0"/>
              <a:t>The actual list is much larger as community drivers exist for more niche databases such as Neo4J or Cassandra and can easily be added to projects with </a:t>
            </a:r>
            <a:r>
              <a:rPr lang="en-GB" sz="2000" dirty="0">
                <a:hlinkClick r:id="rId3"/>
              </a:rPr>
              <a:t>Composer</a:t>
            </a:r>
            <a:r>
              <a:rPr lang="en-GB" sz="2000" dirty="0"/>
              <a:t>.</a:t>
            </a:r>
          </a:p>
          <a:p>
            <a:pPr>
              <a:spcAft>
                <a:spcPts val="600"/>
              </a:spcAft>
            </a:pPr>
            <a:r>
              <a:rPr lang="en-GB" sz="2000" dirty="0"/>
              <a:t>I will be using </a:t>
            </a:r>
            <a:r>
              <a:rPr lang="en-GB" sz="2000" dirty="0" err="1"/>
              <a:t>MySql</a:t>
            </a:r>
            <a:r>
              <a:rPr lang="en-GB" sz="2000" dirty="0"/>
              <a:t> for the examples in this unit.</a:t>
            </a:r>
          </a:p>
          <a:p>
            <a:pPr>
              <a:spcAft>
                <a:spcPts val="600"/>
              </a:spcAft>
            </a:pPr>
            <a:r>
              <a:rPr lang="en-GB" sz="2000" dirty="0"/>
              <a:t>If you prefer to use something else for your application build – fine!</a:t>
            </a:r>
          </a:p>
          <a:p>
            <a:pPr>
              <a:spcAft>
                <a:spcPts val="600"/>
              </a:spcAft>
            </a:pPr>
            <a:r>
              <a:rPr lang="en-GB" sz="2000" dirty="0"/>
              <a:t>One way towards a high grade in this unit is to demonstrate a deep understanding of the topic by using your choice of appropriate  technology elements and making them work for you.</a:t>
            </a:r>
          </a:p>
        </p:txBody>
      </p:sp>
    </p:spTree>
    <p:extLst>
      <p:ext uri="{BB962C8B-B14F-4D97-AF65-F5344CB8AC3E}">
        <p14:creationId xmlns:p14="http://schemas.microsoft.com/office/powerpoint/2010/main" val="2216034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MySQL </a:t>
            </a:r>
            <a:r>
              <a:rPr lang="en-GB" b="0" dirty="0"/>
              <a:t>(and MariaDB)</a:t>
            </a:r>
          </a:p>
        </p:txBody>
      </p:sp>
      <p:sp>
        <p:nvSpPr>
          <p:cNvPr id="3" name="Content Placeholder 2"/>
          <p:cNvSpPr>
            <a:spLocks noGrp="1"/>
          </p:cNvSpPr>
          <p:nvPr>
            <p:ph idx="1"/>
          </p:nvPr>
        </p:nvSpPr>
        <p:spPr/>
        <p:txBody>
          <a:bodyPr>
            <a:normAutofit/>
          </a:bodyPr>
          <a:lstStyle/>
          <a:p>
            <a:pPr>
              <a:spcAft>
                <a:spcPts val="600"/>
              </a:spcAft>
            </a:pPr>
            <a:r>
              <a:rPr lang="en-GB" sz="2000" dirty="0"/>
              <a:t>MySQL is the database server that we will use for these sessions.</a:t>
            </a:r>
          </a:p>
          <a:p>
            <a:pPr>
              <a:spcAft>
                <a:spcPts val="600"/>
              </a:spcAft>
            </a:pPr>
            <a:r>
              <a:rPr lang="en-GB" sz="2000" dirty="0"/>
              <a:t>To access it, a user account, password and the name of the database to be queried are all required.</a:t>
            </a:r>
          </a:p>
          <a:p>
            <a:pPr>
              <a:spcAft>
                <a:spcPts val="600"/>
              </a:spcAft>
            </a:pPr>
            <a:r>
              <a:rPr lang="en-GB" sz="2000" dirty="0"/>
              <a:t>MySQL accepts data queries in the </a:t>
            </a:r>
            <a:r>
              <a:rPr lang="en-GB" sz="2000" dirty="0">
                <a:hlinkClick r:id="rId3"/>
              </a:rPr>
              <a:t>SQL language</a:t>
            </a:r>
            <a:r>
              <a:rPr lang="en-GB" sz="2000" dirty="0"/>
              <a:t>.</a:t>
            </a:r>
          </a:p>
          <a:p>
            <a:pPr>
              <a:spcAft>
                <a:spcPts val="600"/>
              </a:spcAft>
            </a:pPr>
            <a:r>
              <a:rPr lang="en-GB" sz="2000" dirty="0"/>
              <a:t>XAMPP list the installed DB as MySQL, in fact it is likely to be </a:t>
            </a:r>
            <a:r>
              <a:rPr lang="en-GB" sz="2000" dirty="0">
                <a:hlinkClick r:id="rId4"/>
              </a:rPr>
              <a:t>MariaDB</a:t>
            </a:r>
            <a:r>
              <a:rPr lang="en-GB" sz="2000" dirty="0"/>
              <a:t>.</a:t>
            </a:r>
          </a:p>
          <a:p>
            <a:pPr>
              <a:spcAft>
                <a:spcPts val="600"/>
              </a:spcAft>
            </a:pPr>
            <a:r>
              <a:rPr lang="en-GB" sz="2000" dirty="0"/>
              <a:t>MySQL is owned by Oracle (since 2010), MariaDB is a fork in MySQL development started by MySQL developers after the Oracle takeover.</a:t>
            </a:r>
          </a:p>
          <a:p>
            <a:pPr>
              <a:spcAft>
                <a:spcPts val="600"/>
              </a:spcAft>
            </a:pPr>
            <a:r>
              <a:rPr lang="en-GB" sz="2000" dirty="0"/>
              <a:t>MySQL and MariaDB are interchangeable, they have the same syntax, processes and structure (binary replacements).</a:t>
            </a:r>
          </a:p>
          <a:p>
            <a:pPr>
              <a:spcAft>
                <a:spcPts val="600"/>
              </a:spcAft>
            </a:pPr>
            <a:r>
              <a:rPr lang="en-GB" sz="2000" dirty="0"/>
              <a:t>MySQL is now proprietary and supported by Oracle, MariaDB remains open source and free for all.</a:t>
            </a:r>
          </a:p>
          <a:p>
            <a:pPr>
              <a:spcAft>
                <a:spcPts val="600"/>
              </a:spcAft>
            </a:pPr>
            <a:r>
              <a:rPr lang="en-GB" sz="2000" dirty="0"/>
              <a:t>Any further reference to MySQL will also be referring to MariaDB.</a:t>
            </a:r>
          </a:p>
        </p:txBody>
      </p:sp>
    </p:spTree>
    <p:extLst>
      <p:ext uri="{BB962C8B-B14F-4D97-AF65-F5344CB8AC3E}">
        <p14:creationId xmlns:p14="http://schemas.microsoft.com/office/powerpoint/2010/main" val="1367639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MySQL and PHPMyAdmin</a:t>
            </a:r>
          </a:p>
        </p:txBody>
      </p:sp>
      <p:sp>
        <p:nvSpPr>
          <p:cNvPr id="3" name="Content Placeholder 2"/>
          <p:cNvSpPr>
            <a:spLocks noGrp="1"/>
          </p:cNvSpPr>
          <p:nvPr>
            <p:ph idx="1"/>
          </p:nvPr>
        </p:nvSpPr>
        <p:spPr/>
        <p:txBody>
          <a:bodyPr>
            <a:normAutofit/>
          </a:bodyPr>
          <a:lstStyle/>
          <a:p>
            <a:pPr>
              <a:spcAft>
                <a:spcPts val="600"/>
              </a:spcAft>
            </a:pPr>
            <a:r>
              <a:rPr lang="en-GB" sz="2000" dirty="0"/>
              <a:t>As </a:t>
            </a:r>
            <a:r>
              <a:rPr lang="en-GB" sz="2000" dirty="0">
                <a:hlinkClick r:id="rId3"/>
              </a:rPr>
              <a:t>MySQL</a:t>
            </a:r>
            <a:r>
              <a:rPr lang="en-GB" sz="2000" dirty="0"/>
              <a:t> is a database server, it does not include a management interface of any sort (these take up memory).</a:t>
            </a:r>
          </a:p>
          <a:p>
            <a:pPr>
              <a:spcAft>
                <a:spcPts val="600"/>
              </a:spcAft>
            </a:pPr>
            <a:r>
              <a:rPr lang="en-GB" sz="2000" dirty="0"/>
              <a:t>Luckily XAMPP comes bundled with a PHP MySQL management interface known as </a:t>
            </a:r>
            <a:r>
              <a:rPr lang="en-GB" sz="2000" dirty="0" err="1">
                <a:hlinkClick r:id="rId4"/>
              </a:rPr>
              <a:t>PHPMyAdmin</a:t>
            </a:r>
            <a:r>
              <a:rPr lang="en-GB" sz="2000" dirty="0"/>
              <a:t>.</a:t>
            </a:r>
          </a:p>
          <a:p>
            <a:pPr>
              <a:spcAft>
                <a:spcPts val="600"/>
              </a:spcAft>
            </a:pPr>
            <a:r>
              <a:rPr lang="en-GB" sz="2000" b="1" dirty="0"/>
              <a:t>PHPMyAdmin</a:t>
            </a:r>
            <a:r>
              <a:rPr lang="en-GB" sz="2000" dirty="0"/>
              <a:t> can be launched from the </a:t>
            </a:r>
            <a:r>
              <a:rPr lang="en-GB" sz="2000" b="1" dirty="0"/>
              <a:t>XAMPP</a:t>
            </a:r>
            <a:r>
              <a:rPr lang="en-GB" sz="2000" dirty="0"/>
              <a:t> control panel.*</a:t>
            </a:r>
          </a:p>
          <a:p>
            <a:pPr marL="118872" indent="0">
              <a:spcAft>
                <a:spcPts val="600"/>
              </a:spcAft>
              <a:buNone/>
            </a:pPr>
            <a:endParaRPr lang="en-GB" sz="2000" b="1" dirty="0"/>
          </a:p>
        </p:txBody>
      </p:sp>
      <p:pic>
        <p:nvPicPr>
          <p:cNvPr id="4" name="Picture 3"/>
          <p:cNvPicPr>
            <a:picLocks noChangeAspect="1"/>
          </p:cNvPicPr>
          <p:nvPr/>
        </p:nvPicPr>
        <p:blipFill>
          <a:blip r:embed="rId5"/>
          <a:stretch>
            <a:fillRect/>
          </a:stretch>
        </p:blipFill>
        <p:spPr>
          <a:xfrm>
            <a:off x="2303748" y="3717032"/>
            <a:ext cx="4536504" cy="2951461"/>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4711747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PT design-AG-2016">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design-AG-2016</Template>
  <TotalTime>1540</TotalTime>
  <Words>3372</Words>
  <Application>Microsoft Office PowerPoint</Application>
  <PresentationFormat>On-screen Show (4:3)</PresentationFormat>
  <Paragraphs>313</Paragraphs>
  <Slides>42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Corbel</vt:lpstr>
      <vt:lpstr>Wingdings</vt:lpstr>
      <vt:lpstr>Wingdings 2</vt:lpstr>
      <vt:lpstr>Wingdings 3</vt:lpstr>
      <vt:lpstr>PPT design-AG-2016</vt:lpstr>
      <vt:lpstr>Server-side coding with PHP and Laravel Learning PHP #3 – Connecting to a MySQL database</vt:lpstr>
      <vt:lpstr>In this session…</vt:lpstr>
      <vt:lpstr>Recap Stateful vs RESTful</vt:lpstr>
      <vt:lpstr>Quick recap</vt:lpstr>
      <vt:lpstr>Database-backed web applications</vt:lpstr>
      <vt:lpstr>Why connect to a database?</vt:lpstr>
      <vt:lpstr>Which databases can PHP use?</vt:lpstr>
      <vt:lpstr>MySQL (and MariaDB)</vt:lpstr>
      <vt:lpstr>MySQL and PHPMyAdmin</vt:lpstr>
      <vt:lpstr>Database design</vt:lpstr>
      <vt:lpstr>Setup the tasks table</vt:lpstr>
      <vt:lpstr>Setup the tasks table</vt:lpstr>
      <vt:lpstr>Setup the tasks table</vt:lpstr>
      <vt:lpstr>Setup the tasks table</vt:lpstr>
      <vt:lpstr>Double check the tasks table</vt:lpstr>
      <vt:lpstr>Adding a user account for Apache</vt:lpstr>
      <vt:lpstr>Tasks list application project</vt:lpstr>
      <vt:lpstr>Setup</vt:lpstr>
      <vt:lpstr>Starting out</vt:lpstr>
      <vt:lpstr>Project HTML</vt:lpstr>
      <vt:lpstr>PHP block and DB authentication</vt:lpstr>
      <vt:lpstr>Tracking errors</vt:lpstr>
      <vt:lpstr>Tracking errors</vt:lpstr>
      <vt:lpstr>Making a connection to MySQL</vt:lpstr>
      <vt:lpstr>Testing the connection</vt:lpstr>
      <vt:lpstr>Adding data to the database</vt:lpstr>
      <vt:lpstr>Adding data to the database</vt:lpstr>
      <vt:lpstr>Testing the form</vt:lpstr>
      <vt:lpstr>Displaying the data in HTML</vt:lpstr>
      <vt:lpstr>Displaying the data in HTML</vt:lpstr>
      <vt:lpstr>Testing the table</vt:lpstr>
      <vt:lpstr>Fixing the date</vt:lpstr>
      <vt:lpstr>Testing the date format</vt:lpstr>
      <vt:lpstr>Setting a toggle on completed</vt:lpstr>
      <vt:lpstr>Adding the completed logic</vt:lpstr>
      <vt:lpstr>Updating the task record</vt:lpstr>
      <vt:lpstr>Testing the application</vt:lpstr>
      <vt:lpstr>Extension</vt:lpstr>
      <vt:lpstr>Project review</vt:lpstr>
      <vt:lpstr>Session review</vt:lpstr>
      <vt:lpstr>Recap</vt:lpstr>
      <vt:lpstr>Any questions?</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17: Web Development Introduction</dc:title>
  <dc:creator>Gwyn&amp;Xiao</dc:creator>
  <cp:lastModifiedBy>Andrew Green</cp:lastModifiedBy>
  <cp:revision>327</cp:revision>
  <dcterms:created xsi:type="dcterms:W3CDTF">2010-09-12T20:40:41Z</dcterms:created>
  <dcterms:modified xsi:type="dcterms:W3CDTF">2022-10-23T11:04:30Z</dcterms:modified>
</cp:coreProperties>
</file>