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2"/>
  </p:notesMasterIdLst>
  <p:sldIdLst>
    <p:sldId id="256" r:id="rId2"/>
    <p:sldId id="318" r:id="rId3"/>
    <p:sldId id="337" r:id="rId4"/>
    <p:sldId id="415" r:id="rId5"/>
    <p:sldId id="320" r:id="rId6"/>
    <p:sldId id="338" r:id="rId7"/>
    <p:sldId id="481" r:id="rId8"/>
    <p:sldId id="482" r:id="rId9"/>
    <p:sldId id="483" r:id="rId10"/>
    <p:sldId id="474" r:id="rId11"/>
    <p:sldId id="484" r:id="rId12"/>
    <p:sldId id="476" r:id="rId13"/>
    <p:sldId id="478" r:id="rId14"/>
    <p:sldId id="479" r:id="rId15"/>
    <p:sldId id="485" r:id="rId16"/>
    <p:sldId id="486" r:id="rId17"/>
    <p:sldId id="488" r:id="rId18"/>
    <p:sldId id="487" r:id="rId19"/>
    <p:sldId id="489" r:id="rId20"/>
    <p:sldId id="490" r:id="rId21"/>
    <p:sldId id="491" r:id="rId22"/>
    <p:sldId id="492" r:id="rId23"/>
    <p:sldId id="493" r:id="rId24"/>
    <p:sldId id="494" r:id="rId25"/>
    <p:sldId id="495" r:id="rId26"/>
    <p:sldId id="496" r:id="rId27"/>
    <p:sldId id="497" r:id="rId28"/>
    <p:sldId id="498" r:id="rId29"/>
    <p:sldId id="499" r:id="rId30"/>
    <p:sldId id="500" r:id="rId31"/>
    <p:sldId id="501" r:id="rId32"/>
    <p:sldId id="502" r:id="rId33"/>
    <p:sldId id="507" r:id="rId34"/>
    <p:sldId id="504" r:id="rId35"/>
    <p:sldId id="505" r:id="rId36"/>
    <p:sldId id="506" r:id="rId37"/>
    <p:sldId id="508" r:id="rId38"/>
    <p:sldId id="509" r:id="rId39"/>
    <p:sldId id="510" r:id="rId40"/>
    <p:sldId id="511" r:id="rId41"/>
    <p:sldId id="512" r:id="rId42"/>
    <p:sldId id="513" r:id="rId43"/>
    <p:sldId id="515" r:id="rId44"/>
    <p:sldId id="516" r:id="rId45"/>
    <p:sldId id="518" r:id="rId46"/>
    <p:sldId id="517" r:id="rId47"/>
    <p:sldId id="519" r:id="rId48"/>
    <p:sldId id="520" r:id="rId49"/>
    <p:sldId id="521" r:id="rId50"/>
    <p:sldId id="522" r:id="rId51"/>
    <p:sldId id="523" r:id="rId52"/>
    <p:sldId id="524" r:id="rId53"/>
    <p:sldId id="525" r:id="rId54"/>
    <p:sldId id="526" r:id="rId55"/>
    <p:sldId id="527" r:id="rId56"/>
    <p:sldId id="528" r:id="rId57"/>
    <p:sldId id="378" r:id="rId58"/>
    <p:sldId id="538" r:id="rId59"/>
    <p:sldId id="413" r:id="rId60"/>
    <p:sldId id="32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D00"/>
    <a:srgbClr val="EBA039"/>
    <a:srgbClr val="525252"/>
    <a:srgbClr val="87A2D3"/>
    <a:srgbClr val="E78000"/>
    <a:srgbClr val="847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7" autoAdjust="0"/>
    <p:restoredTop sz="93492" autoAdjust="0"/>
  </p:normalViewPr>
  <p:slideViewPr>
    <p:cSldViewPr>
      <p:cViewPr varScale="1">
        <p:scale>
          <a:sx n="82" d="100"/>
          <a:sy n="82" d="100"/>
        </p:scale>
        <p:origin x="99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Andrew" userId="5c87a1a1-9dba-4e8d-80a3-ee66ced3ed9c" providerId="ADAL" clId="{C73E335C-7465-4BB4-8E7D-5D5B4556CB4F}"/>
    <pc:docChg chg="addSld modSld">
      <pc:chgData name="Green, Andrew" userId="5c87a1a1-9dba-4e8d-80a3-ee66ced3ed9c" providerId="ADAL" clId="{C73E335C-7465-4BB4-8E7D-5D5B4556CB4F}" dt="2020-09-04T13:07:02.540" v="175" actId="20577"/>
      <pc:docMkLst>
        <pc:docMk/>
      </pc:docMkLst>
      <pc:sldChg chg="modSp mod">
        <pc:chgData name="Green, Andrew" userId="5c87a1a1-9dba-4e8d-80a3-ee66ced3ed9c" providerId="ADAL" clId="{C73E335C-7465-4BB4-8E7D-5D5B4556CB4F}" dt="2020-09-04T13:03:31.364" v="1"/>
        <pc:sldMkLst>
          <pc:docMk/>
          <pc:sldMk cId="0" sldId="256"/>
        </pc:sldMkLst>
        <pc:spChg chg="mod">
          <ac:chgData name="Green, Andrew" userId="5c87a1a1-9dba-4e8d-80a3-ee66ced3ed9c" providerId="ADAL" clId="{C73E335C-7465-4BB4-8E7D-5D5B4556CB4F}" dt="2020-09-04T13:03:31.364" v="1"/>
          <ac:spMkLst>
            <pc:docMk/>
            <pc:sldMk cId="0" sldId="256"/>
            <ac:spMk id="2" creationId="{00000000-0000-0000-0000-000000000000}"/>
          </ac:spMkLst>
        </pc:spChg>
      </pc:sldChg>
      <pc:sldChg chg="modSp add">
        <pc:chgData name="Green, Andrew" userId="5c87a1a1-9dba-4e8d-80a3-ee66ced3ed9c" providerId="ADAL" clId="{C73E335C-7465-4BB4-8E7D-5D5B4556CB4F}" dt="2020-09-04T13:07:02.540" v="175" actId="20577"/>
        <pc:sldMkLst>
          <pc:docMk/>
          <pc:sldMk cId="1320225429" sldId="325"/>
        </pc:sldMkLst>
        <pc:spChg chg="mod">
          <ac:chgData name="Green, Andrew" userId="5c87a1a1-9dba-4e8d-80a3-ee66ced3ed9c" providerId="ADAL" clId="{C73E335C-7465-4BB4-8E7D-5D5B4556CB4F}" dt="2020-09-04T13:07:02.540" v="175" actId="20577"/>
          <ac:spMkLst>
            <pc:docMk/>
            <pc:sldMk cId="1320225429" sldId="325"/>
            <ac:spMk id="3" creationId="{00000000-0000-0000-0000-000000000000}"/>
          </ac:spMkLst>
        </pc:spChg>
      </pc:sldChg>
      <pc:sldChg chg="modSp add mod">
        <pc:chgData name="Green, Andrew" userId="5c87a1a1-9dba-4e8d-80a3-ee66ced3ed9c" providerId="ADAL" clId="{C73E335C-7465-4BB4-8E7D-5D5B4556CB4F}" dt="2020-09-04T13:06:11.750" v="19"/>
        <pc:sldMkLst>
          <pc:docMk/>
          <pc:sldMk cId="450539677" sldId="413"/>
        </pc:sldMkLst>
        <pc:spChg chg="mod">
          <ac:chgData name="Green, Andrew" userId="5c87a1a1-9dba-4e8d-80a3-ee66ced3ed9c" providerId="ADAL" clId="{C73E335C-7465-4BB4-8E7D-5D5B4556CB4F}" dt="2020-09-04T13:06:11.750" v="19"/>
          <ac:spMkLst>
            <pc:docMk/>
            <pc:sldMk cId="450539677" sldId="413"/>
            <ac:spMk id="3" creationId="{061D9FB3-6C64-4B0E-84FB-5178B2EC3D0C}"/>
          </ac:spMkLst>
        </pc:spChg>
      </pc:sldChg>
      <pc:sldChg chg="add">
        <pc:chgData name="Green, Andrew" userId="5c87a1a1-9dba-4e8d-80a3-ee66ced3ed9c" providerId="ADAL" clId="{C73E335C-7465-4BB4-8E7D-5D5B4556CB4F}" dt="2020-09-04T13:03:20.573" v="0"/>
        <pc:sldMkLst>
          <pc:docMk/>
          <pc:sldMk cId="3740850666" sldId="538"/>
        </pc:sldMkLst>
      </pc:sldChg>
      <pc:sldChg chg="modSp add mod">
        <pc:chgData name="Green, Andrew" userId="5c87a1a1-9dba-4e8d-80a3-ee66ced3ed9c" providerId="ADAL" clId="{C73E335C-7465-4BB4-8E7D-5D5B4556CB4F}" dt="2020-09-04T13:06:02.797" v="18" actId="20577"/>
        <pc:sldMkLst>
          <pc:docMk/>
          <pc:sldMk cId="2397934133" sldId="539"/>
        </pc:sldMkLst>
        <pc:spChg chg="mod">
          <ac:chgData name="Green, Andrew" userId="5c87a1a1-9dba-4e8d-80a3-ee66ced3ed9c" providerId="ADAL" clId="{C73E335C-7465-4BB4-8E7D-5D5B4556CB4F}" dt="2020-09-04T13:06:02.797" v="18" actId="20577"/>
          <ac:spMkLst>
            <pc:docMk/>
            <pc:sldMk cId="2397934133" sldId="539"/>
            <ac:spMk id="3" creationId="{EF744CFB-B0A8-4D4E-8F4C-E2AFDBF57AD0}"/>
          </ac:spMkLst>
        </pc:spChg>
      </pc:sldChg>
    </pc:docChg>
  </pc:docChgLst>
  <pc:docChgLst>
    <pc:chgData name="Andrew Green" userId="5c87a1a1-9dba-4e8d-80a3-ee66ced3ed9c" providerId="ADAL" clId="{2C28E002-8A7E-499F-B509-D6A968B797D1}"/>
    <pc:docChg chg="delSld modSld">
      <pc:chgData name="Andrew Green" userId="5c87a1a1-9dba-4e8d-80a3-ee66ced3ed9c" providerId="ADAL" clId="{2C28E002-8A7E-499F-B509-D6A968B797D1}" dt="2022-11-10T09:45:35.311" v="2" actId="47"/>
      <pc:docMkLst>
        <pc:docMk/>
      </pc:docMkLst>
      <pc:sldChg chg="del">
        <pc:chgData name="Andrew Green" userId="5c87a1a1-9dba-4e8d-80a3-ee66ced3ed9c" providerId="ADAL" clId="{2C28E002-8A7E-499F-B509-D6A968B797D1}" dt="2022-11-10T09:45:24.718" v="0" actId="47"/>
        <pc:sldMkLst>
          <pc:docMk/>
          <pc:sldMk cId="780850818" sldId="379"/>
        </pc:sldMkLst>
      </pc:sldChg>
      <pc:sldChg chg="modSp mod">
        <pc:chgData name="Andrew Green" userId="5c87a1a1-9dba-4e8d-80a3-ee66ced3ed9c" providerId="ADAL" clId="{2C28E002-8A7E-499F-B509-D6A968B797D1}" dt="2022-11-10T09:45:33.068" v="1" actId="20577"/>
        <pc:sldMkLst>
          <pc:docMk/>
          <pc:sldMk cId="3740850666" sldId="538"/>
        </pc:sldMkLst>
        <pc:spChg chg="mod">
          <ac:chgData name="Andrew Green" userId="5c87a1a1-9dba-4e8d-80a3-ee66ced3ed9c" providerId="ADAL" clId="{2C28E002-8A7E-499F-B509-D6A968B797D1}" dt="2022-11-10T09:45:33.068" v="1" actId="20577"/>
          <ac:spMkLst>
            <pc:docMk/>
            <pc:sldMk cId="3740850666" sldId="538"/>
            <ac:spMk id="2" creationId="{00000000-0000-0000-0000-000000000000}"/>
          </ac:spMkLst>
        </pc:spChg>
      </pc:sldChg>
      <pc:sldChg chg="del">
        <pc:chgData name="Andrew Green" userId="5c87a1a1-9dba-4e8d-80a3-ee66ced3ed9c" providerId="ADAL" clId="{2C28E002-8A7E-499F-B509-D6A968B797D1}" dt="2022-11-10T09:45:35.311" v="2" actId="47"/>
        <pc:sldMkLst>
          <pc:docMk/>
          <pc:sldMk cId="2397934133" sldId="539"/>
        </pc:sldMkLst>
      </pc:sldChg>
    </pc:docChg>
  </pc:docChgLst>
  <pc:docChgLst>
    <pc:chgData name="Andrew Green" userId="5c87a1a1-9dba-4e8d-80a3-ee66ced3ed9c" providerId="ADAL" clId="{221772A2-44D2-40C4-AFCD-DDE8AF329985}"/>
    <pc:docChg chg="modSld">
      <pc:chgData name="Andrew Green" userId="5c87a1a1-9dba-4e8d-80a3-ee66ced3ed9c" providerId="ADAL" clId="{221772A2-44D2-40C4-AFCD-DDE8AF329985}" dt="2022-06-23T15:33:54.036" v="0"/>
      <pc:docMkLst>
        <pc:docMk/>
      </pc:docMkLst>
      <pc:sldChg chg="modSp mod">
        <pc:chgData name="Andrew Green" userId="5c87a1a1-9dba-4e8d-80a3-ee66ced3ed9c" providerId="ADAL" clId="{221772A2-44D2-40C4-AFCD-DDE8AF329985}" dt="2022-06-23T15:33:54.036" v="0"/>
        <pc:sldMkLst>
          <pc:docMk/>
          <pc:sldMk cId="0" sldId="256"/>
        </pc:sldMkLst>
        <pc:spChg chg="mod">
          <ac:chgData name="Andrew Green" userId="5c87a1a1-9dba-4e8d-80a3-ee66ced3ed9c" providerId="ADAL" clId="{221772A2-44D2-40C4-AFCD-DDE8AF329985}" dt="2022-06-23T15:33:54.036" v="0"/>
          <ac:spMkLst>
            <pc:docMk/>
            <pc:sldMk cId="0" sldId="256"/>
            <ac:spMk id="2" creationId="{00000000-0000-0000-0000-000000000000}"/>
          </ac:spMkLst>
        </pc:spChg>
      </pc:sldChg>
    </pc:docChg>
  </pc:docChgLst>
  <pc:docChgLst>
    <pc:chgData name="Green, Andrew" userId="5c87a1a1-9dba-4e8d-80a3-ee66ced3ed9c" providerId="ADAL" clId="{2BA07E1F-D1A0-4E66-86AE-0B430513A921}"/>
    <pc:docChg chg="custSel modSld">
      <pc:chgData name="Green, Andrew" userId="5c87a1a1-9dba-4e8d-80a3-ee66ced3ed9c" providerId="ADAL" clId="{2BA07E1F-D1A0-4E66-86AE-0B430513A921}" dt="2020-12-11T11:20:55.163" v="35" actId="1076"/>
      <pc:docMkLst>
        <pc:docMk/>
      </pc:docMkLst>
      <pc:sldChg chg="addSp delSp modSp mod">
        <pc:chgData name="Green, Andrew" userId="5c87a1a1-9dba-4e8d-80a3-ee66ced3ed9c" providerId="ADAL" clId="{2BA07E1F-D1A0-4E66-86AE-0B430513A921}" dt="2020-12-11T09:42:49.198" v="16" actId="1076"/>
        <pc:sldMkLst>
          <pc:docMk/>
          <pc:sldMk cId="426924977" sldId="490"/>
        </pc:sldMkLst>
        <pc:spChg chg="mod">
          <ac:chgData name="Green, Andrew" userId="5c87a1a1-9dba-4e8d-80a3-ee66ced3ed9c" providerId="ADAL" clId="{2BA07E1F-D1A0-4E66-86AE-0B430513A921}" dt="2020-12-11T09:39:26.753" v="6" actId="20577"/>
          <ac:spMkLst>
            <pc:docMk/>
            <pc:sldMk cId="426924977" sldId="490"/>
            <ac:spMk id="3" creationId="{00000000-0000-0000-0000-000000000000}"/>
          </ac:spMkLst>
        </pc:spChg>
        <pc:picChg chg="del">
          <ac:chgData name="Green, Andrew" userId="5c87a1a1-9dba-4e8d-80a3-ee66ced3ed9c" providerId="ADAL" clId="{2BA07E1F-D1A0-4E66-86AE-0B430513A921}" dt="2020-12-11T09:42:24.470" v="7" actId="478"/>
          <ac:picMkLst>
            <pc:docMk/>
            <pc:sldMk cId="426924977" sldId="490"/>
            <ac:picMk id="4" creationId="{00000000-0000-0000-0000-000000000000}"/>
          </ac:picMkLst>
        </pc:picChg>
        <pc:picChg chg="add mod">
          <ac:chgData name="Green, Andrew" userId="5c87a1a1-9dba-4e8d-80a3-ee66ced3ed9c" providerId="ADAL" clId="{2BA07E1F-D1A0-4E66-86AE-0B430513A921}" dt="2020-12-11T09:42:49.198" v="16" actId="1076"/>
          <ac:picMkLst>
            <pc:docMk/>
            <pc:sldMk cId="426924977" sldId="490"/>
            <ac:picMk id="6" creationId="{9227E4FB-C80B-4F54-A867-FFE1B373A83B}"/>
          </ac:picMkLst>
        </pc:picChg>
      </pc:sldChg>
      <pc:sldChg chg="addSp delSp modSp mod">
        <pc:chgData name="Green, Andrew" userId="5c87a1a1-9dba-4e8d-80a3-ee66ced3ed9c" providerId="ADAL" clId="{2BA07E1F-D1A0-4E66-86AE-0B430513A921}" dt="2020-12-11T09:46:29.574" v="21" actId="1076"/>
        <pc:sldMkLst>
          <pc:docMk/>
          <pc:sldMk cId="2159382363" sldId="493"/>
        </pc:sldMkLst>
        <pc:picChg chg="del">
          <ac:chgData name="Green, Andrew" userId="5c87a1a1-9dba-4e8d-80a3-ee66ced3ed9c" providerId="ADAL" clId="{2BA07E1F-D1A0-4E66-86AE-0B430513A921}" dt="2020-12-11T09:46:23.198" v="17" actId="478"/>
          <ac:picMkLst>
            <pc:docMk/>
            <pc:sldMk cId="2159382363" sldId="493"/>
            <ac:picMk id="5" creationId="{00000000-0000-0000-0000-000000000000}"/>
          </ac:picMkLst>
        </pc:picChg>
        <pc:picChg chg="add mod">
          <ac:chgData name="Green, Andrew" userId="5c87a1a1-9dba-4e8d-80a3-ee66ced3ed9c" providerId="ADAL" clId="{2BA07E1F-D1A0-4E66-86AE-0B430513A921}" dt="2020-12-11T09:46:29.574" v="21" actId="1076"/>
          <ac:picMkLst>
            <pc:docMk/>
            <pc:sldMk cId="2159382363" sldId="493"/>
            <ac:picMk id="6" creationId="{BFBA53A2-226C-432D-8C6D-FFF1B3064609}"/>
          </ac:picMkLst>
        </pc:picChg>
      </pc:sldChg>
      <pc:sldChg chg="addSp delSp modSp mod">
        <pc:chgData name="Green, Andrew" userId="5c87a1a1-9dba-4e8d-80a3-ee66ced3ed9c" providerId="ADAL" clId="{2BA07E1F-D1A0-4E66-86AE-0B430513A921}" dt="2020-12-11T09:50:27.509" v="28" actId="1076"/>
        <pc:sldMkLst>
          <pc:docMk/>
          <pc:sldMk cId="1195940937" sldId="494"/>
        </pc:sldMkLst>
        <pc:picChg chg="add mod">
          <ac:chgData name="Green, Andrew" userId="5c87a1a1-9dba-4e8d-80a3-ee66ced3ed9c" providerId="ADAL" clId="{2BA07E1F-D1A0-4E66-86AE-0B430513A921}" dt="2020-12-11T09:50:27.509" v="28" actId="1076"/>
          <ac:picMkLst>
            <pc:docMk/>
            <pc:sldMk cId="1195940937" sldId="494"/>
            <ac:picMk id="5" creationId="{0DB36B76-3D2A-4646-8AA2-F2CC55400520}"/>
          </ac:picMkLst>
        </pc:picChg>
        <pc:picChg chg="del">
          <ac:chgData name="Green, Andrew" userId="5c87a1a1-9dba-4e8d-80a3-ee66ced3ed9c" providerId="ADAL" clId="{2BA07E1F-D1A0-4E66-86AE-0B430513A921}" dt="2020-12-11T09:50:19.646" v="22" actId="478"/>
          <ac:picMkLst>
            <pc:docMk/>
            <pc:sldMk cId="1195940937" sldId="494"/>
            <ac:picMk id="10" creationId="{00000000-0000-0000-0000-000000000000}"/>
          </ac:picMkLst>
        </pc:picChg>
      </pc:sldChg>
      <pc:sldChg chg="addSp delSp modSp mod">
        <pc:chgData name="Green, Andrew" userId="5c87a1a1-9dba-4e8d-80a3-ee66ced3ed9c" providerId="ADAL" clId="{2BA07E1F-D1A0-4E66-86AE-0B430513A921}" dt="2020-12-11T09:56:33.484" v="31" actId="1076"/>
        <pc:sldMkLst>
          <pc:docMk/>
          <pc:sldMk cId="3274237293" sldId="496"/>
        </pc:sldMkLst>
        <pc:picChg chg="del">
          <ac:chgData name="Green, Andrew" userId="5c87a1a1-9dba-4e8d-80a3-ee66ced3ed9c" providerId="ADAL" clId="{2BA07E1F-D1A0-4E66-86AE-0B430513A921}" dt="2020-12-11T09:56:31.093" v="29" actId="478"/>
          <ac:picMkLst>
            <pc:docMk/>
            <pc:sldMk cId="3274237293" sldId="496"/>
            <ac:picMk id="4" creationId="{00000000-0000-0000-0000-000000000000}"/>
          </ac:picMkLst>
        </pc:picChg>
        <pc:picChg chg="add mod">
          <ac:chgData name="Green, Andrew" userId="5c87a1a1-9dba-4e8d-80a3-ee66ced3ed9c" providerId="ADAL" clId="{2BA07E1F-D1A0-4E66-86AE-0B430513A921}" dt="2020-12-11T09:56:33.484" v="31" actId="1076"/>
          <ac:picMkLst>
            <pc:docMk/>
            <pc:sldMk cId="3274237293" sldId="496"/>
            <ac:picMk id="6" creationId="{50855F17-7A81-407D-A2E3-CED66FF54240}"/>
          </ac:picMkLst>
        </pc:picChg>
      </pc:sldChg>
      <pc:sldChg chg="addSp delSp modSp mod">
        <pc:chgData name="Green, Andrew" userId="5c87a1a1-9dba-4e8d-80a3-ee66ced3ed9c" providerId="ADAL" clId="{2BA07E1F-D1A0-4E66-86AE-0B430513A921}" dt="2020-12-11T11:20:55.163" v="35" actId="1076"/>
        <pc:sldMkLst>
          <pc:docMk/>
          <pc:sldMk cId="1047077240" sldId="516"/>
        </pc:sldMkLst>
        <pc:picChg chg="add mod">
          <ac:chgData name="Green, Andrew" userId="5c87a1a1-9dba-4e8d-80a3-ee66ced3ed9c" providerId="ADAL" clId="{2BA07E1F-D1A0-4E66-86AE-0B430513A921}" dt="2020-12-11T11:20:55.163" v="35" actId="1076"/>
          <ac:picMkLst>
            <pc:docMk/>
            <pc:sldMk cId="1047077240" sldId="516"/>
            <ac:picMk id="5" creationId="{B3C11EE1-17C0-4E79-83D0-CC238C0267F7}"/>
          </ac:picMkLst>
        </pc:picChg>
        <pc:picChg chg="del">
          <ac:chgData name="Green, Andrew" userId="5c87a1a1-9dba-4e8d-80a3-ee66ced3ed9c" providerId="ADAL" clId="{2BA07E1F-D1A0-4E66-86AE-0B430513A921}" dt="2020-12-11T11:20:51.006" v="32" actId="478"/>
          <ac:picMkLst>
            <pc:docMk/>
            <pc:sldMk cId="1047077240" sldId="516"/>
            <ac:picMk id="7" creationId="{00000000-0000-0000-0000-000000000000}"/>
          </ac:picMkLst>
        </pc:picChg>
      </pc:sldChg>
    </pc:docChg>
  </pc:docChgLst>
  <pc:docChgLst>
    <pc:chgData name="Green, Andrew" userId="5c87a1a1-9dba-4e8d-80a3-ee66ced3ed9c" providerId="ADAL" clId="{A9F82AE7-10B2-49AB-8387-86B3ADC58F79}"/>
    <pc:docChg chg="modSld">
      <pc:chgData name="Green, Andrew" userId="5c87a1a1-9dba-4e8d-80a3-ee66ced3ed9c" providerId="ADAL" clId="{A9F82AE7-10B2-49AB-8387-86B3ADC58F79}" dt="2019-10-11T15:21:33.244" v="12" actId="14861"/>
      <pc:docMkLst>
        <pc:docMk/>
      </pc:docMkLst>
      <pc:sldChg chg="addSp delSp modSp">
        <pc:chgData name="Green, Andrew" userId="5c87a1a1-9dba-4e8d-80a3-ee66ced3ed9c" providerId="ADAL" clId="{A9F82AE7-10B2-49AB-8387-86B3ADC58F79}" dt="2019-10-11T15:21:33.244" v="12" actId="14861"/>
        <pc:sldMkLst>
          <pc:docMk/>
          <pc:sldMk cId="0" sldId="277"/>
        </pc:sldMkLst>
        <pc:spChg chg="mod">
          <ac:chgData name="Green, Andrew" userId="5c87a1a1-9dba-4e8d-80a3-ee66ced3ed9c" providerId="ADAL" clId="{A9F82AE7-10B2-49AB-8387-86B3ADC58F79}" dt="2019-10-11T15:20:34.052" v="8" actId="20577"/>
          <ac:spMkLst>
            <pc:docMk/>
            <pc:sldMk cId="0" sldId="277"/>
            <ac:spMk id="3" creationId="{00000000-0000-0000-0000-000000000000}"/>
          </ac:spMkLst>
        </pc:spChg>
        <pc:picChg chg="add del">
          <ac:chgData name="Green, Andrew" userId="5c87a1a1-9dba-4e8d-80a3-ee66ced3ed9c" providerId="ADAL" clId="{A9F82AE7-10B2-49AB-8387-86B3ADC58F79}" dt="2019-10-11T15:20:31.785" v="5"/>
          <ac:picMkLst>
            <pc:docMk/>
            <pc:sldMk cId="0" sldId="277"/>
            <ac:picMk id="4" creationId="{BF265EE0-1FFC-467E-979A-81A233AEA8AB}"/>
          </ac:picMkLst>
        </pc:picChg>
        <pc:picChg chg="add mod">
          <ac:chgData name="Green, Andrew" userId="5c87a1a1-9dba-4e8d-80a3-ee66ced3ed9c" providerId="ADAL" clId="{A9F82AE7-10B2-49AB-8387-86B3ADC58F79}" dt="2019-10-11T15:21:33.244" v="12" actId="14861"/>
          <ac:picMkLst>
            <pc:docMk/>
            <pc:sldMk cId="0" sldId="277"/>
            <ac:picMk id="5" creationId="{B0DFB6C1-48E0-4E4C-AD5C-6965A4D88A6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8FD93-DBCC-454F-8B41-8334835EDD7F}" type="datetimeFigureOut">
              <a:rPr lang="en-GB" smtClean="0"/>
              <a:t>10/11/2022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3D83F-DC1D-4206-A168-2287E477B1D2}" type="slidenum">
              <a:rPr lang="en-GB" smtClean="0"/>
              <a:t>‹#›</a:t>
            </a:fld>
            <a:endParaRPr lang="en-GB" dirty="0"/>
          </a:p>
        </p:txBody>
      </p:sp>
    </p:spTree>
    <p:extLst>
      <p:ext uri="{BB962C8B-B14F-4D97-AF65-F5344CB8AC3E}">
        <p14:creationId xmlns:p14="http://schemas.microsoft.com/office/powerpoint/2010/main" val="289503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laravel.tasklist/login"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10</a:t>
            </a:fld>
            <a:endParaRPr lang="en-GB" dirty="0"/>
          </a:p>
        </p:txBody>
      </p:sp>
    </p:spTree>
    <p:extLst>
      <p:ext uri="{BB962C8B-B14F-4D97-AF65-F5344CB8AC3E}">
        <p14:creationId xmlns:p14="http://schemas.microsoft.com/office/powerpoint/2010/main" val="3834530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dirty="0"/>
              <a:t>Here we do more or</a:t>
            </a:r>
            <a:r>
              <a:rPr lang="en-GB" b="0" baseline="0" dirty="0"/>
              <a:t> less what was demonstrated at the start of the session, we take a data object and transform it into JSON to be conveyed back to the requester</a:t>
            </a:r>
            <a:endParaRPr lang="en-GB" b="0" dirty="0"/>
          </a:p>
        </p:txBody>
      </p:sp>
      <p:sp>
        <p:nvSpPr>
          <p:cNvPr id="4" name="Slide Number Placeholder 3"/>
          <p:cNvSpPr>
            <a:spLocks noGrp="1"/>
          </p:cNvSpPr>
          <p:nvPr>
            <p:ph type="sldNum" sz="quarter" idx="10"/>
          </p:nvPr>
        </p:nvSpPr>
        <p:spPr/>
        <p:txBody>
          <a:bodyPr/>
          <a:lstStyle/>
          <a:p>
            <a:fld id="{F613D83F-DC1D-4206-A168-2287E477B1D2}" type="slidenum">
              <a:rPr lang="en-GB" smtClean="0"/>
              <a:t>30</a:t>
            </a:fld>
            <a:endParaRPr lang="en-GB" dirty="0"/>
          </a:p>
        </p:txBody>
      </p:sp>
    </p:spTree>
    <p:extLst>
      <p:ext uri="{BB962C8B-B14F-4D97-AF65-F5344CB8AC3E}">
        <p14:creationId xmlns:p14="http://schemas.microsoft.com/office/powerpoint/2010/main" val="2513164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t>Note</a:t>
            </a:r>
            <a:r>
              <a:rPr lang="en-GB" sz="1200" dirty="0"/>
              <a:t> the </a:t>
            </a:r>
            <a:r>
              <a:rPr lang="en-GB" sz="1200" b="1" dirty="0"/>
              <a:t>/</a:t>
            </a:r>
            <a:r>
              <a:rPr lang="en-GB" sz="1200" b="1" dirty="0" err="1"/>
              <a:t>api</a:t>
            </a:r>
            <a:r>
              <a:rPr lang="en-GB" sz="1200" b="1" dirty="0"/>
              <a:t> </a:t>
            </a:r>
            <a:r>
              <a:rPr lang="en-GB" sz="1200" dirty="0"/>
              <a:t>subfolder which is assumed for routes in the </a:t>
            </a:r>
            <a:r>
              <a:rPr lang="en-GB" sz="1200" b="1" dirty="0" err="1"/>
              <a:t>api.php</a:t>
            </a:r>
            <a:r>
              <a:rPr lang="en-GB" sz="1200" b="1" dirty="0"/>
              <a:t> </a:t>
            </a:r>
            <a:r>
              <a:rPr lang="en-GB" sz="1200" dirty="0"/>
              <a:t>file, this keeps it separate and distinct from </a:t>
            </a:r>
            <a:r>
              <a:rPr lang="en-GB" sz="1200" dirty="0">
                <a:hlinkClick r:id="rId3"/>
              </a:rPr>
              <a:t>http://laravel.tasklist/login</a:t>
            </a:r>
            <a:r>
              <a:rPr lang="en-GB" sz="1200" dirty="0"/>
              <a:t> which will hit the web application rather than the API</a:t>
            </a:r>
          </a:p>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33</a:t>
            </a:fld>
            <a:endParaRPr lang="en-GB" dirty="0"/>
          </a:p>
        </p:txBody>
      </p:sp>
    </p:spTree>
    <p:extLst>
      <p:ext uri="{BB962C8B-B14F-4D97-AF65-F5344CB8AC3E}">
        <p14:creationId xmlns:p14="http://schemas.microsoft.com/office/powerpoint/2010/main" val="646113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also</a:t>
            </a:r>
            <a:r>
              <a:rPr lang="en-GB" baseline="0" dirty="0"/>
              <a:t> test that the new account has been created successfully by examining the contents of the </a:t>
            </a:r>
            <a:r>
              <a:rPr lang="en-GB" b="1" baseline="0" dirty="0"/>
              <a:t>users</a:t>
            </a:r>
            <a:r>
              <a:rPr lang="en-GB" baseline="0" dirty="0"/>
              <a:t> table in </a:t>
            </a:r>
            <a:r>
              <a:rPr lang="en-GB" b="1" baseline="0" dirty="0" err="1"/>
              <a:t>PHPMyAdmin</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39</a:t>
            </a:fld>
            <a:endParaRPr lang="en-GB" dirty="0"/>
          </a:p>
        </p:txBody>
      </p:sp>
    </p:spTree>
    <p:extLst>
      <p:ext uri="{BB962C8B-B14F-4D97-AF65-F5344CB8AC3E}">
        <p14:creationId xmlns:p14="http://schemas.microsoft.com/office/powerpoint/2010/main" val="3819738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40</a:t>
            </a:fld>
            <a:endParaRPr lang="en-GB" dirty="0"/>
          </a:p>
        </p:txBody>
      </p:sp>
    </p:spTree>
    <p:extLst>
      <p:ext uri="{BB962C8B-B14F-4D97-AF65-F5344CB8AC3E}">
        <p14:creationId xmlns:p14="http://schemas.microsoft.com/office/powerpoint/2010/main" val="3345568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41</a:t>
            </a:fld>
            <a:endParaRPr lang="en-GB" dirty="0"/>
          </a:p>
        </p:txBody>
      </p:sp>
    </p:spTree>
    <p:extLst>
      <p:ext uri="{BB962C8B-B14F-4D97-AF65-F5344CB8AC3E}">
        <p14:creationId xmlns:p14="http://schemas.microsoft.com/office/powerpoint/2010/main" val="2750621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42</a:t>
            </a:fld>
            <a:endParaRPr lang="en-GB" dirty="0"/>
          </a:p>
        </p:txBody>
      </p:sp>
    </p:spTree>
    <p:extLst>
      <p:ext uri="{BB962C8B-B14F-4D97-AF65-F5344CB8AC3E}">
        <p14:creationId xmlns:p14="http://schemas.microsoft.com/office/powerpoint/2010/main" val="3077642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For more robust testing, try to send invalid or un-</a:t>
            </a:r>
            <a:r>
              <a:rPr lang="en-GB" b="0" dirty="0" err="1"/>
              <a:t>validatable</a:t>
            </a:r>
            <a:r>
              <a:rPr lang="en-GB" b="0" baseline="0" dirty="0"/>
              <a:t> requests – see which errors are generated and returned</a:t>
            </a:r>
          </a:p>
          <a:p>
            <a:r>
              <a:rPr lang="en-GB" b="0" baseline="0" dirty="0"/>
              <a:t>Make sure that you always use the </a:t>
            </a:r>
            <a:r>
              <a:rPr lang="en-GB" b="1" baseline="0" dirty="0"/>
              <a:t>Accept - application/</a:t>
            </a:r>
            <a:r>
              <a:rPr lang="en-GB" b="1" baseline="0" dirty="0" err="1"/>
              <a:t>json</a:t>
            </a:r>
            <a:r>
              <a:rPr lang="en-GB" b="1" baseline="0" dirty="0"/>
              <a:t> </a:t>
            </a:r>
            <a:r>
              <a:rPr lang="en-GB" b="0" baseline="0" dirty="0"/>
              <a:t>header</a:t>
            </a:r>
            <a:endParaRPr lang="en-GB" b="0" dirty="0"/>
          </a:p>
        </p:txBody>
      </p:sp>
      <p:sp>
        <p:nvSpPr>
          <p:cNvPr id="4" name="Slide Number Placeholder 3"/>
          <p:cNvSpPr>
            <a:spLocks noGrp="1"/>
          </p:cNvSpPr>
          <p:nvPr>
            <p:ph type="sldNum" sz="quarter" idx="10"/>
          </p:nvPr>
        </p:nvSpPr>
        <p:spPr/>
        <p:txBody>
          <a:bodyPr/>
          <a:lstStyle/>
          <a:p>
            <a:fld id="{F613D83F-DC1D-4206-A168-2287E477B1D2}" type="slidenum">
              <a:rPr lang="en-GB" smtClean="0"/>
              <a:t>43</a:t>
            </a:fld>
            <a:endParaRPr lang="en-GB" dirty="0"/>
          </a:p>
        </p:txBody>
      </p:sp>
    </p:spTree>
    <p:extLst>
      <p:ext uri="{BB962C8B-B14F-4D97-AF65-F5344CB8AC3E}">
        <p14:creationId xmlns:p14="http://schemas.microsoft.com/office/powerpoint/2010/main" val="4071524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same</a:t>
            </a:r>
            <a:r>
              <a:rPr lang="en-GB" baseline="0" dirty="0"/>
              <a:t> as for </a:t>
            </a:r>
            <a:r>
              <a:rPr lang="en-GB" b="1" baseline="0" dirty="0" err="1"/>
              <a:t>UserController</a:t>
            </a:r>
            <a:r>
              <a:rPr lang="en-GB" baseline="0" dirty="0"/>
              <a:t> with the exception that we require the Task model as well as the User model in this instance</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44</a:t>
            </a:fld>
            <a:endParaRPr lang="en-GB" dirty="0"/>
          </a:p>
        </p:txBody>
      </p:sp>
    </p:spTree>
    <p:extLst>
      <p:ext uri="{BB962C8B-B14F-4D97-AF65-F5344CB8AC3E}">
        <p14:creationId xmlns:p14="http://schemas.microsoft.com/office/powerpoint/2010/main" val="2941850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Line 22 </a:t>
            </a:r>
            <a:r>
              <a:rPr lang="en-GB" dirty="0"/>
              <a:t>ask</a:t>
            </a:r>
            <a:r>
              <a:rPr lang="en-GB" baseline="0" dirty="0"/>
              <a:t> </a:t>
            </a:r>
            <a:r>
              <a:rPr lang="en-GB" b="1" baseline="0" dirty="0" err="1"/>
              <a:t>Auth</a:t>
            </a:r>
            <a:r>
              <a:rPr lang="en-GB" baseline="0" dirty="0"/>
              <a:t> to return the current user, and then uses the id property to add to the Eloquent request for all Task records which match this user id</a:t>
            </a:r>
          </a:p>
          <a:p>
            <a:r>
              <a:rPr lang="en-GB" b="1" baseline="0" dirty="0"/>
              <a:t>Line 25 </a:t>
            </a:r>
            <a:r>
              <a:rPr lang="en-GB" baseline="0" dirty="0"/>
              <a:t>returns a success response (even if there are no tasks yet, the request itself has succeeded)</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46</a:t>
            </a:fld>
            <a:endParaRPr lang="en-GB" dirty="0"/>
          </a:p>
        </p:txBody>
      </p:sp>
    </p:spTree>
    <p:extLst>
      <p:ext uri="{BB962C8B-B14F-4D97-AF65-F5344CB8AC3E}">
        <p14:creationId xmlns:p14="http://schemas.microsoft.com/office/powerpoint/2010/main" val="2828669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code is almost</a:t>
            </a:r>
            <a:r>
              <a:rPr lang="en-GB" baseline="0" dirty="0"/>
              <a:t> identical to the process in the </a:t>
            </a:r>
            <a:r>
              <a:rPr lang="en-GB" b="1" baseline="0" dirty="0" err="1"/>
              <a:t>UserController</a:t>
            </a:r>
            <a:r>
              <a:rPr lang="en-GB" baseline="0" dirty="0"/>
              <a:t> so see there for more information</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47</a:t>
            </a:fld>
            <a:endParaRPr lang="en-GB" dirty="0"/>
          </a:p>
        </p:txBody>
      </p:sp>
    </p:spTree>
    <p:extLst>
      <p:ext uri="{BB962C8B-B14F-4D97-AF65-F5344CB8AC3E}">
        <p14:creationId xmlns:p14="http://schemas.microsoft.com/office/powerpoint/2010/main" val="4123691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This still does</a:t>
            </a:r>
            <a:r>
              <a:rPr lang="en-GB" baseline="0" dirty="0"/>
              <a:t> not mean that you have to use a framework.  If you want to hand-code your project and disregard some of these aspects, fine!  The goal is to get a web service running.  Bear in mind that this unit is graded against the degree of knowledge and skill that you acquire, the more that you show that you can do, the better your mark.</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11</a:t>
            </a:fld>
            <a:endParaRPr lang="en-GB" dirty="0"/>
          </a:p>
        </p:txBody>
      </p:sp>
    </p:spTree>
    <p:extLst>
      <p:ext uri="{BB962C8B-B14F-4D97-AF65-F5344CB8AC3E}">
        <p14:creationId xmlns:p14="http://schemas.microsoft.com/office/powerpoint/2010/main" val="805571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Line</a:t>
            </a:r>
            <a:r>
              <a:rPr lang="en-GB" b="1" baseline="0" dirty="0"/>
              <a:t> 44 </a:t>
            </a:r>
            <a:r>
              <a:rPr lang="en-GB" baseline="0" dirty="0"/>
              <a:t>adds a new key to the </a:t>
            </a:r>
            <a:r>
              <a:rPr lang="en-GB" b="1" baseline="0" dirty="0"/>
              <a:t>$success </a:t>
            </a:r>
            <a:r>
              <a:rPr lang="en-GB" baseline="0" dirty="0"/>
              <a:t>array named </a:t>
            </a:r>
            <a:r>
              <a:rPr lang="en-GB" b="1" baseline="0" dirty="0"/>
              <a:t>add</a:t>
            </a:r>
            <a:r>
              <a:rPr lang="en-GB" baseline="0" dirty="0"/>
              <a:t>, it assigns the new Task created by retrieving the logged in user with </a:t>
            </a:r>
            <a:r>
              <a:rPr lang="en-GB" b="1" baseline="0" dirty="0" err="1"/>
              <a:t>Auth</a:t>
            </a:r>
            <a:r>
              <a:rPr lang="en-GB" b="1" baseline="0" dirty="0"/>
              <a:t>::user() </a:t>
            </a:r>
            <a:r>
              <a:rPr lang="en-GB" baseline="0" dirty="0"/>
              <a:t>as before.  As the User model knows about the </a:t>
            </a:r>
            <a:r>
              <a:rPr lang="en-GB" b="1" baseline="0" dirty="0"/>
              <a:t>Tasks</a:t>
            </a:r>
            <a:r>
              <a:rPr lang="en-GB" baseline="0" dirty="0"/>
              <a:t> model, we can use the create method as we did in the equivalent web controller to create a new </a:t>
            </a:r>
            <a:r>
              <a:rPr lang="en-GB" b="1" baseline="0" dirty="0"/>
              <a:t>Task</a:t>
            </a:r>
            <a:r>
              <a:rPr lang="en-GB" baseline="0" dirty="0"/>
              <a:t> object assigned to this </a:t>
            </a:r>
            <a:r>
              <a:rPr lang="en-GB" b="1" baseline="0" dirty="0"/>
              <a:t>User</a:t>
            </a:r>
            <a:r>
              <a:rPr lang="en-GB" b="0" baseline="0" dirty="0"/>
              <a:t>.  We only need to pass the </a:t>
            </a:r>
            <a:r>
              <a:rPr lang="en-GB" b="1" baseline="0" dirty="0"/>
              <a:t>name</a:t>
            </a:r>
            <a:r>
              <a:rPr lang="en-GB" b="0" baseline="0" dirty="0"/>
              <a:t> </a:t>
            </a:r>
            <a:r>
              <a:rPr lang="en-GB" b="0" baseline="0" dirty="0" err="1"/>
              <a:t>param</a:t>
            </a:r>
            <a:r>
              <a:rPr lang="en-GB" b="0" baseline="0" dirty="0"/>
              <a:t> from the </a:t>
            </a:r>
            <a:r>
              <a:rPr lang="en-GB" b="1" baseline="0" dirty="0"/>
              <a:t>request</a:t>
            </a:r>
            <a:r>
              <a:rPr lang="en-GB" b="0" baseline="0" dirty="0"/>
              <a:t> into this as before.</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48</a:t>
            </a:fld>
            <a:endParaRPr lang="en-GB" dirty="0"/>
          </a:p>
        </p:txBody>
      </p:sp>
    </p:spTree>
    <p:extLst>
      <p:ext uri="{BB962C8B-B14F-4D97-AF65-F5344CB8AC3E}">
        <p14:creationId xmlns:p14="http://schemas.microsoft.com/office/powerpoint/2010/main" val="3952946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49</a:t>
            </a:fld>
            <a:endParaRPr lang="en-GB" dirty="0"/>
          </a:p>
        </p:txBody>
      </p:sp>
    </p:spTree>
    <p:extLst>
      <p:ext uri="{BB962C8B-B14F-4D97-AF65-F5344CB8AC3E}">
        <p14:creationId xmlns:p14="http://schemas.microsoft.com/office/powerpoint/2010/main" val="4273407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50</a:t>
            </a:fld>
            <a:endParaRPr lang="en-GB" dirty="0"/>
          </a:p>
        </p:txBody>
      </p:sp>
    </p:spTree>
    <p:extLst>
      <p:ext uri="{BB962C8B-B14F-4D97-AF65-F5344CB8AC3E}">
        <p14:creationId xmlns:p14="http://schemas.microsoft.com/office/powerpoint/2010/main" val="10955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51</a:t>
            </a:fld>
            <a:endParaRPr lang="en-GB" dirty="0"/>
          </a:p>
        </p:txBody>
      </p:sp>
    </p:spTree>
    <p:extLst>
      <p:ext uri="{BB962C8B-B14F-4D97-AF65-F5344CB8AC3E}">
        <p14:creationId xmlns:p14="http://schemas.microsoft.com/office/powerpoint/2010/main" val="876213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dirty="0"/>
              <a:t>This completes</a:t>
            </a:r>
            <a:r>
              <a:rPr lang="en-GB" b="0" baseline="0" dirty="0"/>
              <a:t> the </a:t>
            </a:r>
            <a:r>
              <a:rPr lang="en-GB" b="1" baseline="0" dirty="0" err="1"/>
              <a:t>TaskController</a:t>
            </a:r>
            <a:r>
              <a:rPr lang="en-GB" b="1" baseline="0" dirty="0"/>
              <a:t> </a:t>
            </a:r>
            <a:r>
              <a:rPr lang="en-GB" b="0" baseline="0" dirty="0"/>
              <a:t>methods</a:t>
            </a:r>
            <a:endParaRPr lang="en-GB" b="0" dirty="0"/>
          </a:p>
        </p:txBody>
      </p:sp>
      <p:sp>
        <p:nvSpPr>
          <p:cNvPr id="4" name="Slide Number Placeholder 3"/>
          <p:cNvSpPr>
            <a:spLocks noGrp="1"/>
          </p:cNvSpPr>
          <p:nvPr>
            <p:ph type="sldNum" sz="quarter" idx="10"/>
          </p:nvPr>
        </p:nvSpPr>
        <p:spPr/>
        <p:txBody>
          <a:bodyPr/>
          <a:lstStyle/>
          <a:p>
            <a:fld id="{F613D83F-DC1D-4206-A168-2287E477B1D2}" type="slidenum">
              <a:rPr lang="en-GB" smtClean="0"/>
              <a:t>52</a:t>
            </a:fld>
            <a:endParaRPr lang="en-GB" dirty="0"/>
          </a:p>
        </p:txBody>
      </p:sp>
    </p:spTree>
    <p:extLst>
      <p:ext uri="{BB962C8B-B14F-4D97-AF65-F5344CB8AC3E}">
        <p14:creationId xmlns:p14="http://schemas.microsoft.com/office/powerpoint/2010/main" val="2847114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r>
              <a:rPr lang="en-GB" baseline="0" dirty="0"/>
              <a:t> Take the token text from a previously created user account which actually has some tasks associated with it – or do the next test first and then come back to this one</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53</a:t>
            </a:fld>
            <a:endParaRPr lang="en-GB" dirty="0"/>
          </a:p>
        </p:txBody>
      </p:sp>
    </p:spTree>
    <p:extLst>
      <p:ext uri="{BB962C8B-B14F-4D97-AF65-F5344CB8AC3E}">
        <p14:creationId xmlns:p14="http://schemas.microsoft.com/office/powerpoint/2010/main" val="2630970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a:t>
            </a:r>
            <a:r>
              <a:rPr lang="en-GB" baseline="0" dirty="0"/>
              <a:t> double check that this task has completed successfully by having a look at the </a:t>
            </a:r>
            <a:r>
              <a:rPr lang="en-GB" b="1" baseline="0" dirty="0"/>
              <a:t>tasks</a:t>
            </a:r>
            <a:r>
              <a:rPr lang="en-GB" baseline="0" dirty="0"/>
              <a:t> table in </a:t>
            </a:r>
            <a:r>
              <a:rPr lang="en-GB" b="1" baseline="0" dirty="0" err="1"/>
              <a:t>PHPMyAdmin</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54</a:t>
            </a:fld>
            <a:endParaRPr lang="en-GB" dirty="0"/>
          </a:p>
        </p:txBody>
      </p:sp>
    </p:spTree>
    <p:extLst>
      <p:ext uri="{BB962C8B-B14F-4D97-AF65-F5344CB8AC3E}">
        <p14:creationId xmlns:p14="http://schemas.microsoft.com/office/powerpoint/2010/main" val="2502878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a:t>
            </a:r>
            <a:r>
              <a:rPr lang="en-GB" baseline="0" dirty="0"/>
              <a:t> double check that this destroy has completed successfully by having a look at the </a:t>
            </a:r>
            <a:r>
              <a:rPr lang="en-GB" b="1" baseline="0" dirty="0"/>
              <a:t>tasks</a:t>
            </a:r>
            <a:r>
              <a:rPr lang="en-GB" baseline="0" dirty="0"/>
              <a:t> table in </a:t>
            </a:r>
            <a:r>
              <a:rPr lang="en-GB" b="1" baseline="0" dirty="0" err="1"/>
              <a:t>PHPMyAdmin</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55</a:t>
            </a:fld>
            <a:endParaRPr lang="en-GB" dirty="0"/>
          </a:p>
        </p:txBody>
      </p:sp>
    </p:spTree>
    <p:extLst>
      <p:ext uri="{BB962C8B-B14F-4D97-AF65-F5344CB8AC3E}">
        <p14:creationId xmlns:p14="http://schemas.microsoft.com/office/powerpoint/2010/main" val="2432384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57</a:t>
            </a:fld>
            <a:endParaRPr lang="en-GB" dirty="0"/>
          </a:p>
        </p:txBody>
      </p:sp>
    </p:spTree>
    <p:extLst>
      <p:ext uri="{BB962C8B-B14F-4D97-AF65-F5344CB8AC3E}">
        <p14:creationId xmlns:p14="http://schemas.microsoft.com/office/powerpoint/2010/main" val="3191478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Postman: </a:t>
            </a:r>
            <a:r>
              <a:rPr lang="en-GB" dirty="0"/>
              <a:t>https://www.postman.com/</a:t>
            </a:r>
          </a:p>
          <a:p>
            <a:r>
              <a:rPr lang="en-GB" b="1" dirty="0"/>
              <a:t>Walkthrough:</a:t>
            </a:r>
            <a:r>
              <a:rPr lang="en-GB" baseline="0" dirty="0"/>
              <a:t> </a:t>
            </a:r>
            <a:r>
              <a:rPr lang="en-GB" dirty="0"/>
              <a:t>https://medium.com/techcompose/create-rest-api-in-laravel-with-authentication-using-passport-133a1678a876</a:t>
            </a:r>
          </a:p>
          <a:p>
            <a:r>
              <a:rPr lang="en-GB" b="1" dirty="0"/>
              <a:t>Laravel passport docs: </a:t>
            </a:r>
            <a:r>
              <a:rPr lang="en-GB" dirty="0"/>
              <a:t>https://laravel.com/docs/7.x/passport</a:t>
            </a:r>
          </a:p>
        </p:txBody>
      </p:sp>
      <p:sp>
        <p:nvSpPr>
          <p:cNvPr id="4" name="Slide Number Placeholder 3"/>
          <p:cNvSpPr>
            <a:spLocks noGrp="1"/>
          </p:cNvSpPr>
          <p:nvPr>
            <p:ph type="sldNum" sz="quarter" idx="10"/>
          </p:nvPr>
        </p:nvSpPr>
        <p:spPr/>
        <p:txBody>
          <a:bodyPr/>
          <a:lstStyle/>
          <a:p>
            <a:fld id="{F613D83F-DC1D-4206-A168-2287E477B1D2}" type="slidenum">
              <a:rPr lang="en-GB" smtClean="0"/>
              <a:t>14</a:t>
            </a:fld>
            <a:endParaRPr lang="en-GB" dirty="0"/>
          </a:p>
        </p:txBody>
      </p:sp>
    </p:spTree>
    <p:extLst>
      <p:ext uri="{BB962C8B-B14F-4D97-AF65-F5344CB8AC3E}">
        <p14:creationId xmlns:p14="http://schemas.microsoft.com/office/powerpoint/2010/main" val="195035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Passport docs here - </a:t>
            </a:r>
            <a:r>
              <a:rPr lang="en-GB" b="1" dirty="0"/>
              <a:t>https://laravel.com/docs/7.x/passport</a:t>
            </a:r>
          </a:p>
        </p:txBody>
      </p:sp>
      <p:sp>
        <p:nvSpPr>
          <p:cNvPr id="4" name="Slide Number Placeholder 3"/>
          <p:cNvSpPr>
            <a:spLocks noGrp="1"/>
          </p:cNvSpPr>
          <p:nvPr>
            <p:ph type="sldNum" sz="quarter" idx="10"/>
          </p:nvPr>
        </p:nvSpPr>
        <p:spPr/>
        <p:txBody>
          <a:bodyPr/>
          <a:lstStyle/>
          <a:p>
            <a:fld id="{F613D83F-DC1D-4206-A168-2287E477B1D2}" type="slidenum">
              <a:rPr lang="en-GB" smtClean="0"/>
              <a:t>16</a:t>
            </a:fld>
            <a:endParaRPr lang="en-GB" dirty="0"/>
          </a:p>
        </p:txBody>
      </p:sp>
    </p:spTree>
    <p:extLst>
      <p:ext uri="{BB962C8B-B14F-4D97-AF65-F5344CB8AC3E}">
        <p14:creationId xmlns:p14="http://schemas.microsoft.com/office/powerpoint/2010/main" val="1624820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There</a:t>
            </a:r>
            <a:r>
              <a:rPr lang="en-GB" b="1" baseline="0" dirty="0"/>
              <a:t> are other ways to do this!</a:t>
            </a:r>
          </a:p>
          <a:p>
            <a:endParaRPr lang="en-GB" baseline="0" dirty="0"/>
          </a:p>
          <a:p>
            <a:r>
              <a:rPr lang="en-GB" baseline="0" dirty="0"/>
              <a:t>-The middleware can be specified in the constructor of each controller which requires authentication however this then applies to the whole controller meaning that a 3</a:t>
            </a:r>
            <a:r>
              <a:rPr lang="en-GB" baseline="30000" dirty="0"/>
              <a:t>rd</a:t>
            </a:r>
            <a:r>
              <a:rPr lang="en-GB" baseline="0" dirty="0"/>
              <a:t> controller would be necessary for the open routes – each approach has benefits and drawbacks</a:t>
            </a:r>
          </a:p>
          <a:p>
            <a:endParaRPr lang="en-GB" baseline="0" dirty="0"/>
          </a:p>
          <a:p>
            <a:r>
              <a:rPr lang="en-GB" baseline="0" dirty="0"/>
              <a:t>-Another approach would be to specify the middleware in the constructor as normal and then specify methods to which it does not apply with the </a:t>
            </a:r>
            <a:r>
              <a:rPr lang="en-GB" b="1" baseline="0" dirty="0"/>
              <a:t>except</a:t>
            </a:r>
            <a:r>
              <a:rPr lang="en-GB" baseline="0" dirty="0"/>
              <a:t> method - </a:t>
            </a:r>
            <a:r>
              <a:rPr lang="en-GB" b="1" baseline="0" dirty="0"/>
              <a:t>$this-&gt;middleware('</a:t>
            </a:r>
            <a:r>
              <a:rPr lang="en-GB" b="1" baseline="0" dirty="0" err="1"/>
              <a:t>auth:api</a:t>
            </a:r>
            <a:r>
              <a:rPr lang="en-GB" b="1" baseline="0" dirty="0"/>
              <a:t>')-&gt;except('login', 'register');</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24</a:t>
            </a:fld>
            <a:endParaRPr lang="en-GB" dirty="0"/>
          </a:p>
        </p:txBody>
      </p:sp>
    </p:spTree>
    <p:extLst>
      <p:ext uri="{BB962C8B-B14F-4D97-AF65-F5344CB8AC3E}">
        <p14:creationId xmlns:p14="http://schemas.microsoft.com/office/powerpoint/2010/main" val="2064754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a:t>
            </a:r>
            <a:r>
              <a:rPr lang="en-GB" baseline="0" dirty="0"/>
              <a:t> of these is the </a:t>
            </a:r>
            <a:r>
              <a:rPr lang="en-GB" b="1" baseline="0" dirty="0"/>
              <a:t>User</a:t>
            </a:r>
            <a:r>
              <a:rPr lang="en-GB" baseline="0" dirty="0"/>
              <a:t> model which is essentially what we are controlling</a:t>
            </a:r>
          </a:p>
          <a:p>
            <a:r>
              <a:rPr lang="en-GB" dirty="0"/>
              <a:t>Next we include </a:t>
            </a:r>
            <a:r>
              <a:rPr lang="en-GB" b="1" dirty="0" err="1"/>
              <a:t>Auth</a:t>
            </a:r>
            <a:r>
              <a:rPr lang="en-GB" dirty="0"/>
              <a:t> and</a:t>
            </a:r>
            <a:r>
              <a:rPr lang="en-GB" baseline="0" dirty="0"/>
              <a:t> </a:t>
            </a:r>
            <a:r>
              <a:rPr lang="en-GB" b="1" baseline="0" dirty="0"/>
              <a:t>Validator</a:t>
            </a:r>
            <a:r>
              <a:rPr lang="en-GB" baseline="0" dirty="0"/>
              <a:t> as we will use a few of their functions to ease login and registration respectively</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26</a:t>
            </a:fld>
            <a:endParaRPr lang="en-GB" dirty="0"/>
          </a:p>
        </p:txBody>
      </p:sp>
    </p:spTree>
    <p:extLst>
      <p:ext uri="{BB962C8B-B14F-4D97-AF65-F5344CB8AC3E}">
        <p14:creationId xmlns:p14="http://schemas.microsoft.com/office/powerpoint/2010/main" val="2540858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Pay</a:t>
            </a:r>
            <a:r>
              <a:rPr lang="en-GB" baseline="0" dirty="0"/>
              <a:t> close attention to the code here!  It is easy to make a mistake and generate syntax errors.  Go slow and make sure that you understand what all of this is doing.</a:t>
            </a:r>
          </a:p>
          <a:p>
            <a:endParaRPr lang="en-GB" baseline="0" dirty="0"/>
          </a:p>
          <a:p>
            <a:r>
              <a:rPr lang="en-GB" b="1" baseline="0" dirty="0" err="1"/>
              <a:t>Auth</a:t>
            </a:r>
            <a:r>
              <a:rPr lang="en-GB" b="1" baseline="0" dirty="0"/>
              <a:t>::attempt </a:t>
            </a:r>
            <a:r>
              <a:rPr lang="en-GB" baseline="0" dirty="0"/>
              <a:t>tries a login with the details held in </a:t>
            </a:r>
            <a:r>
              <a:rPr lang="en-GB" b="1" baseline="0" dirty="0"/>
              <a:t>$request – </a:t>
            </a:r>
            <a:r>
              <a:rPr lang="en-GB" b="0" baseline="0" dirty="0"/>
              <a:t>if this works we return a token for the user which we have </a:t>
            </a:r>
            <a:r>
              <a:rPr lang="en-GB" b="0" baseline="0" dirty="0" err="1"/>
              <a:t>JSONified</a:t>
            </a:r>
            <a:r>
              <a:rPr lang="en-GB" b="0" baseline="0" dirty="0"/>
              <a:t> – if it doesn’t work we return a </a:t>
            </a:r>
            <a:r>
              <a:rPr lang="en-GB" b="0" baseline="0" dirty="0" err="1"/>
              <a:t>JSONified</a:t>
            </a:r>
            <a:r>
              <a:rPr lang="en-GB" b="0" baseline="0" dirty="0"/>
              <a:t> </a:t>
            </a:r>
            <a:r>
              <a:rPr lang="en-GB" b="1" baseline="0" dirty="0"/>
              <a:t>401</a:t>
            </a:r>
            <a:r>
              <a:rPr lang="en-GB" b="0" baseline="0" dirty="0"/>
              <a:t> error (unauthorised)</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27</a:t>
            </a:fld>
            <a:endParaRPr lang="en-GB" dirty="0"/>
          </a:p>
        </p:txBody>
      </p:sp>
    </p:spTree>
    <p:extLst>
      <p:ext uri="{BB962C8B-B14F-4D97-AF65-F5344CB8AC3E}">
        <p14:creationId xmlns:p14="http://schemas.microsoft.com/office/powerpoint/2010/main" val="1662644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dirty="0"/>
              <a:t>*This is similar to the validation</a:t>
            </a:r>
            <a:r>
              <a:rPr lang="en-GB" b="0" baseline="0" dirty="0"/>
              <a:t> setup for us by the </a:t>
            </a:r>
            <a:r>
              <a:rPr lang="en-GB" b="0" baseline="0" dirty="0" err="1"/>
              <a:t>Auth</a:t>
            </a:r>
            <a:r>
              <a:rPr lang="en-GB" b="0" baseline="0" dirty="0"/>
              <a:t> module that we included in the web project </a:t>
            </a:r>
          </a:p>
          <a:p>
            <a:pPr marL="171450" indent="-171450">
              <a:buFont typeface="Arial" panose="020B0604020202020204" pitchFamily="34" charset="0"/>
              <a:buChar char="•"/>
            </a:pPr>
            <a:r>
              <a:rPr lang="en-GB" b="0" dirty="0"/>
              <a:t>We are specifying that </a:t>
            </a:r>
            <a:r>
              <a:rPr lang="en-GB" b="1" dirty="0"/>
              <a:t>name</a:t>
            </a:r>
            <a:r>
              <a:rPr lang="en-GB" b="0" dirty="0"/>
              <a:t> is required, that </a:t>
            </a:r>
            <a:r>
              <a:rPr lang="en-GB" b="1" dirty="0"/>
              <a:t>email</a:t>
            </a:r>
            <a:r>
              <a:rPr lang="en-GB" b="0" dirty="0"/>
              <a:t> is required and that it looks like an actual email</a:t>
            </a:r>
            <a:r>
              <a:rPr lang="en-GB" b="0" baseline="0" dirty="0"/>
              <a:t> address, that </a:t>
            </a:r>
            <a:r>
              <a:rPr lang="en-GB" b="1" baseline="0" dirty="0"/>
              <a:t>password</a:t>
            </a:r>
            <a:r>
              <a:rPr lang="en-GB" b="0" baseline="0" dirty="0"/>
              <a:t> is required and that it matches </a:t>
            </a:r>
            <a:r>
              <a:rPr lang="en-GB" b="1" baseline="0" dirty="0" err="1"/>
              <a:t>c_password</a:t>
            </a:r>
            <a:r>
              <a:rPr lang="en-GB" b="0" baseline="0" dirty="0"/>
              <a:t> – if all of this is true, we can create the account</a:t>
            </a:r>
            <a:endParaRPr lang="en-GB" b="0" dirty="0"/>
          </a:p>
        </p:txBody>
      </p:sp>
      <p:sp>
        <p:nvSpPr>
          <p:cNvPr id="4" name="Slide Number Placeholder 3"/>
          <p:cNvSpPr>
            <a:spLocks noGrp="1"/>
          </p:cNvSpPr>
          <p:nvPr>
            <p:ph type="sldNum" sz="quarter" idx="10"/>
          </p:nvPr>
        </p:nvSpPr>
        <p:spPr/>
        <p:txBody>
          <a:bodyPr/>
          <a:lstStyle/>
          <a:p>
            <a:fld id="{F613D83F-DC1D-4206-A168-2287E477B1D2}" type="slidenum">
              <a:rPr lang="en-GB" smtClean="0"/>
              <a:t>28</a:t>
            </a:fld>
            <a:endParaRPr lang="en-GB" dirty="0"/>
          </a:p>
        </p:txBody>
      </p:sp>
    </p:spTree>
    <p:extLst>
      <p:ext uri="{BB962C8B-B14F-4D97-AF65-F5344CB8AC3E}">
        <p14:creationId xmlns:p14="http://schemas.microsoft.com/office/powerpoint/2010/main" val="245480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dirty="0"/>
          </a:p>
        </p:txBody>
      </p:sp>
      <p:sp>
        <p:nvSpPr>
          <p:cNvPr id="4" name="Slide Number Placeholder 3"/>
          <p:cNvSpPr>
            <a:spLocks noGrp="1"/>
          </p:cNvSpPr>
          <p:nvPr>
            <p:ph type="sldNum" sz="quarter" idx="10"/>
          </p:nvPr>
        </p:nvSpPr>
        <p:spPr/>
        <p:txBody>
          <a:bodyPr/>
          <a:lstStyle/>
          <a:p>
            <a:fld id="{F613D83F-DC1D-4206-A168-2287E477B1D2}" type="slidenum">
              <a:rPr lang="en-GB" smtClean="0"/>
              <a:t>29</a:t>
            </a:fld>
            <a:endParaRPr lang="en-GB" dirty="0"/>
          </a:p>
        </p:txBody>
      </p:sp>
    </p:spTree>
    <p:extLst>
      <p:ext uri="{BB962C8B-B14F-4D97-AF65-F5344CB8AC3E}">
        <p14:creationId xmlns:p14="http://schemas.microsoft.com/office/powerpoint/2010/main" val="4014222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endParaRPr kumimoji="0"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endParaRPr kumimoji="0" lang="en-US" dirty="0"/>
          </a:p>
        </p:txBody>
      </p:sp>
      <p:sp>
        <p:nvSpPr>
          <p:cNvPr id="4" name="Date Placeholder 3"/>
          <p:cNvSpPr>
            <a:spLocks noGrp="1"/>
          </p:cNvSpPr>
          <p:nvPr>
            <p:ph type="dt" sz="half" idx="10"/>
          </p:nvPr>
        </p:nvSpPr>
        <p:spPr/>
        <p:txBody>
          <a:bodyPr/>
          <a:lstStyle>
            <a:lvl1pPr>
              <a:defRPr>
                <a:latin typeface="Calibri" pitchFamily="34" charset="0"/>
              </a:defRPr>
            </a:lvl1pPr>
          </a:lstStyle>
          <a:p>
            <a:fld id="{D7C3A134-F1C3-464B-BF47-54DC2DE08F52}" type="datetimeFigureOut">
              <a:rPr lang="en-US" smtClean="0"/>
              <a:pPr/>
              <a:t>11/10/2022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kumimoji="0" lang="en-US"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685799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11/10/2022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pPr/>
              <a:t>11/10/2022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11/10/2022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Calibri" pitchFamily="34" charset="0"/>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Calibri" pitchFamily="34" charset="0"/>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Calibri" pitchFamily="34" charset="0"/>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Calibri" pitchFamily="34" charset="0"/>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Calibri"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postman.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edium.com/techcompose/create-rest-api-in-laravel-with-authentication-using-passport-133a1678a876"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aravel.com/docs/7.x/passpor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postman.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laravel.tasklist/api/detail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howtogeek.com/343877/what-is-an-api/"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000"/>
              <a:t>Server-side coding with PHP and Laravel</a:t>
            </a:r>
            <a:br>
              <a:rPr lang="en-GB" dirty="0"/>
            </a:br>
            <a:r>
              <a:rPr lang="en-GB" sz="2400" dirty="0">
                <a:solidFill>
                  <a:schemeClr val="tx1"/>
                </a:solidFill>
              </a:rPr>
              <a:t>Using Laravel as an API</a:t>
            </a:r>
            <a:endParaRPr lang="en-GB" sz="18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Do I need a framework?</a:t>
            </a:r>
          </a:p>
        </p:txBody>
      </p:sp>
      <p:sp>
        <p:nvSpPr>
          <p:cNvPr id="3" name="Content Placeholder 2"/>
          <p:cNvSpPr>
            <a:spLocks noGrp="1"/>
          </p:cNvSpPr>
          <p:nvPr>
            <p:ph idx="1"/>
          </p:nvPr>
        </p:nvSpPr>
        <p:spPr/>
        <p:txBody>
          <a:bodyPr>
            <a:normAutofit/>
          </a:bodyPr>
          <a:lstStyle/>
          <a:p>
            <a:pPr>
              <a:spcAft>
                <a:spcPts val="600"/>
              </a:spcAft>
            </a:pPr>
            <a:r>
              <a:rPr lang="en-GB" sz="2000" dirty="0"/>
              <a:t>No!</a:t>
            </a:r>
          </a:p>
          <a:p>
            <a:pPr>
              <a:spcAft>
                <a:spcPts val="600"/>
              </a:spcAft>
            </a:pPr>
            <a:r>
              <a:rPr lang="en-GB" sz="2000" dirty="0"/>
              <a:t>It is remarkably easy to hand code PHP which encodes objects as JSON blobs – for example:</a:t>
            </a:r>
          </a:p>
        </p:txBody>
      </p:sp>
      <p:pic>
        <p:nvPicPr>
          <p:cNvPr id="4" name="Picture 3"/>
          <p:cNvPicPr>
            <a:picLocks noChangeAspect="1"/>
          </p:cNvPicPr>
          <p:nvPr/>
        </p:nvPicPr>
        <p:blipFill>
          <a:blip r:embed="rId3"/>
          <a:stretch>
            <a:fillRect/>
          </a:stretch>
        </p:blipFill>
        <p:spPr>
          <a:xfrm>
            <a:off x="2543175" y="3212976"/>
            <a:ext cx="4057650" cy="2171700"/>
          </a:xfrm>
          <a:prstGeom prst="rect">
            <a:avLst/>
          </a:prstGeom>
        </p:spPr>
      </p:pic>
    </p:spTree>
    <p:extLst>
      <p:ext uri="{BB962C8B-B14F-4D97-AF65-F5344CB8AC3E}">
        <p14:creationId xmlns:p14="http://schemas.microsoft.com/office/powerpoint/2010/main" val="388556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Do I need a framework?</a:t>
            </a:r>
          </a:p>
        </p:txBody>
      </p:sp>
      <p:sp>
        <p:nvSpPr>
          <p:cNvPr id="3" name="Content Placeholder 2"/>
          <p:cNvSpPr>
            <a:spLocks noGrp="1"/>
          </p:cNvSpPr>
          <p:nvPr>
            <p:ph idx="1"/>
          </p:nvPr>
        </p:nvSpPr>
        <p:spPr/>
        <p:txBody>
          <a:bodyPr>
            <a:normAutofit fontScale="92500" lnSpcReduction="10000"/>
          </a:bodyPr>
          <a:lstStyle/>
          <a:p>
            <a:pPr>
              <a:spcAft>
                <a:spcPts val="600"/>
              </a:spcAft>
            </a:pPr>
            <a:r>
              <a:rPr lang="en-GB" sz="2000" dirty="0"/>
              <a:t>A better question is </a:t>
            </a:r>
            <a:r>
              <a:rPr lang="en-GB" sz="2000" b="1" dirty="0"/>
              <a:t>“why should I use a framework?”</a:t>
            </a:r>
          </a:p>
          <a:p>
            <a:pPr>
              <a:spcAft>
                <a:spcPts val="600"/>
              </a:spcAft>
            </a:pPr>
            <a:r>
              <a:rPr lang="en-GB" sz="2000" dirty="0"/>
              <a:t>You get ORM for free making all DB tasks far easier</a:t>
            </a:r>
          </a:p>
          <a:p>
            <a:pPr>
              <a:spcAft>
                <a:spcPts val="600"/>
              </a:spcAft>
            </a:pPr>
            <a:r>
              <a:rPr lang="en-GB" sz="2000" dirty="0"/>
              <a:t>You also get defence against SQL injection and other forms of input sanitisation to protect the DB</a:t>
            </a:r>
          </a:p>
          <a:p>
            <a:pPr>
              <a:spcAft>
                <a:spcPts val="600"/>
              </a:spcAft>
            </a:pPr>
            <a:r>
              <a:rPr lang="en-GB" sz="2000" dirty="0"/>
              <a:t>Password encryption for free</a:t>
            </a:r>
          </a:p>
          <a:p>
            <a:pPr>
              <a:spcAft>
                <a:spcPts val="600"/>
              </a:spcAft>
            </a:pPr>
            <a:r>
              <a:rPr lang="en-GB" sz="2000" dirty="0"/>
              <a:t>URL rewriting which hides the backend architecture and framework used making the application harder to attack</a:t>
            </a:r>
          </a:p>
          <a:p>
            <a:pPr>
              <a:spcAft>
                <a:spcPts val="600"/>
              </a:spcAft>
            </a:pPr>
            <a:r>
              <a:rPr lang="en-GB" sz="2000" dirty="0"/>
              <a:t>Robust and configurable user authentication and data validation</a:t>
            </a:r>
          </a:p>
          <a:p>
            <a:pPr>
              <a:spcAft>
                <a:spcPts val="600"/>
              </a:spcAft>
            </a:pPr>
            <a:r>
              <a:rPr lang="en-GB" sz="2000" dirty="0"/>
              <a:t>In this session we will see how easy it is to configure a framework to serve an API will all the listed benefits above as well as support for security tokens</a:t>
            </a:r>
          </a:p>
          <a:p>
            <a:pPr>
              <a:spcAft>
                <a:spcPts val="600"/>
              </a:spcAft>
            </a:pPr>
            <a:endParaRPr lang="en-GB" sz="2000" dirty="0"/>
          </a:p>
          <a:p>
            <a:pPr>
              <a:spcAft>
                <a:spcPts val="600"/>
              </a:spcAft>
            </a:pPr>
            <a:endParaRPr lang="en-GB" sz="2000" dirty="0"/>
          </a:p>
          <a:p>
            <a:pPr>
              <a:spcAft>
                <a:spcPts val="600"/>
              </a:spcAft>
            </a:pPr>
            <a:r>
              <a:rPr lang="en-GB" sz="2000" dirty="0"/>
              <a:t>All of this can be hand-coded but it quickly amounts to a huge task to attempt this without a framework*</a:t>
            </a:r>
          </a:p>
          <a:p>
            <a:pPr>
              <a:spcAft>
                <a:spcPts val="600"/>
              </a:spcAft>
            </a:pPr>
            <a:endParaRPr lang="en-GB" sz="2000" dirty="0"/>
          </a:p>
        </p:txBody>
      </p:sp>
    </p:spTree>
    <p:extLst>
      <p:ext uri="{BB962C8B-B14F-4D97-AF65-F5344CB8AC3E}">
        <p14:creationId xmlns:p14="http://schemas.microsoft.com/office/powerpoint/2010/main" val="185301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Which aspects of Laravel be needed?</a:t>
            </a:r>
          </a:p>
        </p:txBody>
      </p:sp>
      <p:sp>
        <p:nvSpPr>
          <p:cNvPr id="3" name="Content Placeholder 2"/>
          <p:cNvSpPr>
            <a:spLocks noGrp="1"/>
          </p:cNvSpPr>
          <p:nvPr>
            <p:ph idx="1"/>
          </p:nvPr>
        </p:nvSpPr>
        <p:spPr>
          <a:xfrm>
            <a:off x="457200" y="1775191"/>
            <a:ext cx="8229600" cy="4750153"/>
          </a:xfrm>
        </p:spPr>
        <p:txBody>
          <a:bodyPr>
            <a:normAutofit/>
          </a:bodyPr>
          <a:lstStyle/>
          <a:p>
            <a:r>
              <a:rPr lang="en-GB" sz="2000" dirty="0"/>
              <a:t>The major difference between a server side Laravel app and a Laravel API:</a:t>
            </a:r>
          </a:p>
          <a:p>
            <a:pPr lvl="1"/>
            <a:r>
              <a:rPr lang="en-GB" sz="1600" dirty="0"/>
              <a:t>The view (JSON rather than Blades)</a:t>
            </a:r>
          </a:p>
          <a:p>
            <a:pPr lvl="1"/>
            <a:r>
              <a:rPr lang="en-GB" sz="1600" dirty="0"/>
              <a:t>The web app is </a:t>
            </a:r>
            <a:r>
              <a:rPr lang="en-GB" sz="1600" dirty="0" err="1"/>
              <a:t>stateful</a:t>
            </a:r>
            <a:r>
              <a:rPr lang="en-GB" sz="1600" dirty="0"/>
              <a:t> (uses the session to maintain logged in status)</a:t>
            </a:r>
          </a:p>
          <a:p>
            <a:pPr lvl="1">
              <a:spcAft>
                <a:spcPts val="600"/>
              </a:spcAft>
            </a:pPr>
            <a:r>
              <a:rPr lang="en-GB" sz="1600" dirty="0"/>
              <a:t>The API will be RESTful (every unique request will always result in the same response)</a:t>
            </a:r>
          </a:p>
          <a:p>
            <a:pPr>
              <a:spcAft>
                <a:spcPts val="600"/>
              </a:spcAft>
            </a:pPr>
            <a:endParaRPr lang="en-GB" sz="1600" dirty="0"/>
          </a:p>
          <a:p>
            <a:r>
              <a:rPr lang="en-GB" sz="2000" dirty="0"/>
              <a:t>What will be used across both implementations:</a:t>
            </a:r>
          </a:p>
          <a:p>
            <a:pPr lvl="1"/>
            <a:r>
              <a:rPr lang="en-GB" sz="1600" dirty="0"/>
              <a:t>Models</a:t>
            </a:r>
          </a:p>
          <a:p>
            <a:pPr lvl="1"/>
            <a:r>
              <a:rPr lang="en-GB" sz="1600" dirty="0"/>
              <a:t>Controllers (although not the same Controllers)</a:t>
            </a:r>
          </a:p>
          <a:p>
            <a:pPr lvl="1"/>
            <a:r>
              <a:rPr lang="en-GB" sz="1600" dirty="0"/>
              <a:t>Routes</a:t>
            </a:r>
          </a:p>
          <a:p>
            <a:pPr lvl="1">
              <a:spcAft>
                <a:spcPts val="600"/>
              </a:spcAft>
            </a:pPr>
            <a:r>
              <a:rPr lang="en-GB" sz="1600" dirty="0"/>
              <a:t>ORM – all Eloquent code is identical across both implementations</a:t>
            </a:r>
          </a:p>
          <a:p>
            <a:pPr lvl="1">
              <a:spcAft>
                <a:spcPts val="600"/>
              </a:spcAft>
            </a:pPr>
            <a:endParaRPr lang="en-GB" sz="1200" dirty="0"/>
          </a:p>
          <a:p>
            <a:pPr>
              <a:spcAft>
                <a:spcPts val="600"/>
              </a:spcAft>
            </a:pPr>
            <a:r>
              <a:rPr lang="en-GB" sz="2000" dirty="0"/>
              <a:t>Learning how to build a server-side app first has shown you how most of this works making this session far easier (hopefully)</a:t>
            </a:r>
          </a:p>
        </p:txBody>
      </p:sp>
    </p:spTree>
    <p:extLst>
      <p:ext uri="{BB962C8B-B14F-4D97-AF65-F5344CB8AC3E}">
        <p14:creationId xmlns:p14="http://schemas.microsoft.com/office/powerpoint/2010/main" val="3228550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Converting the Task List project to an API</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1506801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Project setup</a:t>
            </a:r>
          </a:p>
        </p:txBody>
      </p:sp>
      <p:sp>
        <p:nvSpPr>
          <p:cNvPr id="3" name="Content Placeholder 2"/>
          <p:cNvSpPr>
            <a:spLocks noGrp="1"/>
          </p:cNvSpPr>
          <p:nvPr>
            <p:ph idx="1"/>
          </p:nvPr>
        </p:nvSpPr>
        <p:spPr>
          <a:xfrm>
            <a:off x="457200" y="1775191"/>
            <a:ext cx="8229600" cy="4750153"/>
          </a:xfrm>
        </p:spPr>
        <p:txBody>
          <a:bodyPr>
            <a:normAutofit fontScale="92500" lnSpcReduction="10000"/>
          </a:bodyPr>
          <a:lstStyle/>
          <a:p>
            <a:pPr>
              <a:spcAft>
                <a:spcPts val="600"/>
              </a:spcAft>
            </a:pPr>
            <a:r>
              <a:rPr lang="en-GB" sz="2000" dirty="0"/>
              <a:t>For once, not a lot of setup is needed as we are using an existing project</a:t>
            </a:r>
          </a:p>
          <a:p>
            <a:pPr>
              <a:spcAft>
                <a:spcPts val="600"/>
              </a:spcAft>
            </a:pPr>
            <a:r>
              <a:rPr lang="en-GB" sz="2000" dirty="0"/>
              <a:t>You </a:t>
            </a:r>
            <a:r>
              <a:rPr lang="en-GB" sz="2000" b="1" dirty="0"/>
              <a:t>WILL</a:t>
            </a:r>
            <a:r>
              <a:rPr lang="en-GB" sz="2000" dirty="0"/>
              <a:t> need to have </a:t>
            </a:r>
            <a:r>
              <a:rPr lang="en-GB" sz="2000" dirty="0">
                <a:hlinkClick r:id="rId3"/>
              </a:rPr>
              <a:t>Postman</a:t>
            </a:r>
            <a:r>
              <a:rPr lang="en-GB" sz="2000" dirty="0"/>
              <a:t> installed for this session</a:t>
            </a:r>
          </a:p>
          <a:p>
            <a:pPr>
              <a:spcAft>
                <a:spcPts val="600"/>
              </a:spcAft>
            </a:pPr>
            <a:r>
              <a:rPr lang="en-GB" sz="2000" dirty="0"/>
              <a:t>If needed, </a:t>
            </a:r>
            <a:r>
              <a:rPr lang="en-GB" sz="2000" dirty="0">
                <a:hlinkClick r:id="rId3"/>
              </a:rPr>
              <a:t>install it now</a:t>
            </a:r>
            <a:endParaRPr lang="en-GB" sz="1500" dirty="0"/>
          </a:p>
          <a:p>
            <a:pPr>
              <a:spcAft>
                <a:spcPts val="600"/>
              </a:spcAft>
            </a:pPr>
            <a:endParaRPr lang="en-GB" dirty="0"/>
          </a:p>
          <a:p>
            <a:pPr marL="118872" indent="0">
              <a:spcAft>
                <a:spcPts val="600"/>
              </a:spcAft>
              <a:buNone/>
            </a:pPr>
            <a:endParaRPr lang="en-GB" dirty="0"/>
          </a:p>
          <a:p>
            <a:pPr>
              <a:spcAft>
                <a:spcPts val="600"/>
              </a:spcAft>
            </a:pPr>
            <a:endParaRPr lang="en-GB" dirty="0"/>
          </a:p>
          <a:p>
            <a:pPr>
              <a:spcAft>
                <a:spcPts val="600"/>
              </a:spcAft>
            </a:pPr>
            <a:endParaRPr lang="en-GB" sz="2200" dirty="0"/>
          </a:p>
          <a:p>
            <a:pPr>
              <a:spcAft>
                <a:spcPts val="600"/>
              </a:spcAft>
            </a:pPr>
            <a:r>
              <a:rPr lang="en-GB" sz="2200" dirty="0"/>
              <a:t>This tutorial is adapted from </a:t>
            </a:r>
            <a:r>
              <a:rPr lang="en-GB" sz="2200" dirty="0">
                <a:hlinkClick r:id="rId4"/>
              </a:rPr>
              <a:t>this walkthrough</a:t>
            </a:r>
            <a:endParaRPr lang="en-GB" sz="2200" dirty="0"/>
          </a:p>
          <a:p>
            <a:pPr>
              <a:spcAft>
                <a:spcPts val="600"/>
              </a:spcAft>
            </a:pPr>
            <a:r>
              <a:rPr lang="en-GB" sz="2200" dirty="0"/>
              <a:t>This tutorial will use the </a:t>
            </a:r>
            <a:r>
              <a:rPr lang="en-GB" sz="2200" b="1" dirty="0"/>
              <a:t>Brackets</a:t>
            </a:r>
            <a:r>
              <a:rPr lang="en-GB" sz="2200" dirty="0"/>
              <a:t> editor</a:t>
            </a:r>
          </a:p>
          <a:p>
            <a:pPr>
              <a:spcAft>
                <a:spcPts val="600"/>
              </a:spcAft>
            </a:pPr>
            <a:r>
              <a:rPr lang="en-GB" sz="2200" b="1" dirty="0"/>
              <a:t>All new code will be highlighted</a:t>
            </a:r>
            <a:r>
              <a:rPr lang="en-GB" sz="2200" dirty="0"/>
              <a:t>, other code will be included to indicate placement of new code only and should not be entered</a:t>
            </a:r>
          </a:p>
          <a:p>
            <a:pPr>
              <a:spcAft>
                <a:spcPts val="600"/>
              </a:spcAft>
            </a:pPr>
            <a:r>
              <a:rPr lang="en-GB" sz="2200" dirty="0"/>
              <a:t>Further explanation of code is included in the notes pane of specific slides</a:t>
            </a:r>
          </a:p>
        </p:txBody>
      </p:sp>
    </p:spTree>
    <p:extLst>
      <p:ext uri="{BB962C8B-B14F-4D97-AF65-F5344CB8AC3E}">
        <p14:creationId xmlns:p14="http://schemas.microsoft.com/office/powerpoint/2010/main" val="1217604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Installing Passport</a:t>
            </a:r>
          </a:p>
        </p:txBody>
      </p:sp>
      <p:sp>
        <p:nvSpPr>
          <p:cNvPr id="3" name="Content Placeholder 2"/>
          <p:cNvSpPr>
            <a:spLocks noGrp="1"/>
          </p:cNvSpPr>
          <p:nvPr>
            <p:ph idx="1"/>
          </p:nvPr>
        </p:nvSpPr>
        <p:spPr/>
        <p:txBody>
          <a:bodyPr>
            <a:normAutofit/>
          </a:bodyPr>
          <a:lstStyle/>
          <a:p>
            <a:pPr>
              <a:spcAft>
                <a:spcPts val="600"/>
              </a:spcAft>
            </a:pPr>
            <a:r>
              <a:rPr lang="en-GB" sz="2000" dirty="0"/>
              <a:t>As we are no longer using the session to authenticate requests we need an alternative</a:t>
            </a:r>
          </a:p>
          <a:p>
            <a:pPr>
              <a:spcAft>
                <a:spcPts val="600"/>
              </a:spcAft>
            </a:pPr>
            <a:r>
              <a:rPr lang="en-GB" sz="2000" dirty="0"/>
              <a:t>RESTful web services often use authentication tokens for this purpose</a:t>
            </a:r>
          </a:p>
          <a:p>
            <a:pPr>
              <a:spcAft>
                <a:spcPts val="600"/>
              </a:spcAft>
            </a:pPr>
            <a:r>
              <a:rPr lang="en-GB" sz="2000" dirty="0"/>
              <a:t>Authentication tokens generate an encrypted string which is passed to the authenticated user after a successful login attempt</a:t>
            </a:r>
          </a:p>
          <a:p>
            <a:pPr>
              <a:spcAft>
                <a:spcPts val="600"/>
              </a:spcAft>
            </a:pPr>
            <a:r>
              <a:rPr lang="en-GB" sz="2000" dirty="0"/>
              <a:t>This token is then sent with further requests from the user to identify them to the API</a:t>
            </a:r>
          </a:p>
          <a:p>
            <a:pPr>
              <a:spcAft>
                <a:spcPts val="600"/>
              </a:spcAft>
            </a:pPr>
            <a:endParaRPr lang="en-GB" sz="2000" dirty="0"/>
          </a:p>
        </p:txBody>
      </p:sp>
      <p:pic>
        <p:nvPicPr>
          <p:cNvPr id="5" name="Picture 4"/>
          <p:cNvPicPr>
            <a:picLocks noChangeAspect="1"/>
          </p:cNvPicPr>
          <p:nvPr/>
        </p:nvPicPr>
        <p:blipFill>
          <a:blip r:embed="rId2"/>
          <a:stretch>
            <a:fillRect/>
          </a:stretch>
        </p:blipFill>
        <p:spPr>
          <a:xfrm>
            <a:off x="1651236" y="4365104"/>
            <a:ext cx="5841527" cy="2238420"/>
          </a:xfrm>
          <a:prstGeom prst="rect">
            <a:avLst/>
          </a:prstGeom>
        </p:spPr>
      </p:pic>
    </p:spTree>
    <p:extLst>
      <p:ext uri="{BB962C8B-B14F-4D97-AF65-F5344CB8AC3E}">
        <p14:creationId xmlns:p14="http://schemas.microsoft.com/office/powerpoint/2010/main" val="3716514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Installing Passport</a:t>
            </a:r>
          </a:p>
        </p:txBody>
      </p:sp>
      <p:sp>
        <p:nvSpPr>
          <p:cNvPr id="3" name="Content Placeholder 2"/>
          <p:cNvSpPr>
            <a:spLocks noGrp="1"/>
          </p:cNvSpPr>
          <p:nvPr>
            <p:ph idx="1"/>
          </p:nvPr>
        </p:nvSpPr>
        <p:spPr/>
        <p:txBody>
          <a:bodyPr>
            <a:normAutofit/>
          </a:bodyPr>
          <a:lstStyle/>
          <a:p>
            <a:pPr>
              <a:spcAft>
                <a:spcPts val="600"/>
              </a:spcAft>
            </a:pPr>
            <a:r>
              <a:rPr lang="en-GB" sz="2000" dirty="0"/>
              <a:t>Authentication tokens can be added to Laravel with the </a:t>
            </a:r>
            <a:r>
              <a:rPr lang="en-GB" sz="2000" b="1" dirty="0">
                <a:hlinkClick r:id="rId3"/>
              </a:rPr>
              <a:t>Passport</a:t>
            </a:r>
            <a:r>
              <a:rPr lang="en-GB" sz="2000" dirty="0"/>
              <a:t> library</a:t>
            </a:r>
          </a:p>
          <a:p>
            <a:pPr>
              <a:spcAft>
                <a:spcPts val="600"/>
              </a:spcAft>
            </a:pPr>
            <a:r>
              <a:rPr lang="en-GB" sz="2000" dirty="0"/>
              <a:t>First, we need to tell Composer to download this library</a:t>
            </a:r>
          </a:p>
          <a:p>
            <a:pPr>
              <a:spcAft>
                <a:spcPts val="600"/>
              </a:spcAft>
            </a:pPr>
            <a:r>
              <a:rPr lang="en-GB" sz="2000" dirty="0"/>
              <a:t>Make sure that your Shell is in the </a:t>
            </a:r>
            <a:r>
              <a:rPr lang="en-GB" sz="2000" b="1" dirty="0" err="1"/>
              <a:t>LaravelTaskList</a:t>
            </a:r>
            <a:r>
              <a:rPr lang="en-GB" sz="2000" dirty="0"/>
              <a:t> project folder</a:t>
            </a:r>
          </a:p>
          <a:p>
            <a:pPr>
              <a:spcAft>
                <a:spcPts val="600"/>
              </a:spcAft>
            </a:pPr>
            <a:r>
              <a:rPr lang="en-GB" sz="2000" dirty="0"/>
              <a:t>Open the </a:t>
            </a:r>
            <a:r>
              <a:rPr lang="en-GB" sz="2000" b="1" dirty="0"/>
              <a:t>XAMPP Shell </a:t>
            </a:r>
            <a:r>
              <a:rPr lang="en-GB" sz="2000" dirty="0"/>
              <a:t>and use the command:</a:t>
            </a:r>
          </a:p>
          <a:p>
            <a:pPr lvl="1">
              <a:spcAft>
                <a:spcPts val="600"/>
              </a:spcAft>
            </a:pPr>
            <a:r>
              <a:rPr lang="en-GB" sz="1600" b="1" dirty="0"/>
              <a:t>composer require </a:t>
            </a:r>
            <a:r>
              <a:rPr lang="en-GB" sz="1600" b="1" dirty="0" err="1"/>
              <a:t>laravel</a:t>
            </a:r>
            <a:r>
              <a:rPr lang="en-GB" sz="1600" b="1" dirty="0"/>
              <a:t>/passport</a:t>
            </a:r>
          </a:p>
          <a:p>
            <a:pPr>
              <a:spcAft>
                <a:spcPts val="600"/>
              </a:spcAft>
            </a:pPr>
            <a:endParaRPr lang="en-GB" sz="2000" dirty="0"/>
          </a:p>
        </p:txBody>
      </p:sp>
      <p:pic>
        <p:nvPicPr>
          <p:cNvPr id="4" name="Picture 3"/>
          <p:cNvPicPr>
            <a:picLocks noChangeAspect="1"/>
          </p:cNvPicPr>
          <p:nvPr/>
        </p:nvPicPr>
        <p:blipFill>
          <a:blip r:embed="rId4"/>
          <a:stretch>
            <a:fillRect/>
          </a:stretch>
        </p:blipFill>
        <p:spPr>
          <a:xfrm>
            <a:off x="1936638" y="3789040"/>
            <a:ext cx="5270723" cy="2792327"/>
          </a:xfrm>
          <a:prstGeom prst="rect">
            <a:avLst/>
          </a:prstGeom>
        </p:spPr>
      </p:pic>
    </p:spTree>
    <p:extLst>
      <p:ext uri="{BB962C8B-B14F-4D97-AF65-F5344CB8AC3E}">
        <p14:creationId xmlns:p14="http://schemas.microsoft.com/office/powerpoint/2010/main" val="3092148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Run migrate to update DB</a:t>
            </a:r>
          </a:p>
        </p:txBody>
      </p:sp>
      <p:sp>
        <p:nvSpPr>
          <p:cNvPr id="3" name="Content Placeholder 2"/>
          <p:cNvSpPr>
            <a:spLocks noGrp="1"/>
          </p:cNvSpPr>
          <p:nvPr>
            <p:ph idx="1"/>
          </p:nvPr>
        </p:nvSpPr>
        <p:spPr/>
        <p:txBody>
          <a:bodyPr>
            <a:normAutofit/>
          </a:bodyPr>
          <a:lstStyle/>
          <a:p>
            <a:pPr>
              <a:spcAft>
                <a:spcPts val="600"/>
              </a:spcAft>
            </a:pPr>
            <a:r>
              <a:rPr lang="en-GB" sz="2000" dirty="0"/>
              <a:t>Passport requires a few more DB tables to keep track of users assigned to specific tokens</a:t>
            </a:r>
          </a:p>
          <a:p>
            <a:pPr>
              <a:spcAft>
                <a:spcPts val="600"/>
              </a:spcAft>
            </a:pPr>
            <a:r>
              <a:rPr lang="en-GB" sz="2000" dirty="0"/>
              <a:t>This is only as hard as re-running migrations</a:t>
            </a:r>
          </a:p>
          <a:p>
            <a:pPr>
              <a:spcAft>
                <a:spcPts val="600"/>
              </a:spcAft>
            </a:pPr>
            <a:r>
              <a:rPr lang="en-GB" sz="2000" dirty="0"/>
              <a:t>Laravel migrations will only make changes to the DB if changes are specified so re-running the migration command will not affect the tables or data which already exist for this project</a:t>
            </a:r>
          </a:p>
          <a:p>
            <a:pPr>
              <a:spcAft>
                <a:spcPts val="600"/>
              </a:spcAft>
            </a:pPr>
            <a:r>
              <a:rPr lang="en-GB" sz="2000" dirty="0"/>
              <a:t>In the XAMPP Shell run the migration command</a:t>
            </a:r>
          </a:p>
          <a:p>
            <a:pPr lvl="1">
              <a:spcAft>
                <a:spcPts val="600"/>
              </a:spcAft>
            </a:pPr>
            <a:r>
              <a:rPr lang="en-GB" sz="1600" b="1" dirty="0" err="1"/>
              <a:t>php</a:t>
            </a:r>
            <a:r>
              <a:rPr lang="en-GB" sz="1600" b="1" dirty="0"/>
              <a:t> artisan migrate</a:t>
            </a:r>
          </a:p>
        </p:txBody>
      </p:sp>
      <p:pic>
        <p:nvPicPr>
          <p:cNvPr id="4" name="Picture 3"/>
          <p:cNvPicPr>
            <a:picLocks noChangeAspect="1"/>
          </p:cNvPicPr>
          <p:nvPr/>
        </p:nvPicPr>
        <p:blipFill>
          <a:blip r:embed="rId2"/>
          <a:stretch>
            <a:fillRect/>
          </a:stretch>
        </p:blipFill>
        <p:spPr>
          <a:xfrm>
            <a:off x="1262062" y="4725144"/>
            <a:ext cx="6619875" cy="1876425"/>
          </a:xfrm>
          <a:prstGeom prst="rect">
            <a:avLst/>
          </a:prstGeom>
        </p:spPr>
      </p:pic>
    </p:spTree>
    <p:extLst>
      <p:ext uri="{BB962C8B-B14F-4D97-AF65-F5344CB8AC3E}">
        <p14:creationId xmlns:p14="http://schemas.microsoft.com/office/powerpoint/2010/main" val="3093893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Add to list of Service Providers</a:t>
            </a:r>
          </a:p>
        </p:txBody>
      </p:sp>
      <p:sp>
        <p:nvSpPr>
          <p:cNvPr id="3" name="Content Placeholder 2"/>
          <p:cNvSpPr>
            <a:spLocks noGrp="1"/>
          </p:cNvSpPr>
          <p:nvPr>
            <p:ph idx="1"/>
          </p:nvPr>
        </p:nvSpPr>
        <p:spPr/>
        <p:txBody>
          <a:bodyPr>
            <a:normAutofit/>
          </a:bodyPr>
          <a:lstStyle/>
          <a:p>
            <a:pPr>
              <a:spcAft>
                <a:spcPts val="600"/>
              </a:spcAft>
            </a:pPr>
            <a:r>
              <a:rPr lang="en-GB" sz="2000" dirty="0"/>
              <a:t>Next, we need to let Laravel know that we are adding Passport as a Service Provider</a:t>
            </a:r>
          </a:p>
          <a:p>
            <a:pPr>
              <a:spcAft>
                <a:spcPts val="600"/>
              </a:spcAft>
            </a:pPr>
            <a:r>
              <a:rPr lang="en-GB" sz="2000" dirty="0"/>
              <a:t>Open </a:t>
            </a:r>
            <a:r>
              <a:rPr lang="en-GB" sz="2000" b="1" dirty="0" err="1"/>
              <a:t>config</a:t>
            </a:r>
            <a:r>
              <a:rPr lang="en-GB" sz="2000" b="1" dirty="0"/>
              <a:t>/</a:t>
            </a:r>
            <a:r>
              <a:rPr lang="en-GB" sz="2000" b="1" dirty="0" err="1"/>
              <a:t>app.php</a:t>
            </a:r>
            <a:r>
              <a:rPr lang="en-GB" sz="2000" dirty="0"/>
              <a:t>, find the ‘</a:t>
            </a:r>
            <a:r>
              <a:rPr lang="en-GB" sz="2000" b="1" dirty="0"/>
              <a:t>providers</a:t>
            </a:r>
            <a:r>
              <a:rPr lang="en-GB" sz="2000" dirty="0"/>
              <a:t>’ list and add the highlighted line at an appropriate point such as the one shown below, then save</a:t>
            </a:r>
          </a:p>
        </p:txBody>
      </p:sp>
      <p:pic>
        <p:nvPicPr>
          <p:cNvPr id="4" name="Picture 3"/>
          <p:cNvPicPr>
            <a:picLocks noChangeAspect="1"/>
          </p:cNvPicPr>
          <p:nvPr/>
        </p:nvPicPr>
        <p:blipFill rotWithShape="1">
          <a:blip r:embed="rId2"/>
          <a:srcRect t="6705" b="2839"/>
          <a:stretch/>
        </p:blipFill>
        <p:spPr>
          <a:xfrm>
            <a:off x="1175692" y="3394572"/>
            <a:ext cx="6792615" cy="2914748"/>
          </a:xfrm>
          <a:prstGeom prst="rect">
            <a:avLst/>
          </a:prstGeom>
        </p:spPr>
      </p:pic>
    </p:spTree>
    <p:extLst>
      <p:ext uri="{BB962C8B-B14F-4D97-AF65-F5344CB8AC3E}">
        <p14:creationId xmlns:p14="http://schemas.microsoft.com/office/powerpoint/2010/main" val="3874877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Installing Passport</a:t>
            </a:r>
          </a:p>
        </p:txBody>
      </p:sp>
      <p:sp>
        <p:nvSpPr>
          <p:cNvPr id="3" name="Content Placeholder 2"/>
          <p:cNvSpPr>
            <a:spLocks noGrp="1"/>
          </p:cNvSpPr>
          <p:nvPr>
            <p:ph idx="1"/>
          </p:nvPr>
        </p:nvSpPr>
        <p:spPr/>
        <p:txBody>
          <a:bodyPr/>
          <a:lstStyle/>
          <a:p>
            <a:pPr>
              <a:spcAft>
                <a:spcPts val="600"/>
              </a:spcAft>
            </a:pPr>
            <a:r>
              <a:rPr lang="en-GB" sz="2000" dirty="0"/>
              <a:t>Although we have downloaded Passport, it has not yet been installed into the application</a:t>
            </a:r>
          </a:p>
          <a:p>
            <a:pPr>
              <a:spcAft>
                <a:spcPts val="600"/>
              </a:spcAft>
            </a:pPr>
            <a:r>
              <a:rPr lang="en-GB" sz="2000" dirty="0"/>
              <a:t>Using the XAMPP Shell enter the command:</a:t>
            </a:r>
          </a:p>
          <a:p>
            <a:pPr lvl="1"/>
            <a:r>
              <a:rPr lang="en-GB" sz="1600" b="1" dirty="0" err="1"/>
              <a:t>php</a:t>
            </a:r>
            <a:r>
              <a:rPr lang="en-GB" sz="1600" b="1" dirty="0"/>
              <a:t> artisan </a:t>
            </a:r>
            <a:r>
              <a:rPr lang="en-GB" sz="1600" b="1" dirty="0" err="1"/>
              <a:t>passport:install</a:t>
            </a:r>
            <a:endParaRPr lang="en-GB" sz="1600" b="1" dirty="0"/>
          </a:p>
          <a:p>
            <a:pPr lvl="1"/>
            <a:endParaRPr lang="en-GB" sz="1600" b="1" dirty="0"/>
          </a:p>
          <a:p>
            <a:pPr lvl="1"/>
            <a:endParaRPr lang="en-GB" sz="1600" b="1" dirty="0"/>
          </a:p>
          <a:p>
            <a:pPr lvl="1"/>
            <a:endParaRPr lang="en-GB" sz="1600" b="1" dirty="0"/>
          </a:p>
          <a:p>
            <a:pPr lvl="1"/>
            <a:endParaRPr lang="en-GB" sz="1600" b="1" dirty="0"/>
          </a:p>
          <a:p>
            <a:pPr lvl="1"/>
            <a:endParaRPr lang="en-GB" sz="1600" b="1" dirty="0"/>
          </a:p>
          <a:p>
            <a:pPr lvl="1"/>
            <a:endParaRPr lang="en-GB" sz="1600" b="1" dirty="0"/>
          </a:p>
          <a:p>
            <a:pPr lvl="1"/>
            <a:endParaRPr lang="en-GB" sz="1600" dirty="0"/>
          </a:p>
          <a:p>
            <a:endParaRPr lang="en-GB" sz="2000" dirty="0"/>
          </a:p>
          <a:p>
            <a:r>
              <a:rPr lang="en-GB" sz="2000" dirty="0"/>
              <a:t>I have 2 users in my application, the install has granted access for the existing users, new users will be added automatically</a:t>
            </a:r>
          </a:p>
          <a:p>
            <a:pPr lvl="1"/>
            <a:endParaRPr lang="en-GB" dirty="0"/>
          </a:p>
          <a:p>
            <a:endParaRPr lang="en-GB" dirty="0"/>
          </a:p>
        </p:txBody>
      </p:sp>
      <p:pic>
        <p:nvPicPr>
          <p:cNvPr id="5" name="Picture 4"/>
          <p:cNvPicPr>
            <a:picLocks noChangeAspect="1"/>
          </p:cNvPicPr>
          <p:nvPr/>
        </p:nvPicPr>
        <p:blipFill>
          <a:blip r:embed="rId2"/>
          <a:stretch>
            <a:fillRect/>
          </a:stretch>
        </p:blipFill>
        <p:spPr>
          <a:xfrm>
            <a:off x="2267744" y="3501008"/>
            <a:ext cx="4295775" cy="1438275"/>
          </a:xfrm>
          <a:prstGeom prst="rect">
            <a:avLst/>
          </a:prstGeom>
        </p:spPr>
      </p:pic>
    </p:spTree>
    <p:extLst>
      <p:ext uri="{BB962C8B-B14F-4D97-AF65-F5344CB8AC3E}">
        <p14:creationId xmlns:p14="http://schemas.microsoft.com/office/powerpoint/2010/main" val="3684325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In this session…</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r>
              <a:rPr lang="en-GB" sz="2400" dirty="0"/>
              <a:t>Recap Laravel Task List project</a:t>
            </a:r>
          </a:p>
          <a:p>
            <a:pPr lvl="1">
              <a:spcBef>
                <a:spcPts val="0"/>
              </a:spcBef>
            </a:pPr>
            <a:r>
              <a:rPr lang="en-GB" sz="1600" dirty="0"/>
              <a:t>Last exercise progress</a:t>
            </a:r>
          </a:p>
          <a:p>
            <a:pPr lvl="1">
              <a:spcBef>
                <a:spcPts val="0"/>
              </a:spcBef>
            </a:pPr>
            <a:r>
              <a:rPr lang="en-GB" sz="1600" dirty="0"/>
              <a:t>Server-side OOP PHP framework for both web applications and APIs</a:t>
            </a:r>
          </a:p>
          <a:p>
            <a:pPr lvl="1">
              <a:spcBef>
                <a:spcPts val="0"/>
              </a:spcBef>
            </a:pPr>
            <a:r>
              <a:rPr lang="en-GB" sz="1600" dirty="0"/>
              <a:t>Object-relational mapping (ORMs) – Eloquent and implicit model bindings</a:t>
            </a:r>
          </a:p>
          <a:p>
            <a:pPr lvl="1">
              <a:spcBef>
                <a:spcPts val="0"/>
              </a:spcBef>
            </a:pPr>
            <a:r>
              <a:rPr lang="en-GB" sz="1600" dirty="0"/>
              <a:t>Composer and package managers</a:t>
            </a:r>
          </a:p>
          <a:p>
            <a:pPr lvl="1">
              <a:spcBef>
                <a:spcPts val="0"/>
              </a:spcBef>
            </a:pPr>
            <a:r>
              <a:rPr lang="en-GB" sz="1600" dirty="0"/>
              <a:t>MVC</a:t>
            </a:r>
          </a:p>
          <a:p>
            <a:pPr lvl="1">
              <a:spcBef>
                <a:spcPts val="0"/>
              </a:spcBef>
            </a:pPr>
            <a:r>
              <a:rPr lang="en-GB" sz="1600" dirty="0"/>
              <a:t>Authentication, Validation, Policies</a:t>
            </a:r>
          </a:p>
          <a:p>
            <a:r>
              <a:rPr lang="en-GB" sz="2400" dirty="0"/>
              <a:t>Laravel and APIs</a:t>
            </a:r>
          </a:p>
          <a:p>
            <a:pPr lvl="1">
              <a:spcBef>
                <a:spcPts val="0"/>
              </a:spcBef>
            </a:pPr>
            <a:r>
              <a:rPr lang="en-GB" sz="1600" dirty="0"/>
              <a:t>What is an API?</a:t>
            </a:r>
          </a:p>
          <a:p>
            <a:pPr lvl="1">
              <a:spcBef>
                <a:spcPts val="0"/>
              </a:spcBef>
            </a:pPr>
            <a:r>
              <a:rPr lang="en-GB" sz="1600" dirty="0" err="1"/>
              <a:t>Stateful</a:t>
            </a:r>
            <a:r>
              <a:rPr lang="en-GB" sz="1600" dirty="0"/>
              <a:t> vs RESTful (recap)</a:t>
            </a:r>
          </a:p>
          <a:p>
            <a:pPr lvl="1">
              <a:spcBef>
                <a:spcPts val="0"/>
              </a:spcBef>
            </a:pPr>
            <a:r>
              <a:rPr lang="en-GB" sz="1600" dirty="0"/>
              <a:t>Do I need a framework?</a:t>
            </a:r>
          </a:p>
          <a:p>
            <a:pPr lvl="1">
              <a:spcBef>
                <a:spcPts val="0"/>
              </a:spcBef>
            </a:pPr>
            <a:r>
              <a:rPr lang="en-GB" sz="1600" dirty="0"/>
              <a:t>Which Laravel aspects are required?</a:t>
            </a:r>
          </a:p>
          <a:p>
            <a:pPr lvl="0">
              <a:spcBef>
                <a:spcPts val="400"/>
              </a:spcBef>
            </a:pPr>
            <a:r>
              <a:rPr lang="en-GB" sz="2400" dirty="0"/>
              <a:t>Converting the Task List app to an API</a:t>
            </a:r>
          </a:p>
          <a:p>
            <a:pPr lvl="1">
              <a:spcBef>
                <a:spcPts val="400"/>
              </a:spcBef>
            </a:pPr>
            <a:r>
              <a:rPr lang="en-GB" sz="1600" dirty="0"/>
              <a:t>Project setup</a:t>
            </a:r>
          </a:p>
          <a:p>
            <a:pPr lvl="1">
              <a:spcBef>
                <a:spcPts val="400"/>
              </a:spcBef>
            </a:pPr>
            <a:r>
              <a:rPr lang="en-GB" sz="1600" dirty="0"/>
              <a:t>Project development workshop</a:t>
            </a:r>
          </a:p>
          <a:p>
            <a:endParaRPr lang="en-GB" sz="4400" dirty="0"/>
          </a:p>
          <a:p>
            <a:pPr lvl="1"/>
            <a:endParaRPr lang="en-GB" dirty="0"/>
          </a:p>
        </p:txBody>
      </p:sp>
    </p:spTree>
    <p:extLst>
      <p:ext uri="{BB962C8B-B14F-4D97-AF65-F5344CB8AC3E}">
        <p14:creationId xmlns:p14="http://schemas.microsoft.com/office/powerpoint/2010/main" val="601417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Passport configuration, User</a:t>
            </a:r>
          </a:p>
        </p:txBody>
      </p:sp>
      <p:sp>
        <p:nvSpPr>
          <p:cNvPr id="3" name="Content Placeholder 2"/>
          <p:cNvSpPr>
            <a:spLocks noGrp="1"/>
          </p:cNvSpPr>
          <p:nvPr>
            <p:ph idx="1"/>
          </p:nvPr>
        </p:nvSpPr>
        <p:spPr/>
        <p:txBody>
          <a:bodyPr>
            <a:normAutofit/>
          </a:bodyPr>
          <a:lstStyle/>
          <a:p>
            <a:pPr>
              <a:spcAft>
                <a:spcPts val="600"/>
              </a:spcAft>
            </a:pPr>
            <a:r>
              <a:rPr lang="en-GB" sz="2000" dirty="0"/>
              <a:t>In order to setup Passport to authenticate users in our application we need to configure the Users model, the service provider and </a:t>
            </a:r>
            <a:r>
              <a:rPr lang="en-GB" sz="2000" dirty="0" err="1"/>
              <a:t>auth</a:t>
            </a:r>
            <a:r>
              <a:rPr lang="en-GB" sz="2000" dirty="0"/>
              <a:t> </a:t>
            </a:r>
            <a:r>
              <a:rPr lang="en-GB" sz="2000" dirty="0" err="1"/>
              <a:t>config</a:t>
            </a:r>
            <a:r>
              <a:rPr lang="en-GB" sz="2000" dirty="0"/>
              <a:t> files</a:t>
            </a:r>
          </a:p>
          <a:p>
            <a:pPr>
              <a:spcAft>
                <a:spcPts val="600"/>
              </a:spcAft>
            </a:pPr>
            <a:r>
              <a:rPr lang="en-GB" sz="2000" dirty="0"/>
              <a:t>Open </a:t>
            </a:r>
            <a:r>
              <a:rPr lang="en-GB" sz="2000" b="1" dirty="0"/>
              <a:t>app/Models/</a:t>
            </a:r>
            <a:r>
              <a:rPr lang="en-GB" sz="2000" b="1" dirty="0" err="1"/>
              <a:t>User.php</a:t>
            </a:r>
            <a:r>
              <a:rPr lang="en-GB" sz="2000" dirty="0"/>
              <a:t> in Brackets and add the highlighted code</a:t>
            </a:r>
          </a:p>
        </p:txBody>
      </p:sp>
      <p:pic>
        <p:nvPicPr>
          <p:cNvPr id="6" name="Picture 5" descr="Text&#10;&#10;Description automatically generated">
            <a:extLst>
              <a:ext uri="{FF2B5EF4-FFF2-40B4-BE49-F238E27FC236}">
                <a16:creationId xmlns:a16="http://schemas.microsoft.com/office/drawing/2014/main" id="{9227E4FB-C80B-4F54-A867-FFE1B373A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612" y="3286639"/>
            <a:ext cx="6984776" cy="3415913"/>
          </a:xfrm>
          <a:prstGeom prst="rect">
            <a:avLst/>
          </a:prstGeom>
        </p:spPr>
      </p:pic>
    </p:spTree>
    <p:extLst>
      <p:ext uri="{BB962C8B-B14F-4D97-AF65-F5344CB8AC3E}">
        <p14:creationId xmlns:p14="http://schemas.microsoft.com/office/powerpoint/2010/main" val="426924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400" dirty="0"/>
              <a:t>Passport configuration, </a:t>
            </a:r>
            <a:r>
              <a:rPr lang="en-GB" sz="3400" dirty="0" err="1"/>
              <a:t>AuthServiceProvider</a:t>
            </a:r>
            <a:endParaRPr lang="en-GB" sz="3400" dirty="0"/>
          </a:p>
        </p:txBody>
      </p:sp>
      <p:sp>
        <p:nvSpPr>
          <p:cNvPr id="3" name="Content Placeholder 2"/>
          <p:cNvSpPr>
            <a:spLocks noGrp="1"/>
          </p:cNvSpPr>
          <p:nvPr>
            <p:ph idx="1"/>
          </p:nvPr>
        </p:nvSpPr>
        <p:spPr/>
        <p:txBody>
          <a:bodyPr>
            <a:normAutofit/>
          </a:bodyPr>
          <a:lstStyle/>
          <a:p>
            <a:pPr>
              <a:spcAft>
                <a:spcPts val="600"/>
              </a:spcAft>
            </a:pPr>
            <a:r>
              <a:rPr lang="en-GB" sz="2000" dirty="0"/>
              <a:t>Open </a:t>
            </a:r>
            <a:r>
              <a:rPr lang="en-GB" sz="2000" b="1" dirty="0"/>
              <a:t>app/Providers/</a:t>
            </a:r>
            <a:r>
              <a:rPr lang="en-GB" sz="2000" b="1" dirty="0" err="1"/>
              <a:t>AuthServiceProvider.php</a:t>
            </a:r>
            <a:r>
              <a:rPr lang="en-GB" sz="2000" dirty="0"/>
              <a:t> in Brackets and add the highlighted code</a:t>
            </a:r>
          </a:p>
        </p:txBody>
      </p:sp>
      <p:pic>
        <p:nvPicPr>
          <p:cNvPr id="5" name="Picture 4"/>
          <p:cNvPicPr>
            <a:picLocks noChangeAspect="1"/>
          </p:cNvPicPr>
          <p:nvPr/>
        </p:nvPicPr>
        <p:blipFill>
          <a:blip r:embed="rId2"/>
          <a:stretch>
            <a:fillRect/>
          </a:stretch>
        </p:blipFill>
        <p:spPr>
          <a:xfrm>
            <a:off x="1315026" y="2636912"/>
            <a:ext cx="6513947" cy="3969246"/>
          </a:xfrm>
          <a:prstGeom prst="rect">
            <a:avLst/>
          </a:prstGeom>
        </p:spPr>
      </p:pic>
    </p:spTree>
    <p:extLst>
      <p:ext uri="{BB962C8B-B14F-4D97-AF65-F5344CB8AC3E}">
        <p14:creationId xmlns:p14="http://schemas.microsoft.com/office/powerpoint/2010/main" val="3949338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400" dirty="0"/>
              <a:t>Passport configuration, </a:t>
            </a:r>
            <a:r>
              <a:rPr lang="en-GB" sz="3400" dirty="0" err="1"/>
              <a:t>Auth</a:t>
            </a:r>
            <a:endParaRPr lang="en-GB" sz="3400" dirty="0"/>
          </a:p>
        </p:txBody>
      </p:sp>
      <p:sp>
        <p:nvSpPr>
          <p:cNvPr id="3" name="Content Placeholder 2"/>
          <p:cNvSpPr>
            <a:spLocks noGrp="1"/>
          </p:cNvSpPr>
          <p:nvPr>
            <p:ph idx="1"/>
          </p:nvPr>
        </p:nvSpPr>
        <p:spPr/>
        <p:txBody>
          <a:bodyPr>
            <a:normAutofit/>
          </a:bodyPr>
          <a:lstStyle/>
          <a:p>
            <a:pPr>
              <a:spcAft>
                <a:spcPts val="600"/>
              </a:spcAft>
            </a:pPr>
            <a:r>
              <a:rPr lang="en-GB" sz="2000" dirty="0"/>
              <a:t>Open </a:t>
            </a:r>
            <a:r>
              <a:rPr lang="en-GB" sz="2000" b="1" dirty="0" err="1"/>
              <a:t>config</a:t>
            </a:r>
            <a:r>
              <a:rPr lang="en-GB" sz="2000" b="1" dirty="0"/>
              <a:t>/</a:t>
            </a:r>
            <a:r>
              <a:rPr lang="en-GB" sz="2000" b="1" dirty="0" err="1"/>
              <a:t>Auth.php</a:t>
            </a:r>
            <a:r>
              <a:rPr lang="en-GB" sz="2000" dirty="0"/>
              <a:t> in Brackets and replace the existing API guard configuration with the following highlighted code</a:t>
            </a:r>
          </a:p>
        </p:txBody>
      </p:sp>
      <p:pic>
        <p:nvPicPr>
          <p:cNvPr id="4" name="Picture 3"/>
          <p:cNvPicPr>
            <a:picLocks noChangeAspect="1"/>
          </p:cNvPicPr>
          <p:nvPr/>
        </p:nvPicPr>
        <p:blipFill>
          <a:blip r:embed="rId2"/>
          <a:stretch>
            <a:fillRect/>
          </a:stretch>
        </p:blipFill>
        <p:spPr>
          <a:xfrm>
            <a:off x="1981200" y="2759257"/>
            <a:ext cx="5181600" cy="2657475"/>
          </a:xfrm>
          <a:prstGeom prst="rect">
            <a:avLst/>
          </a:prstGeom>
        </p:spPr>
      </p:pic>
    </p:spTree>
    <p:extLst>
      <p:ext uri="{BB962C8B-B14F-4D97-AF65-F5344CB8AC3E}">
        <p14:creationId xmlns:p14="http://schemas.microsoft.com/office/powerpoint/2010/main" val="139972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Creating open API routes</a:t>
            </a:r>
          </a:p>
        </p:txBody>
      </p:sp>
      <p:sp>
        <p:nvSpPr>
          <p:cNvPr id="3" name="Content Placeholder 2"/>
          <p:cNvSpPr>
            <a:spLocks noGrp="1"/>
          </p:cNvSpPr>
          <p:nvPr>
            <p:ph idx="1"/>
          </p:nvPr>
        </p:nvSpPr>
        <p:spPr/>
        <p:txBody>
          <a:bodyPr>
            <a:normAutofit/>
          </a:bodyPr>
          <a:lstStyle/>
          <a:p>
            <a:pPr>
              <a:spcAft>
                <a:spcPts val="600"/>
              </a:spcAft>
            </a:pPr>
            <a:r>
              <a:rPr lang="en-GB" sz="2000" dirty="0"/>
              <a:t>API routes live, unsurprisingly in </a:t>
            </a:r>
            <a:r>
              <a:rPr lang="en-GB" sz="2000" b="1" dirty="0"/>
              <a:t>routes/</a:t>
            </a:r>
            <a:r>
              <a:rPr lang="en-GB" sz="2000" b="1" dirty="0" err="1"/>
              <a:t>api.php</a:t>
            </a:r>
            <a:r>
              <a:rPr lang="en-GB" sz="2000" b="1" dirty="0"/>
              <a:t> </a:t>
            </a:r>
            <a:r>
              <a:rPr lang="en-GB" sz="2000" dirty="0"/>
              <a:t>and are much like the web routes already coded in </a:t>
            </a:r>
            <a:r>
              <a:rPr lang="en-GB" sz="2000" b="1" dirty="0"/>
              <a:t>routes/</a:t>
            </a:r>
            <a:r>
              <a:rPr lang="en-GB" sz="2000" b="1" dirty="0" err="1"/>
              <a:t>web.php</a:t>
            </a:r>
            <a:endParaRPr lang="en-GB" sz="2000" b="1" dirty="0"/>
          </a:p>
          <a:p>
            <a:pPr>
              <a:spcAft>
                <a:spcPts val="600"/>
              </a:spcAft>
            </a:pPr>
            <a:r>
              <a:rPr lang="en-GB" sz="2000" dirty="0"/>
              <a:t>First we add the routes which do not require a user to be logged in, </a:t>
            </a:r>
            <a:r>
              <a:rPr lang="en-GB" sz="2000" b="1" dirty="0"/>
              <a:t>login</a:t>
            </a:r>
            <a:r>
              <a:rPr lang="en-GB" sz="2000" dirty="0"/>
              <a:t> and </a:t>
            </a:r>
            <a:r>
              <a:rPr lang="en-GB" sz="2000" b="1" dirty="0"/>
              <a:t>register</a:t>
            </a:r>
          </a:p>
          <a:p>
            <a:pPr>
              <a:spcAft>
                <a:spcPts val="600"/>
              </a:spcAft>
            </a:pPr>
            <a:r>
              <a:rPr lang="en-GB" sz="2000" dirty="0"/>
              <a:t>Open </a:t>
            </a:r>
            <a:r>
              <a:rPr lang="en-GB" sz="2000" b="1" dirty="0" err="1"/>
              <a:t>api.php</a:t>
            </a:r>
            <a:r>
              <a:rPr lang="en-GB" sz="2000" dirty="0"/>
              <a:t> in Brackets, remove the existing route closure and add the highlighted routes </a:t>
            </a:r>
          </a:p>
        </p:txBody>
      </p:sp>
      <p:pic>
        <p:nvPicPr>
          <p:cNvPr id="6" name="Picture 5">
            <a:extLst>
              <a:ext uri="{FF2B5EF4-FFF2-40B4-BE49-F238E27FC236}">
                <a16:creationId xmlns:a16="http://schemas.microsoft.com/office/drawing/2014/main" id="{BFBA53A2-226C-432D-8C6D-FFF1B3064609}"/>
              </a:ext>
            </a:extLst>
          </p:cNvPr>
          <p:cNvPicPr>
            <a:picLocks noChangeAspect="1"/>
          </p:cNvPicPr>
          <p:nvPr/>
        </p:nvPicPr>
        <p:blipFill>
          <a:blip r:embed="rId2"/>
          <a:stretch>
            <a:fillRect/>
          </a:stretch>
        </p:blipFill>
        <p:spPr>
          <a:xfrm>
            <a:off x="359532" y="3968818"/>
            <a:ext cx="8424936" cy="2733734"/>
          </a:xfrm>
          <a:prstGeom prst="rect">
            <a:avLst/>
          </a:prstGeom>
        </p:spPr>
      </p:pic>
    </p:spTree>
    <p:extLst>
      <p:ext uri="{BB962C8B-B14F-4D97-AF65-F5344CB8AC3E}">
        <p14:creationId xmlns:p14="http://schemas.microsoft.com/office/powerpoint/2010/main" val="2159382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Creating authenticated API routes </a:t>
            </a:r>
            <a:endParaRPr lang="en-GB" sz="2000" dirty="0">
              <a:solidFill>
                <a:schemeClr val="bg1"/>
              </a:solidFill>
            </a:endParaRPr>
          </a:p>
        </p:txBody>
      </p:sp>
      <p:sp>
        <p:nvSpPr>
          <p:cNvPr id="3" name="Content Placeholder 2"/>
          <p:cNvSpPr>
            <a:spLocks noGrp="1"/>
          </p:cNvSpPr>
          <p:nvPr>
            <p:ph idx="1"/>
          </p:nvPr>
        </p:nvSpPr>
        <p:spPr/>
        <p:txBody>
          <a:bodyPr>
            <a:normAutofit/>
          </a:bodyPr>
          <a:lstStyle/>
          <a:p>
            <a:pPr>
              <a:spcAft>
                <a:spcPts val="600"/>
              </a:spcAft>
            </a:pPr>
            <a:r>
              <a:rPr lang="en-GB" sz="2000" dirty="0"/>
              <a:t>Laravel includes an authentication guard that will automatically validate API tokens on incoming requests </a:t>
            </a:r>
          </a:p>
          <a:p>
            <a:pPr>
              <a:spcAft>
                <a:spcPts val="600"/>
              </a:spcAft>
            </a:pPr>
            <a:r>
              <a:rPr lang="en-GB" sz="2000" dirty="0"/>
              <a:t>We need to specify the </a:t>
            </a:r>
            <a:r>
              <a:rPr lang="en-GB" sz="2000" b="1" dirty="0" err="1"/>
              <a:t>auth:api</a:t>
            </a:r>
            <a:r>
              <a:rPr lang="en-GB" sz="2000" dirty="0"/>
              <a:t> middleware on a group which contains any route that requires a valid access token</a:t>
            </a:r>
          </a:p>
          <a:p>
            <a:pPr>
              <a:spcAft>
                <a:spcPts val="600"/>
              </a:spcAft>
            </a:pPr>
            <a:r>
              <a:rPr lang="en-GB" sz="2000" dirty="0"/>
              <a:t>Add the highlighted code to </a:t>
            </a:r>
            <a:r>
              <a:rPr lang="en-GB" sz="2000" b="1" dirty="0" err="1"/>
              <a:t>api.php</a:t>
            </a:r>
            <a:r>
              <a:rPr lang="en-GB" sz="2000" dirty="0"/>
              <a:t> and save the file</a:t>
            </a:r>
          </a:p>
        </p:txBody>
      </p:sp>
      <p:pic>
        <p:nvPicPr>
          <p:cNvPr id="5" name="Picture 4">
            <a:extLst>
              <a:ext uri="{FF2B5EF4-FFF2-40B4-BE49-F238E27FC236}">
                <a16:creationId xmlns:a16="http://schemas.microsoft.com/office/drawing/2014/main" id="{0DB36B76-3D2A-4646-8AA2-F2CC55400520}"/>
              </a:ext>
            </a:extLst>
          </p:cNvPr>
          <p:cNvPicPr>
            <a:picLocks noChangeAspect="1"/>
          </p:cNvPicPr>
          <p:nvPr/>
        </p:nvPicPr>
        <p:blipFill>
          <a:blip r:embed="rId3"/>
          <a:stretch>
            <a:fillRect/>
          </a:stretch>
        </p:blipFill>
        <p:spPr>
          <a:xfrm>
            <a:off x="215516" y="3933056"/>
            <a:ext cx="8712968" cy="2599783"/>
          </a:xfrm>
          <a:prstGeom prst="rect">
            <a:avLst/>
          </a:prstGeom>
        </p:spPr>
      </p:pic>
    </p:spTree>
    <p:extLst>
      <p:ext uri="{BB962C8B-B14F-4D97-AF65-F5344CB8AC3E}">
        <p14:creationId xmlns:p14="http://schemas.microsoft.com/office/powerpoint/2010/main" val="1195940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Creating the </a:t>
            </a:r>
            <a:r>
              <a:rPr lang="en-GB" dirty="0" err="1"/>
              <a:t>UserController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Next we create our controller files</a:t>
            </a:r>
          </a:p>
          <a:p>
            <a:pPr>
              <a:spcAft>
                <a:spcPts val="600"/>
              </a:spcAft>
            </a:pPr>
            <a:r>
              <a:rPr lang="en-GB" sz="2000" dirty="0"/>
              <a:t>As these are API controller files and as we want to use the same filenames as the web controller files we will place these API controllers inside a subfolder of </a:t>
            </a:r>
            <a:r>
              <a:rPr lang="en-GB" sz="2000" b="1" dirty="0"/>
              <a:t>app/HTTP/Controllers</a:t>
            </a:r>
            <a:r>
              <a:rPr lang="en-GB" sz="2000" dirty="0"/>
              <a:t> named </a:t>
            </a:r>
            <a:r>
              <a:rPr lang="en-GB" sz="2000" b="1" dirty="0"/>
              <a:t>API</a:t>
            </a:r>
          </a:p>
          <a:p>
            <a:pPr>
              <a:spcAft>
                <a:spcPts val="600"/>
              </a:spcAft>
            </a:pPr>
            <a:r>
              <a:rPr lang="en-GB" sz="2000" dirty="0"/>
              <a:t>Open the </a:t>
            </a:r>
            <a:r>
              <a:rPr lang="en-GB" sz="2000" b="1" dirty="0"/>
              <a:t>XAMPP Shell </a:t>
            </a:r>
            <a:r>
              <a:rPr lang="en-GB" sz="2000" dirty="0"/>
              <a:t>making sure that it is located in the </a:t>
            </a:r>
            <a:r>
              <a:rPr lang="en-GB" sz="2000" b="1" dirty="0" err="1"/>
              <a:t>LaravelTaskList</a:t>
            </a:r>
            <a:r>
              <a:rPr lang="en-GB" sz="2000" dirty="0"/>
              <a:t> project folder use the following commands</a:t>
            </a:r>
          </a:p>
          <a:p>
            <a:pPr lvl="1">
              <a:spcAft>
                <a:spcPts val="600"/>
              </a:spcAft>
            </a:pPr>
            <a:r>
              <a:rPr lang="en-GB" sz="1600" b="1" dirty="0" err="1"/>
              <a:t>php</a:t>
            </a:r>
            <a:r>
              <a:rPr lang="en-GB" sz="1600" b="1" dirty="0"/>
              <a:t> artisan </a:t>
            </a:r>
            <a:r>
              <a:rPr lang="en-GB" sz="1600" b="1" dirty="0" err="1"/>
              <a:t>make:controller</a:t>
            </a:r>
            <a:r>
              <a:rPr lang="en-GB" sz="1600" b="1" dirty="0"/>
              <a:t> API\</a:t>
            </a:r>
            <a:r>
              <a:rPr lang="en-GB" sz="1600" b="1" dirty="0" err="1"/>
              <a:t>UserController</a:t>
            </a:r>
            <a:endParaRPr lang="en-GB" sz="1600" b="1" dirty="0"/>
          </a:p>
          <a:p>
            <a:pPr lvl="1">
              <a:spcAft>
                <a:spcPts val="600"/>
              </a:spcAft>
            </a:pPr>
            <a:r>
              <a:rPr lang="en-GB" sz="1600" b="1" dirty="0" err="1"/>
              <a:t>php</a:t>
            </a:r>
            <a:r>
              <a:rPr lang="en-GB" sz="1600" b="1" dirty="0"/>
              <a:t> artisan </a:t>
            </a:r>
            <a:r>
              <a:rPr lang="en-GB" sz="1600" b="1" dirty="0" err="1"/>
              <a:t>make:controller</a:t>
            </a:r>
            <a:r>
              <a:rPr lang="en-GB" sz="1600" b="1" dirty="0"/>
              <a:t> API\</a:t>
            </a:r>
            <a:r>
              <a:rPr lang="en-GB" sz="1600" b="1" dirty="0" err="1"/>
              <a:t>TaskController</a:t>
            </a:r>
            <a:endParaRPr lang="en-GB" sz="1600" b="1" dirty="0"/>
          </a:p>
          <a:p>
            <a:pPr lvl="1">
              <a:spcAft>
                <a:spcPts val="600"/>
              </a:spcAft>
            </a:pPr>
            <a:endParaRPr lang="en-GB" sz="1600" b="1" dirty="0"/>
          </a:p>
        </p:txBody>
      </p:sp>
      <p:pic>
        <p:nvPicPr>
          <p:cNvPr id="4" name="Picture 3"/>
          <p:cNvPicPr>
            <a:picLocks noChangeAspect="1"/>
          </p:cNvPicPr>
          <p:nvPr/>
        </p:nvPicPr>
        <p:blipFill>
          <a:blip r:embed="rId2"/>
          <a:stretch>
            <a:fillRect/>
          </a:stretch>
        </p:blipFill>
        <p:spPr>
          <a:xfrm>
            <a:off x="2040818" y="4869160"/>
            <a:ext cx="5062364" cy="1359024"/>
          </a:xfrm>
          <a:prstGeom prst="rect">
            <a:avLst/>
          </a:prstGeom>
        </p:spPr>
      </p:pic>
    </p:spTree>
    <p:extLst>
      <p:ext uri="{BB962C8B-B14F-4D97-AF65-F5344CB8AC3E}">
        <p14:creationId xmlns:p14="http://schemas.microsoft.com/office/powerpoint/2010/main" val="3562608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UserController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We can now configure our API </a:t>
            </a:r>
            <a:r>
              <a:rPr lang="en-GB" sz="2000" b="1" dirty="0" err="1"/>
              <a:t>UserController</a:t>
            </a:r>
            <a:r>
              <a:rPr lang="en-GB" sz="2000" dirty="0"/>
              <a:t> to allow us to login and register, returning an authentication token in each case</a:t>
            </a:r>
          </a:p>
          <a:p>
            <a:pPr>
              <a:spcAft>
                <a:spcPts val="600"/>
              </a:spcAft>
            </a:pPr>
            <a:r>
              <a:rPr lang="en-GB" sz="2000" dirty="0"/>
              <a:t>Open </a:t>
            </a:r>
            <a:r>
              <a:rPr lang="en-GB" sz="2000" b="1" dirty="0"/>
              <a:t>app/HTTP/Controllers/API/</a:t>
            </a:r>
            <a:r>
              <a:rPr lang="en-GB" sz="2000" b="1" dirty="0" err="1"/>
              <a:t>UserController</a:t>
            </a:r>
            <a:r>
              <a:rPr lang="en-GB" sz="2000" b="1" dirty="0"/>
              <a:t> </a:t>
            </a:r>
            <a:r>
              <a:rPr lang="en-GB" sz="2000" dirty="0"/>
              <a:t>in Brackets and add the highlighted </a:t>
            </a:r>
            <a:r>
              <a:rPr lang="en-GB" sz="2000" b="1" dirty="0"/>
              <a:t>use</a:t>
            </a:r>
            <a:r>
              <a:rPr lang="en-GB" sz="2000" dirty="0"/>
              <a:t> statements to begin</a:t>
            </a:r>
            <a:endParaRPr lang="en-GB" sz="2000" b="1" dirty="0"/>
          </a:p>
        </p:txBody>
      </p:sp>
      <p:pic>
        <p:nvPicPr>
          <p:cNvPr id="6" name="Picture 5">
            <a:extLst>
              <a:ext uri="{FF2B5EF4-FFF2-40B4-BE49-F238E27FC236}">
                <a16:creationId xmlns:a16="http://schemas.microsoft.com/office/drawing/2014/main" id="{50855F17-7A81-407D-A2E3-CED66FF54240}"/>
              </a:ext>
            </a:extLst>
          </p:cNvPr>
          <p:cNvPicPr>
            <a:picLocks noChangeAspect="1"/>
          </p:cNvPicPr>
          <p:nvPr/>
        </p:nvPicPr>
        <p:blipFill>
          <a:blip r:embed="rId3"/>
          <a:stretch>
            <a:fillRect/>
          </a:stretch>
        </p:blipFill>
        <p:spPr>
          <a:xfrm>
            <a:off x="1638300" y="3339641"/>
            <a:ext cx="5867400" cy="3371850"/>
          </a:xfrm>
          <a:prstGeom prst="rect">
            <a:avLst/>
          </a:prstGeom>
        </p:spPr>
      </p:pic>
    </p:spTree>
    <p:extLst>
      <p:ext uri="{BB962C8B-B14F-4D97-AF65-F5344CB8AC3E}">
        <p14:creationId xmlns:p14="http://schemas.microsoft.com/office/powerpoint/2010/main" val="3274237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UserController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We do not need to add a constructor function as we are already running authentication middleware where needed </a:t>
            </a:r>
          </a:p>
          <a:p>
            <a:pPr>
              <a:spcAft>
                <a:spcPts val="600"/>
              </a:spcAft>
            </a:pPr>
            <a:r>
              <a:rPr lang="en-GB" sz="2000" dirty="0"/>
              <a:t>First we add a </a:t>
            </a:r>
            <a:r>
              <a:rPr lang="en-GB" sz="2000" b="1" dirty="0"/>
              <a:t>$</a:t>
            </a:r>
            <a:r>
              <a:rPr lang="en-GB" sz="2000" b="1" dirty="0" err="1"/>
              <a:t>successStatus</a:t>
            </a:r>
            <a:r>
              <a:rPr lang="en-GB" sz="2000" b="1" dirty="0"/>
              <a:t> </a:t>
            </a:r>
            <a:r>
              <a:rPr lang="en-GB" sz="2000" dirty="0" err="1"/>
              <a:t>propery</a:t>
            </a:r>
            <a:r>
              <a:rPr lang="en-GB" sz="2000" dirty="0"/>
              <a:t> which we set to </a:t>
            </a:r>
            <a:r>
              <a:rPr lang="en-GB" sz="2000" b="1" dirty="0"/>
              <a:t>200</a:t>
            </a:r>
            <a:r>
              <a:rPr lang="en-GB" sz="2000" dirty="0"/>
              <a:t> (the HTTP response code for OK)</a:t>
            </a:r>
          </a:p>
          <a:p>
            <a:pPr>
              <a:spcAft>
                <a:spcPts val="600"/>
              </a:spcAft>
            </a:pPr>
            <a:r>
              <a:rPr lang="en-GB" sz="2000" dirty="0"/>
              <a:t>Next we add the login method – add the highlighted code</a:t>
            </a:r>
          </a:p>
        </p:txBody>
      </p:sp>
      <p:pic>
        <p:nvPicPr>
          <p:cNvPr id="5" name="Picture 4"/>
          <p:cNvPicPr>
            <a:picLocks noChangeAspect="1"/>
          </p:cNvPicPr>
          <p:nvPr/>
        </p:nvPicPr>
        <p:blipFill>
          <a:blip r:embed="rId3"/>
          <a:stretch>
            <a:fillRect/>
          </a:stretch>
        </p:blipFill>
        <p:spPr>
          <a:xfrm>
            <a:off x="961301" y="3645024"/>
            <a:ext cx="7221397" cy="3050783"/>
          </a:xfrm>
          <a:prstGeom prst="rect">
            <a:avLst/>
          </a:prstGeom>
        </p:spPr>
      </p:pic>
    </p:spTree>
    <p:extLst>
      <p:ext uri="{BB962C8B-B14F-4D97-AF65-F5344CB8AC3E}">
        <p14:creationId xmlns:p14="http://schemas.microsoft.com/office/powerpoint/2010/main" val="590599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UserController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The register function is slightly more involved so we will take this a little slower, firstly create the method and setup validation*</a:t>
            </a:r>
          </a:p>
          <a:p>
            <a:pPr>
              <a:spcAft>
                <a:spcPts val="600"/>
              </a:spcAft>
            </a:pPr>
            <a:r>
              <a:rPr lang="en-GB" sz="2000" dirty="0"/>
              <a:t>Add the highlighted code</a:t>
            </a:r>
          </a:p>
        </p:txBody>
      </p:sp>
      <p:pic>
        <p:nvPicPr>
          <p:cNvPr id="4" name="Picture 3"/>
          <p:cNvPicPr>
            <a:picLocks noChangeAspect="1"/>
          </p:cNvPicPr>
          <p:nvPr/>
        </p:nvPicPr>
        <p:blipFill>
          <a:blip r:embed="rId3"/>
          <a:stretch>
            <a:fillRect/>
          </a:stretch>
        </p:blipFill>
        <p:spPr>
          <a:xfrm>
            <a:off x="863588" y="3356992"/>
            <a:ext cx="7416824" cy="3205936"/>
          </a:xfrm>
          <a:prstGeom prst="rect">
            <a:avLst/>
          </a:prstGeom>
        </p:spPr>
      </p:pic>
    </p:spTree>
    <p:extLst>
      <p:ext uri="{BB962C8B-B14F-4D97-AF65-F5344CB8AC3E}">
        <p14:creationId xmlns:p14="http://schemas.microsoft.com/office/powerpoint/2010/main" val="3722866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UserController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Next, test the validation, if the supplied details fail generate a </a:t>
            </a:r>
            <a:r>
              <a:rPr lang="en-GB" sz="2000" b="1" dirty="0"/>
              <a:t>401</a:t>
            </a:r>
            <a:r>
              <a:rPr lang="en-GB" sz="2000" dirty="0"/>
              <a:t> error, </a:t>
            </a:r>
            <a:r>
              <a:rPr lang="en-GB" sz="2000" dirty="0" err="1"/>
              <a:t>JSONify</a:t>
            </a:r>
            <a:r>
              <a:rPr lang="en-GB" sz="2000" dirty="0"/>
              <a:t> it and return to the user</a:t>
            </a:r>
          </a:p>
          <a:p>
            <a:pPr>
              <a:spcAft>
                <a:spcPts val="600"/>
              </a:spcAft>
            </a:pPr>
            <a:r>
              <a:rPr lang="en-GB" sz="2000" dirty="0"/>
              <a:t>If the validation passes, create a new user account and security token then return the success code (</a:t>
            </a:r>
            <a:r>
              <a:rPr lang="en-GB" sz="2000" b="1" dirty="0"/>
              <a:t>200</a:t>
            </a:r>
            <a:r>
              <a:rPr lang="en-GB" sz="2000" dirty="0"/>
              <a:t>) and the token to the new user</a:t>
            </a:r>
          </a:p>
          <a:p>
            <a:pPr>
              <a:spcAft>
                <a:spcPts val="600"/>
              </a:spcAft>
            </a:pPr>
            <a:r>
              <a:rPr lang="en-GB" sz="2000" dirty="0"/>
              <a:t>Add the highlighted code to the </a:t>
            </a:r>
            <a:r>
              <a:rPr lang="en-GB" sz="2000" b="1" dirty="0"/>
              <a:t>register</a:t>
            </a:r>
            <a:r>
              <a:rPr lang="en-GB" sz="2000" dirty="0"/>
              <a:t> method</a:t>
            </a:r>
          </a:p>
        </p:txBody>
      </p:sp>
      <p:pic>
        <p:nvPicPr>
          <p:cNvPr id="5" name="Picture 4"/>
          <p:cNvPicPr>
            <a:picLocks noChangeAspect="1"/>
          </p:cNvPicPr>
          <p:nvPr/>
        </p:nvPicPr>
        <p:blipFill rotWithShape="1">
          <a:blip r:embed="rId3"/>
          <a:srcRect t="22585"/>
          <a:stretch/>
        </p:blipFill>
        <p:spPr>
          <a:xfrm>
            <a:off x="323827" y="3717032"/>
            <a:ext cx="8362973" cy="2906767"/>
          </a:xfrm>
          <a:prstGeom prst="rect">
            <a:avLst/>
          </a:prstGeom>
        </p:spPr>
      </p:pic>
    </p:spTree>
    <p:extLst>
      <p:ext uri="{BB962C8B-B14F-4D97-AF65-F5344CB8AC3E}">
        <p14:creationId xmlns:p14="http://schemas.microsoft.com/office/powerpoint/2010/main" val="2734327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Recap Laravel Task List project</a:t>
            </a: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39702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UserController</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Finally, we need a </a:t>
            </a:r>
            <a:r>
              <a:rPr lang="en-GB" sz="2000" b="1" dirty="0"/>
              <a:t>details</a:t>
            </a:r>
            <a:r>
              <a:rPr lang="en-GB" sz="2000" dirty="0"/>
              <a:t> method to return existing logged in user data</a:t>
            </a:r>
          </a:p>
          <a:p>
            <a:pPr>
              <a:spcAft>
                <a:spcPts val="600"/>
              </a:spcAft>
            </a:pPr>
            <a:r>
              <a:rPr lang="en-GB" sz="2000" dirty="0"/>
              <a:t>This is more straightforward, we retrieve the logged in user from the </a:t>
            </a:r>
            <a:r>
              <a:rPr lang="en-GB" sz="2000" dirty="0" err="1"/>
              <a:t>Auth</a:t>
            </a:r>
            <a:r>
              <a:rPr lang="en-GB" sz="2000" dirty="0"/>
              <a:t> module (they must be logged in or the </a:t>
            </a:r>
            <a:r>
              <a:rPr lang="en-GB" sz="2000" b="1" dirty="0" err="1"/>
              <a:t>auth:api</a:t>
            </a:r>
            <a:r>
              <a:rPr lang="en-GB" sz="2000" dirty="0"/>
              <a:t> middleware will error the request before it gets here), </a:t>
            </a:r>
            <a:r>
              <a:rPr lang="en-GB" sz="2000" dirty="0" err="1"/>
              <a:t>JSONify</a:t>
            </a:r>
            <a:r>
              <a:rPr lang="en-GB" sz="2000" dirty="0"/>
              <a:t> it and return it</a:t>
            </a:r>
          </a:p>
          <a:p>
            <a:pPr>
              <a:spcAft>
                <a:spcPts val="600"/>
              </a:spcAft>
            </a:pPr>
            <a:r>
              <a:rPr lang="en-GB" sz="2000" dirty="0"/>
              <a:t>Add the highlighted code and save the </a:t>
            </a:r>
            <a:r>
              <a:rPr lang="en-GB" sz="2000" b="1" dirty="0" err="1"/>
              <a:t>UserController</a:t>
            </a:r>
            <a:endParaRPr lang="en-GB" sz="2000" b="1" dirty="0"/>
          </a:p>
        </p:txBody>
      </p:sp>
      <p:pic>
        <p:nvPicPr>
          <p:cNvPr id="4" name="Picture 3"/>
          <p:cNvPicPr>
            <a:picLocks noChangeAspect="1"/>
          </p:cNvPicPr>
          <p:nvPr/>
        </p:nvPicPr>
        <p:blipFill>
          <a:blip r:embed="rId3"/>
          <a:stretch>
            <a:fillRect/>
          </a:stretch>
        </p:blipFill>
        <p:spPr>
          <a:xfrm>
            <a:off x="776149" y="3717032"/>
            <a:ext cx="7591701" cy="2952328"/>
          </a:xfrm>
          <a:prstGeom prst="rect">
            <a:avLst/>
          </a:prstGeom>
        </p:spPr>
      </p:pic>
    </p:spTree>
    <p:extLst>
      <p:ext uri="{BB962C8B-B14F-4D97-AF65-F5344CB8AC3E}">
        <p14:creationId xmlns:p14="http://schemas.microsoft.com/office/powerpoint/2010/main" val="4113022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Testing the </a:t>
            </a:r>
            <a:r>
              <a:rPr lang="en-GB" dirty="0" err="1"/>
              <a:t>UserController</a:t>
            </a:r>
            <a:r>
              <a:rPr lang="en-GB" dirty="0"/>
              <a:t> routes</a:t>
            </a:r>
          </a:p>
        </p:txBody>
      </p:sp>
      <p:sp>
        <p:nvSpPr>
          <p:cNvPr id="3" name="Content Placeholder 2"/>
          <p:cNvSpPr>
            <a:spLocks noGrp="1"/>
          </p:cNvSpPr>
          <p:nvPr>
            <p:ph idx="1"/>
          </p:nvPr>
        </p:nvSpPr>
        <p:spPr/>
        <p:txBody>
          <a:bodyPr>
            <a:normAutofit/>
          </a:bodyPr>
          <a:lstStyle/>
          <a:p>
            <a:pPr>
              <a:spcAft>
                <a:spcPts val="600"/>
              </a:spcAft>
            </a:pPr>
            <a:r>
              <a:rPr lang="en-GB" sz="2000" dirty="0"/>
              <a:t>We can now test out the User-based functions using </a:t>
            </a:r>
            <a:r>
              <a:rPr lang="en-GB" sz="2000" b="1" dirty="0">
                <a:hlinkClick r:id="rId2"/>
              </a:rPr>
              <a:t>Postman</a:t>
            </a:r>
            <a:r>
              <a:rPr lang="en-GB" sz="2000" b="1" dirty="0"/>
              <a:t> </a:t>
            </a:r>
            <a:endParaRPr lang="en-GB" sz="2000" dirty="0"/>
          </a:p>
          <a:p>
            <a:pPr>
              <a:spcAft>
                <a:spcPts val="600"/>
              </a:spcAft>
            </a:pPr>
            <a:r>
              <a:rPr lang="en-GB" sz="2000" dirty="0"/>
              <a:t>If this is your first time using Postman, it’s fairly straightforward</a:t>
            </a:r>
          </a:p>
          <a:p>
            <a:pPr>
              <a:spcAft>
                <a:spcPts val="600"/>
              </a:spcAft>
            </a:pPr>
            <a:r>
              <a:rPr lang="en-GB" sz="2000" dirty="0"/>
              <a:t>First create a </a:t>
            </a:r>
            <a:r>
              <a:rPr lang="en-GB" sz="2000" b="1" dirty="0"/>
              <a:t>New</a:t>
            </a:r>
            <a:r>
              <a:rPr lang="en-GB" sz="2000" dirty="0"/>
              <a:t> </a:t>
            </a:r>
            <a:r>
              <a:rPr lang="en-GB" sz="2000" b="1" dirty="0"/>
              <a:t>Collection</a:t>
            </a:r>
            <a:r>
              <a:rPr lang="en-GB" sz="2000" dirty="0"/>
              <a:t> to save our tests in – call it </a:t>
            </a:r>
            <a:r>
              <a:rPr lang="en-GB" sz="2000" b="1" dirty="0"/>
              <a:t>Task List API</a:t>
            </a:r>
          </a:p>
        </p:txBody>
      </p:sp>
      <p:pic>
        <p:nvPicPr>
          <p:cNvPr id="4" name="Picture 3"/>
          <p:cNvPicPr>
            <a:picLocks noChangeAspect="1"/>
          </p:cNvPicPr>
          <p:nvPr/>
        </p:nvPicPr>
        <p:blipFill>
          <a:blip r:embed="rId3"/>
          <a:stretch>
            <a:fillRect/>
          </a:stretch>
        </p:blipFill>
        <p:spPr>
          <a:xfrm>
            <a:off x="1774015" y="3068960"/>
            <a:ext cx="5595969" cy="3530917"/>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7436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Testing the </a:t>
            </a:r>
            <a:r>
              <a:rPr lang="en-GB" dirty="0" err="1"/>
              <a:t>UserController</a:t>
            </a:r>
            <a:r>
              <a:rPr lang="en-GB" dirty="0"/>
              <a:t> routes</a:t>
            </a:r>
          </a:p>
        </p:txBody>
      </p:sp>
      <p:sp>
        <p:nvSpPr>
          <p:cNvPr id="3" name="Content Placeholder 2"/>
          <p:cNvSpPr>
            <a:spLocks noGrp="1"/>
          </p:cNvSpPr>
          <p:nvPr>
            <p:ph idx="1"/>
          </p:nvPr>
        </p:nvSpPr>
        <p:spPr/>
        <p:txBody>
          <a:bodyPr>
            <a:normAutofit/>
          </a:bodyPr>
          <a:lstStyle/>
          <a:p>
            <a:pPr>
              <a:spcAft>
                <a:spcPts val="600"/>
              </a:spcAft>
            </a:pPr>
            <a:r>
              <a:rPr lang="en-GB" sz="2000" dirty="0"/>
              <a:t>We will test the login route first using a existing user account</a:t>
            </a:r>
          </a:p>
          <a:p>
            <a:pPr>
              <a:spcAft>
                <a:spcPts val="600"/>
              </a:spcAft>
            </a:pPr>
            <a:r>
              <a:rPr lang="en-GB" sz="2000" dirty="0"/>
              <a:t>Use</a:t>
            </a:r>
            <a:r>
              <a:rPr lang="en-GB" sz="2000" b="1" dirty="0"/>
              <a:t> New</a:t>
            </a:r>
            <a:r>
              <a:rPr lang="en-GB" sz="2000" dirty="0"/>
              <a:t> </a:t>
            </a:r>
            <a:r>
              <a:rPr lang="en-GB" sz="2000" b="1" dirty="0"/>
              <a:t>&gt; Request </a:t>
            </a:r>
            <a:r>
              <a:rPr lang="en-GB" sz="2000" dirty="0"/>
              <a:t>and name the request </a:t>
            </a:r>
            <a:r>
              <a:rPr lang="en-GB" sz="2000" b="1" dirty="0"/>
              <a:t>Login test </a:t>
            </a:r>
            <a:r>
              <a:rPr lang="en-GB" sz="2000" dirty="0"/>
              <a:t>– save it in the Task List API collection</a:t>
            </a:r>
            <a:endParaRPr lang="en-GB" sz="2000" b="1" dirty="0"/>
          </a:p>
        </p:txBody>
      </p:sp>
      <p:pic>
        <p:nvPicPr>
          <p:cNvPr id="5" name="Picture 4"/>
          <p:cNvPicPr>
            <a:picLocks noChangeAspect="1"/>
          </p:cNvPicPr>
          <p:nvPr/>
        </p:nvPicPr>
        <p:blipFill>
          <a:blip r:embed="rId2"/>
          <a:stretch>
            <a:fillRect/>
          </a:stretch>
        </p:blipFill>
        <p:spPr>
          <a:xfrm>
            <a:off x="1718791" y="2996952"/>
            <a:ext cx="5706418" cy="3597169"/>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90218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Testing the </a:t>
            </a:r>
            <a:r>
              <a:rPr lang="en-GB" dirty="0" err="1"/>
              <a:t>UserController</a:t>
            </a:r>
            <a:r>
              <a:rPr lang="en-GB" dirty="0"/>
              <a:t> routes</a:t>
            </a:r>
          </a:p>
        </p:txBody>
      </p:sp>
      <p:sp>
        <p:nvSpPr>
          <p:cNvPr id="3" name="Content Placeholder 2"/>
          <p:cNvSpPr>
            <a:spLocks noGrp="1"/>
          </p:cNvSpPr>
          <p:nvPr>
            <p:ph idx="1"/>
          </p:nvPr>
        </p:nvSpPr>
        <p:spPr/>
        <p:txBody>
          <a:bodyPr>
            <a:normAutofit/>
          </a:bodyPr>
          <a:lstStyle/>
          <a:p>
            <a:pPr>
              <a:spcAft>
                <a:spcPts val="600"/>
              </a:spcAft>
            </a:pPr>
            <a:r>
              <a:rPr lang="en-GB" sz="2000" dirty="0"/>
              <a:t>Set the request type from the default of </a:t>
            </a:r>
            <a:r>
              <a:rPr lang="en-GB" sz="2000" b="1" dirty="0"/>
              <a:t>GET</a:t>
            </a:r>
            <a:r>
              <a:rPr lang="en-GB" sz="2000" dirty="0"/>
              <a:t> to </a:t>
            </a:r>
            <a:r>
              <a:rPr lang="en-GB" sz="2000" b="1" dirty="0"/>
              <a:t>POST</a:t>
            </a:r>
            <a:r>
              <a:rPr lang="en-GB" sz="2000" dirty="0"/>
              <a:t> as required by our login route</a:t>
            </a:r>
          </a:p>
          <a:p>
            <a:pPr>
              <a:spcAft>
                <a:spcPts val="600"/>
              </a:spcAft>
            </a:pPr>
            <a:r>
              <a:rPr lang="en-GB" sz="2000" dirty="0"/>
              <a:t>Add the URL to our API’s login function</a:t>
            </a:r>
          </a:p>
        </p:txBody>
      </p:sp>
      <p:pic>
        <p:nvPicPr>
          <p:cNvPr id="4" name="Picture 3"/>
          <p:cNvPicPr>
            <a:picLocks noChangeAspect="1"/>
          </p:cNvPicPr>
          <p:nvPr/>
        </p:nvPicPr>
        <p:blipFill>
          <a:blip r:embed="rId3"/>
          <a:stretch>
            <a:fillRect/>
          </a:stretch>
        </p:blipFill>
        <p:spPr>
          <a:xfrm>
            <a:off x="1691680" y="3223491"/>
            <a:ext cx="5572125" cy="838200"/>
          </a:xfrm>
          <a:prstGeom prst="rect">
            <a:avLst/>
          </a:prstGeom>
        </p:spPr>
      </p:pic>
    </p:spTree>
    <p:extLst>
      <p:ext uri="{BB962C8B-B14F-4D97-AF65-F5344CB8AC3E}">
        <p14:creationId xmlns:p14="http://schemas.microsoft.com/office/powerpoint/2010/main" val="820658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Testing the </a:t>
            </a:r>
            <a:r>
              <a:rPr lang="en-GB" dirty="0" err="1"/>
              <a:t>UserController</a:t>
            </a:r>
            <a:r>
              <a:rPr lang="en-GB" dirty="0"/>
              <a:t> routes</a:t>
            </a:r>
          </a:p>
        </p:txBody>
      </p:sp>
      <p:sp>
        <p:nvSpPr>
          <p:cNvPr id="3" name="Content Placeholder 2"/>
          <p:cNvSpPr>
            <a:spLocks noGrp="1"/>
          </p:cNvSpPr>
          <p:nvPr>
            <p:ph idx="1"/>
          </p:nvPr>
        </p:nvSpPr>
        <p:spPr/>
        <p:txBody>
          <a:bodyPr>
            <a:normAutofit/>
          </a:bodyPr>
          <a:lstStyle/>
          <a:p>
            <a:pPr>
              <a:spcAft>
                <a:spcPts val="600"/>
              </a:spcAft>
            </a:pPr>
            <a:r>
              <a:rPr lang="en-GB" sz="2000" dirty="0"/>
              <a:t>We need to tweak the headers to specify that we want a JSON response</a:t>
            </a:r>
          </a:p>
          <a:p>
            <a:pPr>
              <a:spcAft>
                <a:spcPts val="600"/>
              </a:spcAft>
            </a:pPr>
            <a:r>
              <a:rPr lang="en-GB" sz="2000" dirty="0"/>
              <a:t>Open the headers tab and uncheck the </a:t>
            </a:r>
            <a:r>
              <a:rPr lang="en-GB" sz="2000" b="1" dirty="0"/>
              <a:t>Accept *\* </a:t>
            </a:r>
            <a:r>
              <a:rPr lang="en-GB" sz="2000" dirty="0"/>
              <a:t>header</a:t>
            </a:r>
          </a:p>
          <a:p>
            <a:pPr>
              <a:spcAft>
                <a:spcPts val="600"/>
              </a:spcAft>
            </a:pPr>
            <a:r>
              <a:rPr lang="en-GB" sz="2000" dirty="0"/>
              <a:t>Add a new </a:t>
            </a:r>
            <a:r>
              <a:rPr lang="en-GB" sz="2000" b="1" dirty="0"/>
              <a:t>Accept</a:t>
            </a:r>
            <a:r>
              <a:rPr lang="en-GB" sz="2000" dirty="0"/>
              <a:t> header with a value of </a:t>
            </a:r>
            <a:r>
              <a:rPr lang="en-GB" sz="2000" b="1" dirty="0"/>
              <a:t>application\</a:t>
            </a:r>
            <a:r>
              <a:rPr lang="en-GB" sz="2000" b="1" dirty="0" err="1"/>
              <a:t>json</a:t>
            </a:r>
            <a:endParaRPr lang="en-GB" sz="2000" b="1" dirty="0"/>
          </a:p>
        </p:txBody>
      </p:sp>
      <p:pic>
        <p:nvPicPr>
          <p:cNvPr id="4" name="Picture 3"/>
          <p:cNvPicPr>
            <a:picLocks noChangeAspect="1"/>
          </p:cNvPicPr>
          <p:nvPr/>
        </p:nvPicPr>
        <p:blipFill>
          <a:blip r:embed="rId2"/>
          <a:stretch>
            <a:fillRect/>
          </a:stretch>
        </p:blipFill>
        <p:spPr>
          <a:xfrm>
            <a:off x="2296263" y="3161871"/>
            <a:ext cx="4551474" cy="3259497"/>
          </a:xfrm>
          <a:prstGeom prst="rect">
            <a:avLst/>
          </a:prstGeom>
        </p:spPr>
      </p:pic>
    </p:spTree>
    <p:extLst>
      <p:ext uri="{BB962C8B-B14F-4D97-AF65-F5344CB8AC3E}">
        <p14:creationId xmlns:p14="http://schemas.microsoft.com/office/powerpoint/2010/main" val="1629195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Testing the </a:t>
            </a:r>
            <a:r>
              <a:rPr lang="en-GB" dirty="0" err="1"/>
              <a:t>UserController</a:t>
            </a:r>
            <a:r>
              <a:rPr lang="en-GB" dirty="0"/>
              <a:t> routes</a:t>
            </a:r>
          </a:p>
        </p:txBody>
      </p:sp>
      <p:sp>
        <p:nvSpPr>
          <p:cNvPr id="3" name="Content Placeholder 2"/>
          <p:cNvSpPr>
            <a:spLocks noGrp="1"/>
          </p:cNvSpPr>
          <p:nvPr>
            <p:ph idx="1"/>
          </p:nvPr>
        </p:nvSpPr>
        <p:spPr/>
        <p:txBody>
          <a:bodyPr>
            <a:normAutofit/>
          </a:bodyPr>
          <a:lstStyle/>
          <a:p>
            <a:pPr>
              <a:spcAft>
                <a:spcPts val="600"/>
              </a:spcAft>
            </a:pPr>
            <a:r>
              <a:rPr lang="en-GB" sz="2000" dirty="0"/>
              <a:t>Open the </a:t>
            </a:r>
            <a:r>
              <a:rPr lang="en-GB" sz="2000" b="1" dirty="0" err="1"/>
              <a:t>Params</a:t>
            </a:r>
            <a:r>
              <a:rPr lang="en-GB" sz="2000" dirty="0"/>
              <a:t> tab and enter </a:t>
            </a:r>
            <a:r>
              <a:rPr lang="en-GB" sz="2000" b="1" dirty="0"/>
              <a:t>key / value </a:t>
            </a:r>
            <a:r>
              <a:rPr lang="en-GB" sz="2000" dirty="0"/>
              <a:t>pairs for </a:t>
            </a:r>
            <a:r>
              <a:rPr lang="en-GB" sz="2000" b="1" dirty="0"/>
              <a:t>email</a:t>
            </a:r>
            <a:r>
              <a:rPr lang="en-GB" sz="2000" dirty="0"/>
              <a:t> and </a:t>
            </a:r>
            <a:r>
              <a:rPr lang="en-GB" sz="2000" b="1" dirty="0"/>
              <a:t>password</a:t>
            </a:r>
            <a:r>
              <a:rPr lang="en-GB" sz="2000" dirty="0"/>
              <a:t> for one of your existing </a:t>
            </a:r>
            <a:r>
              <a:rPr lang="en-GB" sz="2000" b="1" dirty="0"/>
              <a:t>Task List </a:t>
            </a:r>
            <a:r>
              <a:rPr lang="en-GB" sz="2000" dirty="0"/>
              <a:t>application user accounts</a:t>
            </a:r>
          </a:p>
        </p:txBody>
      </p:sp>
      <p:pic>
        <p:nvPicPr>
          <p:cNvPr id="6" name="Picture 5"/>
          <p:cNvPicPr>
            <a:picLocks noChangeAspect="1"/>
          </p:cNvPicPr>
          <p:nvPr/>
        </p:nvPicPr>
        <p:blipFill>
          <a:blip r:embed="rId2"/>
          <a:stretch>
            <a:fillRect/>
          </a:stretch>
        </p:blipFill>
        <p:spPr>
          <a:xfrm>
            <a:off x="814387" y="2852936"/>
            <a:ext cx="7515225" cy="2695575"/>
          </a:xfrm>
          <a:prstGeom prst="rect">
            <a:avLst/>
          </a:prstGeom>
        </p:spPr>
      </p:pic>
    </p:spTree>
    <p:extLst>
      <p:ext uri="{BB962C8B-B14F-4D97-AF65-F5344CB8AC3E}">
        <p14:creationId xmlns:p14="http://schemas.microsoft.com/office/powerpoint/2010/main" val="4173365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Testing the </a:t>
            </a:r>
            <a:r>
              <a:rPr lang="en-GB" dirty="0" err="1"/>
              <a:t>UserController</a:t>
            </a:r>
            <a:r>
              <a:rPr lang="en-GB" dirty="0"/>
              <a:t> routes</a:t>
            </a:r>
          </a:p>
        </p:txBody>
      </p:sp>
      <p:sp>
        <p:nvSpPr>
          <p:cNvPr id="3" name="Content Placeholder 2"/>
          <p:cNvSpPr>
            <a:spLocks noGrp="1"/>
          </p:cNvSpPr>
          <p:nvPr>
            <p:ph idx="1"/>
          </p:nvPr>
        </p:nvSpPr>
        <p:spPr/>
        <p:txBody>
          <a:bodyPr>
            <a:normAutofit/>
          </a:bodyPr>
          <a:lstStyle/>
          <a:p>
            <a:pPr>
              <a:spcAft>
                <a:spcPts val="600"/>
              </a:spcAft>
            </a:pPr>
            <a:r>
              <a:rPr lang="en-GB" sz="2000" dirty="0"/>
              <a:t>Press </a:t>
            </a:r>
            <a:r>
              <a:rPr lang="en-GB" sz="2000" b="1" dirty="0"/>
              <a:t>Send</a:t>
            </a:r>
            <a:r>
              <a:rPr lang="en-GB" sz="2000" dirty="0"/>
              <a:t>, if the </a:t>
            </a:r>
            <a:r>
              <a:rPr lang="en-GB" sz="2000" b="1" dirty="0"/>
              <a:t>email</a:t>
            </a:r>
            <a:r>
              <a:rPr lang="en-GB" sz="2000" dirty="0"/>
              <a:t> and </a:t>
            </a:r>
            <a:r>
              <a:rPr lang="en-GB" sz="2000" b="1" dirty="0"/>
              <a:t>password</a:t>
            </a:r>
            <a:r>
              <a:rPr lang="en-GB" sz="2000" dirty="0"/>
              <a:t> are correct, the API should return a success message and an authentication token – </a:t>
            </a:r>
            <a:r>
              <a:rPr lang="en-GB" sz="2000" b="1" dirty="0"/>
              <a:t>save</a:t>
            </a:r>
            <a:r>
              <a:rPr lang="en-GB" sz="2000" dirty="0"/>
              <a:t> the request </a:t>
            </a:r>
          </a:p>
        </p:txBody>
      </p:sp>
      <p:pic>
        <p:nvPicPr>
          <p:cNvPr id="4" name="Picture 3"/>
          <p:cNvPicPr>
            <a:picLocks noChangeAspect="1"/>
          </p:cNvPicPr>
          <p:nvPr/>
        </p:nvPicPr>
        <p:blipFill>
          <a:blip r:embed="rId2"/>
          <a:stretch>
            <a:fillRect/>
          </a:stretch>
        </p:blipFill>
        <p:spPr>
          <a:xfrm>
            <a:off x="1609846" y="2636912"/>
            <a:ext cx="5924307" cy="4032448"/>
          </a:xfrm>
          <a:prstGeom prst="rect">
            <a:avLst/>
          </a:prstGeom>
        </p:spPr>
      </p:pic>
    </p:spTree>
    <p:extLst>
      <p:ext uri="{BB962C8B-B14F-4D97-AF65-F5344CB8AC3E}">
        <p14:creationId xmlns:p14="http://schemas.microsoft.com/office/powerpoint/2010/main" val="1446591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Testing the </a:t>
            </a:r>
            <a:r>
              <a:rPr lang="en-GB" dirty="0" err="1"/>
              <a:t>UserController</a:t>
            </a:r>
            <a:r>
              <a:rPr lang="en-GB" dirty="0"/>
              <a:t> routes</a:t>
            </a:r>
          </a:p>
        </p:txBody>
      </p:sp>
      <p:sp>
        <p:nvSpPr>
          <p:cNvPr id="3" name="Content Placeholder 2"/>
          <p:cNvSpPr>
            <a:spLocks noGrp="1"/>
          </p:cNvSpPr>
          <p:nvPr>
            <p:ph idx="1"/>
          </p:nvPr>
        </p:nvSpPr>
        <p:spPr/>
        <p:txBody>
          <a:bodyPr>
            <a:normAutofit/>
          </a:bodyPr>
          <a:lstStyle/>
          <a:p>
            <a:pPr>
              <a:spcAft>
                <a:spcPts val="600"/>
              </a:spcAft>
            </a:pPr>
            <a:r>
              <a:rPr lang="en-GB" sz="2000" dirty="0"/>
              <a:t>Create a new request named </a:t>
            </a:r>
            <a:r>
              <a:rPr lang="en-GB" sz="2000" b="1" dirty="0"/>
              <a:t>Register test</a:t>
            </a:r>
            <a:r>
              <a:rPr lang="en-GB" sz="2000" dirty="0"/>
              <a:t> then save to Task List API</a:t>
            </a:r>
            <a:endParaRPr lang="en-GB" sz="2000" b="1" dirty="0"/>
          </a:p>
        </p:txBody>
      </p:sp>
      <p:pic>
        <p:nvPicPr>
          <p:cNvPr id="5" name="Picture 4"/>
          <p:cNvPicPr>
            <a:picLocks noChangeAspect="1"/>
          </p:cNvPicPr>
          <p:nvPr/>
        </p:nvPicPr>
        <p:blipFill>
          <a:blip r:embed="rId2"/>
          <a:stretch>
            <a:fillRect/>
          </a:stretch>
        </p:blipFill>
        <p:spPr>
          <a:xfrm>
            <a:off x="1445411" y="2276872"/>
            <a:ext cx="6253177" cy="4244900"/>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94549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Testing the </a:t>
            </a:r>
            <a:r>
              <a:rPr lang="en-GB" dirty="0" err="1"/>
              <a:t>UserController</a:t>
            </a:r>
            <a:r>
              <a:rPr lang="en-GB" dirty="0"/>
              <a:t> routes</a:t>
            </a:r>
          </a:p>
        </p:txBody>
      </p:sp>
      <p:sp>
        <p:nvSpPr>
          <p:cNvPr id="3" name="Content Placeholder 2"/>
          <p:cNvSpPr>
            <a:spLocks noGrp="1"/>
          </p:cNvSpPr>
          <p:nvPr>
            <p:ph idx="1"/>
          </p:nvPr>
        </p:nvSpPr>
        <p:spPr/>
        <p:txBody>
          <a:bodyPr>
            <a:normAutofit/>
          </a:bodyPr>
          <a:lstStyle/>
          <a:p>
            <a:pPr>
              <a:spcAft>
                <a:spcPts val="600"/>
              </a:spcAft>
            </a:pPr>
            <a:r>
              <a:rPr lang="en-GB" sz="2000" dirty="0"/>
              <a:t>Set the request type to </a:t>
            </a:r>
            <a:r>
              <a:rPr lang="en-GB" sz="2000" b="1" dirty="0"/>
              <a:t>POST</a:t>
            </a:r>
            <a:r>
              <a:rPr lang="en-GB" sz="2000" dirty="0"/>
              <a:t> and add the URL to the API register function</a:t>
            </a:r>
          </a:p>
          <a:p>
            <a:pPr>
              <a:spcAft>
                <a:spcPts val="600"/>
              </a:spcAft>
            </a:pPr>
            <a:r>
              <a:rPr lang="en-GB" sz="2000" dirty="0"/>
              <a:t>Add </a:t>
            </a:r>
            <a:r>
              <a:rPr lang="en-GB" sz="2000" b="1" dirty="0"/>
              <a:t>key / value </a:t>
            </a:r>
            <a:r>
              <a:rPr lang="en-GB" sz="2000" dirty="0"/>
              <a:t>parameters for a new user registration (</a:t>
            </a:r>
            <a:r>
              <a:rPr lang="en-GB" sz="2000" b="1" dirty="0"/>
              <a:t>name</a:t>
            </a:r>
            <a:r>
              <a:rPr lang="en-GB" sz="2000" dirty="0"/>
              <a:t>, </a:t>
            </a:r>
            <a:r>
              <a:rPr lang="en-GB" sz="2000" b="1" dirty="0"/>
              <a:t>email</a:t>
            </a:r>
            <a:r>
              <a:rPr lang="en-GB" sz="2000" dirty="0"/>
              <a:t>, </a:t>
            </a:r>
            <a:r>
              <a:rPr lang="en-GB" sz="2000" b="1" dirty="0"/>
              <a:t>password</a:t>
            </a:r>
            <a:r>
              <a:rPr lang="en-GB" sz="2000" dirty="0"/>
              <a:t> and </a:t>
            </a:r>
            <a:r>
              <a:rPr lang="en-GB" sz="2000" b="1" dirty="0" err="1"/>
              <a:t>c_password</a:t>
            </a:r>
            <a:r>
              <a:rPr lang="en-GB" sz="2000" dirty="0"/>
              <a:t>)</a:t>
            </a:r>
          </a:p>
        </p:txBody>
      </p:sp>
      <p:pic>
        <p:nvPicPr>
          <p:cNvPr id="4" name="Picture 3"/>
          <p:cNvPicPr>
            <a:picLocks noChangeAspect="1"/>
          </p:cNvPicPr>
          <p:nvPr/>
        </p:nvPicPr>
        <p:blipFill rotWithShape="1">
          <a:blip r:embed="rId2"/>
          <a:srcRect r="551"/>
          <a:stretch/>
        </p:blipFill>
        <p:spPr>
          <a:xfrm>
            <a:off x="806698" y="3057525"/>
            <a:ext cx="7530604" cy="3343275"/>
          </a:xfrm>
          <a:prstGeom prst="rect">
            <a:avLst/>
          </a:prstGeom>
        </p:spPr>
      </p:pic>
    </p:spTree>
    <p:extLst>
      <p:ext uri="{BB962C8B-B14F-4D97-AF65-F5344CB8AC3E}">
        <p14:creationId xmlns:p14="http://schemas.microsoft.com/office/powerpoint/2010/main" val="2316886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Testing the </a:t>
            </a:r>
            <a:r>
              <a:rPr lang="en-GB" dirty="0" err="1"/>
              <a:t>UserController</a:t>
            </a:r>
            <a:r>
              <a:rPr lang="en-GB" dirty="0"/>
              <a:t> routes</a:t>
            </a:r>
          </a:p>
        </p:txBody>
      </p:sp>
      <p:sp>
        <p:nvSpPr>
          <p:cNvPr id="3" name="Content Placeholder 2"/>
          <p:cNvSpPr>
            <a:spLocks noGrp="1"/>
          </p:cNvSpPr>
          <p:nvPr>
            <p:ph idx="1"/>
          </p:nvPr>
        </p:nvSpPr>
        <p:spPr/>
        <p:txBody>
          <a:bodyPr>
            <a:normAutofit/>
          </a:bodyPr>
          <a:lstStyle/>
          <a:p>
            <a:pPr>
              <a:spcAft>
                <a:spcPts val="600"/>
              </a:spcAft>
            </a:pPr>
            <a:r>
              <a:rPr lang="en-GB" sz="2000" dirty="0"/>
              <a:t>Set the </a:t>
            </a:r>
            <a:r>
              <a:rPr lang="en-GB" sz="2000" b="1" dirty="0"/>
              <a:t>Accept</a:t>
            </a:r>
            <a:r>
              <a:rPr lang="en-GB" sz="2000" dirty="0"/>
              <a:t> header to </a:t>
            </a:r>
            <a:r>
              <a:rPr lang="en-GB" sz="2000" b="1" dirty="0"/>
              <a:t>application/</a:t>
            </a:r>
            <a:r>
              <a:rPr lang="en-GB" sz="2000" b="1" dirty="0" err="1"/>
              <a:t>json</a:t>
            </a:r>
            <a:r>
              <a:rPr lang="en-GB" sz="2000" dirty="0"/>
              <a:t> as before and test the request</a:t>
            </a:r>
          </a:p>
          <a:p>
            <a:pPr>
              <a:spcAft>
                <a:spcPts val="600"/>
              </a:spcAft>
            </a:pPr>
            <a:r>
              <a:rPr lang="en-GB" sz="2000" dirty="0"/>
              <a:t>Providing the new user data passes validation, a new user account should be created and an authentication token returned</a:t>
            </a:r>
          </a:p>
        </p:txBody>
      </p:sp>
      <p:pic>
        <p:nvPicPr>
          <p:cNvPr id="5" name="Picture 4"/>
          <p:cNvPicPr>
            <a:picLocks noChangeAspect="1"/>
          </p:cNvPicPr>
          <p:nvPr/>
        </p:nvPicPr>
        <p:blipFill>
          <a:blip r:embed="rId3"/>
          <a:stretch>
            <a:fillRect/>
          </a:stretch>
        </p:blipFill>
        <p:spPr>
          <a:xfrm>
            <a:off x="1835696" y="2996952"/>
            <a:ext cx="5472608" cy="3555806"/>
          </a:xfrm>
          <a:prstGeom prst="rect">
            <a:avLst/>
          </a:prstGeom>
        </p:spPr>
      </p:pic>
    </p:spTree>
    <p:extLst>
      <p:ext uri="{BB962C8B-B14F-4D97-AF65-F5344CB8AC3E}">
        <p14:creationId xmlns:p14="http://schemas.microsoft.com/office/powerpoint/2010/main" val="2685995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80D6-3606-4CC1-9D58-9734F74A621A}"/>
              </a:ext>
            </a:extLst>
          </p:cNvPr>
          <p:cNvSpPr>
            <a:spLocks noGrp="1"/>
          </p:cNvSpPr>
          <p:nvPr>
            <p:ph type="title"/>
          </p:nvPr>
        </p:nvSpPr>
        <p:spPr/>
        <p:txBody>
          <a:bodyPr/>
          <a:lstStyle/>
          <a:p>
            <a:r>
              <a:rPr lang="en-GB" dirty="0"/>
              <a:t>Quick recap</a:t>
            </a:r>
          </a:p>
        </p:txBody>
      </p:sp>
      <p:sp>
        <p:nvSpPr>
          <p:cNvPr id="3" name="Content Placeholder 2">
            <a:extLst>
              <a:ext uri="{FF2B5EF4-FFF2-40B4-BE49-F238E27FC236}">
                <a16:creationId xmlns:a16="http://schemas.microsoft.com/office/drawing/2014/main" id="{D51E7148-B95F-43E2-9C0C-8AC9F24B85BB}"/>
              </a:ext>
            </a:extLst>
          </p:cNvPr>
          <p:cNvSpPr>
            <a:spLocks noGrp="1"/>
          </p:cNvSpPr>
          <p:nvPr>
            <p:ph idx="1"/>
          </p:nvPr>
        </p:nvSpPr>
        <p:spPr/>
        <p:txBody>
          <a:bodyPr>
            <a:normAutofit/>
          </a:bodyPr>
          <a:lstStyle/>
          <a:p>
            <a:pPr>
              <a:spcAft>
                <a:spcPts val="600"/>
              </a:spcAft>
            </a:pPr>
            <a:r>
              <a:rPr lang="en-GB" sz="2000" dirty="0"/>
              <a:t>Laravel OOP server-side RAD framework</a:t>
            </a:r>
          </a:p>
          <a:p>
            <a:pPr>
              <a:spcAft>
                <a:spcPts val="600"/>
              </a:spcAft>
            </a:pPr>
            <a:r>
              <a:rPr lang="en-GB" sz="2000" dirty="0"/>
              <a:t>MVC architectural aspects</a:t>
            </a:r>
          </a:p>
          <a:p>
            <a:pPr>
              <a:spcAft>
                <a:spcPts val="600"/>
              </a:spcAft>
            </a:pPr>
            <a:r>
              <a:rPr lang="en-GB" sz="2000" dirty="0"/>
              <a:t>Routing</a:t>
            </a:r>
          </a:p>
          <a:p>
            <a:pPr>
              <a:spcAft>
                <a:spcPts val="600"/>
              </a:spcAft>
            </a:pPr>
            <a:r>
              <a:rPr lang="en-GB" sz="2000" dirty="0"/>
              <a:t>Blades</a:t>
            </a:r>
          </a:p>
          <a:p>
            <a:pPr>
              <a:spcAft>
                <a:spcPts val="600"/>
              </a:spcAft>
            </a:pPr>
            <a:r>
              <a:rPr lang="en-GB" sz="2000" dirty="0"/>
              <a:t>Eloquent models and implicit model bindings</a:t>
            </a:r>
          </a:p>
          <a:p>
            <a:pPr>
              <a:spcAft>
                <a:spcPts val="600"/>
              </a:spcAft>
            </a:pPr>
            <a:r>
              <a:rPr lang="en-GB" sz="2000" dirty="0"/>
              <a:t>Authorisation, Validation and Policies</a:t>
            </a:r>
          </a:p>
          <a:p>
            <a:pPr>
              <a:spcAft>
                <a:spcPts val="600"/>
              </a:spcAft>
            </a:pPr>
            <a:r>
              <a:rPr lang="en-GB" sz="2000" dirty="0"/>
              <a:t>Method spoofing (still not keen)</a:t>
            </a:r>
          </a:p>
          <a:p>
            <a:pPr>
              <a:spcAft>
                <a:spcPts val="600"/>
              </a:spcAft>
            </a:pPr>
            <a:r>
              <a:rPr lang="en-GB" sz="2000" dirty="0"/>
              <a:t>All of this is useful for building robust server-side web applications</a:t>
            </a:r>
          </a:p>
        </p:txBody>
      </p:sp>
    </p:spTree>
    <p:extLst>
      <p:ext uri="{BB962C8B-B14F-4D97-AF65-F5344CB8AC3E}">
        <p14:creationId xmlns:p14="http://schemas.microsoft.com/office/powerpoint/2010/main" val="1547784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Testing the </a:t>
            </a:r>
            <a:r>
              <a:rPr lang="en-GB" dirty="0" err="1"/>
              <a:t>UserController</a:t>
            </a:r>
            <a:r>
              <a:rPr lang="en-GB" dirty="0"/>
              <a:t> routes</a:t>
            </a:r>
          </a:p>
        </p:txBody>
      </p:sp>
      <p:sp>
        <p:nvSpPr>
          <p:cNvPr id="3" name="Content Placeholder 2"/>
          <p:cNvSpPr>
            <a:spLocks noGrp="1"/>
          </p:cNvSpPr>
          <p:nvPr>
            <p:ph idx="1"/>
          </p:nvPr>
        </p:nvSpPr>
        <p:spPr/>
        <p:txBody>
          <a:bodyPr>
            <a:normAutofit/>
          </a:bodyPr>
          <a:lstStyle/>
          <a:p>
            <a:pPr>
              <a:spcAft>
                <a:spcPts val="600"/>
              </a:spcAft>
            </a:pPr>
            <a:r>
              <a:rPr lang="en-GB" sz="2000" dirty="0"/>
              <a:t>Finally, we can test a logged in route, </a:t>
            </a:r>
            <a:r>
              <a:rPr lang="en-GB" sz="2000" b="1" dirty="0"/>
              <a:t>details</a:t>
            </a:r>
            <a:r>
              <a:rPr lang="en-GB" sz="2000" dirty="0"/>
              <a:t> which should return details about the currently authenticated user as a JSON blob</a:t>
            </a:r>
          </a:p>
          <a:p>
            <a:pPr>
              <a:spcAft>
                <a:spcPts val="600"/>
              </a:spcAft>
            </a:pPr>
            <a:r>
              <a:rPr lang="en-GB" sz="2000" dirty="0"/>
              <a:t>Create a new request named </a:t>
            </a:r>
            <a:r>
              <a:rPr lang="en-GB" sz="2000" b="1" dirty="0"/>
              <a:t>Details test</a:t>
            </a:r>
            <a:r>
              <a:rPr lang="en-GB" sz="2000" dirty="0"/>
              <a:t>, set the request type to </a:t>
            </a:r>
            <a:r>
              <a:rPr lang="en-GB" sz="2000" b="1" dirty="0"/>
              <a:t>POST</a:t>
            </a:r>
            <a:r>
              <a:rPr lang="en-GB" sz="2000" dirty="0"/>
              <a:t> and the URL to </a:t>
            </a:r>
            <a:r>
              <a:rPr lang="en-GB" sz="2000" b="1" dirty="0">
                <a:hlinkClick r:id="rId3"/>
              </a:rPr>
              <a:t>http://laravel.tasklist/api/details</a:t>
            </a:r>
            <a:endParaRPr lang="en-GB" sz="2000" b="1" dirty="0"/>
          </a:p>
          <a:p>
            <a:pPr>
              <a:spcAft>
                <a:spcPts val="600"/>
              </a:spcAft>
            </a:pPr>
            <a:r>
              <a:rPr lang="en-GB" sz="2000" dirty="0"/>
              <a:t>We do not need any parameters for this route, only headers</a:t>
            </a:r>
          </a:p>
          <a:p>
            <a:pPr>
              <a:spcAft>
                <a:spcPts val="600"/>
              </a:spcAft>
            </a:pPr>
            <a:r>
              <a:rPr lang="en-GB" sz="2000" dirty="0"/>
              <a:t>Set the </a:t>
            </a:r>
            <a:r>
              <a:rPr lang="en-GB" sz="2000" b="1" dirty="0"/>
              <a:t>Accept</a:t>
            </a:r>
            <a:r>
              <a:rPr lang="en-GB" sz="2000" dirty="0"/>
              <a:t> header to </a:t>
            </a:r>
            <a:r>
              <a:rPr lang="en-GB" sz="2000" b="1" dirty="0"/>
              <a:t>application/</a:t>
            </a:r>
            <a:r>
              <a:rPr lang="en-GB" sz="2000" b="1" dirty="0" err="1"/>
              <a:t>json</a:t>
            </a:r>
            <a:r>
              <a:rPr lang="en-GB" sz="2000" dirty="0"/>
              <a:t> as before</a:t>
            </a:r>
          </a:p>
          <a:p>
            <a:pPr>
              <a:spcAft>
                <a:spcPts val="600"/>
              </a:spcAft>
            </a:pPr>
            <a:r>
              <a:rPr lang="en-GB" sz="2000" dirty="0"/>
              <a:t>We also need to set an authorisation header but we need the authorisation token before we can do this</a:t>
            </a:r>
          </a:p>
          <a:p>
            <a:pPr>
              <a:spcAft>
                <a:spcPts val="600"/>
              </a:spcAft>
            </a:pPr>
            <a:r>
              <a:rPr lang="en-GB" sz="2000" dirty="0"/>
              <a:t>Return to the </a:t>
            </a:r>
            <a:r>
              <a:rPr lang="en-GB" sz="2000" b="1" dirty="0"/>
              <a:t>Register test </a:t>
            </a:r>
            <a:r>
              <a:rPr lang="en-GB" sz="2000" dirty="0"/>
              <a:t>request, the response should still be open, and copy the token text as shown on the next slide</a:t>
            </a:r>
          </a:p>
        </p:txBody>
      </p:sp>
    </p:spTree>
    <p:extLst>
      <p:ext uri="{BB962C8B-B14F-4D97-AF65-F5344CB8AC3E}">
        <p14:creationId xmlns:p14="http://schemas.microsoft.com/office/powerpoint/2010/main" val="1441970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Testing the </a:t>
            </a:r>
            <a:r>
              <a:rPr lang="en-GB" dirty="0" err="1"/>
              <a:t>UserController</a:t>
            </a:r>
            <a:r>
              <a:rPr lang="en-GB" dirty="0"/>
              <a:t> routes</a:t>
            </a:r>
          </a:p>
        </p:txBody>
      </p:sp>
      <p:sp>
        <p:nvSpPr>
          <p:cNvPr id="3" name="Content Placeholder 2"/>
          <p:cNvSpPr>
            <a:spLocks noGrp="1"/>
          </p:cNvSpPr>
          <p:nvPr>
            <p:ph idx="1"/>
          </p:nvPr>
        </p:nvSpPr>
        <p:spPr/>
        <p:txBody>
          <a:bodyPr>
            <a:normAutofit/>
          </a:bodyPr>
          <a:lstStyle/>
          <a:p>
            <a:pPr>
              <a:spcAft>
                <a:spcPts val="600"/>
              </a:spcAft>
            </a:pPr>
            <a:r>
              <a:rPr lang="en-GB" sz="2000" dirty="0"/>
              <a:t>Copy the authorisation token from Register test</a:t>
            </a:r>
          </a:p>
        </p:txBody>
      </p:sp>
      <p:pic>
        <p:nvPicPr>
          <p:cNvPr id="4" name="Picture 3"/>
          <p:cNvPicPr>
            <a:picLocks noChangeAspect="1"/>
          </p:cNvPicPr>
          <p:nvPr/>
        </p:nvPicPr>
        <p:blipFill>
          <a:blip r:embed="rId3"/>
          <a:stretch>
            <a:fillRect/>
          </a:stretch>
        </p:blipFill>
        <p:spPr>
          <a:xfrm>
            <a:off x="919162" y="2420888"/>
            <a:ext cx="7305675" cy="2628900"/>
          </a:xfrm>
          <a:prstGeom prst="rect">
            <a:avLst/>
          </a:prstGeom>
        </p:spPr>
      </p:pic>
    </p:spTree>
    <p:extLst>
      <p:ext uri="{BB962C8B-B14F-4D97-AF65-F5344CB8AC3E}">
        <p14:creationId xmlns:p14="http://schemas.microsoft.com/office/powerpoint/2010/main" val="3661789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Testing the </a:t>
            </a:r>
            <a:r>
              <a:rPr lang="en-GB" dirty="0" err="1"/>
              <a:t>UserController</a:t>
            </a:r>
            <a:r>
              <a:rPr lang="en-GB" dirty="0"/>
              <a:t> routes</a:t>
            </a:r>
          </a:p>
        </p:txBody>
      </p:sp>
      <p:sp>
        <p:nvSpPr>
          <p:cNvPr id="3" name="Content Placeholder 2"/>
          <p:cNvSpPr>
            <a:spLocks noGrp="1"/>
          </p:cNvSpPr>
          <p:nvPr>
            <p:ph idx="1"/>
          </p:nvPr>
        </p:nvSpPr>
        <p:spPr/>
        <p:txBody>
          <a:bodyPr>
            <a:normAutofit/>
          </a:bodyPr>
          <a:lstStyle/>
          <a:p>
            <a:pPr>
              <a:spcAft>
                <a:spcPts val="600"/>
              </a:spcAft>
            </a:pPr>
            <a:r>
              <a:rPr lang="en-GB" sz="2000" dirty="0"/>
              <a:t>Add a new header to Details test named </a:t>
            </a:r>
            <a:r>
              <a:rPr lang="en-GB" sz="2000" b="1" dirty="0"/>
              <a:t>Authorization</a:t>
            </a:r>
            <a:r>
              <a:rPr lang="en-GB" sz="2000" dirty="0"/>
              <a:t> (American spelling) – add the data </a:t>
            </a:r>
            <a:r>
              <a:rPr lang="en-GB" sz="2000" b="1" dirty="0"/>
              <a:t>Bearer </a:t>
            </a:r>
            <a:r>
              <a:rPr lang="en-GB" sz="2000" dirty="0"/>
              <a:t>and a space, then paste in the token</a:t>
            </a:r>
            <a:endParaRPr lang="en-GB" sz="2000" b="1" dirty="0"/>
          </a:p>
        </p:txBody>
      </p:sp>
      <p:pic>
        <p:nvPicPr>
          <p:cNvPr id="5" name="Picture 4"/>
          <p:cNvPicPr>
            <a:picLocks noChangeAspect="1"/>
          </p:cNvPicPr>
          <p:nvPr/>
        </p:nvPicPr>
        <p:blipFill>
          <a:blip r:embed="rId3"/>
          <a:stretch>
            <a:fillRect/>
          </a:stretch>
        </p:blipFill>
        <p:spPr>
          <a:xfrm>
            <a:off x="1771650" y="2636912"/>
            <a:ext cx="5600700" cy="3914775"/>
          </a:xfrm>
          <a:prstGeom prst="rect">
            <a:avLst/>
          </a:prstGeom>
        </p:spPr>
      </p:pic>
    </p:spTree>
    <p:extLst>
      <p:ext uri="{BB962C8B-B14F-4D97-AF65-F5344CB8AC3E}">
        <p14:creationId xmlns:p14="http://schemas.microsoft.com/office/powerpoint/2010/main" val="2200424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Testing the </a:t>
            </a:r>
            <a:r>
              <a:rPr lang="en-GB" dirty="0" err="1"/>
              <a:t>UserController</a:t>
            </a:r>
            <a:r>
              <a:rPr lang="en-GB" dirty="0"/>
              <a:t> routes</a:t>
            </a:r>
          </a:p>
        </p:txBody>
      </p:sp>
      <p:sp>
        <p:nvSpPr>
          <p:cNvPr id="3" name="Content Placeholder 2"/>
          <p:cNvSpPr>
            <a:spLocks noGrp="1"/>
          </p:cNvSpPr>
          <p:nvPr>
            <p:ph idx="1"/>
          </p:nvPr>
        </p:nvSpPr>
        <p:spPr/>
        <p:txBody>
          <a:bodyPr>
            <a:normAutofit/>
          </a:bodyPr>
          <a:lstStyle/>
          <a:p>
            <a:pPr>
              <a:spcAft>
                <a:spcPts val="600"/>
              </a:spcAft>
            </a:pPr>
            <a:r>
              <a:rPr lang="en-GB" sz="2000" dirty="0"/>
              <a:t>Press Send, and the API should return the user associated with the security token, the new account that has just been set up</a:t>
            </a:r>
          </a:p>
          <a:p>
            <a:pPr>
              <a:spcAft>
                <a:spcPts val="600"/>
              </a:spcAft>
            </a:pPr>
            <a:r>
              <a:rPr lang="en-GB" sz="2000" dirty="0"/>
              <a:t>Make sure that you save all of these requests in Postman for later reference, they come in very handy!</a:t>
            </a:r>
          </a:p>
        </p:txBody>
      </p:sp>
      <p:pic>
        <p:nvPicPr>
          <p:cNvPr id="6" name="Picture 5"/>
          <p:cNvPicPr>
            <a:picLocks noChangeAspect="1"/>
          </p:cNvPicPr>
          <p:nvPr/>
        </p:nvPicPr>
        <p:blipFill>
          <a:blip r:embed="rId3"/>
          <a:stretch>
            <a:fillRect/>
          </a:stretch>
        </p:blipFill>
        <p:spPr>
          <a:xfrm>
            <a:off x="1727684" y="3356992"/>
            <a:ext cx="5688632" cy="3320775"/>
          </a:xfrm>
          <a:prstGeom prst="rect">
            <a:avLst/>
          </a:prstGeom>
        </p:spPr>
      </p:pic>
    </p:spTree>
    <p:extLst>
      <p:ext uri="{BB962C8B-B14F-4D97-AF65-F5344CB8AC3E}">
        <p14:creationId xmlns:p14="http://schemas.microsoft.com/office/powerpoint/2010/main" val="1895393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TaskController</a:t>
            </a:r>
            <a:r>
              <a:rPr lang="en-GB" dirty="0"/>
              <a:t> methods</a:t>
            </a:r>
          </a:p>
        </p:txBody>
      </p:sp>
      <p:sp>
        <p:nvSpPr>
          <p:cNvPr id="3" name="Content Placeholder 2"/>
          <p:cNvSpPr>
            <a:spLocks noGrp="1"/>
          </p:cNvSpPr>
          <p:nvPr>
            <p:ph idx="1"/>
          </p:nvPr>
        </p:nvSpPr>
        <p:spPr/>
        <p:txBody>
          <a:bodyPr>
            <a:normAutofit/>
          </a:bodyPr>
          <a:lstStyle/>
          <a:p>
            <a:pPr>
              <a:spcAft>
                <a:spcPts val="600"/>
              </a:spcAft>
            </a:pPr>
            <a:r>
              <a:rPr lang="en-GB" sz="2000" dirty="0"/>
              <a:t>We will begin as we did with </a:t>
            </a:r>
            <a:r>
              <a:rPr lang="en-GB" sz="2000" b="1" dirty="0" err="1"/>
              <a:t>UserController</a:t>
            </a:r>
            <a:r>
              <a:rPr lang="en-GB" sz="2000" dirty="0"/>
              <a:t>, by adding the use statements for all included libraries and models required by this class</a:t>
            </a:r>
          </a:p>
          <a:p>
            <a:pPr>
              <a:spcAft>
                <a:spcPts val="600"/>
              </a:spcAft>
            </a:pPr>
            <a:r>
              <a:rPr lang="en-GB" sz="2000" dirty="0"/>
              <a:t>Add the highlighted code</a:t>
            </a:r>
          </a:p>
        </p:txBody>
      </p:sp>
      <p:pic>
        <p:nvPicPr>
          <p:cNvPr id="5" name="Picture 4">
            <a:extLst>
              <a:ext uri="{FF2B5EF4-FFF2-40B4-BE49-F238E27FC236}">
                <a16:creationId xmlns:a16="http://schemas.microsoft.com/office/drawing/2014/main" id="{B3C11EE1-17C0-4E79-83D0-CC238C0267F7}"/>
              </a:ext>
            </a:extLst>
          </p:cNvPr>
          <p:cNvPicPr>
            <a:picLocks noChangeAspect="1"/>
          </p:cNvPicPr>
          <p:nvPr/>
        </p:nvPicPr>
        <p:blipFill>
          <a:blip r:embed="rId3"/>
          <a:stretch>
            <a:fillRect/>
          </a:stretch>
        </p:blipFill>
        <p:spPr>
          <a:xfrm>
            <a:off x="1609725" y="3276600"/>
            <a:ext cx="5924550" cy="3124200"/>
          </a:xfrm>
          <a:prstGeom prst="rect">
            <a:avLst/>
          </a:prstGeom>
        </p:spPr>
      </p:pic>
    </p:spTree>
    <p:extLst>
      <p:ext uri="{BB962C8B-B14F-4D97-AF65-F5344CB8AC3E}">
        <p14:creationId xmlns:p14="http://schemas.microsoft.com/office/powerpoint/2010/main" val="1047077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TaskController</a:t>
            </a:r>
            <a:r>
              <a:rPr lang="en-GB" dirty="0"/>
              <a:t> methods</a:t>
            </a:r>
          </a:p>
        </p:txBody>
      </p:sp>
      <p:sp>
        <p:nvSpPr>
          <p:cNvPr id="3" name="Content Placeholder 2"/>
          <p:cNvSpPr>
            <a:spLocks noGrp="1"/>
          </p:cNvSpPr>
          <p:nvPr>
            <p:ph idx="1"/>
          </p:nvPr>
        </p:nvSpPr>
        <p:spPr/>
        <p:txBody>
          <a:bodyPr>
            <a:normAutofit/>
          </a:bodyPr>
          <a:lstStyle/>
          <a:p>
            <a:pPr>
              <a:spcAft>
                <a:spcPts val="600"/>
              </a:spcAft>
            </a:pPr>
            <a:r>
              <a:rPr lang="en-GB" sz="2000" dirty="0"/>
              <a:t>We have already created our API </a:t>
            </a:r>
            <a:r>
              <a:rPr lang="en-GB" sz="2000" b="1" dirty="0" err="1"/>
              <a:t>TaskController</a:t>
            </a:r>
            <a:r>
              <a:rPr lang="en-GB" sz="2000" dirty="0"/>
              <a:t>, open it in Brackets and add the method names to correspond with the routes coded in </a:t>
            </a:r>
            <a:r>
              <a:rPr lang="en-GB" sz="2000" b="1" dirty="0" err="1"/>
              <a:t>api.php</a:t>
            </a:r>
            <a:endParaRPr lang="en-GB" sz="2000" b="1" dirty="0"/>
          </a:p>
          <a:p>
            <a:pPr>
              <a:spcAft>
                <a:spcPts val="600"/>
              </a:spcAft>
            </a:pPr>
            <a:r>
              <a:rPr lang="en-GB" sz="2000" dirty="0"/>
              <a:t>Add the highlighted code</a:t>
            </a:r>
          </a:p>
        </p:txBody>
      </p:sp>
      <p:pic>
        <p:nvPicPr>
          <p:cNvPr id="6" name="Picture 5"/>
          <p:cNvPicPr>
            <a:picLocks noChangeAspect="1"/>
          </p:cNvPicPr>
          <p:nvPr/>
        </p:nvPicPr>
        <p:blipFill>
          <a:blip r:embed="rId2"/>
          <a:stretch>
            <a:fillRect/>
          </a:stretch>
        </p:blipFill>
        <p:spPr>
          <a:xfrm>
            <a:off x="2419734" y="2924944"/>
            <a:ext cx="4304531" cy="3684204"/>
          </a:xfrm>
          <a:prstGeom prst="rect">
            <a:avLst/>
          </a:prstGeom>
        </p:spPr>
      </p:pic>
    </p:spTree>
    <p:extLst>
      <p:ext uri="{BB962C8B-B14F-4D97-AF65-F5344CB8AC3E}">
        <p14:creationId xmlns:p14="http://schemas.microsoft.com/office/powerpoint/2010/main" val="385443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TaskController</a:t>
            </a:r>
            <a:r>
              <a:rPr lang="en-GB" dirty="0"/>
              <a:t> methods</a:t>
            </a:r>
          </a:p>
        </p:txBody>
      </p:sp>
      <p:sp>
        <p:nvSpPr>
          <p:cNvPr id="3" name="Content Placeholder 2"/>
          <p:cNvSpPr>
            <a:spLocks noGrp="1"/>
          </p:cNvSpPr>
          <p:nvPr>
            <p:ph idx="1"/>
          </p:nvPr>
        </p:nvSpPr>
        <p:spPr/>
        <p:txBody>
          <a:bodyPr>
            <a:normAutofit/>
          </a:bodyPr>
          <a:lstStyle/>
          <a:p>
            <a:pPr>
              <a:spcAft>
                <a:spcPts val="600"/>
              </a:spcAft>
            </a:pPr>
            <a:r>
              <a:rPr lang="en-GB" sz="2000" dirty="0"/>
              <a:t>We will begin with the </a:t>
            </a:r>
            <a:r>
              <a:rPr lang="en-GB" sz="2000" b="1" dirty="0"/>
              <a:t>index</a:t>
            </a:r>
            <a:r>
              <a:rPr lang="en-GB" sz="2000" dirty="0"/>
              <a:t> method, this will return all tasks for the current user</a:t>
            </a:r>
          </a:p>
          <a:p>
            <a:pPr>
              <a:spcAft>
                <a:spcPts val="600"/>
              </a:spcAft>
            </a:pPr>
            <a:r>
              <a:rPr lang="en-GB" sz="2000" dirty="0"/>
              <a:t>First we retrieve the currently authenticated user (again, this method is wrapped with authentication middleware so we </a:t>
            </a:r>
            <a:r>
              <a:rPr lang="en-GB" sz="2000" b="1" dirty="0"/>
              <a:t>WILL</a:t>
            </a:r>
            <a:r>
              <a:rPr lang="en-GB" sz="2000" dirty="0"/>
              <a:t> have a currently authenticated user if we have got to this method)</a:t>
            </a:r>
          </a:p>
          <a:p>
            <a:pPr>
              <a:spcAft>
                <a:spcPts val="600"/>
              </a:spcAft>
            </a:pPr>
            <a:r>
              <a:rPr lang="en-GB" sz="2000" dirty="0"/>
              <a:t>We then retrieve all tasks for that user, </a:t>
            </a:r>
            <a:r>
              <a:rPr lang="en-GB" sz="2000" dirty="0" err="1"/>
              <a:t>JSONify</a:t>
            </a:r>
            <a:r>
              <a:rPr lang="en-GB" sz="2000" dirty="0"/>
              <a:t> them and return them</a:t>
            </a:r>
          </a:p>
          <a:p>
            <a:pPr>
              <a:spcAft>
                <a:spcPts val="600"/>
              </a:spcAft>
            </a:pPr>
            <a:r>
              <a:rPr lang="en-GB" sz="2000" dirty="0"/>
              <a:t>Add the highlighted code</a:t>
            </a:r>
          </a:p>
        </p:txBody>
      </p:sp>
      <p:pic>
        <p:nvPicPr>
          <p:cNvPr id="4" name="Picture 3"/>
          <p:cNvPicPr>
            <a:picLocks noChangeAspect="1"/>
          </p:cNvPicPr>
          <p:nvPr/>
        </p:nvPicPr>
        <p:blipFill>
          <a:blip r:embed="rId3"/>
          <a:stretch>
            <a:fillRect/>
          </a:stretch>
        </p:blipFill>
        <p:spPr>
          <a:xfrm>
            <a:off x="791580" y="4365104"/>
            <a:ext cx="7560840" cy="2314235"/>
          </a:xfrm>
          <a:prstGeom prst="rect">
            <a:avLst/>
          </a:prstGeom>
        </p:spPr>
      </p:pic>
    </p:spTree>
    <p:extLst>
      <p:ext uri="{BB962C8B-B14F-4D97-AF65-F5344CB8AC3E}">
        <p14:creationId xmlns:p14="http://schemas.microsoft.com/office/powerpoint/2010/main" val="1705721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TaskController</a:t>
            </a:r>
            <a:r>
              <a:rPr lang="en-GB" dirty="0"/>
              <a:t> methods</a:t>
            </a:r>
          </a:p>
        </p:txBody>
      </p:sp>
      <p:sp>
        <p:nvSpPr>
          <p:cNvPr id="3" name="Content Placeholder 2"/>
          <p:cNvSpPr>
            <a:spLocks noGrp="1"/>
          </p:cNvSpPr>
          <p:nvPr>
            <p:ph idx="1"/>
          </p:nvPr>
        </p:nvSpPr>
        <p:spPr/>
        <p:txBody>
          <a:bodyPr>
            <a:normAutofit/>
          </a:bodyPr>
          <a:lstStyle/>
          <a:p>
            <a:pPr>
              <a:spcAft>
                <a:spcPts val="600"/>
              </a:spcAft>
            </a:pPr>
            <a:r>
              <a:rPr lang="en-GB" sz="2000" dirty="0"/>
              <a:t>Next, we will code the add task method</a:t>
            </a:r>
          </a:p>
          <a:p>
            <a:pPr>
              <a:spcAft>
                <a:spcPts val="600"/>
              </a:spcAft>
            </a:pPr>
            <a:r>
              <a:rPr lang="en-GB" sz="2000" dirty="0"/>
              <a:t>Begin this method by validating the new task’s name, presented in the request in the same way as we did in the equivalent web </a:t>
            </a:r>
            <a:r>
              <a:rPr lang="en-GB" sz="2000" b="1" dirty="0" err="1"/>
              <a:t>TaskController</a:t>
            </a:r>
            <a:endParaRPr lang="en-GB" sz="2000" b="1" dirty="0"/>
          </a:p>
          <a:p>
            <a:pPr>
              <a:spcAft>
                <a:spcPts val="600"/>
              </a:spcAft>
            </a:pPr>
            <a:r>
              <a:rPr lang="en-GB" sz="2000" dirty="0"/>
              <a:t>If the validation fails, return a </a:t>
            </a:r>
            <a:r>
              <a:rPr lang="en-GB" sz="2000" dirty="0" err="1"/>
              <a:t>JSONified</a:t>
            </a:r>
            <a:r>
              <a:rPr lang="en-GB" sz="2000" dirty="0"/>
              <a:t> </a:t>
            </a:r>
            <a:r>
              <a:rPr lang="en-GB" sz="2000" b="1" dirty="0"/>
              <a:t>401</a:t>
            </a:r>
            <a:r>
              <a:rPr lang="en-GB" sz="2000" dirty="0"/>
              <a:t> with the generated error text</a:t>
            </a:r>
          </a:p>
          <a:p>
            <a:pPr>
              <a:spcAft>
                <a:spcPts val="600"/>
              </a:spcAft>
            </a:pPr>
            <a:r>
              <a:rPr lang="en-GB" sz="2000" dirty="0"/>
              <a:t>Add the highlighted code</a:t>
            </a:r>
          </a:p>
        </p:txBody>
      </p:sp>
      <p:pic>
        <p:nvPicPr>
          <p:cNvPr id="5" name="Picture 4"/>
          <p:cNvPicPr>
            <a:picLocks noChangeAspect="1"/>
          </p:cNvPicPr>
          <p:nvPr/>
        </p:nvPicPr>
        <p:blipFill>
          <a:blip r:embed="rId3"/>
          <a:stretch>
            <a:fillRect/>
          </a:stretch>
        </p:blipFill>
        <p:spPr>
          <a:xfrm>
            <a:off x="323528" y="3933056"/>
            <a:ext cx="8527619" cy="1651181"/>
          </a:xfrm>
          <a:prstGeom prst="rect">
            <a:avLst/>
          </a:prstGeom>
        </p:spPr>
      </p:pic>
    </p:spTree>
    <p:extLst>
      <p:ext uri="{BB962C8B-B14F-4D97-AF65-F5344CB8AC3E}">
        <p14:creationId xmlns:p14="http://schemas.microsoft.com/office/powerpoint/2010/main" val="11093959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TaskController</a:t>
            </a:r>
            <a:r>
              <a:rPr lang="en-GB" dirty="0"/>
              <a:t> methods</a:t>
            </a:r>
          </a:p>
        </p:txBody>
      </p:sp>
      <p:sp>
        <p:nvSpPr>
          <p:cNvPr id="3" name="Content Placeholder 2"/>
          <p:cNvSpPr>
            <a:spLocks noGrp="1"/>
          </p:cNvSpPr>
          <p:nvPr>
            <p:ph idx="1"/>
          </p:nvPr>
        </p:nvSpPr>
        <p:spPr/>
        <p:txBody>
          <a:bodyPr>
            <a:normAutofit/>
          </a:bodyPr>
          <a:lstStyle/>
          <a:p>
            <a:pPr>
              <a:spcAft>
                <a:spcPts val="600"/>
              </a:spcAft>
            </a:pPr>
            <a:r>
              <a:rPr lang="en-GB" sz="2000" dirty="0"/>
              <a:t>If the </a:t>
            </a:r>
            <a:r>
              <a:rPr lang="en-GB" sz="2000" b="1" dirty="0"/>
              <a:t>add</a:t>
            </a:r>
            <a:r>
              <a:rPr lang="en-GB" sz="2000" dirty="0"/>
              <a:t> new task request passes validation, create a new </a:t>
            </a:r>
            <a:r>
              <a:rPr lang="en-GB" sz="2000" b="1" dirty="0"/>
              <a:t>Task</a:t>
            </a:r>
            <a:r>
              <a:rPr lang="en-GB" sz="2000" dirty="0"/>
              <a:t> for this </a:t>
            </a:r>
            <a:r>
              <a:rPr lang="en-GB" sz="2000" b="1" dirty="0"/>
              <a:t>User</a:t>
            </a:r>
            <a:r>
              <a:rPr lang="en-GB" sz="2000" dirty="0"/>
              <a:t> and return it into an ‘</a:t>
            </a:r>
            <a:r>
              <a:rPr lang="en-GB" sz="2000" b="1" dirty="0"/>
              <a:t>add</a:t>
            </a:r>
            <a:r>
              <a:rPr lang="en-GB" sz="2000" dirty="0"/>
              <a:t>’ property of the </a:t>
            </a:r>
            <a:r>
              <a:rPr lang="en-GB" sz="2000" b="1" dirty="0"/>
              <a:t>$success </a:t>
            </a:r>
            <a:r>
              <a:rPr lang="en-GB" sz="2000" dirty="0"/>
              <a:t>associative array</a:t>
            </a:r>
          </a:p>
          <a:p>
            <a:pPr>
              <a:spcAft>
                <a:spcPts val="600"/>
              </a:spcAft>
            </a:pPr>
            <a:r>
              <a:rPr lang="en-GB" sz="2000" dirty="0" err="1"/>
              <a:t>JSONify</a:t>
            </a:r>
            <a:r>
              <a:rPr lang="en-GB" sz="2000" dirty="0"/>
              <a:t> this new task and return it with a HTTP </a:t>
            </a:r>
            <a:r>
              <a:rPr lang="en-GB" sz="2000" b="1" dirty="0"/>
              <a:t>200</a:t>
            </a:r>
            <a:r>
              <a:rPr lang="en-GB" sz="2000" dirty="0"/>
              <a:t> status </a:t>
            </a:r>
          </a:p>
          <a:p>
            <a:pPr>
              <a:spcAft>
                <a:spcPts val="600"/>
              </a:spcAft>
            </a:pPr>
            <a:r>
              <a:rPr lang="en-GB" sz="2000" dirty="0"/>
              <a:t>Add the highlighted code</a:t>
            </a:r>
          </a:p>
        </p:txBody>
      </p:sp>
      <p:pic>
        <p:nvPicPr>
          <p:cNvPr id="4" name="Picture 3"/>
          <p:cNvPicPr>
            <a:picLocks noChangeAspect="1"/>
          </p:cNvPicPr>
          <p:nvPr/>
        </p:nvPicPr>
        <p:blipFill>
          <a:blip r:embed="rId3"/>
          <a:stretch>
            <a:fillRect/>
          </a:stretch>
        </p:blipFill>
        <p:spPr>
          <a:xfrm>
            <a:off x="107505" y="3451239"/>
            <a:ext cx="8856984" cy="3307587"/>
          </a:xfrm>
          <a:prstGeom prst="rect">
            <a:avLst/>
          </a:prstGeom>
        </p:spPr>
      </p:pic>
    </p:spTree>
    <p:extLst>
      <p:ext uri="{BB962C8B-B14F-4D97-AF65-F5344CB8AC3E}">
        <p14:creationId xmlns:p14="http://schemas.microsoft.com/office/powerpoint/2010/main" val="1844254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TaskController</a:t>
            </a:r>
            <a:r>
              <a:rPr lang="en-GB" dirty="0"/>
              <a:t> methods</a:t>
            </a:r>
          </a:p>
        </p:txBody>
      </p:sp>
      <p:sp>
        <p:nvSpPr>
          <p:cNvPr id="3" name="Content Placeholder 2"/>
          <p:cNvSpPr>
            <a:spLocks noGrp="1"/>
          </p:cNvSpPr>
          <p:nvPr>
            <p:ph idx="1"/>
          </p:nvPr>
        </p:nvSpPr>
        <p:spPr/>
        <p:txBody>
          <a:bodyPr>
            <a:normAutofit/>
          </a:bodyPr>
          <a:lstStyle/>
          <a:p>
            <a:pPr>
              <a:spcAft>
                <a:spcPts val="600"/>
              </a:spcAft>
            </a:pPr>
            <a:r>
              <a:rPr lang="en-GB" sz="2000" dirty="0"/>
              <a:t>Finally, we can now code the destroy method</a:t>
            </a:r>
          </a:p>
          <a:p>
            <a:pPr>
              <a:spcAft>
                <a:spcPts val="600"/>
              </a:spcAft>
            </a:pPr>
            <a:r>
              <a:rPr lang="en-GB" sz="2000" dirty="0"/>
              <a:t>First we make sure that a task has been selected for deletion using the Validate class this time </a:t>
            </a:r>
            <a:r>
              <a:rPr lang="en-GB" sz="2000" b="1" dirty="0"/>
              <a:t>requiring</a:t>
            </a:r>
            <a:r>
              <a:rPr lang="en-GB" sz="2000" dirty="0"/>
              <a:t> a </a:t>
            </a:r>
            <a:r>
              <a:rPr lang="en-GB" sz="2000" dirty="0" err="1"/>
              <a:t>param</a:t>
            </a:r>
            <a:r>
              <a:rPr lang="en-GB" sz="2000" dirty="0"/>
              <a:t> of </a:t>
            </a:r>
            <a:r>
              <a:rPr lang="en-GB" sz="2000" b="1" dirty="0" err="1"/>
              <a:t>task_id</a:t>
            </a:r>
            <a:r>
              <a:rPr lang="en-GB" sz="2000" dirty="0"/>
              <a:t> </a:t>
            </a:r>
          </a:p>
          <a:p>
            <a:pPr>
              <a:spcAft>
                <a:spcPts val="600"/>
              </a:spcAft>
            </a:pPr>
            <a:r>
              <a:rPr lang="en-GB" sz="2000" dirty="0"/>
              <a:t>We return an appropriate error should the </a:t>
            </a:r>
            <a:r>
              <a:rPr lang="en-GB" sz="2000" dirty="0" err="1"/>
              <a:t>task_id</a:t>
            </a:r>
            <a:r>
              <a:rPr lang="en-GB" sz="2000" dirty="0"/>
              <a:t> not be found</a:t>
            </a:r>
          </a:p>
          <a:p>
            <a:pPr>
              <a:spcAft>
                <a:spcPts val="600"/>
              </a:spcAft>
            </a:pPr>
            <a:r>
              <a:rPr lang="en-GB" sz="2000" dirty="0"/>
              <a:t>Add the highlighted code</a:t>
            </a:r>
          </a:p>
        </p:txBody>
      </p:sp>
      <p:pic>
        <p:nvPicPr>
          <p:cNvPr id="6" name="Picture 5"/>
          <p:cNvPicPr>
            <a:picLocks noChangeAspect="1"/>
          </p:cNvPicPr>
          <p:nvPr/>
        </p:nvPicPr>
        <p:blipFill>
          <a:blip r:embed="rId3"/>
          <a:stretch>
            <a:fillRect/>
          </a:stretch>
        </p:blipFill>
        <p:spPr>
          <a:xfrm>
            <a:off x="251520" y="3789040"/>
            <a:ext cx="8640960" cy="1702757"/>
          </a:xfrm>
          <a:prstGeom prst="rect">
            <a:avLst/>
          </a:prstGeom>
        </p:spPr>
      </p:pic>
    </p:spTree>
    <p:extLst>
      <p:ext uri="{BB962C8B-B14F-4D97-AF65-F5344CB8AC3E}">
        <p14:creationId xmlns:p14="http://schemas.microsoft.com/office/powerpoint/2010/main" val="4240367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Laravel and APIs</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41666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TaskController</a:t>
            </a:r>
            <a:r>
              <a:rPr lang="en-GB" dirty="0"/>
              <a:t> methods</a:t>
            </a:r>
          </a:p>
        </p:txBody>
      </p:sp>
      <p:sp>
        <p:nvSpPr>
          <p:cNvPr id="3" name="Content Placeholder 2"/>
          <p:cNvSpPr>
            <a:spLocks noGrp="1"/>
          </p:cNvSpPr>
          <p:nvPr>
            <p:ph idx="1"/>
          </p:nvPr>
        </p:nvSpPr>
        <p:spPr/>
        <p:txBody>
          <a:bodyPr>
            <a:normAutofit/>
          </a:bodyPr>
          <a:lstStyle/>
          <a:p>
            <a:pPr>
              <a:spcAft>
                <a:spcPts val="600"/>
              </a:spcAft>
            </a:pPr>
            <a:r>
              <a:rPr lang="en-GB" sz="2000" dirty="0"/>
              <a:t>Next, check if the </a:t>
            </a:r>
            <a:r>
              <a:rPr lang="en-GB" sz="2000" b="1" dirty="0"/>
              <a:t>Task</a:t>
            </a:r>
            <a:r>
              <a:rPr lang="en-GB" sz="2000" dirty="0"/>
              <a:t> to be deleted actually exists</a:t>
            </a:r>
          </a:p>
          <a:p>
            <a:pPr>
              <a:spcAft>
                <a:spcPts val="600"/>
              </a:spcAft>
            </a:pPr>
            <a:r>
              <a:rPr lang="en-GB" sz="2000" dirty="0"/>
              <a:t>Try to retrieve the </a:t>
            </a:r>
            <a:r>
              <a:rPr lang="en-GB" sz="2000" b="1" dirty="0"/>
              <a:t>Task</a:t>
            </a:r>
            <a:r>
              <a:rPr lang="en-GB" sz="2000" dirty="0"/>
              <a:t> specified in the request, if the result </a:t>
            </a:r>
            <a:r>
              <a:rPr lang="en-GB" sz="2000" b="1" dirty="0"/>
              <a:t>===</a:t>
            </a:r>
            <a:r>
              <a:rPr lang="en-GB" sz="2000" dirty="0"/>
              <a:t> </a:t>
            </a:r>
            <a:r>
              <a:rPr lang="en-GB" sz="2000" b="1" dirty="0"/>
              <a:t>null</a:t>
            </a:r>
            <a:r>
              <a:rPr lang="en-GB" sz="2000" dirty="0"/>
              <a:t> then that </a:t>
            </a:r>
            <a:r>
              <a:rPr lang="en-GB" sz="2000" b="1" dirty="0"/>
              <a:t>Task</a:t>
            </a:r>
            <a:r>
              <a:rPr lang="en-GB" sz="2000" dirty="0"/>
              <a:t> does not exist and another error is generated and returned</a:t>
            </a:r>
          </a:p>
          <a:p>
            <a:pPr>
              <a:spcAft>
                <a:spcPts val="600"/>
              </a:spcAft>
            </a:pPr>
            <a:r>
              <a:rPr lang="en-GB" sz="2000" dirty="0"/>
              <a:t>Add the highlighted code</a:t>
            </a:r>
          </a:p>
        </p:txBody>
      </p:sp>
      <p:pic>
        <p:nvPicPr>
          <p:cNvPr id="4" name="Picture 3"/>
          <p:cNvPicPr>
            <a:picLocks noChangeAspect="1"/>
          </p:cNvPicPr>
          <p:nvPr/>
        </p:nvPicPr>
        <p:blipFill>
          <a:blip r:embed="rId3"/>
          <a:stretch>
            <a:fillRect/>
          </a:stretch>
        </p:blipFill>
        <p:spPr>
          <a:xfrm>
            <a:off x="179512" y="3429000"/>
            <a:ext cx="8784976" cy="2412268"/>
          </a:xfrm>
          <a:prstGeom prst="rect">
            <a:avLst/>
          </a:prstGeom>
        </p:spPr>
      </p:pic>
    </p:spTree>
    <p:extLst>
      <p:ext uri="{BB962C8B-B14F-4D97-AF65-F5344CB8AC3E}">
        <p14:creationId xmlns:p14="http://schemas.microsoft.com/office/powerpoint/2010/main" val="19594451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TaskController</a:t>
            </a:r>
            <a:r>
              <a:rPr lang="en-GB" dirty="0"/>
              <a:t> methods</a:t>
            </a:r>
          </a:p>
        </p:txBody>
      </p:sp>
      <p:sp>
        <p:nvSpPr>
          <p:cNvPr id="3" name="Content Placeholder 2"/>
          <p:cNvSpPr>
            <a:spLocks noGrp="1"/>
          </p:cNvSpPr>
          <p:nvPr>
            <p:ph idx="1"/>
          </p:nvPr>
        </p:nvSpPr>
        <p:spPr/>
        <p:txBody>
          <a:bodyPr>
            <a:normAutofit/>
          </a:bodyPr>
          <a:lstStyle/>
          <a:p>
            <a:pPr>
              <a:spcAft>
                <a:spcPts val="600"/>
              </a:spcAft>
            </a:pPr>
            <a:r>
              <a:rPr lang="en-GB" sz="2000" dirty="0"/>
              <a:t>We now know that we have a Task under threat of deletion but we still need to check if it belongs to the currently authenticated user</a:t>
            </a:r>
          </a:p>
          <a:p>
            <a:pPr>
              <a:spcAft>
                <a:spcPts val="600"/>
              </a:spcAft>
            </a:pPr>
            <a:r>
              <a:rPr lang="en-GB" sz="2000" dirty="0"/>
              <a:t>We will not be using a policy for this as with the web equivalent as the </a:t>
            </a:r>
            <a:r>
              <a:rPr lang="en-GB" sz="2000" b="1" dirty="0"/>
              <a:t>User</a:t>
            </a:r>
            <a:r>
              <a:rPr lang="en-GB" sz="2000" dirty="0"/>
              <a:t> and </a:t>
            </a:r>
            <a:r>
              <a:rPr lang="en-GB" sz="2000" b="1" dirty="0"/>
              <a:t>Task</a:t>
            </a:r>
            <a:r>
              <a:rPr lang="en-GB" sz="2000" dirty="0"/>
              <a:t> objects are retrieved independently of each other in this instance we need only compare </a:t>
            </a:r>
            <a:r>
              <a:rPr lang="en-GB" sz="2000" b="1" dirty="0"/>
              <a:t>User-&gt;id </a:t>
            </a:r>
            <a:r>
              <a:rPr lang="en-GB" sz="2000" dirty="0"/>
              <a:t>with </a:t>
            </a:r>
            <a:r>
              <a:rPr lang="en-GB" sz="2000" b="1" dirty="0"/>
              <a:t>Task-&gt;</a:t>
            </a:r>
            <a:r>
              <a:rPr lang="en-GB" sz="2000" b="1" dirty="0" err="1"/>
              <a:t>user_id</a:t>
            </a:r>
            <a:r>
              <a:rPr lang="en-GB" sz="2000" b="1" dirty="0"/>
              <a:t> </a:t>
            </a:r>
            <a:r>
              <a:rPr lang="en-GB" sz="2000" dirty="0"/>
              <a:t>to make sure that they match</a:t>
            </a:r>
          </a:p>
          <a:p>
            <a:pPr>
              <a:spcAft>
                <a:spcPts val="600"/>
              </a:spcAft>
            </a:pPr>
            <a:r>
              <a:rPr lang="en-GB" sz="2000" dirty="0"/>
              <a:t>If they do not, another error is generated and returned</a:t>
            </a:r>
          </a:p>
          <a:p>
            <a:pPr>
              <a:spcAft>
                <a:spcPts val="600"/>
              </a:spcAft>
            </a:pPr>
            <a:r>
              <a:rPr lang="en-GB" sz="2000" dirty="0"/>
              <a:t>Add the highlighted code</a:t>
            </a:r>
          </a:p>
        </p:txBody>
      </p:sp>
      <p:pic>
        <p:nvPicPr>
          <p:cNvPr id="5" name="Picture 4"/>
          <p:cNvPicPr>
            <a:picLocks noChangeAspect="1"/>
          </p:cNvPicPr>
          <p:nvPr/>
        </p:nvPicPr>
        <p:blipFill>
          <a:blip r:embed="rId3"/>
          <a:stretch>
            <a:fillRect/>
          </a:stretch>
        </p:blipFill>
        <p:spPr>
          <a:xfrm>
            <a:off x="251520" y="4725144"/>
            <a:ext cx="8712968" cy="1135525"/>
          </a:xfrm>
          <a:prstGeom prst="rect">
            <a:avLst/>
          </a:prstGeom>
        </p:spPr>
      </p:pic>
    </p:spTree>
    <p:extLst>
      <p:ext uri="{BB962C8B-B14F-4D97-AF65-F5344CB8AC3E}">
        <p14:creationId xmlns:p14="http://schemas.microsoft.com/office/powerpoint/2010/main" val="39123291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Coding </a:t>
            </a:r>
            <a:r>
              <a:rPr lang="en-GB" dirty="0" err="1"/>
              <a:t>TaskController</a:t>
            </a:r>
            <a:r>
              <a:rPr lang="en-GB" dirty="0"/>
              <a:t> methods</a:t>
            </a:r>
          </a:p>
        </p:txBody>
      </p:sp>
      <p:sp>
        <p:nvSpPr>
          <p:cNvPr id="3" name="Content Placeholder 2"/>
          <p:cNvSpPr>
            <a:spLocks noGrp="1"/>
          </p:cNvSpPr>
          <p:nvPr>
            <p:ph idx="1"/>
          </p:nvPr>
        </p:nvSpPr>
        <p:spPr/>
        <p:txBody>
          <a:bodyPr>
            <a:normAutofit/>
          </a:bodyPr>
          <a:lstStyle/>
          <a:p>
            <a:pPr>
              <a:spcAft>
                <a:spcPts val="600"/>
              </a:spcAft>
            </a:pPr>
            <a:r>
              <a:rPr lang="en-GB" sz="2000" dirty="0"/>
              <a:t>We now know that the </a:t>
            </a:r>
            <a:r>
              <a:rPr lang="en-GB" sz="2000" b="1" dirty="0"/>
              <a:t>Task</a:t>
            </a:r>
            <a:r>
              <a:rPr lang="en-GB" sz="2000" dirty="0"/>
              <a:t> exists and belongs to the current </a:t>
            </a:r>
            <a:r>
              <a:rPr lang="en-GB" sz="2000" b="1" dirty="0"/>
              <a:t>User</a:t>
            </a:r>
            <a:r>
              <a:rPr lang="en-GB" sz="2000" dirty="0"/>
              <a:t>, we can proceed with its removal</a:t>
            </a:r>
          </a:p>
          <a:p>
            <a:pPr>
              <a:spcAft>
                <a:spcPts val="600"/>
              </a:spcAft>
            </a:pPr>
            <a:r>
              <a:rPr lang="en-GB" sz="2000" dirty="0"/>
              <a:t>We can use the Eloquent </a:t>
            </a:r>
            <a:r>
              <a:rPr lang="en-GB" sz="2000" b="1" dirty="0"/>
              <a:t>delete</a:t>
            </a:r>
            <a:r>
              <a:rPr lang="en-GB" sz="2000" dirty="0"/>
              <a:t> method to remove this </a:t>
            </a:r>
            <a:r>
              <a:rPr lang="en-GB" sz="2000" b="1" dirty="0"/>
              <a:t>Task</a:t>
            </a:r>
            <a:r>
              <a:rPr lang="en-GB" sz="2000" dirty="0"/>
              <a:t> simply, we trap the response and return it in the </a:t>
            </a:r>
            <a:r>
              <a:rPr lang="en-GB" sz="2000" b="1" dirty="0"/>
              <a:t>$success </a:t>
            </a:r>
            <a:r>
              <a:rPr lang="en-GB" sz="2000" dirty="0"/>
              <a:t>associative array as before</a:t>
            </a:r>
          </a:p>
          <a:p>
            <a:pPr>
              <a:spcAft>
                <a:spcPts val="600"/>
              </a:spcAft>
            </a:pPr>
            <a:r>
              <a:rPr lang="en-GB" sz="2000" dirty="0"/>
              <a:t>Add the highlighted code</a:t>
            </a:r>
          </a:p>
        </p:txBody>
      </p:sp>
      <p:pic>
        <p:nvPicPr>
          <p:cNvPr id="4" name="Picture 3"/>
          <p:cNvPicPr>
            <a:picLocks noChangeAspect="1"/>
          </p:cNvPicPr>
          <p:nvPr/>
        </p:nvPicPr>
        <p:blipFill>
          <a:blip r:embed="rId3"/>
          <a:stretch>
            <a:fillRect/>
          </a:stretch>
        </p:blipFill>
        <p:spPr>
          <a:xfrm>
            <a:off x="179512" y="3789040"/>
            <a:ext cx="8784976" cy="2267617"/>
          </a:xfrm>
          <a:prstGeom prst="rect">
            <a:avLst/>
          </a:prstGeom>
        </p:spPr>
      </p:pic>
    </p:spTree>
    <p:extLst>
      <p:ext uri="{BB962C8B-B14F-4D97-AF65-F5344CB8AC3E}">
        <p14:creationId xmlns:p14="http://schemas.microsoft.com/office/powerpoint/2010/main" val="33903276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the Tasks API routes</a:t>
            </a:r>
          </a:p>
        </p:txBody>
      </p:sp>
      <p:sp>
        <p:nvSpPr>
          <p:cNvPr id="3" name="Content Placeholder 2"/>
          <p:cNvSpPr>
            <a:spLocks noGrp="1"/>
          </p:cNvSpPr>
          <p:nvPr>
            <p:ph idx="1"/>
          </p:nvPr>
        </p:nvSpPr>
        <p:spPr/>
        <p:txBody>
          <a:bodyPr>
            <a:normAutofit/>
          </a:bodyPr>
          <a:lstStyle/>
          <a:p>
            <a:pPr>
              <a:spcAft>
                <a:spcPts val="600"/>
              </a:spcAft>
            </a:pPr>
            <a:r>
              <a:rPr lang="en-GB" sz="2000" dirty="0"/>
              <a:t>With all of the coding for this project complete, all that remains is to test our new task routes in </a:t>
            </a:r>
            <a:r>
              <a:rPr lang="en-GB" sz="2000" b="1" dirty="0"/>
              <a:t>Postman</a:t>
            </a:r>
          </a:p>
          <a:p>
            <a:pPr>
              <a:spcAft>
                <a:spcPts val="600"/>
              </a:spcAft>
            </a:pPr>
            <a:r>
              <a:rPr lang="en-GB" sz="2000" dirty="0"/>
              <a:t>Create a new </a:t>
            </a:r>
            <a:r>
              <a:rPr lang="en-GB" sz="2000" b="1" dirty="0"/>
              <a:t>Request</a:t>
            </a:r>
            <a:r>
              <a:rPr lang="en-GB" sz="2000" dirty="0"/>
              <a:t> named </a:t>
            </a:r>
            <a:r>
              <a:rPr lang="en-GB" sz="2000" b="1" dirty="0"/>
              <a:t>Task list test</a:t>
            </a:r>
          </a:p>
          <a:p>
            <a:pPr lvl="1">
              <a:spcAft>
                <a:spcPts val="600"/>
              </a:spcAft>
            </a:pPr>
            <a:r>
              <a:rPr lang="en-GB" sz="1600" dirty="0"/>
              <a:t>Method: </a:t>
            </a:r>
            <a:r>
              <a:rPr lang="en-GB" sz="1600" b="1" dirty="0"/>
              <a:t>GET</a:t>
            </a:r>
          </a:p>
          <a:p>
            <a:pPr lvl="1">
              <a:spcAft>
                <a:spcPts val="600"/>
              </a:spcAft>
            </a:pPr>
            <a:r>
              <a:rPr lang="en-GB" sz="1600" dirty="0"/>
              <a:t>URL: </a:t>
            </a:r>
            <a:r>
              <a:rPr lang="en-GB" sz="1600" b="1" dirty="0"/>
              <a:t>http://laravel.tasklist/api/tasks</a:t>
            </a:r>
          </a:p>
          <a:p>
            <a:pPr lvl="1">
              <a:spcAft>
                <a:spcPts val="600"/>
              </a:spcAft>
            </a:pPr>
            <a:r>
              <a:rPr lang="en-GB" sz="1600" dirty="0"/>
              <a:t>Headers:</a:t>
            </a:r>
          </a:p>
          <a:p>
            <a:pPr lvl="2">
              <a:spcAft>
                <a:spcPts val="600"/>
              </a:spcAft>
            </a:pPr>
            <a:r>
              <a:rPr lang="en-GB" sz="1200" dirty="0"/>
              <a:t>Accept:</a:t>
            </a:r>
            <a:r>
              <a:rPr lang="en-GB" sz="1200" b="1" dirty="0"/>
              <a:t> application/</a:t>
            </a:r>
            <a:r>
              <a:rPr lang="en-GB" sz="1200" b="1" dirty="0" err="1"/>
              <a:t>json</a:t>
            </a:r>
            <a:endParaRPr lang="en-GB" sz="1200" b="1" dirty="0"/>
          </a:p>
          <a:p>
            <a:pPr lvl="2">
              <a:spcAft>
                <a:spcPts val="600"/>
              </a:spcAft>
            </a:pPr>
            <a:r>
              <a:rPr lang="en-GB" sz="1200" dirty="0"/>
              <a:t>Authorization:</a:t>
            </a:r>
            <a:r>
              <a:rPr lang="en-GB" sz="1200" b="1" dirty="0"/>
              <a:t> Bearer &lt;token text*&gt;</a:t>
            </a:r>
          </a:p>
        </p:txBody>
      </p:sp>
      <p:pic>
        <p:nvPicPr>
          <p:cNvPr id="4" name="Picture 3"/>
          <p:cNvPicPr>
            <a:picLocks noChangeAspect="1"/>
          </p:cNvPicPr>
          <p:nvPr/>
        </p:nvPicPr>
        <p:blipFill rotWithShape="1">
          <a:blip r:embed="rId3"/>
          <a:srcRect b="7942"/>
          <a:stretch/>
        </p:blipFill>
        <p:spPr>
          <a:xfrm>
            <a:off x="4499992" y="3005395"/>
            <a:ext cx="4645178" cy="3879989"/>
          </a:xfrm>
          <a:prstGeom prst="rect">
            <a:avLst/>
          </a:prstGeom>
        </p:spPr>
      </p:pic>
    </p:spTree>
    <p:extLst>
      <p:ext uri="{BB962C8B-B14F-4D97-AF65-F5344CB8AC3E}">
        <p14:creationId xmlns:p14="http://schemas.microsoft.com/office/powerpoint/2010/main" val="32979698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the Tasks API routes</a:t>
            </a:r>
          </a:p>
        </p:txBody>
      </p:sp>
      <p:sp>
        <p:nvSpPr>
          <p:cNvPr id="3" name="Content Placeholder 2"/>
          <p:cNvSpPr>
            <a:spLocks noGrp="1"/>
          </p:cNvSpPr>
          <p:nvPr>
            <p:ph idx="1"/>
          </p:nvPr>
        </p:nvSpPr>
        <p:spPr/>
        <p:txBody>
          <a:bodyPr>
            <a:normAutofit/>
          </a:bodyPr>
          <a:lstStyle/>
          <a:p>
            <a:pPr>
              <a:spcAft>
                <a:spcPts val="600"/>
              </a:spcAft>
            </a:pPr>
            <a:r>
              <a:rPr lang="en-GB" sz="2000" dirty="0"/>
              <a:t>Create a new </a:t>
            </a:r>
            <a:r>
              <a:rPr lang="en-GB" sz="2000" b="1" dirty="0"/>
              <a:t>Request</a:t>
            </a:r>
            <a:r>
              <a:rPr lang="en-GB" sz="2000" dirty="0"/>
              <a:t> named </a:t>
            </a:r>
            <a:r>
              <a:rPr lang="en-GB" sz="2000" b="1" dirty="0"/>
              <a:t>Task add test</a:t>
            </a:r>
          </a:p>
          <a:p>
            <a:pPr lvl="1">
              <a:spcAft>
                <a:spcPts val="600"/>
              </a:spcAft>
            </a:pPr>
            <a:r>
              <a:rPr lang="en-GB" sz="1600" dirty="0"/>
              <a:t>Method: </a:t>
            </a:r>
            <a:r>
              <a:rPr lang="en-GB" sz="1600" b="1" dirty="0"/>
              <a:t>POST</a:t>
            </a:r>
          </a:p>
          <a:p>
            <a:pPr lvl="1">
              <a:spcAft>
                <a:spcPts val="600"/>
              </a:spcAft>
            </a:pPr>
            <a:r>
              <a:rPr lang="en-GB" sz="1600" dirty="0"/>
              <a:t>URL: </a:t>
            </a:r>
            <a:r>
              <a:rPr lang="en-GB" sz="1600" b="1" dirty="0"/>
              <a:t>http://laravel.tasklist/api/tasks/add</a:t>
            </a:r>
          </a:p>
          <a:p>
            <a:pPr lvl="1">
              <a:spcAft>
                <a:spcPts val="600"/>
              </a:spcAft>
            </a:pPr>
            <a:r>
              <a:rPr lang="en-GB" sz="1600" dirty="0"/>
              <a:t>Headers:</a:t>
            </a:r>
          </a:p>
          <a:p>
            <a:pPr lvl="2">
              <a:spcAft>
                <a:spcPts val="600"/>
              </a:spcAft>
            </a:pPr>
            <a:r>
              <a:rPr lang="en-GB" sz="1200" dirty="0"/>
              <a:t>Accept:</a:t>
            </a:r>
            <a:r>
              <a:rPr lang="en-GB" sz="1200" b="1" dirty="0"/>
              <a:t> application/</a:t>
            </a:r>
            <a:r>
              <a:rPr lang="en-GB" sz="1200" b="1" dirty="0" err="1"/>
              <a:t>json</a:t>
            </a:r>
            <a:endParaRPr lang="en-GB" sz="1200" b="1" dirty="0"/>
          </a:p>
          <a:p>
            <a:pPr lvl="2">
              <a:spcAft>
                <a:spcPts val="600"/>
              </a:spcAft>
            </a:pPr>
            <a:r>
              <a:rPr lang="en-GB" sz="1200" dirty="0"/>
              <a:t>Authorization:</a:t>
            </a:r>
            <a:r>
              <a:rPr lang="en-GB" sz="1200" b="1" dirty="0"/>
              <a:t> Bearer &lt;token text&gt;</a:t>
            </a:r>
          </a:p>
          <a:p>
            <a:pPr lvl="1">
              <a:spcAft>
                <a:spcPts val="600"/>
              </a:spcAft>
            </a:pPr>
            <a:r>
              <a:rPr lang="en-GB" sz="1600" dirty="0" err="1"/>
              <a:t>Params</a:t>
            </a:r>
            <a:r>
              <a:rPr lang="en-GB" sz="1600" dirty="0"/>
              <a:t>:</a:t>
            </a:r>
          </a:p>
          <a:p>
            <a:pPr lvl="2">
              <a:spcAft>
                <a:spcPts val="600"/>
              </a:spcAft>
            </a:pPr>
            <a:r>
              <a:rPr lang="en-GB" sz="1200" dirty="0"/>
              <a:t>name: </a:t>
            </a:r>
            <a:r>
              <a:rPr lang="en-GB" sz="1200" b="1" dirty="0"/>
              <a:t>&lt;whatever text you like&gt;</a:t>
            </a:r>
            <a:endParaRPr lang="en-GB" sz="1200" dirty="0"/>
          </a:p>
        </p:txBody>
      </p:sp>
      <p:pic>
        <p:nvPicPr>
          <p:cNvPr id="5" name="Picture 4"/>
          <p:cNvPicPr>
            <a:picLocks noChangeAspect="1"/>
          </p:cNvPicPr>
          <p:nvPr/>
        </p:nvPicPr>
        <p:blipFill rotWithShape="1">
          <a:blip r:embed="rId3"/>
          <a:srcRect r="12713"/>
          <a:stretch/>
        </p:blipFill>
        <p:spPr>
          <a:xfrm>
            <a:off x="3851920" y="3208157"/>
            <a:ext cx="5292079" cy="3649843"/>
          </a:xfrm>
          <a:prstGeom prst="rect">
            <a:avLst/>
          </a:prstGeom>
        </p:spPr>
      </p:pic>
    </p:spTree>
    <p:extLst>
      <p:ext uri="{BB962C8B-B14F-4D97-AF65-F5344CB8AC3E}">
        <p14:creationId xmlns:p14="http://schemas.microsoft.com/office/powerpoint/2010/main" val="30638135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the Tasks API routes</a:t>
            </a:r>
          </a:p>
        </p:txBody>
      </p:sp>
      <p:sp>
        <p:nvSpPr>
          <p:cNvPr id="3" name="Content Placeholder 2"/>
          <p:cNvSpPr>
            <a:spLocks noGrp="1"/>
          </p:cNvSpPr>
          <p:nvPr>
            <p:ph idx="1"/>
          </p:nvPr>
        </p:nvSpPr>
        <p:spPr/>
        <p:txBody>
          <a:bodyPr>
            <a:normAutofit/>
          </a:bodyPr>
          <a:lstStyle/>
          <a:p>
            <a:pPr>
              <a:spcAft>
                <a:spcPts val="600"/>
              </a:spcAft>
            </a:pPr>
            <a:r>
              <a:rPr lang="en-GB" sz="2000" dirty="0"/>
              <a:t>Create a new </a:t>
            </a:r>
            <a:r>
              <a:rPr lang="en-GB" sz="2000" b="1" dirty="0"/>
              <a:t>Request</a:t>
            </a:r>
            <a:r>
              <a:rPr lang="en-GB" sz="2000" dirty="0"/>
              <a:t> named </a:t>
            </a:r>
            <a:r>
              <a:rPr lang="en-GB" sz="2000" b="1" dirty="0"/>
              <a:t>Task destroy test</a:t>
            </a:r>
          </a:p>
          <a:p>
            <a:pPr lvl="1">
              <a:spcAft>
                <a:spcPts val="600"/>
              </a:spcAft>
            </a:pPr>
            <a:r>
              <a:rPr lang="en-GB" sz="1600" dirty="0"/>
              <a:t>Method: </a:t>
            </a:r>
            <a:r>
              <a:rPr lang="en-GB" sz="1600" b="1" dirty="0"/>
              <a:t>POST</a:t>
            </a:r>
          </a:p>
          <a:p>
            <a:pPr lvl="1">
              <a:spcAft>
                <a:spcPts val="600"/>
              </a:spcAft>
            </a:pPr>
            <a:r>
              <a:rPr lang="en-GB" sz="1600" dirty="0"/>
              <a:t>URL: </a:t>
            </a:r>
            <a:r>
              <a:rPr lang="en-GB" sz="1600" b="1" dirty="0"/>
              <a:t>http://laravel.tasklist/api/tasks/destroy</a:t>
            </a:r>
          </a:p>
          <a:p>
            <a:pPr lvl="1">
              <a:spcAft>
                <a:spcPts val="600"/>
              </a:spcAft>
            </a:pPr>
            <a:r>
              <a:rPr lang="en-GB" sz="1600" dirty="0"/>
              <a:t>Headers:</a:t>
            </a:r>
          </a:p>
          <a:p>
            <a:pPr lvl="2">
              <a:spcAft>
                <a:spcPts val="600"/>
              </a:spcAft>
            </a:pPr>
            <a:r>
              <a:rPr lang="en-GB" sz="1200" dirty="0"/>
              <a:t>Accept:</a:t>
            </a:r>
            <a:r>
              <a:rPr lang="en-GB" sz="1200" b="1" dirty="0"/>
              <a:t> application/</a:t>
            </a:r>
            <a:r>
              <a:rPr lang="en-GB" sz="1200" b="1" dirty="0" err="1"/>
              <a:t>json</a:t>
            </a:r>
            <a:endParaRPr lang="en-GB" sz="1200" b="1" dirty="0"/>
          </a:p>
          <a:p>
            <a:pPr lvl="2">
              <a:spcAft>
                <a:spcPts val="600"/>
              </a:spcAft>
            </a:pPr>
            <a:r>
              <a:rPr lang="en-GB" sz="1200" dirty="0"/>
              <a:t>Authorization:</a:t>
            </a:r>
            <a:r>
              <a:rPr lang="en-GB" sz="1200" b="1" dirty="0"/>
              <a:t> Bearer &lt;token text&gt;</a:t>
            </a:r>
          </a:p>
          <a:p>
            <a:pPr lvl="1">
              <a:spcAft>
                <a:spcPts val="600"/>
              </a:spcAft>
            </a:pPr>
            <a:r>
              <a:rPr lang="en-GB" sz="1600" dirty="0" err="1"/>
              <a:t>Params</a:t>
            </a:r>
            <a:r>
              <a:rPr lang="en-GB" sz="1600" dirty="0"/>
              <a:t>:</a:t>
            </a:r>
          </a:p>
          <a:p>
            <a:pPr lvl="2">
              <a:spcAft>
                <a:spcPts val="600"/>
              </a:spcAft>
            </a:pPr>
            <a:r>
              <a:rPr lang="en-GB" sz="1200" dirty="0" err="1"/>
              <a:t>task_id</a:t>
            </a:r>
            <a:r>
              <a:rPr lang="en-GB" sz="1200" dirty="0"/>
              <a:t>: </a:t>
            </a:r>
            <a:r>
              <a:rPr lang="en-GB" sz="1200" b="1" dirty="0"/>
              <a:t>&lt;the id number of any task&gt;</a:t>
            </a:r>
            <a:endParaRPr lang="en-GB" sz="1200" dirty="0"/>
          </a:p>
        </p:txBody>
      </p:sp>
      <p:pic>
        <p:nvPicPr>
          <p:cNvPr id="4" name="Picture 3"/>
          <p:cNvPicPr>
            <a:picLocks noChangeAspect="1"/>
          </p:cNvPicPr>
          <p:nvPr/>
        </p:nvPicPr>
        <p:blipFill rotWithShape="1">
          <a:blip r:embed="rId3"/>
          <a:srcRect r="15476"/>
          <a:stretch/>
        </p:blipFill>
        <p:spPr>
          <a:xfrm>
            <a:off x="4038073" y="3068960"/>
            <a:ext cx="5112568" cy="3406723"/>
          </a:xfrm>
          <a:prstGeom prst="rect">
            <a:avLst/>
          </a:prstGeom>
        </p:spPr>
      </p:pic>
    </p:spTree>
    <p:extLst>
      <p:ext uri="{BB962C8B-B14F-4D97-AF65-F5344CB8AC3E}">
        <p14:creationId xmlns:p14="http://schemas.microsoft.com/office/powerpoint/2010/main" val="25742138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You have now built a web service!</a:t>
            </a:r>
          </a:p>
        </p:txBody>
      </p:sp>
      <p:sp>
        <p:nvSpPr>
          <p:cNvPr id="3" name="Content Placeholder 2"/>
          <p:cNvSpPr>
            <a:spLocks noGrp="1"/>
          </p:cNvSpPr>
          <p:nvPr>
            <p:ph idx="1"/>
          </p:nvPr>
        </p:nvSpPr>
        <p:spPr/>
        <p:txBody>
          <a:bodyPr>
            <a:normAutofit/>
          </a:bodyPr>
          <a:lstStyle/>
          <a:p>
            <a:pPr>
              <a:spcAft>
                <a:spcPts val="600"/>
              </a:spcAft>
            </a:pPr>
            <a:r>
              <a:rPr lang="en-GB" sz="2000" dirty="0"/>
              <a:t>That’s all that is needed to transform an existing Laravel web application project into a web service API</a:t>
            </a:r>
          </a:p>
          <a:p>
            <a:pPr>
              <a:spcAft>
                <a:spcPts val="600"/>
              </a:spcAft>
            </a:pPr>
            <a:r>
              <a:rPr lang="en-GB" sz="2000" dirty="0"/>
              <a:t>The beauty of this approach is that the web application still works just as it did before meaning that you now have a choice of interactive approaches to any application that you choose to build</a:t>
            </a:r>
          </a:p>
          <a:p>
            <a:pPr>
              <a:spcAft>
                <a:spcPts val="600"/>
              </a:spcAft>
            </a:pPr>
            <a:r>
              <a:rPr lang="en-GB" sz="2000" dirty="0"/>
              <a:t>It is more work to build a web application first, then convert it to an API but this approach also has a few benefits </a:t>
            </a:r>
          </a:p>
          <a:p>
            <a:pPr lvl="1">
              <a:spcAft>
                <a:spcPts val="600"/>
              </a:spcAft>
            </a:pPr>
            <a:r>
              <a:rPr lang="en-GB" sz="1600" dirty="0"/>
              <a:t>You can test that the application works as a complete and finished project which means that you can test the application flow as well as the availability of data</a:t>
            </a:r>
          </a:p>
          <a:p>
            <a:pPr lvl="1">
              <a:spcAft>
                <a:spcPts val="600"/>
              </a:spcAft>
            </a:pPr>
            <a:r>
              <a:rPr lang="en-GB" sz="1600" dirty="0"/>
              <a:t>Most of the controller logic and routing issues will be thrashed out during the web build where it is easier to debug if there are errors</a:t>
            </a:r>
          </a:p>
          <a:p>
            <a:pPr lvl="1">
              <a:spcAft>
                <a:spcPts val="600"/>
              </a:spcAft>
            </a:pPr>
            <a:endParaRPr lang="en-GB" sz="1600" dirty="0"/>
          </a:p>
        </p:txBody>
      </p:sp>
    </p:spTree>
    <p:extLst>
      <p:ext uri="{BB962C8B-B14F-4D97-AF65-F5344CB8AC3E}">
        <p14:creationId xmlns:p14="http://schemas.microsoft.com/office/powerpoint/2010/main" val="15074342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 review</a:t>
            </a:r>
          </a:p>
        </p:txBody>
      </p:sp>
      <p:sp>
        <p:nvSpPr>
          <p:cNvPr id="3" name="Content Placeholder 2"/>
          <p:cNvSpPr>
            <a:spLocks noGrp="1"/>
          </p:cNvSpPr>
          <p:nvPr>
            <p:ph idx="1"/>
          </p:nvPr>
        </p:nvSpPr>
        <p:spPr/>
        <p:txBody>
          <a:bodyPr>
            <a:normAutofit fontScale="92500" lnSpcReduction="20000"/>
          </a:bodyPr>
          <a:lstStyle/>
          <a:p>
            <a:pPr>
              <a:spcAft>
                <a:spcPts val="600"/>
              </a:spcAft>
            </a:pPr>
            <a:r>
              <a:rPr lang="en-GB" sz="2000" dirty="0"/>
              <a:t>Web services are APIs</a:t>
            </a:r>
          </a:p>
          <a:p>
            <a:pPr>
              <a:spcAft>
                <a:spcPts val="600"/>
              </a:spcAft>
            </a:pPr>
            <a:r>
              <a:rPr lang="en-GB" sz="2000" dirty="0"/>
              <a:t>Laravel can support APIs very easily</a:t>
            </a:r>
          </a:p>
          <a:p>
            <a:pPr>
              <a:spcAft>
                <a:spcPts val="600"/>
              </a:spcAft>
            </a:pPr>
            <a:r>
              <a:rPr lang="en-GB" sz="2000" dirty="0"/>
              <a:t>Using Passport to provide authentication tokens</a:t>
            </a:r>
          </a:p>
          <a:p>
            <a:pPr>
              <a:spcAft>
                <a:spcPts val="600"/>
              </a:spcAft>
            </a:pPr>
            <a:r>
              <a:rPr lang="en-GB" sz="2000" dirty="0"/>
              <a:t>API routes are separate from web routes (so can have the same path)</a:t>
            </a:r>
          </a:p>
          <a:p>
            <a:pPr>
              <a:spcAft>
                <a:spcPts val="600"/>
              </a:spcAft>
            </a:pPr>
            <a:r>
              <a:rPr lang="en-GB" sz="2000" dirty="0"/>
              <a:t>New controllers should be built to keep logic separate (although this is not 100% necessary it avoids confusion)</a:t>
            </a:r>
          </a:p>
          <a:p>
            <a:pPr>
              <a:spcAft>
                <a:spcPts val="600"/>
              </a:spcAft>
            </a:pPr>
            <a:r>
              <a:rPr lang="en-GB" sz="2000" dirty="0"/>
              <a:t>APIs return JSON blobs and HTTP response codes to indicate the status of the request</a:t>
            </a:r>
          </a:p>
          <a:p>
            <a:pPr>
              <a:spcAft>
                <a:spcPts val="600"/>
              </a:spcAft>
            </a:pPr>
            <a:r>
              <a:rPr lang="en-GB" sz="2000" dirty="0"/>
              <a:t>These blobs can and should be picked up and used by a client application</a:t>
            </a:r>
          </a:p>
          <a:p>
            <a:pPr>
              <a:spcAft>
                <a:spcPts val="600"/>
              </a:spcAft>
            </a:pPr>
            <a:r>
              <a:rPr lang="en-GB" sz="2000" dirty="0"/>
              <a:t>This unit is concerned with Web Services and now you have had experience of building one</a:t>
            </a:r>
          </a:p>
          <a:p>
            <a:pPr>
              <a:spcAft>
                <a:spcPts val="600"/>
              </a:spcAft>
            </a:pPr>
            <a:r>
              <a:rPr lang="en-GB" sz="2000" dirty="0"/>
              <a:t>In the coming weeks we will investigate client systems which can use the data provided by web services</a:t>
            </a:r>
          </a:p>
          <a:p>
            <a:pPr>
              <a:spcAft>
                <a:spcPts val="600"/>
              </a:spcAft>
            </a:pPr>
            <a:r>
              <a:rPr lang="en-GB" sz="2000" dirty="0"/>
              <a:t>The more of this you can put into your own projects, the more likely you are to achieve a strong outcome </a:t>
            </a:r>
            <a:r>
              <a:rPr lang="en-GB" sz="2000"/>
              <a:t>to this unit</a:t>
            </a:r>
            <a:endParaRPr lang="en-GB" sz="2000" dirty="0"/>
          </a:p>
          <a:p>
            <a:pPr>
              <a:spcAft>
                <a:spcPts val="600"/>
              </a:spcAft>
            </a:pPr>
            <a:endParaRPr lang="en-GB" sz="2000" dirty="0"/>
          </a:p>
          <a:p>
            <a:pPr>
              <a:spcAft>
                <a:spcPts val="600"/>
              </a:spcAft>
            </a:pPr>
            <a:endParaRPr lang="en-GB" sz="2000" dirty="0"/>
          </a:p>
          <a:p>
            <a:pPr>
              <a:spcAft>
                <a:spcPts val="600"/>
              </a:spcAft>
            </a:pPr>
            <a:endParaRPr lang="en-GB" sz="2000" dirty="0"/>
          </a:p>
          <a:p>
            <a:pPr>
              <a:spcAft>
                <a:spcPts val="600"/>
              </a:spcAft>
            </a:pPr>
            <a:endParaRPr lang="en-GB" sz="2000" dirty="0"/>
          </a:p>
          <a:p>
            <a:pPr marL="118872" indent="0">
              <a:spcAft>
                <a:spcPts val="600"/>
              </a:spcAft>
              <a:buNone/>
            </a:pPr>
            <a:endParaRPr lang="en-GB" sz="1600" dirty="0"/>
          </a:p>
          <a:p>
            <a:pPr lvl="1"/>
            <a:endParaRPr lang="en-GB" sz="1600" dirty="0"/>
          </a:p>
          <a:p>
            <a:pPr lvl="1">
              <a:spcAft>
                <a:spcPts val="600"/>
              </a:spcAft>
            </a:pPr>
            <a:endParaRPr lang="en-GB" sz="1600" dirty="0"/>
          </a:p>
          <a:p>
            <a:pPr>
              <a:spcAft>
                <a:spcPts val="600"/>
              </a:spcAft>
            </a:pPr>
            <a:endParaRPr lang="en-GB" sz="1600" dirty="0"/>
          </a:p>
          <a:p>
            <a:pPr lvl="1"/>
            <a:endParaRPr lang="en-GB" sz="1600" dirty="0"/>
          </a:p>
          <a:p>
            <a:pPr lvl="1">
              <a:spcAft>
                <a:spcPts val="600"/>
              </a:spcAft>
            </a:pPr>
            <a:endParaRPr lang="en-GB" sz="1600" dirty="0"/>
          </a:p>
          <a:p>
            <a:pPr>
              <a:spcAft>
                <a:spcPts val="600"/>
              </a:spcAft>
            </a:pPr>
            <a:endParaRPr lang="en-GB" sz="2000" dirty="0"/>
          </a:p>
          <a:p>
            <a:pPr>
              <a:spcAft>
                <a:spcPts val="600"/>
              </a:spcAft>
            </a:pPr>
            <a:endParaRPr lang="en-GB" sz="2000" dirty="0"/>
          </a:p>
          <a:p>
            <a:endParaRPr lang="en-GB" dirty="0"/>
          </a:p>
        </p:txBody>
      </p:sp>
    </p:spTree>
    <p:extLst>
      <p:ext uri="{BB962C8B-B14F-4D97-AF65-F5344CB8AC3E}">
        <p14:creationId xmlns:p14="http://schemas.microsoft.com/office/powerpoint/2010/main" val="9678777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Session review</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7408506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5947-DBF8-47C0-BA24-E62DF60BED38}"/>
              </a:ext>
            </a:extLst>
          </p:cNvPr>
          <p:cNvSpPr>
            <a:spLocks noGrp="1"/>
          </p:cNvSpPr>
          <p:nvPr>
            <p:ph type="title"/>
          </p:nvPr>
        </p:nvSpPr>
        <p:spPr/>
        <p:txBody>
          <a:bodyPr/>
          <a:lstStyle/>
          <a:p>
            <a:r>
              <a:rPr lang="en-GB" dirty="0"/>
              <a:t>Recap</a:t>
            </a:r>
          </a:p>
        </p:txBody>
      </p:sp>
      <p:sp>
        <p:nvSpPr>
          <p:cNvPr id="3" name="Content Placeholder 2">
            <a:extLst>
              <a:ext uri="{FF2B5EF4-FFF2-40B4-BE49-F238E27FC236}">
                <a16:creationId xmlns:a16="http://schemas.microsoft.com/office/drawing/2014/main" id="{061D9FB3-6C64-4B0E-84FB-5178B2EC3D0C}"/>
              </a:ext>
            </a:extLst>
          </p:cNvPr>
          <p:cNvSpPr>
            <a:spLocks noGrp="1"/>
          </p:cNvSpPr>
          <p:nvPr>
            <p:ph idx="1"/>
          </p:nvPr>
        </p:nvSpPr>
        <p:spPr/>
        <p:txBody>
          <a:bodyPr>
            <a:normAutofit/>
          </a:bodyPr>
          <a:lstStyle/>
          <a:p>
            <a:r>
              <a:rPr lang="en-GB" sz="2400" dirty="0"/>
              <a:t>Recap Laravel Task List project</a:t>
            </a:r>
          </a:p>
          <a:p>
            <a:pPr lvl="1">
              <a:spcBef>
                <a:spcPts val="0"/>
              </a:spcBef>
            </a:pPr>
            <a:r>
              <a:rPr lang="en-GB" sz="1600" dirty="0"/>
              <a:t>Last exercise progress</a:t>
            </a:r>
          </a:p>
          <a:p>
            <a:pPr lvl="1">
              <a:spcBef>
                <a:spcPts val="0"/>
              </a:spcBef>
            </a:pPr>
            <a:r>
              <a:rPr lang="en-GB" sz="1600" dirty="0"/>
              <a:t>Server-side OOP PHP framework for both web applications and APIs</a:t>
            </a:r>
          </a:p>
          <a:p>
            <a:pPr lvl="1">
              <a:spcBef>
                <a:spcPts val="0"/>
              </a:spcBef>
            </a:pPr>
            <a:r>
              <a:rPr lang="en-GB" sz="1600" dirty="0"/>
              <a:t>Object-relational mapping (ORMs) – Eloquent and implicit model bindings</a:t>
            </a:r>
          </a:p>
          <a:p>
            <a:pPr lvl="1">
              <a:spcBef>
                <a:spcPts val="0"/>
              </a:spcBef>
            </a:pPr>
            <a:r>
              <a:rPr lang="en-GB" sz="1600" dirty="0"/>
              <a:t>Composer and package managers</a:t>
            </a:r>
          </a:p>
          <a:p>
            <a:pPr lvl="1">
              <a:spcBef>
                <a:spcPts val="0"/>
              </a:spcBef>
            </a:pPr>
            <a:r>
              <a:rPr lang="en-GB" sz="1600" dirty="0"/>
              <a:t>MVC</a:t>
            </a:r>
          </a:p>
          <a:p>
            <a:pPr lvl="1">
              <a:spcBef>
                <a:spcPts val="0"/>
              </a:spcBef>
            </a:pPr>
            <a:r>
              <a:rPr lang="en-GB" sz="1600" dirty="0"/>
              <a:t>Authentication, Validation, Policies</a:t>
            </a:r>
          </a:p>
          <a:p>
            <a:r>
              <a:rPr lang="en-GB" sz="2400" dirty="0"/>
              <a:t>Laravel and APIs</a:t>
            </a:r>
          </a:p>
          <a:p>
            <a:pPr lvl="1">
              <a:spcBef>
                <a:spcPts val="0"/>
              </a:spcBef>
            </a:pPr>
            <a:r>
              <a:rPr lang="en-GB" sz="1600" dirty="0"/>
              <a:t>What is an API?</a:t>
            </a:r>
          </a:p>
          <a:p>
            <a:pPr lvl="1">
              <a:spcBef>
                <a:spcPts val="0"/>
              </a:spcBef>
            </a:pPr>
            <a:r>
              <a:rPr lang="en-GB" sz="1600" dirty="0"/>
              <a:t>Stateful vs RESTful (recap)</a:t>
            </a:r>
          </a:p>
          <a:p>
            <a:pPr lvl="1">
              <a:spcBef>
                <a:spcPts val="0"/>
              </a:spcBef>
            </a:pPr>
            <a:r>
              <a:rPr lang="en-GB" sz="1600" dirty="0"/>
              <a:t>Do I need a framework?</a:t>
            </a:r>
          </a:p>
          <a:p>
            <a:pPr lvl="1">
              <a:spcBef>
                <a:spcPts val="0"/>
              </a:spcBef>
            </a:pPr>
            <a:r>
              <a:rPr lang="en-GB" sz="1600" dirty="0"/>
              <a:t>Which Laravel aspects are required?</a:t>
            </a:r>
          </a:p>
          <a:p>
            <a:pPr lvl="0">
              <a:spcBef>
                <a:spcPts val="400"/>
              </a:spcBef>
            </a:pPr>
            <a:r>
              <a:rPr lang="en-GB" sz="2400" dirty="0"/>
              <a:t>Converting the Task List app to an API</a:t>
            </a:r>
          </a:p>
          <a:p>
            <a:pPr lvl="1">
              <a:spcBef>
                <a:spcPts val="400"/>
              </a:spcBef>
            </a:pPr>
            <a:r>
              <a:rPr lang="en-GB" sz="1600" dirty="0"/>
              <a:t>Project setup</a:t>
            </a:r>
          </a:p>
          <a:p>
            <a:pPr lvl="1">
              <a:spcBef>
                <a:spcPts val="400"/>
              </a:spcBef>
            </a:pPr>
            <a:r>
              <a:rPr lang="en-GB" sz="1600" dirty="0"/>
              <a:t>Project development workshop</a:t>
            </a:r>
          </a:p>
          <a:p>
            <a:endParaRPr lang="en-GB" dirty="0"/>
          </a:p>
        </p:txBody>
      </p:sp>
    </p:spTree>
    <p:extLst>
      <p:ext uri="{BB962C8B-B14F-4D97-AF65-F5344CB8AC3E}">
        <p14:creationId xmlns:p14="http://schemas.microsoft.com/office/powerpoint/2010/main" val="450539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an API?</a:t>
            </a:r>
          </a:p>
        </p:txBody>
      </p:sp>
      <p:sp>
        <p:nvSpPr>
          <p:cNvPr id="3" name="Content Placeholder 2"/>
          <p:cNvSpPr>
            <a:spLocks noGrp="1"/>
          </p:cNvSpPr>
          <p:nvPr>
            <p:ph idx="1"/>
          </p:nvPr>
        </p:nvSpPr>
        <p:spPr/>
        <p:txBody>
          <a:bodyPr>
            <a:normAutofit/>
          </a:bodyPr>
          <a:lstStyle/>
          <a:p>
            <a:pPr>
              <a:spcAft>
                <a:spcPts val="600"/>
              </a:spcAft>
            </a:pPr>
            <a:r>
              <a:rPr lang="en-GB" sz="2000" dirty="0"/>
              <a:t>“Think of an API like a menu in a restaurant. The menu provides a list of dishes you can order, along with a description of each dish. When you specify what menu items you want, the restaurant’s kitchen does the work and provides you with some finished dishes. You don’t know exactly how the restaurant prepares that food, and you don’t really need to.</a:t>
            </a:r>
            <a:br>
              <a:rPr lang="en-GB" sz="2000" dirty="0"/>
            </a:br>
            <a:br>
              <a:rPr lang="en-GB" sz="2000" dirty="0"/>
            </a:br>
            <a:r>
              <a:rPr lang="en-GB" sz="2000" dirty="0"/>
              <a:t>Similarly, an API lists a bunch of operations that developers can use, along with a description of what they do. The developer doesn’t necessarily need to know how, for example, an operating system builds and presents a “Save As” dialog box. They just need to know that it’s available for use in their app.”</a:t>
            </a:r>
          </a:p>
          <a:p>
            <a:pPr algn="r">
              <a:spcAft>
                <a:spcPts val="600"/>
              </a:spcAft>
            </a:pPr>
            <a:r>
              <a:rPr lang="en-GB" sz="2000" dirty="0">
                <a:hlinkClick r:id="rId2"/>
              </a:rPr>
              <a:t>HowToGeek</a:t>
            </a:r>
            <a:endParaRPr lang="en-GB" sz="2000" dirty="0"/>
          </a:p>
          <a:p>
            <a:pPr>
              <a:spcAft>
                <a:spcPts val="600"/>
              </a:spcAft>
            </a:pPr>
            <a:endParaRPr lang="en-GB" sz="2000" dirty="0"/>
          </a:p>
          <a:p>
            <a:endParaRPr lang="en-GB" sz="2000" dirty="0"/>
          </a:p>
        </p:txBody>
      </p:sp>
    </p:spTree>
    <p:extLst>
      <p:ext uri="{BB962C8B-B14F-4D97-AF65-F5344CB8AC3E}">
        <p14:creationId xmlns:p14="http://schemas.microsoft.com/office/powerpoint/2010/main" val="8407620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Any questions?</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pPr>
              <a:spcAft>
                <a:spcPts val="900"/>
              </a:spcAft>
            </a:pPr>
            <a:r>
              <a:rPr lang="en-GB" sz="2000" dirty="0"/>
              <a:t>Next…</a:t>
            </a:r>
          </a:p>
          <a:p>
            <a:r>
              <a:rPr lang="en-GB" sz="2000" dirty="0"/>
              <a:t>Introduction to JavaScript – working towards a web services client and a </a:t>
            </a:r>
            <a:r>
              <a:rPr lang="en-GB" sz="2000" dirty="0" err="1"/>
              <a:t>websockets</a:t>
            </a:r>
            <a:r>
              <a:rPr lang="en-GB" sz="2000" dirty="0"/>
              <a:t> client/server application</a:t>
            </a:r>
            <a:endParaRPr lang="en-GB" sz="1600" dirty="0"/>
          </a:p>
        </p:txBody>
      </p:sp>
    </p:spTree>
    <p:extLst>
      <p:ext uri="{BB962C8B-B14F-4D97-AF65-F5344CB8AC3E}">
        <p14:creationId xmlns:p14="http://schemas.microsoft.com/office/powerpoint/2010/main" val="132022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an API?</a:t>
            </a:r>
          </a:p>
        </p:txBody>
      </p:sp>
      <p:sp>
        <p:nvSpPr>
          <p:cNvPr id="3" name="Content Placeholder 2"/>
          <p:cNvSpPr>
            <a:spLocks noGrp="1"/>
          </p:cNvSpPr>
          <p:nvPr>
            <p:ph idx="1"/>
          </p:nvPr>
        </p:nvSpPr>
        <p:spPr/>
        <p:txBody>
          <a:bodyPr/>
          <a:lstStyle/>
          <a:p>
            <a:pPr>
              <a:spcAft>
                <a:spcPts val="600"/>
              </a:spcAft>
            </a:pPr>
            <a:r>
              <a:rPr lang="en-GB" sz="2000" dirty="0"/>
              <a:t>A web service is a type of API</a:t>
            </a:r>
          </a:p>
          <a:p>
            <a:pPr>
              <a:spcAft>
                <a:spcPts val="600"/>
              </a:spcAft>
            </a:pPr>
            <a:r>
              <a:rPr lang="en-GB" sz="2000" dirty="0"/>
              <a:t>API (Application Programming Interface)</a:t>
            </a:r>
          </a:p>
          <a:p>
            <a:pPr>
              <a:spcAft>
                <a:spcPts val="600"/>
              </a:spcAft>
            </a:pPr>
            <a:r>
              <a:rPr lang="en-GB" sz="2000" dirty="0"/>
              <a:t>APIs make visible data and methods to other applications / clients / systems</a:t>
            </a:r>
          </a:p>
          <a:p>
            <a:pPr>
              <a:spcAft>
                <a:spcPts val="600"/>
              </a:spcAft>
            </a:pPr>
            <a:r>
              <a:rPr lang="en-GB" sz="2000" dirty="0"/>
              <a:t>Web services expose data usually (but not always) via HTTP or HTTPS</a:t>
            </a:r>
          </a:p>
          <a:p>
            <a:pPr>
              <a:spcAft>
                <a:spcPts val="600"/>
              </a:spcAft>
            </a:pPr>
            <a:r>
              <a:rPr lang="en-GB" sz="2000" dirty="0"/>
              <a:t>Web services expose data formatted using a transport language, usually JSON (but also XML)</a:t>
            </a:r>
          </a:p>
          <a:p>
            <a:pPr>
              <a:spcAft>
                <a:spcPts val="600"/>
              </a:spcAft>
            </a:pPr>
            <a:r>
              <a:rPr lang="en-GB" sz="2000" dirty="0"/>
              <a:t>Web services allow a variety of clients (mobile, PC, etc.) to connect to and use the same resources</a:t>
            </a:r>
          </a:p>
          <a:p>
            <a:pPr>
              <a:spcAft>
                <a:spcPts val="600"/>
              </a:spcAft>
            </a:pPr>
            <a:endParaRPr lang="en-GB" sz="2000" dirty="0"/>
          </a:p>
          <a:p>
            <a:endParaRPr lang="en-GB" dirty="0"/>
          </a:p>
        </p:txBody>
      </p:sp>
    </p:spTree>
    <p:extLst>
      <p:ext uri="{BB962C8B-B14F-4D97-AF65-F5344CB8AC3E}">
        <p14:creationId xmlns:p14="http://schemas.microsoft.com/office/powerpoint/2010/main" val="1737738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APIs and Web services</a:t>
            </a:r>
          </a:p>
        </p:txBody>
      </p:sp>
      <p:sp>
        <p:nvSpPr>
          <p:cNvPr id="3" name="Content Placeholder 2"/>
          <p:cNvSpPr>
            <a:spLocks noGrp="1"/>
          </p:cNvSpPr>
          <p:nvPr>
            <p:ph idx="1"/>
          </p:nvPr>
        </p:nvSpPr>
        <p:spPr/>
        <p:txBody>
          <a:bodyPr/>
          <a:lstStyle/>
          <a:p>
            <a:pPr>
              <a:spcAft>
                <a:spcPts val="600"/>
              </a:spcAft>
            </a:pPr>
            <a:endParaRPr lang="en-GB" sz="2000"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61074"/>
            <a:ext cx="7620000" cy="4886325"/>
          </a:xfrm>
          <a:prstGeom prst="rect">
            <a:avLst/>
          </a:prstGeom>
        </p:spPr>
      </p:pic>
    </p:spTree>
    <p:extLst>
      <p:ext uri="{BB962C8B-B14F-4D97-AF65-F5344CB8AC3E}">
        <p14:creationId xmlns:p14="http://schemas.microsoft.com/office/powerpoint/2010/main" val="3631117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Stateful vs RESTful (recap)</a:t>
            </a:r>
          </a:p>
        </p:txBody>
      </p:sp>
      <p:sp>
        <p:nvSpPr>
          <p:cNvPr id="3" name="Content Placeholder 2"/>
          <p:cNvSpPr>
            <a:spLocks noGrp="1"/>
          </p:cNvSpPr>
          <p:nvPr>
            <p:ph idx="1"/>
          </p:nvPr>
        </p:nvSpPr>
        <p:spPr/>
        <p:txBody>
          <a:bodyPr>
            <a:normAutofit/>
          </a:bodyPr>
          <a:lstStyle/>
          <a:p>
            <a:pPr>
              <a:spcAft>
                <a:spcPts val="600"/>
              </a:spcAft>
            </a:pPr>
            <a:r>
              <a:rPr lang="en-GB" sz="2000" dirty="0"/>
              <a:t>Any application which keeps track of state (for example the state of being logged in, usually involving a session) is known as “Stateful”</a:t>
            </a:r>
          </a:p>
          <a:p>
            <a:pPr>
              <a:spcAft>
                <a:spcPts val="600"/>
              </a:spcAft>
            </a:pPr>
            <a:r>
              <a:rPr lang="en-GB" sz="2000" dirty="0"/>
              <a:t>Networked applications are commonly either Stateful or RESTful</a:t>
            </a:r>
          </a:p>
          <a:p>
            <a:pPr>
              <a:spcAft>
                <a:spcPts val="600"/>
              </a:spcAft>
            </a:pPr>
            <a:r>
              <a:rPr lang="en-GB" sz="2000" dirty="0"/>
              <a:t>RESTful applications do no use a session or keep track of state from request to request</a:t>
            </a:r>
          </a:p>
          <a:p>
            <a:pPr>
              <a:spcAft>
                <a:spcPts val="600"/>
              </a:spcAft>
            </a:pPr>
            <a:r>
              <a:rPr lang="en-GB" sz="2000" dirty="0"/>
              <a:t>RESTful applications usually supply a security token to the client which is then sent with each subsequent request</a:t>
            </a:r>
          </a:p>
          <a:p>
            <a:pPr>
              <a:spcAft>
                <a:spcPts val="600"/>
              </a:spcAft>
            </a:pPr>
            <a:r>
              <a:rPr lang="en-GB" sz="2000" dirty="0"/>
              <a:t>Stateful requests – response depends on the current state meaning that different responses are possible from the same request</a:t>
            </a:r>
          </a:p>
          <a:p>
            <a:pPr>
              <a:spcAft>
                <a:spcPts val="600"/>
              </a:spcAft>
            </a:pPr>
            <a:r>
              <a:rPr lang="en-GB" sz="2000" dirty="0"/>
              <a:t>RESTful requests – response is always exactly the same</a:t>
            </a:r>
          </a:p>
        </p:txBody>
      </p:sp>
    </p:spTree>
    <p:extLst>
      <p:ext uri="{BB962C8B-B14F-4D97-AF65-F5344CB8AC3E}">
        <p14:creationId xmlns:p14="http://schemas.microsoft.com/office/powerpoint/2010/main" val="307197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 design-AG-2016">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design-AG-2016</Template>
  <TotalTime>4296</TotalTime>
  <Words>4058</Words>
  <Application>Microsoft Office PowerPoint</Application>
  <PresentationFormat>On-screen Show (4:3)</PresentationFormat>
  <Paragraphs>374</Paragraphs>
  <Slides>60</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Calibri</vt:lpstr>
      <vt:lpstr>Corbel</vt:lpstr>
      <vt:lpstr>Wingdings</vt:lpstr>
      <vt:lpstr>Wingdings 2</vt:lpstr>
      <vt:lpstr>Wingdings 3</vt:lpstr>
      <vt:lpstr>PPT design-AG-2016</vt:lpstr>
      <vt:lpstr>Server-side coding with PHP and Laravel Using Laravel as an API</vt:lpstr>
      <vt:lpstr>In this session…</vt:lpstr>
      <vt:lpstr>Recap Laravel Task List project</vt:lpstr>
      <vt:lpstr>Quick recap</vt:lpstr>
      <vt:lpstr>Laravel and APIs</vt:lpstr>
      <vt:lpstr>What is an API?</vt:lpstr>
      <vt:lpstr>What is an API?</vt:lpstr>
      <vt:lpstr>APIs and Web services</vt:lpstr>
      <vt:lpstr>Stateful vs RESTful (recap)</vt:lpstr>
      <vt:lpstr>Do I need a framework?</vt:lpstr>
      <vt:lpstr>Do I need a framework?</vt:lpstr>
      <vt:lpstr>Which aspects of Laravel be needed?</vt:lpstr>
      <vt:lpstr>Converting the Task List project to an API</vt:lpstr>
      <vt:lpstr>Project setup</vt:lpstr>
      <vt:lpstr>Installing Passport</vt:lpstr>
      <vt:lpstr>Installing Passport</vt:lpstr>
      <vt:lpstr>Run migrate to update DB</vt:lpstr>
      <vt:lpstr>Add to list of Service Providers</vt:lpstr>
      <vt:lpstr>Installing Passport</vt:lpstr>
      <vt:lpstr>Passport configuration, User</vt:lpstr>
      <vt:lpstr>Passport configuration, AuthServiceProvider</vt:lpstr>
      <vt:lpstr>Passport configuration, Auth</vt:lpstr>
      <vt:lpstr>Creating open API routes</vt:lpstr>
      <vt:lpstr>Creating authenticated API routes </vt:lpstr>
      <vt:lpstr>Creating the UserController</vt:lpstr>
      <vt:lpstr>Coding UserController</vt:lpstr>
      <vt:lpstr>Coding UserController</vt:lpstr>
      <vt:lpstr>Coding UserController</vt:lpstr>
      <vt:lpstr>Coding UserController</vt:lpstr>
      <vt:lpstr>Coding UserController</vt:lpstr>
      <vt:lpstr>Testing the UserController routes</vt:lpstr>
      <vt:lpstr>Testing the UserController routes</vt:lpstr>
      <vt:lpstr>Testing the UserController routes</vt:lpstr>
      <vt:lpstr>Testing the UserController routes</vt:lpstr>
      <vt:lpstr>Testing the UserController routes</vt:lpstr>
      <vt:lpstr>Testing the UserController routes</vt:lpstr>
      <vt:lpstr>Testing the UserController routes</vt:lpstr>
      <vt:lpstr>Testing the UserController routes</vt:lpstr>
      <vt:lpstr>Testing the UserController routes</vt:lpstr>
      <vt:lpstr>Testing the UserController routes</vt:lpstr>
      <vt:lpstr>Testing the UserController routes</vt:lpstr>
      <vt:lpstr>Testing the UserController routes</vt:lpstr>
      <vt:lpstr>Testing the UserController routes</vt:lpstr>
      <vt:lpstr>Coding TaskController methods</vt:lpstr>
      <vt:lpstr>Coding TaskController methods</vt:lpstr>
      <vt:lpstr>Coding TaskController methods</vt:lpstr>
      <vt:lpstr>Coding TaskController methods</vt:lpstr>
      <vt:lpstr>Coding TaskController methods</vt:lpstr>
      <vt:lpstr>Coding TaskController methods</vt:lpstr>
      <vt:lpstr>Coding TaskController methods</vt:lpstr>
      <vt:lpstr>Coding TaskController methods</vt:lpstr>
      <vt:lpstr>Coding TaskController methods</vt:lpstr>
      <vt:lpstr>Testing the Tasks API routes</vt:lpstr>
      <vt:lpstr>Testing the Tasks API routes</vt:lpstr>
      <vt:lpstr>Testing the Tasks API routes</vt:lpstr>
      <vt:lpstr>You have now built a web service!</vt:lpstr>
      <vt:lpstr>Project review</vt:lpstr>
      <vt:lpstr>Session review</vt:lpstr>
      <vt:lpstr>Recap</vt:lpstr>
      <vt:lpstr>Any questions?</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17: Web Development Introduction</dc:title>
  <dc:creator>Gwyn&amp;Xiao</dc:creator>
  <cp:lastModifiedBy>Andrew Green</cp:lastModifiedBy>
  <cp:revision>705</cp:revision>
  <dcterms:created xsi:type="dcterms:W3CDTF">2010-09-12T20:40:41Z</dcterms:created>
  <dcterms:modified xsi:type="dcterms:W3CDTF">2022-11-10T09:45:37Z</dcterms:modified>
</cp:coreProperties>
</file>