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5" r:id="rId4"/>
    <p:sldId id="259" r:id="rId5"/>
    <p:sldId id="258" r:id="rId6"/>
    <p:sldId id="260" r:id="rId7"/>
    <p:sldId id="261" r:id="rId8"/>
    <p:sldId id="262" r:id="rId9"/>
    <p:sldId id="270" r:id="rId10"/>
    <p:sldId id="271" r:id="rId11"/>
    <p:sldId id="272" r:id="rId12"/>
    <p:sldId id="274" r:id="rId13"/>
    <p:sldId id="276" r:id="rId14"/>
    <p:sldId id="273" r:id="rId15"/>
    <p:sldId id="265" r:id="rId16"/>
    <p:sldId id="263" r:id="rId17"/>
    <p:sldId id="264" r:id="rId18"/>
    <p:sldId id="268" r:id="rId19"/>
    <p:sldId id="269" r:id="rId20"/>
    <p:sldId id="277" r:id="rId21"/>
    <p:sldId id="278"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94660"/>
  </p:normalViewPr>
  <p:slideViewPr>
    <p:cSldViewPr>
      <p:cViewPr varScale="1">
        <p:scale>
          <a:sx n="68" d="100"/>
          <a:sy n="68" d="100"/>
        </p:scale>
        <p:origin x="-13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604F85-02B6-4E5D-90A0-1C02A75DBA2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29E7715C-AA92-486B-9158-5BED57A8B205}">
      <dgm:prSet phldrT="[Text]" custT="1"/>
      <dgm:spPr/>
      <dgm:t>
        <a:bodyPr/>
        <a:lstStyle/>
        <a:p>
          <a:r>
            <a:rPr lang="en-GB" sz="2400" dirty="0" smtClean="0"/>
            <a:t>Disclosure/referral of abuse</a:t>
          </a:r>
          <a:endParaRPr lang="en-GB" sz="2400" dirty="0"/>
        </a:p>
      </dgm:t>
    </dgm:pt>
    <dgm:pt modelId="{B3A1F3DD-C0B8-445B-B4DF-68D094BBB67C}" type="parTrans" cxnId="{E1C694E5-A223-45A2-B874-E9DCE4070741}">
      <dgm:prSet/>
      <dgm:spPr/>
      <dgm:t>
        <a:bodyPr/>
        <a:lstStyle/>
        <a:p>
          <a:endParaRPr lang="en-GB"/>
        </a:p>
      </dgm:t>
    </dgm:pt>
    <dgm:pt modelId="{97EE2858-240B-4AE9-B538-83D1DEF25EE0}" type="sibTrans" cxnId="{E1C694E5-A223-45A2-B874-E9DCE4070741}">
      <dgm:prSet/>
      <dgm:spPr/>
      <dgm:t>
        <a:bodyPr/>
        <a:lstStyle/>
        <a:p>
          <a:endParaRPr lang="en-GB"/>
        </a:p>
      </dgm:t>
    </dgm:pt>
    <dgm:pt modelId="{35248785-27B9-4BE8-BA23-27137D9AF2C1}">
      <dgm:prSet phldrT="[Text]" custT="1"/>
      <dgm:spPr/>
      <dgm:t>
        <a:bodyPr/>
        <a:lstStyle/>
        <a:p>
          <a:r>
            <a:rPr lang="en-GB" sz="2400" dirty="0" smtClean="0"/>
            <a:t>Duty social worker passes case to team manager. He decides if further action needs to be taken. </a:t>
          </a:r>
          <a:endParaRPr lang="en-GB" sz="2400" dirty="0"/>
        </a:p>
      </dgm:t>
    </dgm:pt>
    <dgm:pt modelId="{07871076-687B-4CE5-A94C-F0839817A9F8}" type="parTrans" cxnId="{FB495A62-310B-4EB7-8009-63D3A88E81E0}">
      <dgm:prSet/>
      <dgm:spPr/>
      <dgm:t>
        <a:bodyPr/>
        <a:lstStyle/>
        <a:p>
          <a:endParaRPr lang="en-GB"/>
        </a:p>
      </dgm:t>
    </dgm:pt>
    <dgm:pt modelId="{D0A48442-7E28-48C9-A9D7-23BBBA83A04F}" type="sibTrans" cxnId="{FB495A62-310B-4EB7-8009-63D3A88E81E0}">
      <dgm:prSet/>
      <dgm:spPr/>
      <dgm:t>
        <a:bodyPr/>
        <a:lstStyle/>
        <a:p>
          <a:endParaRPr lang="en-GB"/>
        </a:p>
      </dgm:t>
    </dgm:pt>
    <dgm:pt modelId="{804CF75A-ABC1-46F4-8FDF-F30F2FE0C218}">
      <dgm:prSet phldrT="[Text]" custT="1"/>
      <dgm:spPr/>
      <dgm:t>
        <a:bodyPr/>
        <a:lstStyle/>
        <a:p>
          <a:r>
            <a:rPr lang="en-GB" sz="2400" dirty="0" smtClean="0"/>
            <a:t>Referral to duty social worker</a:t>
          </a:r>
          <a:endParaRPr lang="en-GB" sz="2400" dirty="0"/>
        </a:p>
      </dgm:t>
    </dgm:pt>
    <dgm:pt modelId="{4FF24E42-DD4D-46C0-9F8F-1FE24581B8D6}" type="parTrans" cxnId="{A9A58D0D-807E-4853-AB75-243FF85D900D}">
      <dgm:prSet/>
      <dgm:spPr/>
      <dgm:t>
        <a:bodyPr/>
        <a:lstStyle/>
        <a:p>
          <a:endParaRPr lang="en-GB"/>
        </a:p>
      </dgm:t>
    </dgm:pt>
    <dgm:pt modelId="{E86304A1-649F-4A58-AB41-CE3A110C76DF}" type="sibTrans" cxnId="{A9A58D0D-807E-4853-AB75-243FF85D900D}">
      <dgm:prSet/>
      <dgm:spPr/>
      <dgm:t>
        <a:bodyPr/>
        <a:lstStyle/>
        <a:p>
          <a:endParaRPr lang="en-GB"/>
        </a:p>
      </dgm:t>
    </dgm:pt>
    <dgm:pt modelId="{962357DB-6166-4E1A-88EC-2B49E02FBD0C}">
      <dgm:prSet phldrT="[Text]" custT="1"/>
      <dgm:spPr/>
      <dgm:t>
        <a:bodyPr/>
        <a:lstStyle/>
        <a:p>
          <a:r>
            <a:rPr lang="en-GB" sz="2400" dirty="0" smtClean="0"/>
            <a:t>Child`s immediate safety secured</a:t>
          </a:r>
          <a:endParaRPr lang="en-GB" sz="2400" dirty="0"/>
        </a:p>
      </dgm:t>
    </dgm:pt>
    <dgm:pt modelId="{1DF8D73C-D0F4-40A8-B18C-A0181295ACB2}" type="parTrans" cxnId="{E36717F6-43E3-456E-8D77-2A44BC496180}">
      <dgm:prSet/>
      <dgm:spPr/>
      <dgm:t>
        <a:bodyPr/>
        <a:lstStyle/>
        <a:p>
          <a:endParaRPr lang="en-GB"/>
        </a:p>
      </dgm:t>
    </dgm:pt>
    <dgm:pt modelId="{23AB4AFB-0594-4F51-9F87-6299EA85BDEB}" type="sibTrans" cxnId="{E36717F6-43E3-456E-8D77-2A44BC496180}">
      <dgm:prSet/>
      <dgm:spPr/>
      <dgm:t>
        <a:bodyPr/>
        <a:lstStyle/>
        <a:p>
          <a:endParaRPr lang="en-GB"/>
        </a:p>
      </dgm:t>
    </dgm:pt>
    <dgm:pt modelId="{A9EC8602-982E-4D0D-B130-66456C43C91E}">
      <dgm:prSet phldrT="[Text]" custT="1"/>
      <dgm:spPr/>
      <dgm:t>
        <a:bodyPr/>
        <a:lstStyle/>
        <a:p>
          <a:r>
            <a:rPr lang="en-GB" sz="2400" dirty="0" smtClean="0"/>
            <a:t>Multiagency meeting called (strategy meeting). Police, social services, GP, schools. Initial investigation (72 hours)</a:t>
          </a:r>
          <a:endParaRPr lang="en-GB" sz="2400" dirty="0"/>
        </a:p>
      </dgm:t>
    </dgm:pt>
    <dgm:pt modelId="{21AF77D7-8C7C-407C-818C-0439DBA12149}" type="parTrans" cxnId="{F60DCFBB-B5A7-4434-8ED2-6F1070BAED1B}">
      <dgm:prSet/>
      <dgm:spPr/>
      <dgm:t>
        <a:bodyPr/>
        <a:lstStyle/>
        <a:p>
          <a:endParaRPr lang="en-GB"/>
        </a:p>
      </dgm:t>
    </dgm:pt>
    <dgm:pt modelId="{401C8262-0BC4-48BC-9262-4BBAC4F9CC81}" type="sibTrans" cxnId="{F60DCFBB-B5A7-4434-8ED2-6F1070BAED1B}">
      <dgm:prSet/>
      <dgm:spPr/>
      <dgm:t>
        <a:bodyPr/>
        <a:lstStyle/>
        <a:p>
          <a:endParaRPr lang="en-GB"/>
        </a:p>
      </dgm:t>
    </dgm:pt>
    <dgm:pt modelId="{5B7CEF46-28D9-4133-BDBF-0F1AAD99C60B}" type="pres">
      <dgm:prSet presAssocID="{4A604F85-02B6-4E5D-90A0-1C02A75DBA25}" presName="linear" presStyleCnt="0">
        <dgm:presLayoutVars>
          <dgm:dir/>
          <dgm:animLvl val="lvl"/>
          <dgm:resizeHandles val="exact"/>
        </dgm:presLayoutVars>
      </dgm:prSet>
      <dgm:spPr/>
    </dgm:pt>
    <dgm:pt modelId="{22DE3D50-1668-4B8B-90EC-EEA11B0EE0B6}" type="pres">
      <dgm:prSet presAssocID="{29E7715C-AA92-486B-9158-5BED57A8B205}" presName="parentLin" presStyleCnt="0"/>
      <dgm:spPr/>
    </dgm:pt>
    <dgm:pt modelId="{E51C65A0-FB8D-4B1A-9E58-CD4E294932B1}" type="pres">
      <dgm:prSet presAssocID="{29E7715C-AA92-486B-9158-5BED57A8B205}" presName="parentLeftMargin" presStyleLbl="node1" presStyleIdx="0" presStyleCnt="5"/>
      <dgm:spPr/>
    </dgm:pt>
    <dgm:pt modelId="{EA032164-CC8A-4E6E-9B41-55B97FED374B}" type="pres">
      <dgm:prSet presAssocID="{29E7715C-AA92-486B-9158-5BED57A8B205}" presName="parentText" presStyleLbl="node1" presStyleIdx="0" presStyleCnt="5" custAng="0" custScaleX="142857" custScaleY="131167" custLinFactNeighborX="-5464" custLinFactNeighborY="7603">
        <dgm:presLayoutVars>
          <dgm:chMax val="0"/>
          <dgm:bulletEnabled val="1"/>
        </dgm:presLayoutVars>
      </dgm:prSet>
      <dgm:spPr/>
      <dgm:t>
        <a:bodyPr/>
        <a:lstStyle/>
        <a:p>
          <a:endParaRPr lang="en-GB"/>
        </a:p>
      </dgm:t>
    </dgm:pt>
    <dgm:pt modelId="{48E23A2C-92CE-4F3A-94AE-A4F86E787053}" type="pres">
      <dgm:prSet presAssocID="{29E7715C-AA92-486B-9158-5BED57A8B205}" presName="negativeSpace" presStyleCnt="0"/>
      <dgm:spPr/>
    </dgm:pt>
    <dgm:pt modelId="{3BE9935E-9F39-4BA9-B387-C8FA649CAE18}" type="pres">
      <dgm:prSet presAssocID="{29E7715C-AA92-486B-9158-5BED57A8B205}" presName="childText" presStyleLbl="conFgAcc1" presStyleIdx="0" presStyleCnt="5">
        <dgm:presLayoutVars>
          <dgm:bulletEnabled val="1"/>
        </dgm:presLayoutVars>
      </dgm:prSet>
      <dgm:spPr/>
    </dgm:pt>
    <dgm:pt modelId="{3E0B5B0A-1B36-4290-8B5F-2951EA8525E7}" type="pres">
      <dgm:prSet presAssocID="{97EE2858-240B-4AE9-B538-83D1DEF25EE0}" presName="spaceBetweenRectangles" presStyleCnt="0"/>
      <dgm:spPr/>
    </dgm:pt>
    <dgm:pt modelId="{2377B5F9-A69E-4AB2-8DCF-87A156C7A9C4}" type="pres">
      <dgm:prSet presAssocID="{804CF75A-ABC1-46F4-8FDF-F30F2FE0C218}" presName="parentLin" presStyleCnt="0"/>
      <dgm:spPr/>
    </dgm:pt>
    <dgm:pt modelId="{AFFA24DE-7BC4-4663-8A50-15ACCFEAC797}" type="pres">
      <dgm:prSet presAssocID="{804CF75A-ABC1-46F4-8FDF-F30F2FE0C218}" presName="parentLeftMargin" presStyleLbl="node1" presStyleIdx="0" presStyleCnt="5"/>
      <dgm:spPr/>
    </dgm:pt>
    <dgm:pt modelId="{CC2C93AF-8920-4CBA-ADAD-0949152C6DD1}" type="pres">
      <dgm:prSet presAssocID="{804CF75A-ABC1-46F4-8FDF-F30F2FE0C218}" presName="parentText" presStyleLbl="node1" presStyleIdx="1" presStyleCnt="5" custScaleX="142857">
        <dgm:presLayoutVars>
          <dgm:chMax val="0"/>
          <dgm:bulletEnabled val="1"/>
        </dgm:presLayoutVars>
      </dgm:prSet>
      <dgm:spPr/>
    </dgm:pt>
    <dgm:pt modelId="{43DC25C2-0D9C-45FA-9245-51E94CE29406}" type="pres">
      <dgm:prSet presAssocID="{804CF75A-ABC1-46F4-8FDF-F30F2FE0C218}" presName="negativeSpace" presStyleCnt="0"/>
      <dgm:spPr/>
    </dgm:pt>
    <dgm:pt modelId="{9B76BD60-6973-45ED-95E1-9CC87FD4F064}" type="pres">
      <dgm:prSet presAssocID="{804CF75A-ABC1-46F4-8FDF-F30F2FE0C218}" presName="childText" presStyleLbl="conFgAcc1" presStyleIdx="1" presStyleCnt="5">
        <dgm:presLayoutVars>
          <dgm:bulletEnabled val="1"/>
        </dgm:presLayoutVars>
      </dgm:prSet>
      <dgm:spPr/>
    </dgm:pt>
    <dgm:pt modelId="{55D38016-614C-4B09-B51F-D68E150D21CC}" type="pres">
      <dgm:prSet presAssocID="{E86304A1-649F-4A58-AB41-CE3A110C76DF}" presName="spaceBetweenRectangles" presStyleCnt="0"/>
      <dgm:spPr/>
    </dgm:pt>
    <dgm:pt modelId="{C6B8DED6-F616-44C1-A2AC-3B4E4668B4A2}" type="pres">
      <dgm:prSet presAssocID="{962357DB-6166-4E1A-88EC-2B49E02FBD0C}" presName="parentLin" presStyleCnt="0"/>
      <dgm:spPr/>
    </dgm:pt>
    <dgm:pt modelId="{F36F917D-B5ED-4600-9EF7-93B0ED23ACB0}" type="pres">
      <dgm:prSet presAssocID="{962357DB-6166-4E1A-88EC-2B49E02FBD0C}" presName="parentLeftMargin" presStyleLbl="node1" presStyleIdx="1" presStyleCnt="5"/>
      <dgm:spPr/>
    </dgm:pt>
    <dgm:pt modelId="{39F63756-6EF1-45F9-AB68-74FBACDA963D}" type="pres">
      <dgm:prSet presAssocID="{962357DB-6166-4E1A-88EC-2B49E02FBD0C}" presName="parentText" presStyleLbl="node1" presStyleIdx="2" presStyleCnt="5" custScaleX="142857">
        <dgm:presLayoutVars>
          <dgm:chMax val="0"/>
          <dgm:bulletEnabled val="1"/>
        </dgm:presLayoutVars>
      </dgm:prSet>
      <dgm:spPr/>
      <dgm:t>
        <a:bodyPr/>
        <a:lstStyle/>
        <a:p>
          <a:endParaRPr lang="en-GB"/>
        </a:p>
      </dgm:t>
    </dgm:pt>
    <dgm:pt modelId="{DB1601A2-65A1-4C8C-ABCB-A9A74AB6DE3F}" type="pres">
      <dgm:prSet presAssocID="{962357DB-6166-4E1A-88EC-2B49E02FBD0C}" presName="negativeSpace" presStyleCnt="0"/>
      <dgm:spPr/>
    </dgm:pt>
    <dgm:pt modelId="{AA933613-D47C-4BFE-B414-F14916B9958D}" type="pres">
      <dgm:prSet presAssocID="{962357DB-6166-4E1A-88EC-2B49E02FBD0C}" presName="childText" presStyleLbl="conFgAcc1" presStyleIdx="2" presStyleCnt="5">
        <dgm:presLayoutVars>
          <dgm:bulletEnabled val="1"/>
        </dgm:presLayoutVars>
      </dgm:prSet>
      <dgm:spPr/>
    </dgm:pt>
    <dgm:pt modelId="{3D4E239C-5C25-407A-A4DD-7EC031BB1EB9}" type="pres">
      <dgm:prSet presAssocID="{23AB4AFB-0594-4F51-9F87-6299EA85BDEB}" presName="spaceBetweenRectangles" presStyleCnt="0"/>
      <dgm:spPr/>
    </dgm:pt>
    <dgm:pt modelId="{88AE5DAD-F7DB-4EC3-8A90-183056AC9DAC}" type="pres">
      <dgm:prSet presAssocID="{A9EC8602-982E-4D0D-B130-66456C43C91E}" presName="parentLin" presStyleCnt="0"/>
      <dgm:spPr/>
    </dgm:pt>
    <dgm:pt modelId="{AC40D78F-B12C-4885-8037-1080EB4A9ECB}" type="pres">
      <dgm:prSet presAssocID="{A9EC8602-982E-4D0D-B130-66456C43C91E}" presName="parentLeftMargin" presStyleLbl="node1" presStyleIdx="2" presStyleCnt="5"/>
      <dgm:spPr/>
    </dgm:pt>
    <dgm:pt modelId="{DD6876DA-0B75-4CEC-8DBE-DA28C586E877}" type="pres">
      <dgm:prSet presAssocID="{A9EC8602-982E-4D0D-B130-66456C43C91E}" presName="parentText" presStyleLbl="node1" presStyleIdx="3" presStyleCnt="5" custScaleX="142857" custScaleY="212128">
        <dgm:presLayoutVars>
          <dgm:chMax val="0"/>
          <dgm:bulletEnabled val="1"/>
        </dgm:presLayoutVars>
      </dgm:prSet>
      <dgm:spPr/>
      <dgm:t>
        <a:bodyPr/>
        <a:lstStyle/>
        <a:p>
          <a:endParaRPr lang="en-GB"/>
        </a:p>
      </dgm:t>
    </dgm:pt>
    <dgm:pt modelId="{C6769B7A-2870-4AE7-8624-6651E4ABBC00}" type="pres">
      <dgm:prSet presAssocID="{A9EC8602-982E-4D0D-B130-66456C43C91E}" presName="negativeSpace" presStyleCnt="0"/>
      <dgm:spPr/>
    </dgm:pt>
    <dgm:pt modelId="{A9D84970-6477-4D8B-B033-B363E41942FB}" type="pres">
      <dgm:prSet presAssocID="{A9EC8602-982E-4D0D-B130-66456C43C91E}" presName="childText" presStyleLbl="conFgAcc1" presStyleIdx="3" presStyleCnt="5">
        <dgm:presLayoutVars>
          <dgm:bulletEnabled val="1"/>
        </dgm:presLayoutVars>
      </dgm:prSet>
      <dgm:spPr/>
    </dgm:pt>
    <dgm:pt modelId="{B3462397-99B1-4F6D-9E3F-C3790479F863}" type="pres">
      <dgm:prSet presAssocID="{401C8262-0BC4-48BC-9262-4BBAC4F9CC81}" presName="spaceBetweenRectangles" presStyleCnt="0"/>
      <dgm:spPr/>
    </dgm:pt>
    <dgm:pt modelId="{9927A800-7ED3-4851-B7B6-BC8FE42AA75E}" type="pres">
      <dgm:prSet presAssocID="{35248785-27B9-4BE8-BA23-27137D9AF2C1}" presName="parentLin" presStyleCnt="0"/>
      <dgm:spPr/>
    </dgm:pt>
    <dgm:pt modelId="{EBECF9ED-BB0A-481B-977A-367BE62A7C56}" type="pres">
      <dgm:prSet presAssocID="{35248785-27B9-4BE8-BA23-27137D9AF2C1}" presName="parentLeftMargin" presStyleLbl="node1" presStyleIdx="3" presStyleCnt="5"/>
      <dgm:spPr/>
    </dgm:pt>
    <dgm:pt modelId="{EF37D5DD-FE92-486F-9F0B-A1C0F643C11C}" type="pres">
      <dgm:prSet presAssocID="{35248785-27B9-4BE8-BA23-27137D9AF2C1}" presName="parentText" presStyleLbl="node1" presStyleIdx="4" presStyleCnt="5" custScaleX="142857" custScaleY="254578">
        <dgm:presLayoutVars>
          <dgm:chMax val="0"/>
          <dgm:bulletEnabled val="1"/>
        </dgm:presLayoutVars>
      </dgm:prSet>
      <dgm:spPr/>
      <dgm:t>
        <a:bodyPr/>
        <a:lstStyle/>
        <a:p>
          <a:endParaRPr lang="en-GB"/>
        </a:p>
      </dgm:t>
    </dgm:pt>
    <dgm:pt modelId="{CD58F3E8-CC52-4DAE-8595-4A18F6A5A212}" type="pres">
      <dgm:prSet presAssocID="{35248785-27B9-4BE8-BA23-27137D9AF2C1}" presName="negativeSpace" presStyleCnt="0"/>
      <dgm:spPr/>
    </dgm:pt>
    <dgm:pt modelId="{BEDD3590-3D76-42F0-81CA-25EFA1A9F226}" type="pres">
      <dgm:prSet presAssocID="{35248785-27B9-4BE8-BA23-27137D9AF2C1}" presName="childText" presStyleLbl="conFgAcc1" presStyleIdx="4" presStyleCnt="5">
        <dgm:presLayoutVars>
          <dgm:bulletEnabled val="1"/>
        </dgm:presLayoutVars>
      </dgm:prSet>
      <dgm:spPr/>
    </dgm:pt>
  </dgm:ptLst>
  <dgm:cxnLst>
    <dgm:cxn modelId="{81B1649B-E3BA-482B-BFF9-CC40F5DADF50}" type="presOf" srcId="{4A604F85-02B6-4E5D-90A0-1C02A75DBA25}" destId="{5B7CEF46-28D9-4133-BDBF-0F1AAD99C60B}" srcOrd="0" destOrd="0" presId="urn:microsoft.com/office/officeart/2005/8/layout/list1"/>
    <dgm:cxn modelId="{E42635FD-4A64-4EA7-97D9-435C63C429AC}" type="presOf" srcId="{804CF75A-ABC1-46F4-8FDF-F30F2FE0C218}" destId="{CC2C93AF-8920-4CBA-ADAD-0949152C6DD1}" srcOrd="1" destOrd="0" presId="urn:microsoft.com/office/officeart/2005/8/layout/list1"/>
    <dgm:cxn modelId="{8714EE6E-E4E1-476C-A662-E4ABB9458DF2}" type="presOf" srcId="{35248785-27B9-4BE8-BA23-27137D9AF2C1}" destId="{EBECF9ED-BB0A-481B-977A-367BE62A7C56}" srcOrd="0" destOrd="0" presId="urn:microsoft.com/office/officeart/2005/8/layout/list1"/>
    <dgm:cxn modelId="{DF6E0FB7-82D4-4249-B27C-74695D29F0F9}" type="presOf" srcId="{962357DB-6166-4E1A-88EC-2B49E02FBD0C}" destId="{F36F917D-B5ED-4600-9EF7-93B0ED23ACB0}" srcOrd="0" destOrd="0" presId="urn:microsoft.com/office/officeart/2005/8/layout/list1"/>
    <dgm:cxn modelId="{F60DCFBB-B5A7-4434-8ED2-6F1070BAED1B}" srcId="{4A604F85-02B6-4E5D-90A0-1C02A75DBA25}" destId="{A9EC8602-982E-4D0D-B130-66456C43C91E}" srcOrd="3" destOrd="0" parTransId="{21AF77D7-8C7C-407C-818C-0439DBA12149}" sibTransId="{401C8262-0BC4-48BC-9262-4BBAC4F9CC81}"/>
    <dgm:cxn modelId="{78652AFA-4FBB-4BD6-B147-501D868806B1}" type="presOf" srcId="{35248785-27B9-4BE8-BA23-27137D9AF2C1}" destId="{EF37D5DD-FE92-486F-9F0B-A1C0F643C11C}" srcOrd="1" destOrd="0" presId="urn:microsoft.com/office/officeart/2005/8/layout/list1"/>
    <dgm:cxn modelId="{26D7F902-31BC-45A2-B781-000176B0122C}" type="presOf" srcId="{29E7715C-AA92-486B-9158-5BED57A8B205}" destId="{EA032164-CC8A-4E6E-9B41-55B97FED374B}" srcOrd="1" destOrd="0" presId="urn:microsoft.com/office/officeart/2005/8/layout/list1"/>
    <dgm:cxn modelId="{708AAC53-0502-4C52-A324-58C486BB1166}" type="presOf" srcId="{29E7715C-AA92-486B-9158-5BED57A8B205}" destId="{E51C65A0-FB8D-4B1A-9E58-CD4E294932B1}" srcOrd="0" destOrd="0" presId="urn:microsoft.com/office/officeart/2005/8/layout/list1"/>
    <dgm:cxn modelId="{31C3EC29-D735-42F8-B61A-09A81CB9BB33}" type="presOf" srcId="{A9EC8602-982E-4D0D-B130-66456C43C91E}" destId="{AC40D78F-B12C-4885-8037-1080EB4A9ECB}" srcOrd="0" destOrd="0" presId="urn:microsoft.com/office/officeart/2005/8/layout/list1"/>
    <dgm:cxn modelId="{BB81B8E8-9036-420F-94CA-043067DEB82A}" type="presOf" srcId="{804CF75A-ABC1-46F4-8FDF-F30F2FE0C218}" destId="{AFFA24DE-7BC4-4663-8A50-15ACCFEAC797}" srcOrd="0" destOrd="0" presId="urn:microsoft.com/office/officeart/2005/8/layout/list1"/>
    <dgm:cxn modelId="{9FF39348-B889-42DE-9213-DEF6B4D92CB1}" type="presOf" srcId="{962357DB-6166-4E1A-88EC-2B49E02FBD0C}" destId="{39F63756-6EF1-45F9-AB68-74FBACDA963D}" srcOrd="1" destOrd="0" presId="urn:microsoft.com/office/officeart/2005/8/layout/list1"/>
    <dgm:cxn modelId="{E1C694E5-A223-45A2-B874-E9DCE4070741}" srcId="{4A604F85-02B6-4E5D-90A0-1C02A75DBA25}" destId="{29E7715C-AA92-486B-9158-5BED57A8B205}" srcOrd="0" destOrd="0" parTransId="{B3A1F3DD-C0B8-445B-B4DF-68D094BBB67C}" sibTransId="{97EE2858-240B-4AE9-B538-83D1DEF25EE0}"/>
    <dgm:cxn modelId="{A9A58D0D-807E-4853-AB75-243FF85D900D}" srcId="{4A604F85-02B6-4E5D-90A0-1C02A75DBA25}" destId="{804CF75A-ABC1-46F4-8FDF-F30F2FE0C218}" srcOrd="1" destOrd="0" parTransId="{4FF24E42-DD4D-46C0-9F8F-1FE24581B8D6}" sibTransId="{E86304A1-649F-4A58-AB41-CE3A110C76DF}"/>
    <dgm:cxn modelId="{E36717F6-43E3-456E-8D77-2A44BC496180}" srcId="{4A604F85-02B6-4E5D-90A0-1C02A75DBA25}" destId="{962357DB-6166-4E1A-88EC-2B49E02FBD0C}" srcOrd="2" destOrd="0" parTransId="{1DF8D73C-D0F4-40A8-B18C-A0181295ACB2}" sibTransId="{23AB4AFB-0594-4F51-9F87-6299EA85BDEB}"/>
    <dgm:cxn modelId="{F9549B48-267B-4B12-BC1F-DCB13F63416D}" type="presOf" srcId="{A9EC8602-982E-4D0D-B130-66456C43C91E}" destId="{DD6876DA-0B75-4CEC-8DBE-DA28C586E877}" srcOrd="1" destOrd="0" presId="urn:microsoft.com/office/officeart/2005/8/layout/list1"/>
    <dgm:cxn modelId="{FB495A62-310B-4EB7-8009-63D3A88E81E0}" srcId="{4A604F85-02B6-4E5D-90A0-1C02A75DBA25}" destId="{35248785-27B9-4BE8-BA23-27137D9AF2C1}" srcOrd="4" destOrd="0" parTransId="{07871076-687B-4CE5-A94C-F0839817A9F8}" sibTransId="{D0A48442-7E28-48C9-A9D7-23BBBA83A04F}"/>
    <dgm:cxn modelId="{41E087B1-67B6-409B-AB99-048FB8BD13CC}" type="presParOf" srcId="{5B7CEF46-28D9-4133-BDBF-0F1AAD99C60B}" destId="{22DE3D50-1668-4B8B-90EC-EEA11B0EE0B6}" srcOrd="0" destOrd="0" presId="urn:microsoft.com/office/officeart/2005/8/layout/list1"/>
    <dgm:cxn modelId="{15FBE92F-1B7C-4CF7-BBE1-EA206EB1C74A}" type="presParOf" srcId="{22DE3D50-1668-4B8B-90EC-EEA11B0EE0B6}" destId="{E51C65A0-FB8D-4B1A-9E58-CD4E294932B1}" srcOrd="0" destOrd="0" presId="urn:microsoft.com/office/officeart/2005/8/layout/list1"/>
    <dgm:cxn modelId="{5C4259F1-A73B-494C-AF02-BEC5AA8A5D99}" type="presParOf" srcId="{22DE3D50-1668-4B8B-90EC-EEA11B0EE0B6}" destId="{EA032164-CC8A-4E6E-9B41-55B97FED374B}" srcOrd="1" destOrd="0" presId="urn:microsoft.com/office/officeart/2005/8/layout/list1"/>
    <dgm:cxn modelId="{1C4BD595-5694-417F-93AE-432936D0AD2D}" type="presParOf" srcId="{5B7CEF46-28D9-4133-BDBF-0F1AAD99C60B}" destId="{48E23A2C-92CE-4F3A-94AE-A4F86E787053}" srcOrd="1" destOrd="0" presId="urn:microsoft.com/office/officeart/2005/8/layout/list1"/>
    <dgm:cxn modelId="{2B3D4880-21B4-43F2-A483-0F63D5C79EC4}" type="presParOf" srcId="{5B7CEF46-28D9-4133-BDBF-0F1AAD99C60B}" destId="{3BE9935E-9F39-4BA9-B387-C8FA649CAE18}" srcOrd="2" destOrd="0" presId="urn:microsoft.com/office/officeart/2005/8/layout/list1"/>
    <dgm:cxn modelId="{FFEDCD26-64ED-4D2A-826D-EF2FFA875E11}" type="presParOf" srcId="{5B7CEF46-28D9-4133-BDBF-0F1AAD99C60B}" destId="{3E0B5B0A-1B36-4290-8B5F-2951EA8525E7}" srcOrd="3" destOrd="0" presId="urn:microsoft.com/office/officeart/2005/8/layout/list1"/>
    <dgm:cxn modelId="{D7FB30C4-554C-4964-A5C4-01348EA73F51}" type="presParOf" srcId="{5B7CEF46-28D9-4133-BDBF-0F1AAD99C60B}" destId="{2377B5F9-A69E-4AB2-8DCF-87A156C7A9C4}" srcOrd="4" destOrd="0" presId="urn:microsoft.com/office/officeart/2005/8/layout/list1"/>
    <dgm:cxn modelId="{952D0613-D5DA-489E-9F30-EBC1D9C746F7}" type="presParOf" srcId="{2377B5F9-A69E-4AB2-8DCF-87A156C7A9C4}" destId="{AFFA24DE-7BC4-4663-8A50-15ACCFEAC797}" srcOrd="0" destOrd="0" presId="urn:microsoft.com/office/officeart/2005/8/layout/list1"/>
    <dgm:cxn modelId="{9D0250AE-7CA0-4C5F-85F8-0A83555350D0}" type="presParOf" srcId="{2377B5F9-A69E-4AB2-8DCF-87A156C7A9C4}" destId="{CC2C93AF-8920-4CBA-ADAD-0949152C6DD1}" srcOrd="1" destOrd="0" presId="urn:microsoft.com/office/officeart/2005/8/layout/list1"/>
    <dgm:cxn modelId="{E0D2720E-35BE-4C86-9332-ED40FF8A7390}" type="presParOf" srcId="{5B7CEF46-28D9-4133-BDBF-0F1AAD99C60B}" destId="{43DC25C2-0D9C-45FA-9245-51E94CE29406}" srcOrd="5" destOrd="0" presId="urn:microsoft.com/office/officeart/2005/8/layout/list1"/>
    <dgm:cxn modelId="{A49F92F4-D934-42E9-963D-9E1A3B0A5968}" type="presParOf" srcId="{5B7CEF46-28D9-4133-BDBF-0F1AAD99C60B}" destId="{9B76BD60-6973-45ED-95E1-9CC87FD4F064}" srcOrd="6" destOrd="0" presId="urn:microsoft.com/office/officeart/2005/8/layout/list1"/>
    <dgm:cxn modelId="{B58D866C-8D9B-4A03-9A79-697D8EF21427}" type="presParOf" srcId="{5B7CEF46-28D9-4133-BDBF-0F1AAD99C60B}" destId="{55D38016-614C-4B09-B51F-D68E150D21CC}" srcOrd="7" destOrd="0" presId="urn:microsoft.com/office/officeart/2005/8/layout/list1"/>
    <dgm:cxn modelId="{B061CD97-AB41-4017-9FF3-7118E61A0597}" type="presParOf" srcId="{5B7CEF46-28D9-4133-BDBF-0F1AAD99C60B}" destId="{C6B8DED6-F616-44C1-A2AC-3B4E4668B4A2}" srcOrd="8" destOrd="0" presId="urn:microsoft.com/office/officeart/2005/8/layout/list1"/>
    <dgm:cxn modelId="{06606361-BA33-4851-B38A-6F3BA8C6612C}" type="presParOf" srcId="{C6B8DED6-F616-44C1-A2AC-3B4E4668B4A2}" destId="{F36F917D-B5ED-4600-9EF7-93B0ED23ACB0}" srcOrd="0" destOrd="0" presId="urn:microsoft.com/office/officeart/2005/8/layout/list1"/>
    <dgm:cxn modelId="{5BFA65AE-4EA3-4C41-A7BB-3F4CDEDCCA0D}" type="presParOf" srcId="{C6B8DED6-F616-44C1-A2AC-3B4E4668B4A2}" destId="{39F63756-6EF1-45F9-AB68-74FBACDA963D}" srcOrd="1" destOrd="0" presId="urn:microsoft.com/office/officeart/2005/8/layout/list1"/>
    <dgm:cxn modelId="{0B1D300A-657E-4397-B7FE-141A5572B9B4}" type="presParOf" srcId="{5B7CEF46-28D9-4133-BDBF-0F1AAD99C60B}" destId="{DB1601A2-65A1-4C8C-ABCB-A9A74AB6DE3F}" srcOrd="9" destOrd="0" presId="urn:microsoft.com/office/officeart/2005/8/layout/list1"/>
    <dgm:cxn modelId="{9BB0B8BB-F318-49AE-A211-709F42ADE0C1}" type="presParOf" srcId="{5B7CEF46-28D9-4133-BDBF-0F1AAD99C60B}" destId="{AA933613-D47C-4BFE-B414-F14916B9958D}" srcOrd="10" destOrd="0" presId="urn:microsoft.com/office/officeart/2005/8/layout/list1"/>
    <dgm:cxn modelId="{048C1B28-CA21-4DFC-B999-1A52D080326A}" type="presParOf" srcId="{5B7CEF46-28D9-4133-BDBF-0F1AAD99C60B}" destId="{3D4E239C-5C25-407A-A4DD-7EC031BB1EB9}" srcOrd="11" destOrd="0" presId="urn:microsoft.com/office/officeart/2005/8/layout/list1"/>
    <dgm:cxn modelId="{7BF14503-7DEC-4975-8423-2D9BE5510759}" type="presParOf" srcId="{5B7CEF46-28D9-4133-BDBF-0F1AAD99C60B}" destId="{88AE5DAD-F7DB-4EC3-8A90-183056AC9DAC}" srcOrd="12" destOrd="0" presId="urn:microsoft.com/office/officeart/2005/8/layout/list1"/>
    <dgm:cxn modelId="{29CED6B9-09C6-4565-A02D-3D9CF989B41A}" type="presParOf" srcId="{88AE5DAD-F7DB-4EC3-8A90-183056AC9DAC}" destId="{AC40D78F-B12C-4885-8037-1080EB4A9ECB}" srcOrd="0" destOrd="0" presId="urn:microsoft.com/office/officeart/2005/8/layout/list1"/>
    <dgm:cxn modelId="{37A90571-8B1A-46F2-A91F-F4AD8838F00F}" type="presParOf" srcId="{88AE5DAD-F7DB-4EC3-8A90-183056AC9DAC}" destId="{DD6876DA-0B75-4CEC-8DBE-DA28C586E877}" srcOrd="1" destOrd="0" presId="urn:microsoft.com/office/officeart/2005/8/layout/list1"/>
    <dgm:cxn modelId="{FD8500F1-E266-4931-A724-908658C8456C}" type="presParOf" srcId="{5B7CEF46-28D9-4133-BDBF-0F1AAD99C60B}" destId="{C6769B7A-2870-4AE7-8624-6651E4ABBC00}" srcOrd="13" destOrd="0" presId="urn:microsoft.com/office/officeart/2005/8/layout/list1"/>
    <dgm:cxn modelId="{3468289C-56FE-4ADB-A817-98164F2BD5DA}" type="presParOf" srcId="{5B7CEF46-28D9-4133-BDBF-0F1AAD99C60B}" destId="{A9D84970-6477-4D8B-B033-B363E41942FB}" srcOrd="14" destOrd="0" presId="urn:microsoft.com/office/officeart/2005/8/layout/list1"/>
    <dgm:cxn modelId="{75FAE41B-0F99-40B0-A71F-3113313E0A42}" type="presParOf" srcId="{5B7CEF46-28D9-4133-BDBF-0F1AAD99C60B}" destId="{B3462397-99B1-4F6D-9E3F-C3790479F863}" srcOrd="15" destOrd="0" presId="urn:microsoft.com/office/officeart/2005/8/layout/list1"/>
    <dgm:cxn modelId="{43412CA0-BCBC-45B3-B33A-42027D2D60DE}" type="presParOf" srcId="{5B7CEF46-28D9-4133-BDBF-0F1AAD99C60B}" destId="{9927A800-7ED3-4851-B7B6-BC8FE42AA75E}" srcOrd="16" destOrd="0" presId="urn:microsoft.com/office/officeart/2005/8/layout/list1"/>
    <dgm:cxn modelId="{C7866EE9-853F-4D31-95CC-7271678B2A26}" type="presParOf" srcId="{9927A800-7ED3-4851-B7B6-BC8FE42AA75E}" destId="{EBECF9ED-BB0A-481B-977A-367BE62A7C56}" srcOrd="0" destOrd="0" presId="urn:microsoft.com/office/officeart/2005/8/layout/list1"/>
    <dgm:cxn modelId="{F00CB79C-8C1E-4CDD-A0B0-A9BD835C63C8}" type="presParOf" srcId="{9927A800-7ED3-4851-B7B6-BC8FE42AA75E}" destId="{EF37D5DD-FE92-486F-9F0B-A1C0F643C11C}" srcOrd="1" destOrd="0" presId="urn:microsoft.com/office/officeart/2005/8/layout/list1"/>
    <dgm:cxn modelId="{CB13C21B-9378-45AE-B50A-B2C244F19211}" type="presParOf" srcId="{5B7CEF46-28D9-4133-BDBF-0F1AAD99C60B}" destId="{CD58F3E8-CC52-4DAE-8595-4A18F6A5A212}" srcOrd="17" destOrd="0" presId="urn:microsoft.com/office/officeart/2005/8/layout/list1"/>
    <dgm:cxn modelId="{FB3228F2-D854-4F78-9A2E-FBD6224FBCF7}" type="presParOf" srcId="{5B7CEF46-28D9-4133-BDBF-0F1AAD99C60B}" destId="{BEDD3590-3D76-42F0-81CA-25EFA1A9F226}"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E2E7BA-53BC-4951-B87E-885A38E1839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88695ADD-D996-42D4-BF31-19E1D9BC7A19}">
      <dgm:prSet phldrT="[Text]" custT="1"/>
      <dgm:spPr/>
      <dgm:t>
        <a:bodyPr/>
        <a:lstStyle/>
        <a:p>
          <a:r>
            <a:rPr lang="en-GB" sz="2400" dirty="0" smtClean="0"/>
            <a:t>If</a:t>
          </a:r>
          <a:r>
            <a:rPr lang="en-GB" sz="2400" baseline="0" dirty="0" smtClean="0"/>
            <a:t> yes,  another strategy meeting held. Child protection order made. Parents informed of action</a:t>
          </a:r>
          <a:endParaRPr lang="en-GB" sz="2400" dirty="0"/>
        </a:p>
      </dgm:t>
    </dgm:pt>
    <dgm:pt modelId="{3D238F32-6A9D-4B86-A3C9-7854254430D5}" type="parTrans" cxnId="{1FCCC94D-C7EA-4316-BADE-6C7FFE4EAC2C}">
      <dgm:prSet/>
      <dgm:spPr/>
      <dgm:t>
        <a:bodyPr/>
        <a:lstStyle/>
        <a:p>
          <a:endParaRPr lang="en-GB"/>
        </a:p>
      </dgm:t>
    </dgm:pt>
    <dgm:pt modelId="{C32C151F-F67B-4F5A-BF8B-49C676F72B2A}" type="sibTrans" cxnId="{1FCCC94D-C7EA-4316-BADE-6C7FFE4EAC2C}">
      <dgm:prSet/>
      <dgm:spPr/>
      <dgm:t>
        <a:bodyPr/>
        <a:lstStyle/>
        <a:p>
          <a:endParaRPr lang="en-GB"/>
        </a:p>
      </dgm:t>
    </dgm:pt>
    <dgm:pt modelId="{1D4755FD-9960-43C7-9B29-49B3F12D1415}">
      <dgm:prSet phldrT="[Text]"/>
      <dgm:spPr/>
      <dgm:t>
        <a:bodyPr/>
        <a:lstStyle/>
        <a:p>
          <a:r>
            <a:rPr lang="en-GB" dirty="0" smtClean="0"/>
            <a:t>Joint police and social services interview(child)</a:t>
          </a:r>
          <a:endParaRPr lang="en-GB" dirty="0"/>
        </a:p>
      </dgm:t>
    </dgm:pt>
    <dgm:pt modelId="{47E4F2D1-ECE8-4A8A-B73A-E9F3FA786F55}" type="parTrans" cxnId="{5F074622-4AF6-4203-B501-490ACE6352B8}">
      <dgm:prSet/>
      <dgm:spPr/>
      <dgm:t>
        <a:bodyPr/>
        <a:lstStyle/>
        <a:p>
          <a:endParaRPr lang="en-GB"/>
        </a:p>
      </dgm:t>
    </dgm:pt>
    <dgm:pt modelId="{A9DE2DE9-9090-43B0-A847-1B68F43160A8}" type="sibTrans" cxnId="{5F074622-4AF6-4203-B501-490ACE6352B8}">
      <dgm:prSet/>
      <dgm:spPr/>
      <dgm:t>
        <a:bodyPr/>
        <a:lstStyle/>
        <a:p>
          <a:endParaRPr lang="en-GB"/>
        </a:p>
      </dgm:t>
    </dgm:pt>
    <dgm:pt modelId="{D94886FC-34CD-4B9A-945E-9714D7FBE605}">
      <dgm:prSet phldrT="[Text]"/>
      <dgm:spPr/>
      <dgm:t>
        <a:bodyPr/>
        <a:lstStyle/>
        <a:p>
          <a:r>
            <a:rPr lang="en-GB" dirty="0" smtClean="0"/>
            <a:t>Perpetrator removed, care order made. Child Protection conference undertaken</a:t>
          </a:r>
          <a:endParaRPr lang="en-GB" dirty="0"/>
        </a:p>
      </dgm:t>
    </dgm:pt>
    <dgm:pt modelId="{28F87F1F-AB1E-42B0-A2CC-A468BF764B00}" type="parTrans" cxnId="{B4A7C8CB-9503-49A0-857A-CF44717780E7}">
      <dgm:prSet/>
      <dgm:spPr/>
      <dgm:t>
        <a:bodyPr/>
        <a:lstStyle/>
        <a:p>
          <a:endParaRPr lang="en-GB"/>
        </a:p>
      </dgm:t>
    </dgm:pt>
    <dgm:pt modelId="{001E9541-BA7C-4C96-8E19-CBFB7467315F}" type="sibTrans" cxnId="{B4A7C8CB-9503-49A0-857A-CF44717780E7}">
      <dgm:prSet/>
      <dgm:spPr/>
      <dgm:t>
        <a:bodyPr/>
        <a:lstStyle/>
        <a:p>
          <a:endParaRPr lang="en-GB"/>
        </a:p>
      </dgm:t>
    </dgm:pt>
    <dgm:pt modelId="{4C2867F6-68F7-4A92-8BD8-798A7F17B187}" type="pres">
      <dgm:prSet presAssocID="{23E2E7BA-53BC-4951-B87E-885A38E18395}" presName="linear" presStyleCnt="0">
        <dgm:presLayoutVars>
          <dgm:dir/>
          <dgm:animLvl val="lvl"/>
          <dgm:resizeHandles val="exact"/>
        </dgm:presLayoutVars>
      </dgm:prSet>
      <dgm:spPr/>
    </dgm:pt>
    <dgm:pt modelId="{4E31051C-4893-4056-A47A-4273A4B89290}" type="pres">
      <dgm:prSet presAssocID="{88695ADD-D996-42D4-BF31-19E1D9BC7A19}" presName="parentLin" presStyleCnt="0"/>
      <dgm:spPr/>
    </dgm:pt>
    <dgm:pt modelId="{07BD74F9-7E0F-4379-B0AD-568D7B375289}" type="pres">
      <dgm:prSet presAssocID="{88695ADD-D996-42D4-BF31-19E1D9BC7A19}" presName="parentLeftMargin" presStyleLbl="node1" presStyleIdx="0" presStyleCnt="3"/>
      <dgm:spPr/>
    </dgm:pt>
    <dgm:pt modelId="{FF08F300-EB0E-413A-B6D3-D393F7C97B32}" type="pres">
      <dgm:prSet presAssocID="{88695ADD-D996-42D4-BF31-19E1D9BC7A19}" presName="parentText" presStyleLbl="node1" presStyleIdx="0" presStyleCnt="3" custScaleX="142857" custScaleY="239734" custLinFactNeighborX="-27487" custLinFactNeighborY="1558">
        <dgm:presLayoutVars>
          <dgm:chMax val="0"/>
          <dgm:bulletEnabled val="1"/>
        </dgm:presLayoutVars>
      </dgm:prSet>
      <dgm:spPr/>
      <dgm:t>
        <a:bodyPr/>
        <a:lstStyle/>
        <a:p>
          <a:endParaRPr lang="en-GB"/>
        </a:p>
      </dgm:t>
    </dgm:pt>
    <dgm:pt modelId="{328D57C9-17B8-4D7C-A364-91A8DDD7E040}" type="pres">
      <dgm:prSet presAssocID="{88695ADD-D996-42D4-BF31-19E1D9BC7A19}" presName="negativeSpace" presStyleCnt="0"/>
      <dgm:spPr/>
    </dgm:pt>
    <dgm:pt modelId="{F18B4F42-3CE9-4238-B6EA-AE2F4DDAEEBB}" type="pres">
      <dgm:prSet presAssocID="{88695ADD-D996-42D4-BF31-19E1D9BC7A19}" presName="childText" presStyleLbl="conFgAcc1" presStyleIdx="0" presStyleCnt="3">
        <dgm:presLayoutVars>
          <dgm:bulletEnabled val="1"/>
        </dgm:presLayoutVars>
      </dgm:prSet>
      <dgm:spPr/>
    </dgm:pt>
    <dgm:pt modelId="{E0ED548F-AEE3-4618-A78C-7675236F66CB}" type="pres">
      <dgm:prSet presAssocID="{C32C151F-F67B-4F5A-BF8B-49C676F72B2A}" presName="spaceBetweenRectangles" presStyleCnt="0"/>
      <dgm:spPr/>
    </dgm:pt>
    <dgm:pt modelId="{6D7B9F07-B226-4341-9BE5-BFA3B6EE701D}" type="pres">
      <dgm:prSet presAssocID="{1D4755FD-9960-43C7-9B29-49B3F12D1415}" presName="parentLin" presStyleCnt="0"/>
      <dgm:spPr/>
    </dgm:pt>
    <dgm:pt modelId="{9D890CF7-5692-4B15-BD32-D8B22BD78447}" type="pres">
      <dgm:prSet presAssocID="{1D4755FD-9960-43C7-9B29-49B3F12D1415}" presName="parentLeftMargin" presStyleLbl="node1" presStyleIdx="0" presStyleCnt="3"/>
      <dgm:spPr/>
    </dgm:pt>
    <dgm:pt modelId="{EF3D2E37-BB76-4DE5-BD3F-5368E9EC18F4}" type="pres">
      <dgm:prSet presAssocID="{1D4755FD-9960-43C7-9B29-49B3F12D1415}" presName="parentText" presStyleLbl="node1" presStyleIdx="1" presStyleCnt="3" custAng="0" custScaleX="142857" custScaleY="262620" custLinFactNeighborX="-60601" custLinFactNeighborY="10519">
        <dgm:presLayoutVars>
          <dgm:chMax val="0"/>
          <dgm:bulletEnabled val="1"/>
        </dgm:presLayoutVars>
      </dgm:prSet>
      <dgm:spPr/>
      <dgm:t>
        <a:bodyPr/>
        <a:lstStyle/>
        <a:p>
          <a:endParaRPr lang="en-GB"/>
        </a:p>
      </dgm:t>
    </dgm:pt>
    <dgm:pt modelId="{B94FAAB9-1103-4CF7-BFC3-B7E4A74FD7E5}" type="pres">
      <dgm:prSet presAssocID="{1D4755FD-9960-43C7-9B29-49B3F12D1415}" presName="negativeSpace" presStyleCnt="0"/>
      <dgm:spPr/>
    </dgm:pt>
    <dgm:pt modelId="{19F43272-DAD7-4173-9573-D409DFD5163D}" type="pres">
      <dgm:prSet presAssocID="{1D4755FD-9960-43C7-9B29-49B3F12D1415}" presName="childText" presStyleLbl="conFgAcc1" presStyleIdx="1" presStyleCnt="3">
        <dgm:presLayoutVars>
          <dgm:bulletEnabled val="1"/>
        </dgm:presLayoutVars>
      </dgm:prSet>
      <dgm:spPr/>
    </dgm:pt>
    <dgm:pt modelId="{58EF27B5-ADD3-4E0B-BDAD-C64A2DFB5B7D}" type="pres">
      <dgm:prSet presAssocID="{A9DE2DE9-9090-43B0-A847-1B68F43160A8}" presName="spaceBetweenRectangles" presStyleCnt="0"/>
      <dgm:spPr/>
    </dgm:pt>
    <dgm:pt modelId="{7537C724-E82B-4A63-A468-6CC5747428A5}" type="pres">
      <dgm:prSet presAssocID="{D94886FC-34CD-4B9A-945E-9714D7FBE605}" presName="parentLin" presStyleCnt="0"/>
      <dgm:spPr/>
    </dgm:pt>
    <dgm:pt modelId="{B9B15823-2C12-4C27-B057-E984E1BC8B35}" type="pres">
      <dgm:prSet presAssocID="{D94886FC-34CD-4B9A-945E-9714D7FBE605}" presName="parentLeftMargin" presStyleLbl="node1" presStyleIdx="1" presStyleCnt="3"/>
      <dgm:spPr/>
    </dgm:pt>
    <dgm:pt modelId="{87FC7640-E319-44AF-9AB7-563B948E6A60}" type="pres">
      <dgm:prSet presAssocID="{D94886FC-34CD-4B9A-945E-9714D7FBE605}" presName="parentText" presStyleLbl="node1" presStyleIdx="2" presStyleCnt="3" custScaleX="157296" custScaleY="330277">
        <dgm:presLayoutVars>
          <dgm:chMax val="0"/>
          <dgm:bulletEnabled val="1"/>
        </dgm:presLayoutVars>
      </dgm:prSet>
      <dgm:spPr/>
      <dgm:t>
        <a:bodyPr/>
        <a:lstStyle/>
        <a:p>
          <a:endParaRPr lang="en-GB"/>
        </a:p>
      </dgm:t>
    </dgm:pt>
    <dgm:pt modelId="{6C8242A6-3C4C-4848-8451-063F8FC6809C}" type="pres">
      <dgm:prSet presAssocID="{D94886FC-34CD-4B9A-945E-9714D7FBE605}" presName="negativeSpace" presStyleCnt="0"/>
      <dgm:spPr/>
    </dgm:pt>
    <dgm:pt modelId="{E3037C34-172A-415B-A8BE-986E9BB385E9}" type="pres">
      <dgm:prSet presAssocID="{D94886FC-34CD-4B9A-945E-9714D7FBE605}" presName="childText" presStyleLbl="conFgAcc1" presStyleIdx="2" presStyleCnt="3">
        <dgm:presLayoutVars>
          <dgm:bulletEnabled val="1"/>
        </dgm:presLayoutVars>
      </dgm:prSet>
      <dgm:spPr/>
    </dgm:pt>
  </dgm:ptLst>
  <dgm:cxnLst>
    <dgm:cxn modelId="{5F074622-4AF6-4203-B501-490ACE6352B8}" srcId="{23E2E7BA-53BC-4951-B87E-885A38E18395}" destId="{1D4755FD-9960-43C7-9B29-49B3F12D1415}" srcOrd="1" destOrd="0" parTransId="{47E4F2D1-ECE8-4A8A-B73A-E9F3FA786F55}" sibTransId="{A9DE2DE9-9090-43B0-A847-1B68F43160A8}"/>
    <dgm:cxn modelId="{7C78F370-BD46-42BF-A730-2E2F2BCB7A9D}" type="presOf" srcId="{D94886FC-34CD-4B9A-945E-9714D7FBE605}" destId="{87FC7640-E319-44AF-9AB7-563B948E6A60}" srcOrd="1" destOrd="0" presId="urn:microsoft.com/office/officeart/2005/8/layout/list1"/>
    <dgm:cxn modelId="{AA6CFEDC-EDE4-4F98-B024-194E7F1B58A5}" type="presOf" srcId="{1D4755FD-9960-43C7-9B29-49B3F12D1415}" destId="{9D890CF7-5692-4B15-BD32-D8B22BD78447}" srcOrd="0" destOrd="0" presId="urn:microsoft.com/office/officeart/2005/8/layout/list1"/>
    <dgm:cxn modelId="{7FF9183F-DEE1-4BF8-9E23-6AA13DA0CF65}" type="presOf" srcId="{88695ADD-D996-42D4-BF31-19E1D9BC7A19}" destId="{FF08F300-EB0E-413A-B6D3-D393F7C97B32}" srcOrd="1" destOrd="0" presId="urn:microsoft.com/office/officeart/2005/8/layout/list1"/>
    <dgm:cxn modelId="{AC6270C5-7E67-4A93-A18B-67661B3530FE}" type="presOf" srcId="{1D4755FD-9960-43C7-9B29-49B3F12D1415}" destId="{EF3D2E37-BB76-4DE5-BD3F-5368E9EC18F4}" srcOrd="1" destOrd="0" presId="urn:microsoft.com/office/officeart/2005/8/layout/list1"/>
    <dgm:cxn modelId="{B4A7C8CB-9503-49A0-857A-CF44717780E7}" srcId="{23E2E7BA-53BC-4951-B87E-885A38E18395}" destId="{D94886FC-34CD-4B9A-945E-9714D7FBE605}" srcOrd="2" destOrd="0" parTransId="{28F87F1F-AB1E-42B0-A2CC-A468BF764B00}" sibTransId="{001E9541-BA7C-4C96-8E19-CBFB7467315F}"/>
    <dgm:cxn modelId="{E4CD5476-F84A-4DD5-A2D5-0FD423E84F92}" type="presOf" srcId="{88695ADD-D996-42D4-BF31-19E1D9BC7A19}" destId="{07BD74F9-7E0F-4379-B0AD-568D7B375289}" srcOrd="0" destOrd="0" presId="urn:microsoft.com/office/officeart/2005/8/layout/list1"/>
    <dgm:cxn modelId="{0E9F966E-C5C5-4638-A9CC-D93BAB8D6016}" type="presOf" srcId="{D94886FC-34CD-4B9A-945E-9714D7FBE605}" destId="{B9B15823-2C12-4C27-B057-E984E1BC8B35}" srcOrd="0" destOrd="0" presId="urn:microsoft.com/office/officeart/2005/8/layout/list1"/>
    <dgm:cxn modelId="{1FCCC94D-C7EA-4316-BADE-6C7FFE4EAC2C}" srcId="{23E2E7BA-53BC-4951-B87E-885A38E18395}" destId="{88695ADD-D996-42D4-BF31-19E1D9BC7A19}" srcOrd="0" destOrd="0" parTransId="{3D238F32-6A9D-4B86-A3C9-7854254430D5}" sibTransId="{C32C151F-F67B-4F5A-BF8B-49C676F72B2A}"/>
    <dgm:cxn modelId="{67F83AE6-B3BE-42C2-B1DA-6654BA9D075C}" type="presOf" srcId="{23E2E7BA-53BC-4951-B87E-885A38E18395}" destId="{4C2867F6-68F7-4A92-8BD8-798A7F17B187}" srcOrd="0" destOrd="0" presId="urn:microsoft.com/office/officeart/2005/8/layout/list1"/>
    <dgm:cxn modelId="{0B243238-251E-476E-8500-5EFB15FEA2AF}" type="presParOf" srcId="{4C2867F6-68F7-4A92-8BD8-798A7F17B187}" destId="{4E31051C-4893-4056-A47A-4273A4B89290}" srcOrd="0" destOrd="0" presId="urn:microsoft.com/office/officeart/2005/8/layout/list1"/>
    <dgm:cxn modelId="{3548D488-C4BD-4218-82D0-4FF18C64C114}" type="presParOf" srcId="{4E31051C-4893-4056-A47A-4273A4B89290}" destId="{07BD74F9-7E0F-4379-B0AD-568D7B375289}" srcOrd="0" destOrd="0" presId="urn:microsoft.com/office/officeart/2005/8/layout/list1"/>
    <dgm:cxn modelId="{6DDDDB42-C87D-41DE-9322-DAFCC0B7BCCF}" type="presParOf" srcId="{4E31051C-4893-4056-A47A-4273A4B89290}" destId="{FF08F300-EB0E-413A-B6D3-D393F7C97B32}" srcOrd="1" destOrd="0" presId="urn:microsoft.com/office/officeart/2005/8/layout/list1"/>
    <dgm:cxn modelId="{F5CE8292-CAEF-48F6-8243-48105CEF1A13}" type="presParOf" srcId="{4C2867F6-68F7-4A92-8BD8-798A7F17B187}" destId="{328D57C9-17B8-4D7C-A364-91A8DDD7E040}" srcOrd="1" destOrd="0" presId="urn:microsoft.com/office/officeart/2005/8/layout/list1"/>
    <dgm:cxn modelId="{F17421EE-04AB-4175-8486-3450DB62C6CE}" type="presParOf" srcId="{4C2867F6-68F7-4A92-8BD8-798A7F17B187}" destId="{F18B4F42-3CE9-4238-B6EA-AE2F4DDAEEBB}" srcOrd="2" destOrd="0" presId="urn:microsoft.com/office/officeart/2005/8/layout/list1"/>
    <dgm:cxn modelId="{4FEE4161-7771-49A6-B0AE-39CD52D476B8}" type="presParOf" srcId="{4C2867F6-68F7-4A92-8BD8-798A7F17B187}" destId="{E0ED548F-AEE3-4618-A78C-7675236F66CB}" srcOrd="3" destOrd="0" presId="urn:microsoft.com/office/officeart/2005/8/layout/list1"/>
    <dgm:cxn modelId="{162BE643-BE37-48D3-A1C4-C944AA14FD44}" type="presParOf" srcId="{4C2867F6-68F7-4A92-8BD8-798A7F17B187}" destId="{6D7B9F07-B226-4341-9BE5-BFA3B6EE701D}" srcOrd="4" destOrd="0" presId="urn:microsoft.com/office/officeart/2005/8/layout/list1"/>
    <dgm:cxn modelId="{EE8F9DCB-F864-477B-AECA-6776D001E2ED}" type="presParOf" srcId="{6D7B9F07-B226-4341-9BE5-BFA3B6EE701D}" destId="{9D890CF7-5692-4B15-BD32-D8B22BD78447}" srcOrd="0" destOrd="0" presId="urn:microsoft.com/office/officeart/2005/8/layout/list1"/>
    <dgm:cxn modelId="{90D3228F-3FC7-46A8-AE07-BFE2C400F521}" type="presParOf" srcId="{6D7B9F07-B226-4341-9BE5-BFA3B6EE701D}" destId="{EF3D2E37-BB76-4DE5-BD3F-5368E9EC18F4}" srcOrd="1" destOrd="0" presId="urn:microsoft.com/office/officeart/2005/8/layout/list1"/>
    <dgm:cxn modelId="{8BE9952D-3248-4B34-A104-24FEAF712AED}" type="presParOf" srcId="{4C2867F6-68F7-4A92-8BD8-798A7F17B187}" destId="{B94FAAB9-1103-4CF7-BFC3-B7E4A74FD7E5}" srcOrd="5" destOrd="0" presId="urn:microsoft.com/office/officeart/2005/8/layout/list1"/>
    <dgm:cxn modelId="{E20103DC-1D03-4B93-A3CE-092879C21767}" type="presParOf" srcId="{4C2867F6-68F7-4A92-8BD8-798A7F17B187}" destId="{19F43272-DAD7-4173-9573-D409DFD5163D}" srcOrd="6" destOrd="0" presId="urn:microsoft.com/office/officeart/2005/8/layout/list1"/>
    <dgm:cxn modelId="{AADD5E92-941B-4697-9138-0D48CF3A72A3}" type="presParOf" srcId="{4C2867F6-68F7-4A92-8BD8-798A7F17B187}" destId="{58EF27B5-ADD3-4E0B-BDAD-C64A2DFB5B7D}" srcOrd="7" destOrd="0" presId="urn:microsoft.com/office/officeart/2005/8/layout/list1"/>
    <dgm:cxn modelId="{63BD1D72-1D1D-4E8F-A074-4135321E555B}" type="presParOf" srcId="{4C2867F6-68F7-4A92-8BD8-798A7F17B187}" destId="{7537C724-E82B-4A63-A468-6CC5747428A5}" srcOrd="8" destOrd="0" presId="urn:microsoft.com/office/officeart/2005/8/layout/list1"/>
    <dgm:cxn modelId="{DF5F4AEB-1B1D-474D-9BAC-E096D2729D63}" type="presParOf" srcId="{7537C724-E82B-4A63-A468-6CC5747428A5}" destId="{B9B15823-2C12-4C27-B057-E984E1BC8B35}" srcOrd="0" destOrd="0" presId="urn:microsoft.com/office/officeart/2005/8/layout/list1"/>
    <dgm:cxn modelId="{39C71CC8-3BFD-4EC8-A684-431FF7BFF36F}" type="presParOf" srcId="{7537C724-E82B-4A63-A468-6CC5747428A5}" destId="{87FC7640-E319-44AF-9AB7-563B948E6A60}" srcOrd="1" destOrd="0" presId="urn:microsoft.com/office/officeart/2005/8/layout/list1"/>
    <dgm:cxn modelId="{0E7B0A57-0DBD-4C69-B27C-3109B5BEE06D}" type="presParOf" srcId="{4C2867F6-68F7-4A92-8BD8-798A7F17B187}" destId="{6C8242A6-3C4C-4848-8451-063F8FC6809C}" srcOrd="9" destOrd="0" presId="urn:microsoft.com/office/officeart/2005/8/layout/list1"/>
    <dgm:cxn modelId="{B4182592-DF7A-434D-91F3-307653769545}" type="presParOf" srcId="{4C2867F6-68F7-4A92-8BD8-798A7F17B187}" destId="{E3037C34-172A-415B-A8BE-986E9BB385E9}"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E9935E-9F39-4BA9-B387-C8FA649CAE18}">
      <dsp:nvSpPr>
        <dsp:cNvPr id="0" name=""/>
        <dsp:cNvSpPr/>
      </dsp:nvSpPr>
      <dsp:spPr>
        <a:xfrm>
          <a:off x="0" y="495328"/>
          <a:ext cx="829126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032164-CC8A-4E6E-9B41-55B97FED374B}">
      <dsp:nvSpPr>
        <dsp:cNvPr id="0" name=""/>
        <dsp:cNvSpPr/>
      </dsp:nvSpPr>
      <dsp:spPr>
        <a:xfrm>
          <a:off x="373157" y="169587"/>
          <a:ext cx="7894506" cy="5808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373" tIns="0" rIns="219373" bIns="0" numCol="1" spcCol="1270" anchor="ctr" anchorCtr="0">
          <a:noAutofit/>
        </a:bodyPr>
        <a:lstStyle/>
        <a:p>
          <a:pPr lvl="0" algn="l" defTabSz="1066800">
            <a:lnSpc>
              <a:spcPct val="90000"/>
            </a:lnSpc>
            <a:spcBef>
              <a:spcPct val="0"/>
            </a:spcBef>
            <a:spcAft>
              <a:spcPct val="35000"/>
            </a:spcAft>
          </a:pPr>
          <a:r>
            <a:rPr lang="en-GB" sz="2400" kern="1200" dirty="0" smtClean="0"/>
            <a:t>Disclosure/referral of abuse</a:t>
          </a:r>
          <a:endParaRPr lang="en-GB" sz="2400" kern="1200" dirty="0"/>
        </a:p>
      </dsp:txBody>
      <dsp:txXfrm>
        <a:off x="373157" y="169587"/>
        <a:ext cx="7894506" cy="580807"/>
      </dsp:txXfrm>
    </dsp:sp>
    <dsp:sp modelId="{9B76BD60-6973-45ED-95E1-9CC87FD4F064}">
      <dsp:nvSpPr>
        <dsp:cNvPr id="0" name=""/>
        <dsp:cNvSpPr/>
      </dsp:nvSpPr>
      <dsp:spPr>
        <a:xfrm>
          <a:off x="0" y="1175728"/>
          <a:ext cx="829126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2C93AF-8920-4CBA-ADAD-0949152C6DD1}">
      <dsp:nvSpPr>
        <dsp:cNvPr id="0" name=""/>
        <dsp:cNvSpPr/>
      </dsp:nvSpPr>
      <dsp:spPr>
        <a:xfrm>
          <a:off x="394725" y="954328"/>
          <a:ext cx="7894506"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373" tIns="0" rIns="219373" bIns="0" numCol="1" spcCol="1270" anchor="ctr" anchorCtr="0">
          <a:noAutofit/>
        </a:bodyPr>
        <a:lstStyle/>
        <a:p>
          <a:pPr lvl="0" algn="l" defTabSz="1066800">
            <a:lnSpc>
              <a:spcPct val="90000"/>
            </a:lnSpc>
            <a:spcBef>
              <a:spcPct val="0"/>
            </a:spcBef>
            <a:spcAft>
              <a:spcPct val="35000"/>
            </a:spcAft>
          </a:pPr>
          <a:r>
            <a:rPr lang="en-GB" sz="2400" kern="1200" dirty="0" smtClean="0"/>
            <a:t>Referral to duty social worker</a:t>
          </a:r>
          <a:endParaRPr lang="en-GB" sz="2400" kern="1200" dirty="0"/>
        </a:p>
      </dsp:txBody>
      <dsp:txXfrm>
        <a:off x="394725" y="954328"/>
        <a:ext cx="7894506" cy="442800"/>
      </dsp:txXfrm>
    </dsp:sp>
    <dsp:sp modelId="{AA933613-D47C-4BFE-B414-F14916B9958D}">
      <dsp:nvSpPr>
        <dsp:cNvPr id="0" name=""/>
        <dsp:cNvSpPr/>
      </dsp:nvSpPr>
      <dsp:spPr>
        <a:xfrm>
          <a:off x="0" y="1856128"/>
          <a:ext cx="829126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F63756-6EF1-45F9-AB68-74FBACDA963D}">
      <dsp:nvSpPr>
        <dsp:cNvPr id="0" name=""/>
        <dsp:cNvSpPr/>
      </dsp:nvSpPr>
      <dsp:spPr>
        <a:xfrm>
          <a:off x="394725" y="1634728"/>
          <a:ext cx="7894506" cy="442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373" tIns="0" rIns="219373" bIns="0" numCol="1" spcCol="1270" anchor="ctr" anchorCtr="0">
          <a:noAutofit/>
        </a:bodyPr>
        <a:lstStyle/>
        <a:p>
          <a:pPr lvl="0" algn="l" defTabSz="1066800">
            <a:lnSpc>
              <a:spcPct val="90000"/>
            </a:lnSpc>
            <a:spcBef>
              <a:spcPct val="0"/>
            </a:spcBef>
            <a:spcAft>
              <a:spcPct val="35000"/>
            </a:spcAft>
          </a:pPr>
          <a:r>
            <a:rPr lang="en-GB" sz="2400" kern="1200" dirty="0" smtClean="0"/>
            <a:t>Child`s immediate safety secured</a:t>
          </a:r>
          <a:endParaRPr lang="en-GB" sz="2400" kern="1200" dirty="0"/>
        </a:p>
      </dsp:txBody>
      <dsp:txXfrm>
        <a:off x="394725" y="1634728"/>
        <a:ext cx="7894506" cy="442800"/>
      </dsp:txXfrm>
    </dsp:sp>
    <dsp:sp modelId="{A9D84970-6477-4D8B-B033-B363E41942FB}">
      <dsp:nvSpPr>
        <dsp:cNvPr id="0" name=""/>
        <dsp:cNvSpPr/>
      </dsp:nvSpPr>
      <dsp:spPr>
        <a:xfrm>
          <a:off x="0" y="3033031"/>
          <a:ext cx="829126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6876DA-0B75-4CEC-8DBE-DA28C586E877}">
      <dsp:nvSpPr>
        <dsp:cNvPr id="0" name=""/>
        <dsp:cNvSpPr/>
      </dsp:nvSpPr>
      <dsp:spPr>
        <a:xfrm>
          <a:off x="394725" y="2315128"/>
          <a:ext cx="7894506" cy="93930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373" tIns="0" rIns="219373" bIns="0" numCol="1" spcCol="1270" anchor="ctr" anchorCtr="0">
          <a:noAutofit/>
        </a:bodyPr>
        <a:lstStyle/>
        <a:p>
          <a:pPr lvl="0" algn="l" defTabSz="1066800">
            <a:lnSpc>
              <a:spcPct val="90000"/>
            </a:lnSpc>
            <a:spcBef>
              <a:spcPct val="0"/>
            </a:spcBef>
            <a:spcAft>
              <a:spcPct val="35000"/>
            </a:spcAft>
          </a:pPr>
          <a:r>
            <a:rPr lang="en-GB" sz="2400" kern="1200" dirty="0" smtClean="0"/>
            <a:t>Multiagency meeting called (strategy meeting). Police, social services, GP, schools. Initial investigation (72 hours)</a:t>
          </a:r>
          <a:endParaRPr lang="en-GB" sz="2400" kern="1200" dirty="0"/>
        </a:p>
      </dsp:txBody>
      <dsp:txXfrm>
        <a:off x="394725" y="2315128"/>
        <a:ext cx="7894506" cy="939302"/>
      </dsp:txXfrm>
    </dsp:sp>
    <dsp:sp modelId="{BEDD3590-3D76-42F0-81CA-25EFA1A9F226}">
      <dsp:nvSpPr>
        <dsp:cNvPr id="0" name=""/>
        <dsp:cNvSpPr/>
      </dsp:nvSpPr>
      <dsp:spPr>
        <a:xfrm>
          <a:off x="0" y="4397902"/>
          <a:ext cx="8291264" cy="378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37D5DD-FE92-486F-9F0B-A1C0F643C11C}">
      <dsp:nvSpPr>
        <dsp:cNvPr id="0" name=""/>
        <dsp:cNvSpPr/>
      </dsp:nvSpPr>
      <dsp:spPr>
        <a:xfrm>
          <a:off x="394725" y="3492031"/>
          <a:ext cx="7894506" cy="112727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9373" tIns="0" rIns="219373" bIns="0" numCol="1" spcCol="1270" anchor="ctr" anchorCtr="0">
          <a:noAutofit/>
        </a:bodyPr>
        <a:lstStyle/>
        <a:p>
          <a:pPr lvl="0" algn="l" defTabSz="1066800">
            <a:lnSpc>
              <a:spcPct val="90000"/>
            </a:lnSpc>
            <a:spcBef>
              <a:spcPct val="0"/>
            </a:spcBef>
            <a:spcAft>
              <a:spcPct val="35000"/>
            </a:spcAft>
          </a:pPr>
          <a:r>
            <a:rPr lang="en-GB" sz="2400" kern="1200" dirty="0" smtClean="0"/>
            <a:t>Duty social worker passes case to team manager. He decides if further action needs to be taken. </a:t>
          </a:r>
          <a:endParaRPr lang="en-GB" sz="2400" kern="1200" dirty="0"/>
        </a:p>
      </dsp:txBody>
      <dsp:txXfrm>
        <a:off x="394725" y="3492031"/>
        <a:ext cx="7894506" cy="112727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8B4F42-3CE9-4238-B6EA-AE2F4DDAEEBB}">
      <dsp:nvSpPr>
        <dsp:cNvPr id="0" name=""/>
        <dsp:cNvSpPr/>
      </dsp:nvSpPr>
      <dsp:spPr>
        <a:xfrm>
          <a:off x="0" y="1203677"/>
          <a:ext cx="82296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F08F300-EB0E-413A-B6D3-D393F7C97B32}">
      <dsp:nvSpPr>
        <dsp:cNvPr id="0" name=""/>
        <dsp:cNvSpPr/>
      </dsp:nvSpPr>
      <dsp:spPr>
        <a:xfrm>
          <a:off x="284098" y="259335"/>
          <a:ext cx="7835792" cy="120308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066800">
            <a:lnSpc>
              <a:spcPct val="90000"/>
            </a:lnSpc>
            <a:spcBef>
              <a:spcPct val="0"/>
            </a:spcBef>
            <a:spcAft>
              <a:spcPct val="35000"/>
            </a:spcAft>
          </a:pPr>
          <a:r>
            <a:rPr lang="en-GB" sz="2400" kern="1200" dirty="0" smtClean="0"/>
            <a:t>If</a:t>
          </a:r>
          <a:r>
            <a:rPr lang="en-GB" sz="2400" kern="1200" baseline="0" dirty="0" smtClean="0"/>
            <a:t> yes,  another strategy meeting held. Child protection order made. Parents informed of action</a:t>
          </a:r>
          <a:endParaRPr lang="en-GB" sz="2400" kern="1200" dirty="0"/>
        </a:p>
      </dsp:txBody>
      <dsp:txXfrm>
        <a:off x="284098" y="259335"/>
        <a:ext cx="7835792" cy="1203081"/>
      </dsp:txXfrm>
    </dsp:sp>
    <dsp:sp modelId="{19F43272-DAD7-4173-9573-D409DFD5163D}">
      <dsp:nvSpPr>
        <dsp:cNvPr id="0" name=""/>
        <dsp:cNvSpPr/>
      </dsp:nvSpPr>
      <dsp:spPr>
        <a:xfrm>
          <a:off x="0" y="2790890"/>
          <a:ext cx="82296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3D2E37-BB76-4DE5-BD3F-5368E9EC18F4}">
      <dsp:nvSpPr>
        <dsp:cNvPr id="0" name=""/>
        <dsp:cNvSpPr/>
      </dsp:nvSpPr>
      <dsp:spPr>
        <a:xfrm>
          <a:off x="154361" y="1776666"/>
          <a:ext cx="7835792" cy="13179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55650">
            <a:lnSpc>
              <a:spcPct val="90000"/>
            </a:lnSpc>
            <a:spcBef>
              <a:spcPct val="0"/>
            </a:spcBef>
            <a:spcAft>
              <a:spcPct val="35000"/>
            </a:spcAft>
          </a:pPr>
          <a:r>
            <a:rPr lang="en-GB" sz="1700" kern="1200" dirty="0" smtClean="0"/>
            <a:t>Joint police and social services interview(child)</a:t>
          </a:r>
          <a:endParaRPr lang="en-GB" sz="1700" kern="1200" dirty="0"/>
        </a:p>
      </dsp:txBody>
      <dsp:txXfrm>
        <a:off x="154361" y="1776666"/>
        <a:ext cx="7835792" cy="1317932"/>
      </dsp:txXfrm>
    </dsp:sp>
    <dsp:sp modelId="{E3037C34-172A-415B-A8BE-986E9BB385E9}">
      <dsp:nvSpPr>
        <dsp:cNvPr id="0" name=""/>
        <dsp:cNvSpPr/>
      </dsp:nvSpPr>
      <dsp:spPr>
        <a:xfrm>
          <a:off x="0" y="4717632"/>
          <a:ext cx="82296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FC7640-E319-44AF-9AB7-563B948E6A60}">
      <dsp:nvSpPr>
        <dsp:cNvPr id="0" name=""/>
        <dsp:cNvSpPr/>
      </dsp:nvSpPr>
      <dsp:spPr>
        <a:xfrm>
          <a:off x="357232" y="3311090"/>
          <a:ext cx="7866766" cy="16574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55650">
            <a:lnSpc>
              <a:spcPct val="90000"/>
            </a:lnSpc>
            <a:spcBef>
              <a:spcPct val="0"/>
            </a:spcBef>
            <a:spcAft>
              <a:spcPct val="35000"/>
            </a:spcAft>
          </a:pPr>
          <a:r>
            <a:rPr lang="en-GB" sz="1700" kern="1200" dirty="0" smtClean="0"/>
            <a:t>Perpetrator removed, care order made. Child Protection conference undertaken</a:t>
          </a:r>
          <a:endParaRPr lang="en-GB" sz="1700" kern="1200" dirty="0"/>
        </a:p>
      </dsp:txBody>
      <dsp:txXfrm>
        <a:off x="357232" y="3311090"/>
        <a:ext cx="7866766" cy="165746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F73000F-C166-4938-A4D7-9FCE645A2548}" type="datetimeFigureOut">
              <a:rPr lang="en-GB" smtClean="0"/>
              <a:pPr/>
              <a:t>11/12/2014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2CACDDD-CC83-42D2-9D69-D2FAACD7243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3000F-C166-4938-A4D7-9FCE645A2548}" type="datetimeFigureOut">
              <a:rPr lang="en-GB" smtClean="0"/>
              <a:pPr/>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ACDDD-CC83-42D2-9D69-D2FAACD7243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3000F-C166-4938-A4D7-9FCE645A2548}" type="datetimeFigureOut">
              <a:rPr lang="en-GB" smtClean="0"/>
              <a:pPr/>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ACDDD-CC83-42D2-9D69-D2FAACD7243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3000F-C166-4938-A4D7-9FCE645A2548}" type="datetimeFigureOut">
              <a:rPr lang="en-GB" smtClean="0"/>
              <a:pPr/>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ACDDD-CC83-42D2-9D69-D2FAACD7243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73000F-C166-4938-A4D7-9FCE645A2548}" type="datetimeFigureOut">
              <a:rPr lang="en-GB" smtClean="0"/>
              <a:pPr/>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CACDDD-CC83-42D2-9D69-D2FAACD7243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73000F-C166-4938-A4D7-9FCE645A2548}" type="datetimeFigureOut">
              <a:rPr lang="en-GB" smtClean="0"/>
              <a:pPr/>
              <a:t>11/12/2014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CACDDD-CC83-42D2-9D69-D2FAACD7243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73000F-C166-4938-A4D7-9FCE645A2548}" type="datetimeFigureOut">
              <a:rPr lang="en-GB" smtClean="0"/>
              <a:pPr/>
              <a:t>11/12/2014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CACDDD-CC83-42D2-9D69-D2FAACD7243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73000F-C166-4938-A4D7-9FCE645A2548}" type="datetimeFigureOut">
              <a:rPr lang="en-GB" smtClean="0"/>
              <a:pPr/>
              <a:t>11/12/2014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CACDDD-CC83-42D2-9D69-D2FAACD7243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3000F-C166-4938-A4D7-9FCE645A2548}" type="datetimeFigureOut">
              <a:rPr lang="en-GB" smtClean="0"/>
              <a:pPr/>
              <a:t>11/12/2014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CACDDD-CC83-42D2-9D69-D2FAACD7243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73000F-C166-4938-A4D7-9FCE645A2548}" type="datetimeFigureOut">
              <a:rPr lang="en-GB" smtClean="0"/>
              <a:pPr/>
              <a:t>11/12/2014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CACDDD-CC83-42D2-9D69-D2FAACD7243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73000F-C166-4938-A4D7-9FCE645A2548}" type="datetimeFigureOut">
              <a:rPr lang="en-GB" smtClean="0"/>
              <a:pPr/>
              <a:t>11/12/2014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2CACDDD-CC83-42D2-9D69-D2FAACD7243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73000F-C166-4938-A4D7-9FCE645A2548}" type="datetimeFigureOut">
              <a:rPr lang="en-GB" smtClean="0"/>
              <a:pPr/>
              <a:t>11/12/2014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CACDDD-CC83-42D2-9D69-D2FAACD7243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equalityhumanrights.com/human-rights/what-are-human-rights/the-human-rights-act/respect-for-your-private-and-family-life/" TargetMode="External"/><Relationship Id="rId13" Type="http://schemas.openxmlformats.org/officeDocument/2006/relationships/hyperlink" Target="http://www.equalityhumanrights.com/human-rights/what-are-human-rights/the-human-rights-act/protection-from-discrimination/" TargetMode="External"/><Relationship Id="rId3" Type="http://schemas.openxmlformats.org/officeDocument/2006/relationships/hyperlink" Target="http://www.equalityhumanrights.com/human-rights/what-are-human-rights/the-human-rights-act/protection-from-torture-and-mistreatment/" TargetMode="External"/><Relationship Id="rId7" Type="http://schemas.openxmlformats.org/officeDocument/2006/relationships/hyperlink" Target="http://www.equalityhumanrights.com/human-rights/what-are-human-rights/the-human-rights-act/no-punishment-without-law/" TargetMode="External"/><Relationship Id="rId12" Type="http://schemas.openxmlformats.org/officeDocument/2006/relationships/hyperlink" Target="http://www.equalityhumanrights.com/human-rights/what-are-human-rights/the-human-rights-act/right-to-marry/" TargetMode="External"/><Relationship Id="rId2" Type="http://schemas.openxmlformats.org/officeDocument/2006/relationships/hyperlink" Target="http://www.equalityhumanrights.com/human-rights/what-are-human-rights/the-human-rights-act/right-to-life/" TargetMode="External"/><Relationship Id="rId16" Type="http://schemas.openxmlformats.org/officeDocument/2006/relationships/hyperlink" Target="http://www.equalityhumanrights.com/human-rights/what-are-human-rights/the-human-rights-act/right-to-free-elections/" TargetMode="External"/><Relationship Id="rId1" Type="http://schemas.openxmlformats.org/officeDocument/2006/relationships/slideLayout" Target="../slideLayouts/slideLayout2.xml"/><Relationship Id="rId6" Type="http://schemas.openxmlformats.org/officeDocument/2006/relationships/hyperlink" Target="http://www.equalityhumanrights.com/human-rights/what-are-human-rights/the-human-rights-act/right-to-a-fair-trial/" TargetMode="External"/><Relationship Id="rId11" Type="http://schemas.openxmlformats.org/officeDocument/2006/relationships/hyperlink" Target="http://www.equalityhumanrights.com/human-rights/what-are-human-rights/the-human-rights-act/freedom-of-assembly-and-association/" TargetMode="External"/><Relationship Id="rId5" Type="http://schemas.openxmlformats.org/officeDocument/2006/relationships/hyperlink" Target="http://www.equalityhumanrights.com/human-rights/what-are-human-rights/the-human-rights-act/protection-from-slavery-and-forced-labour/" TargetMode="External"/><Relationship Id="rId15" Type="http://schemas.openxmlformats.org/officeDocument/2006/relationships/hyperlink" Target="http://www.equalityhumanrights.com/human-rights/what-are-human-rights/the-human-rights-act/right-to-education/" TargetMode="External"/><Relationship Id="rId10" Type="http://schemas.openxmlformats.org/officeDocument/2006/relationships/hyperlink" Target="http://www.equalityhumanrights.com/human-rights/what-are-human-rights/the-human-rights-act/freedom-of-expression/" TargetMode="External"/><Relationship Id="rId4" Type="http://schemas.openxmlformats.org/officeDocument/2006/relationships/hyperlink" Target="http://www.equalityhumanrights.com/human-rights/what-are-human-rights/the-human-rights-act/right-to-liberty-and-security/" TargetMode="External"/><Relationship Id="rId9" Type="http://schemas.openxmlformats.org/officeDocument/2006/relationships/hyperlink" Target="http://www.equalityhumanrights.com/human-rights/what-are-human-rights/the-human-rights-act/freedom-of-thought-belief-and-religion/" TargetMode="External"/><Relationship Id="rId14" Type="http://schemas.openxmlformats.org/officeDocument/2006/relationships/hyperlink" Target="http://www.equalityhumanrights.com/human-rights/what-are-human-rights/the-human-rights-act/protection-of-propert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equalityhumanrights.com/human-rights/what-are-human-rights/the-human-rights-act/protection-from-torture-and-mistreatment/" TargetMode="External"/><Relationship Id="rId7" Type="http://schemas.openxmlformats.org/officeDocument/2006/relationships/hyperlink" Target="http://www.equalityhumanrights.com/human-rights/what-are-human-rights/the-human-rights-act/protection-from-discrimination/" TargetMode="External"/><Relationship Id="rId2" Type="http://schemas.openxmlformats.org/officeDocument/2006/relationships/hyperlink" Target="http://www.equalityhumanrights.com/human-rights/what-are-human-rights/the-human-rights-act/right-to-life/" TargetMode="External"/><Relationship Id="rId1" Type="http://schemas.openxmlformats.org/officeDocument/2006/relationships/slideLayout" Target="../slideLayouts/slideLayout2.xml"/><Relationship Id="rId6" Type="http://schemas.openxmlformats.org/officeDocument/2006/relationships/hyperlink" Target="http://www.equalityhumanrights.com/human-rights/what-are-human-rights/the-human-rights-act/respect-for-your-private-and-family-life/" TargetMode="External"/><Relationship Id="rId5" Type="http://schemas.openxmlformats.org/officeDocument/2006/relationships/hyperlink" Target="http://www.equalityhumanrights.com/human-rights/what-are-human-rights/the-human-rights-act/right-to-liberty-and-security/" TargetMode="External"/><Relationship Id="rId4" Type="http://schemas.openxmlformats.org/officeDocument/2006/relationships/hyperlink" Target="http://www.equalityhumanrights.com/human-rights/what-are-human-rights/the-human-rights-act/protection-from-slavery-and-forced-labou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Safeguarding law</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908720"/>
            <a:ext cx="7416824" cy="4801314"/>
          </a:xfrm>
          <a:prstGeom prst="rect">
            <a:avLst/>
          </a:prstGeom>
        </p:spPr>
        <p:txBody>
          <a:bodyPr wrap="square">
            <a:spAutoFit/>
          </a:bodyPr>
          <a:lstStyle/>
          <a:p>
            <a:pPr algn="ctr"/>
            <a:r>
              <a:rPr lang="en-GB" sz="2000" b="1" dirty="0" smtClean="0">
                <a:solidFill>
                  <a:schemeClr val="bg2">
                    <a:lumMod val="10000"/>
                  </a:schemeClr>
                </a:solidFill>
              </a:rPr>
              <a:t>SECTION 17</a:t>
            </a:r>
          </a:p>
          <a:p>
            <a:endParaRPr lang="en-GB" sz="2000" b="1" dirty="0" smtClean="0">
              <a:solidFill>
                <a:schemeClr val="bg2">
                  <a:lumMod val="10000"/>
                </a:schemeClr>
              </a:solidFill>
            </a:endParaRPr>
          </a:p>
          <a:p>
            <a:r>
              <a:rPr lang="en-GB" sz="2000" b="1" dirty="0" smtClean="0">
                <a:solidFill>
                  <a:schemeClr val="bg2">
                    <a:lumMod val="10000"/>
                  </a:schemeClr>
                </a:solidFill>
              </a:rPr>
              <a:t>Section 17 of the Children Act 1989</a:t>
            </a:r>
            <a:r>
              <a:rPr lang="en-GB" sz="2000" dirty="0" smtClean="0">
                <a:solidFill>
                  <a:schemeClr val="bg2">
                    <a:lumMod val="10000"/>
                  </a:schemeClr>
                </a:solidFill>
              </a:rPr>
              <a:t> - </a:t>
            </a:r>
            <a:r>
              <a:rPr lang="en-GB" sz="2000" b="1" dirty="0" smtClean="0">
                <a:solidFill>
                  <a:schemeClr val="bg2">
                    <a:lumMod val="10000"/>
                  </a:schemeClr>
                </a:solidFill>
              </a:rPr>
              <a:t>Provision of services for children and their families</a:t>
            </a:r>
          </a:p>
          <a:p>
            <a:r>
              <a:rPr lang="en-GB" sz="2000" dirty="0" smtClean="0">
                <a:solidFill>
                  <a:schemeClr val="bg2">
                    <a:lumMod val="10000"/>
                  </a:schemeClr>
                </a:solidFill>
              </a:rPr>
              <a:t>It shall be the general duty of every local authority </a:t>
            </a:r>
          </a:p>
          <a:p>
            <a:r>
              <a:rPr lang="en-GB" sz="2000" dirty="0" smtClean="0">
                <a:solidFill>
                  <a:schemeClr val="bg2">
                    <a:lumMod val="10000"/>
                  </a:schemeClr>
                </a:solidFill>
              </a:rPr>
              <a:t>to safeguard and promote the welfare of children within their area who are in need; </a:t>
            </a:r>
            <a:r>
              <a:rPr lang="en-GB" sz="2000" dirty="0" smtClean="0">
                <a:solidFill>
                  <a:schemeClr val="bg2">
                    <a:lumMod val="10000"/>
                  </a:schemeClr>
                </a:solidFill>
              </a:rPr>
              <a:t>and </a:t>
            </a:r>
            <a:r>
              <a:rPr lang="en-GB" sz="2000" dirty="0" smtClean="0">
                <a:solidFill>
                  <a:schemeClr val="bg2">
                    <a:lumMod val="10000"/>
                  </a:schemeClr>
                </a:solidFill>
              </a:rPr>
              <a:t> </a:t>
            </a:r>
            <a:r>
              <a:rPr lang="en-GB" sz="2000" dirty="0" smtClean="0">
                <a:solidFill>
                  <a:schemeClr val="bg2">
                    <a:lumMod val="10000"/>
                  </a:schemeClr>
                </a:solidFill>
              </a:rPr>
              <a:t>so </a:t>
            </a:r>
            <a:r>
              <a:rPr lang="en-GB" sz="2000" dirty="0" smtClean="0">
                <a:solidFill>
                  <a:schemeClr val="bg2">
                    <a:lumMod val="10000"/>
                  </a:schemeClr>
                </a:solidFill>
              </a:rPr>
              <a:t>far as is reasonably consistent with that duty, to promote the upbringing of such children by their families, </a:t>
            </a:r>
          </a:p>
          <a:p>
            <a:r>
              <a:rPr lang="en-GB" sz="2000" dirty="0" smtClean="0">
                <a:solidFill>
                  <a:schemeClr val="bg2">
                    <a:lumMod val="10000"/>
                  </a:schemeClr>
                </a:solidFill>
              </a:rPr>
              <a:t>by providing a range and level of services appropriate to those children’s needs. </a:t>
            </a:r>
          </a:p>
          <a:p>
            <a:endParaRPr lang="en-GB" sz="2000" dirty="0" smtClean="0">
              <a:solidFill>
                <a:schemeClr val="bg2">
                  <a:lumMod val="10000"/>
                </a:schemeClr>
              </a:solidFill>
            </a:endParaRPr>
          </a:p>
          <a:p>
            <a:r>
              <a:rPr lang="en-GB" sz="2000" dirty="0" smtClean="0">
                <a:solidFill>
                  <a:schemeClr val="bg2">
                    <a:lumMod val="10000"/>
                  </a:schemeClr>
                </a:solidFill>
              </a:rPr>
              <a:t>The services provided by a local authority under this section may include </a:t>
            </a:r>
          </a:p>
          <a:p>
            <a:r>
              <a:rPr lang="en-GB" sz="2000" dirty="0" smtClean="0">
                <a:solidFill>
                  <a:schemeClr val="bg2">
                    <a:lumMod val="10000"/>
                  </a:schemeClr>
                </a:solidFill>
              </a:rPr>
              <a:t>providing </a:t>
            </a:r>
            <a:r>
              <a:rPr lang="en-GB" sz="2000" dirty="0" smtClean="0">
                <a:solidFill>
                  <a:schemeClr val="bg2">
                    <a:lumMod val="10000"/>
                  </a:schemeClr>
                </a:solidFill>
              </a:rPr>
              <a:t>accommodation, giving assistance in kind, or in exceptional circumstances, in cash. </a:t>
            </a:r>
            <a:endParaRPr lang="en-GB" sz="2000" dirty="0">
              <a:solidFill>
                <a:schemeClr val="bg2">
                  <a:lumMod val="10000"/>
                </a:schemeClr>
              </a:solidFill>
            </a:endParaRPr>
          </a:p>
        </p:txBody>
      </p:sp>
    </p:spTree>
    <p:extLst>
      <p:ext uri="{BB962C8B-B14F-4D97-AF65-F5344CB8AC3E}">
        <p14:creationId xmlns:p14="http://schemas.microsoft.com/office/powerpoint/2010/main" xmlns="" val="14295217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Section 47</a:t>
            </a:r>
            <a:endParaRPr lang="en-GB" dirty="0"/>
          </a:p>
        </p:txBody>
      </p:sp>
      <p:sp>
        <p:nvSpPr>
          <p:cNvPr id="3" name="Content Placeholder 2"/>
          <p:cNvSpPr>
            <a:spLocks noGrp="1"/>
          </p:cNvSpPr>
          <p:nvPr>
            <p:ph idx="1"/>
          </p:nvPr>
        </p:nvSpPr>
        <p:spPr/>
        <p:txBody>
          <a:bodyPr/>
          <a:lstStyle/>
          <a:p>
            <a:r>
              <a:rPr lang="en-GB" dirty="0" smtClean="0"/>
              <a:t>Where a child is suspected to be suffering, or likely to suffer, significant harm, the local authority is required under </a:t>
            </a:r>
            <a:r>
              <a:rPr lang="en-GB" dirty="0" smtClean="0"/>
              <a:t>S47 </a:t>
            </a:r>
            <a:r>
              <a:rPr lang="en-GB" dirty="0" smtClean="0"/>
              <a:t>of the Children Act 1989 to make enquiries, to enable it to decide whether it should take any action to safeguard and promote the welfare of the child.</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Section 47, A responsibility for all agencies</a:t>
            </a:r>
            <a:endParaRPr lang="en-GB" sz="3600" dirty="0"/>
          </a:p>
        </p:txBody>
      </p:sp>
      <p:sp>
        <p:nvSpPr>
          <p:cNvPr id="3" name="Content Placeholder 2"/>
          <p:cNvSpPr>
            <a:spLocks noGrp="1"/>
          </p:cNvSpPr>
          <p:nvPr>
            <p:ph idx="1"/>
          </p:nvPr>
        </p:nvSpPr>
        <p:spPr/>
        <p:txBody>
          <a:bodyPr>
            <a:normAutofit fontScale="85000" lnSpcReduction="20000"/>
          </a:bodyPr>
          <a:lstStyle/>
          <a:p>
            <a:r>
              <a:rPr lang="en-GB" dirty="0" smtClean="0"/>
              <a:t>Children's Social Care as noted above has the statutory duty to make, or cause to be made, enquiries when the circumstances defined in Section 47 of the Children Act 1989 exist.</a:t>
            </a:r>
          </a:p>
          <a:p>
            <a:r>
              <a:rPr lang="en-GB" dirty="0" smtClean="0"/>
              <a:t>The Police's primary responsibility is to undertake criminal investigations of suspected or actual crime. Where both Children's Social Care and the police have responsibilities with respect to the child, they must coordinate to ensure the parallel process of a section 47 enquiry and a criminal investigation is undertaken in the best interests of the child.</a:t>
            </a:r>
          </a:p>
          <a:p>
            <a:r>
              <a:rPr lang="en-GB" dirty="0" smtClean="0"/>
              <a:t>The Children Act 1989 places a statutory duty on health, education and other services to help the local authority carry out its social services functions under Part 3 of the Children Act 1989 and section 47 enquiries. All agencies then have a duty to assist and provide information in support of child protection enquiries.</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Local safeguarding boards (LSGB)</a:t>
            </a:r>
            <a:endParaRPr lang="en-GB" dirty="0"/>
          </a:p>
        </p:txBody>
      </p:sp>
      <p:sp>
        <p:nvSpPr>
          <p:cNvPr id="3" name="Content Placeholder 2"/>
          <p:cNvSpPr>
            <a:spLocks noGrp="1"/>
          </p:cNvSpPr>
          <p:nvPr>
            <p:ph idx="1"/>
          </p:nvPr>
        </p:nvSpPr>
        <p:spPr/>
        <p:txBody>
          <a:bodyPr/>
          <a:lstStyle/>
          <a:p>
            <a:r>
              <a:rPr lang="en-GB" dirty="0" smtClean="0"/>
              <a:t>Following Lord </a:t>
            </a:r>
            <a:r>
              <a:rPr lang="en-GB" dirty="0" err="1" smtClean="0"/>
              <a:t>Laming’s</a:t>
            </a:r>
            <a:r>
              <a:rPr lang="en-GB" dirty="0" smtClean="0"/>
              <a:t> inquiry into the death of Victoria </a:t>
            </a:r>
            <a:r>
              <a:rPr lang="en-GB" dirty="0" err="1" smtClean="0"/>
              <a:t>Climbie</a:t>
            </a:r>
            <a:r>
              <a:rPr lang="en-GB" dirty="0" smtClean="0"/>
              <a:t>, the Children Act 2004 required all </a:t>
            </a:r>
            <a:r>
              <a:rPr lang="en-GB" dirty="0" smtClean="0"/>
              <a:t>l</a:t>
            </a:r>
            <a:r>
              <a:rPr lang="en-GB" dirty="0" smtClean="0"/>
              <a:t>ocal authorities </a:t>
            </a:r>
            <a:r>
              <a:rPr lang="en-GB" dirty="0" smtClean="0"/>
              <a:t>across England and Wales to set up a Local Safeguarding Children Board (LSCB). The task of each LSCB is to safeguard and promote the welfare of children and young people in their area. </a:t>
            </a:r>
          </a:p>
          <a:p>
            <a:r>
              <a:rPr lang="en-GB" sz="1600" dirty="0" smtClean="0"/>
              <a:t>Welsh Government, Local Safeguarding Boardshttp://wales.gov.uk/topics/childrenyoungpeople/health/protection/lscb/?lang=en, accessed on 3/2/14</a:t>
            </a:r>
            <a:endParaRPr lang="en-GB"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pPr algn="ctr"/>
            <a:r>
              <a:rPr lang="en-GB" dirty="0" smtClean="0"/>
              <a:t>Children Act 2004</a:t>
            </a:r>
            <a:endParaRPr lang="en-GB" dirty="0"/>
          </a:p>
        </p:txBody>
      </p:sp>
      <p:sp>
        <p:nvSpPr>
          <p:cNvPr id="3" name="Content Placeholder 2"/>
          <p:cNvSpPr>
            <a:spLocks noGrp="1"/>
          </p:cNvSpPr>
          <p:nvPr>
            <p:ph idx="1"/>
          </p:nvPr>
        </p:nvSpPr>
        <p:spPr>
          <a:xfrm>
            <a:off x="457200" y="1412776"/>
            <a:ext cx="8229600" cy="4911824"/>
          </a:xfrm>
        </p:spPr>
        <p:txBody>
          <a:bodyPr>
            <a:normAutofit fontScale="55000" lnSpcReduction="20000"/>
          </a:bodyPr>
          <a:lstStyle/>
          <a:p>
            <a:pPr algn="ctr"/>
            <a:r>
              <a:rPr lang="en-GB" sz="4800" dirty="0" smtClean="0"/>
              <a:t>Section 47</a:t>
            </a:r>
          </a:p>
          <a:p>
            <a:r>
              <a:rPr lang="en-GB" sz="4800" b="1" dirty="0" smtClean="0"/>
              <a:t>Criteria for Section 47 Enquiries</a:t>
            </a:r>
          </a:p>
          <a:p>
            <a:r>
              <a:rPr lang="en-GB" sz="4800" dirty="0" smtClean="0"/>
              <a:t>A s47 enquiry must always be commenced immediately when:</a:t>
            </a:r>
          </a:p>
          <a:p>
            <a:r>
              <a:rPr lang="en-GB" sz="4800" dirty="0" smtClean="0"/>
              <a:t>There is reasonable cause to suspect that a child is suffering or likely to suffer significant harm in the form of physical, sexual, emotional abuse or neglect;</a:t>
            </a:r>
          </a:p>
          <a:p>
            <a:r>
              <a:rPr lang="en-GB" sz="4800" dirty="0" smtClean="0"/>
              <a:t>An Emergency Protection Order or use of police powers of protection have been used (Refer Appendix 6, Legal Matters).</a:t>
            </a:r>
          </a:p>
          <a:p>
            <a:pPr algn="ctr"/>
            <a:endParaRPr lang="en-GB" sz="2900" dirty="0" smtClean="0"/>
          </a:p>
          <a:p>
            <a:pPr algn="ctr"/>
            <a:r>
              <a:rPr lang="en-GB" sz="2900" dirty="0" smtClean="0"/>
              <a:t>North Yorkshire Safeguarding Children Boardhttp://www.safeguardingchildren.co.uk/section-6-procedures.html#enquiries,accessed on 3/2/14</a:t>
            </a:r>
            <a:endParaRPr lang="en-GB" sz="29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Every Child Matters </a:t>
            </a:r>
            <a:r>
              <a:rPr lang="en-GB" dirty="0" smtClean="0"/>
              <a:t>Agenda/ Children Act 2004</a:t>
            </a:r>
            <a:endParaRPr lang="en-GB" dirty="0"/>
          </a:p>
        </p:txBody>
      </p:sp>
      <p:sp>
        <p:nvSpPr>
          <p:cNvPr id="2" name="Content Placeholder 1"/>
          <p:cNvSpPr>
            <a:spLocks noGrp="1"/>
          </p:cNvSpPr>
          <p:nvPr>
            <p:ph idx="1"/>
          </p:nvPr>
        </p:nvSpPr>
        <p:spPr/>
        <p:txBody>
          <a:bodyPr/>
          <a:lstStyle/>
          <a:p>
            <a:pPr>
              <a:lnSpc>
                <a:spcPct val="90000"/>
              </a:lnSpc>
              <a:buNone/>
            </a:pPr>
            <a:endParaRPr lang="en-GB" sz="2800" b="1" dirty="0" smtClean="0"/>
          </a:p>
          <a:p>
            <a:pPr>
              <a:lnSpc>
                <a:spcPct val="90000"/>
              </a:lnSpc>
              <a:buNone/>
            </a:pPr>
            <a:r>
              <a:rPr lang="en-GB" sz="2800" b="1" dirty="0" smtClean="0"/>
              <a:t>Five outcomes underpin the government’s strategy</a:t>
            </a:r>
          </a:p>
          <a:p>
            <a:pPr>
              <a:lnSpc>
                <a:spcPct val="90000"/>
              </a:lnSpc>
              <a:buNone/>
            </a:pPr>
            <a:endParaRPr lang="en-GB" sz="2800" b="1" dirty="0" smtClean="0"/>
          </a:p>
          <a:p>
            <a:pPr>
              <a:lnSpc>
                <a:spcPct val="90000"/>
              </a:lnSpc>
            </a:pPr>
            <a:r>
              <a:rPr lang="en-GB" sz="2800" dirty="0" smtClean="0"/>
              <a:t> </a:t>
            </a:r>
            <a:r>
              <a:rPr lang="en-GB" sz="2800" b="1" dirty="0" smtClean="0"/>
              <a:t>B</a:t>
            </a:r>
            <a:r>
              <a:rPr lang="en-GB" sz="2800" b="1" dirty="0" smtClean="0"/>
              <a:t>eing </a:t>
            </a:r>
            <a:r>
              <a:rPr lang="en-GB" sz="2800" b="1" dirty="0" smtClean="0"/>
              <a:t>healthy</a:t>
            </a:r>
          </a:p>
          <a:p>
            <a:pPr>
              <a:lnSpc>
                <a:spcPct val="90000"/>
              </a:lnSpc>
            </a:pPr>
            <a:r>
              <a:rPr lang="en-GB" sz="2800" dirty="0" smtClean="0"/>
              <a:t> </a:t>
            </a:r>
            <a:r>
              <a:rPr lang="en-GB" sz="2800" b="1" dirty="0" smtClean="0"/>
              <a:t>S</a:t>
            </a:r>
            <a:r>
              <a:rPr lang="en-GB" sz="2800" b="1" dirty="0" smtClean="0"/>
              <a:t>taying </a:t>
            </a:r>
            <a:r>
              <a:rPr lang="en-GB" sz="2800" b="1" dirty="0" smtClean="0"/>
              <a:t>safe</a:t>
            </a:r>
          </a:p>
          <a:p>
            <a:pPr>
              <a:lnSpc>
                <a:spcPct val="90000"/>
              </a:lnSpc>
            </a:pPr>
            <a:r>
              <a:rPr lang="en-GB" sz="2800" b="1" dirty="0" smtClean="0"/>
              <a:t> </a:t>
            </a:r>
            <a:r>
              <a:rPr lang="en-GB" sz="2800" b="1" dirty="0" smtClean="0"/>
              <a:t>Enjoying </a:t>
            </a:r>
            <a:r>
              <a:rPr lang="en-GB" sz="2800" b="1" dirty="0" smtClean="0"/>
              <a:t>and achieving</a:t>
            </a:r>
          </a:p>
          <a:p>
            <a:pPr>
              <a:lnSpc>
                <a:spcPct val="90000"/>
              </a:lnSpc>
            </a:pPr>
            <a:r>
              <a:rPr lang="en-GB" sz="2800" b="1" dirty="0" smtClean="0"/>
              <a:t> </a:t>
            </a:r>
            <a:r>
              <a:rPr lang="en-GB" sz="2800" b="1" dirty="0" smtClean="0"/>
              <a:t>Making </a:t>
            </a:r>
            <a:r>
              <a:rPr lang="en-GB" sz="2800" b="1" dirty="0" smtClean="0"/>
              <a:t>a positive contribution</a:t>
            </a:r>
          </a:p>
          <a:p>
            <a:pPr>
              <a:lnSpc>
                <a:spcPct val="90000"/>
              </a:lnSpc>
            </a:pPr>
            <a:r>
              <a:rPr lang="en-GB" sz="2800" b="1" dirty="0" smtClean="0"/>
              <a:t> </a:t>
            </a:r>
            <a:r>
              <a:rPr lang="en-GB" sz="2800" b="1" dirty="0" smtClean="0"/>
              <a:t>Economic </a:t>
            </a:r>
            <a:r>
              <a:rPr lang="en-GB" sz="2800" b="1" dirty="0" smtClean="0"/>
              <a:t>wellbeing</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Un Convention 1989</a:t>
            </a:r>
            <a:endParaRPr lang="en-GB" dirty="0"/>
          </a:p>
        </p:txBody>
      </p:sp>
      <p:sp>
        <p:nvSpPr>
          <p:cNvPr id="2" name="Content Placeholder 1"/>
          <p:cNvSpPr>
            <a:spLocks noGrp="1"/>
          </p:cNvSpPr>
          <p:nvPr>
            <p:ph idx="1"/>
          </p:nvPr>
        </p:nvSpPr>
        <p:spPr/>
        <p:txBody>
          <a:bodyPr/>
          <a:lstStyle/>
          <a:p>
            <a:r>
              <a:rPr lang="en-GB" dirty="0" smtClean="0"/>
              <a:t>Look at the articles of the convention, highlight the ones that relate to safeguarding</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52704"/>
          </a:xfrm>
        </p:spPr>
        <p:txBody>
          <a:bodyPr>
            <a:normAutofit fontScale="90000"/>
          </a:bodyPr>
          <a:lstStyle/>
          <a:p>
            <a:pPr algn="ctr"/>
            <a:r>
              <a:rPr lang="en-GB" dirty="0" smtClean="0"/>
              <a:t>All Wales Child Protection Procedures</a:t>
            </a:r>
            <a:endParaRPr lang="en-GB" dirty="0"/>
          </a:p>
        </p:txBody>
      </p:sp>
      <p:sp>
        <p:nvSpPr>
          <p:cNvPr id="2" name="Content Placeholder 1"/>
          <p:cNvSpPr>
            <a:spLocks noGrp="1"/>
          </p:cNvSpPr>
          <p:nvPr>
            <p:ph idx="1"/>
          </p:nvPr>
        </p:nvSpPr>
        <p:spPr>
          <a:xfrm>
            <a:off x="457200" y="1484784"/>
            <a:ext cx="8229600" cy="4839816"/>
          </a:xfrm>
        </p:spPr>
        <p:txBody>
          <a:bodyPr>
            <a:normAutofit fontScale="70000" lnSpcReduction="20000"/>
          </a:bodyPr>
          <a:lstStyle/>
          <a:p>
            <a:pPr marL="274320" indent="-274320">
              <a:buClr>
                <a:schemeClr val="accent3"/>
              </a:buClr>
              <a:buFont typeface="Wingdings 2"/>
              <a:buChar char=""/>
              <a:defRPr/>
            </a:pPr>
            <a:r>
              <a:rPr lang="en-GB" sz="2800" b="1" dirty="0" smtClean="0"/>
              <a:t>Who are the procedures for? </a:t>
            </a:r>
            <a:endParaRPr lang="en-GB" sz="2800" dirty="0" smtClean="0"/>
          </a:p>
          <a:p>
            <a:pPr marL="274320" indent="-274320">
              <a:buClr>
                <a:schemeClr val="accent3"/>
              </a:buClr>
              <a:buFont typeface="Wingdings 2"/>
              <a:buChar char=""/>
              <a:defRPr/>
            </a:pPr>
            <a:r>
              <a:rPr lang="en-GB" sz="2800" dirty="0" smtClean="0"/>
              <a:t>The All Wales Child Protection Procedures are for use by all those whose work involves contact with children and families, across departments and agencies, </a:t>
            </a:r>
            <a:r>
              <a:rPr lang="en-GB" sz="2800" dirty="0" smtClean="0"/>
              <a:t>These </a:t>
            </a:r>
            <a:r>
              <a:rPr lang="en-GB" sz="2800" dirty="0" smtClean="0"/>
              <a:t>might be people working in health, education, police, Social Services, the probation service or voluntary sector support services, along with others whose work brings them into contact with children and families and those who have access to information about children and families. </a:t>
            </a:r>
          </a:p>
          <a:p>
            <a:pPr marL="274320" indent="-274320">
              <a:buClr>
                <a:schemeClr val="accent3"/>
              </a:buClr>
              <a:buFont typeface="Wingdings 2"/>
              <a:buChar char=""/>
              <a:defRPr/>
            </a:pPr>
            <a:r>
              <a:rPr lang="en-GB" sz="2800" dirty="0" smtClean="0"/>
              <a:t>It is the responsibility of each agency to bring these procedures to the attention of all staff who have contact with children. Individual agencies should also have detailed procedures which complement this document. </a:t>
            </a:r>
            <a:r>
              <a:rPr lang="en-GB" sz="2800" dirty="0" smtClean="0"/>
              <a:t>(policy on dealing with disclosure)</a:t>
            </a:r>
            <a:endParaRPr lang="en-GB" sz="2800" dirty="0" smtClean="0"/>
          </a:p>
          <a:p>
            <a:pPr marL="274320" indent="-274320">
              <a:buClr>
                <a:schemeClr val="accent3"/>
              </a:buClr>
              <a:buFont typeface="Wingdings 2"/>
              <a:buChar char=""/>
              <a:defRPr/>
            </a:pPr>
            <a:r>
              <a:rPr lang="en-GB" sz="2800" dirty="0" smtClean="0"/>
              <a:t>The procedures are a public document. Members of the public can have a vital role in alerting Social Services and the police to concerns about children. The procedures should be available to members of the public who want to read them. </a:t>
            </a:r>
            <a:endParaRPr lang="en-GB" sz="2800" dirty="0" smtClean="0"/>
          </a:p>
          <a:p>
            <a:pPr>
              <a:defRPr/>
            </a:pPr>
            <a:r>
              <a:rPr lang="en-GB" sz="2000" dirty="0" smtClean="0"/>
              <a:t>( All Wales Child Protection Procedures 2004/2008 Welsh Assembly Government)</a:t>
            </a:r>
            <a:endParaRPr lang="en-GB" sz="2800"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8640"/>
            <a:ext cx="8229600" cy="2016224"/>
          </a:xfrm>
        </p:spPr>
        <p:txBody>
          <a:bodyPr>
            <a:normAutofit fontScale="90000"/>
          </a:bodyPr>
          <a:lstStyle/>
          <a:p>
            <a:r>
              <a:rPr lang="en-GB" sz="3100" dirty="0" smtClean="0"/>
              <a:t>Framework For assessment Of Children in Need and their Parents </a:t>
            </a:r>
            <a:r>
              <a:rPr lang="en-GB" sz="3100" dirty="0" smtClean="0"/>
              <a:t>2000/ partner to Working Together To safeguard Children 1999</a:t>
            </a:r>
            <a:r>
              <a:rPr lang="en-GB" dirty="0" smtClean="0"/>
              <a:t/>
            </a:r>
            <a:br>
              <a:rPr lang="en-GB" dirty="0" smtClean="0"/>
            </a:br>
            <a:endParaRPr lang="en-GB" dirty="0"/>
          </a:p>
        </p:txBody>
      </p:sp>
      <p:sp>
        <p:nvSpPr>
          <p:cNvPr id="2" name="Content Placeholder 1"/>
          <p:cNvSpPr>
            <a:spLocks noGrp="1"/>
          </p:cNvSpPr>
          <p:nvPr>
            <p:ph idx="1"/>
          </p:nvPr>
        </p:nvSpPr>
        <p:spPr>
          <a:xfrm>
            <a:off x="539552" y="1772816"/>
            <a:ext cx="8229600" cy="4119736"/>
          </a:xfrm>
        </p:spPr>
        <p:txBody>
          <a:bodyPr>
            <a:normAutofit lnSpcReduction="10000"/>
          </a:bodyPr>
          <a:lstStyle/>
          <a:p>
            <a:r>
              <a:rPr lang="en-GB" dirty="0" smtClean="0"/>
              <a:t>Securing the wellbeing of children by protecting them from all forms of harm and ensuring their development needs are responded to appropriately are primary aims of Government policy. A framework has been developed which provides a systematic way of analysing, understanding and recording what is happening to children and young people within their families and the wider context of the community in which they </a:t>
            </a:r>
            <a:r>
              <a:rPr lang="en-GB" dirty="0" smtClean="0"/>
              <a:t>live.</a:t>
            </a:r>
          </a:p>
          <a:p>
            <a:r>
              <a:rPr lang="en-GB" dirty="0" smtClean="0"/>
              <a:t>The Common Assessment Framework</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fontScale="85000" lnSpcReduction="20000"/>
          </a:bodyPr>
          <a:lstStyle/>
          <a:p>
            <a:r>
              <a:rPr lang="en-GB" dirty="0" smtClean="0"/>
              <a:t>The Framework is to be used for the assessment of all Children in Need, including those in Need of Protection. The assessment process determines whether a referral should be responded to only as a Child in Need of support (Section 17, Children Act 1989) or additionally as a Child in Need of Protection (Section 47, Children Act 1989).</a:t>
            </a:r>
          </a:p>
          <a:p>
            <a:r>
              <a:rPr lang="en-GB" dirty="0" smtClean="0"/>
              <a:t>Throughout the assessment process, the safety of the child remains paramount at all times and in all circumstances.</a:t>
            </a:r>
          </a:p>
          <a:p>
            <a:r>
              <a:rPr lang="en-GB" dirty="0" smtClean="0"/>
              <a:t>Information is required from all agencies that have knowledge of the child and his/her family to complete the assessment in a systematic way and in order to reflect the child and family’s strengths as well as their needs.</a:t>
            </a:r>
          </a:p>
          <a:p>
            <a:r>
              <a:rPr lang="en-GB" dirty="0" smtClean="0"/>
              <a:t>The Assessment Framework involves gathering and analysing information in three domains:</a:t>
            </a:r>
          </a:p>
          <a:p>
            <a:r>
              <a:rPr lang="en-GB" dirty="0" smtClean="0"/>
              <a:t>Children’s developmental needs;</a:t>
            </a:r>
          </a:p>
          <a:p>
            <a:r>
              <a:rPr lang="en-GB" dirty="0" smtClean="0"/>
              <a:t>Parents’ or caregivers’ capacity to respond appropriately;</a:t>
            </a:r>
          </a:p>
          <a:p>
            <a:r>
              <a:rPr lang="en-GB" dirty="0" smtClean="0"/>
              <a:t>Impact of the wider family and environmental factors on parenting capacity and children.</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720080"/>
          </a:xfrm>
        </p:spPr>
        <p:txBody>
          <a:bodyPr>
            <a:normAutofit fontScale="90000"/>
          </a:bodyPr>
          <a:lstStyle/>
          <a:p>
            <a:r>
              <a:rPr lang="en-GB" dirty="0" smtClean="0"/>
              <a:t>Safeguarding law</a:t>
            </a:r>
            <a:endParaRPr lang="en-GB" dirty="0"/>
          </a:p>
        </p:txBody>
      </p:sp>
      <p:sp>
        <p:nvSpPr>
          <p:cNvPr id="3" name="Content Placeholder 2"/>
          <p:cNvSpPr>
            <a:spLocks noGrp="1"/>
          </p:cNvSpPr>
          <p:nvPr>
            <p:ph idx="1"/>
          </p:nvPr>
        </p:nvSpPr>
        <p:spPr>
          <a:xfrm>
            <a:off x="457200" y="1124744"/>
            <a:ext cx="8229600" cy="5001419"/>
          </a:xfrm>
        </p:spPr>
        <p:txBody>
          <a:bodyPr>
            <a:normAutofit/>
          </a:bodyPr>
          <a:lstStyle/>
          <a:p>
            <a:r>
              <a:rPr lang="en-GB" dirty="0" smtClean="0"/>
              <a:t>United Nations Convention of the Rights of a </a:t>
            </a:r>
            <a:r>
              <a:rPr lang="en-GB" dirty="0" smtClean="0"/>
              <a:t>Child 1989</a:t>
            </a:r>
            <a:endParaRPr lang="en-GB" dirty="0" smtClean="0"/>
          </a:p>
          <a:p>
            <a:r>
              <a:rPr lang="en-GB" dirty="0" smtClean="0"/>
              <a:t>Children Act 1989/2004 (Every Child Matters)</a:t>
            </a:r>
          </a:p>
          <a:p>
            <a:r>
              <a:rPr lang="en-GB" dirty="0" smtClean="0"/>
              <a:t>Human Rights Act 1998</a:t>
            </a:r>
          </a:p>
          <a:p>
            <a:r>
              <a:rPr lang="en-GB" dirty="0" smtClean="0"/>
              <a:t>Data Protection Act 1998</a:t>
            </a:r>
          </a:p>
          <a:p>
            <a:r>
              <a:rPr lang="en-GB" dirty="0" smtClean="0"/>
              <a:t>Framework </a:t>
            </a:r>
            <a:r>
              <a:rPr lang="en-GB" dirty="0" smtClean="0"/>
              <a:t>For </a:t>
            </a:r>
            <a:r>
              <a:rPr lang="en-GB" dirty="0" smtClean="0"/>
              <a:t>Assessment </a:t>
            </a:r>
            <a:r>
              <a:rPr lang="en-GB" dirty="0" smtClean="0"/>
              <a:t>Of Children </a:t>
            </a:r>
            <a:r>
              <a:rPr lang="en-GB" dirty="0" smtClean="0"/>
              <a:t>In </a:t>
            </a:r>
            <a:r>
              <a:rPr lang="en-GB" dirty="0" smtClean="0"/>
              <a:t>Need and </a:t>
            </a:r>
            <a:r>
              <a:rPr lang="en-GB" dirty="0" smtClean="0"/>
              <a:t>Their </a:t>
            </a:r>
            <a:r>
              <a:rPr lang="en-GB" dirty="0" smtClean="0"/>
              <a:t>Parents 2000</a:t>
            </a:r>
          </a:p>
          <a:p>
            <a:r>
              <a:rPr lang="en-GB" dirty="0" smtClean="0"/>
              <a:t>Working Together </a:t>
            </a:r>
            <a:r>
              <a:rPr lang="en-GB" dirty="0" smtClean="0"/>
              <a:t>T</a:t>
            </a:r>
            <a:r>
              <a:rPr lang="en-GB" dirty="0" smtClean="0"/>
              <a:t>o </a:t>
            </a:r>
            <a:r>
              <a:rPr lang="en-GB" dirty="0" smtClean="0"/>
              <a:t>S</a:t>
            </a:r>
            <a:r>
              <a:rPr lang="en-GB" dirty="0" smtClean="0"/>
              <a:t>afeguard </a:t>
            </a:r>
            <a:r>
              <a:rPr lang="en-GB" dirty="0" smtClean="0"/>
              <a:t>C</a:t>
            </a:r>
            <a:r>
              <a:rPr lang="en-GB" dirty="0" smtClean="0"/>
              <a:t>hildren 1999</a:t>
            </a:r>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r>
              <a:rPr lang="en-GB" dirty="0" smtClean="0"/>
              <a:t>Elements of the framework</a:t>
            </a:r>
            <a:endParaRPr lang="en-GB" dirty="0"/>
          </a:p>
        </p:txBody>
      </p:sp>
      <p:sp>
        <p:nvSpPr>
          <p:cNvPr id="3" name="Content Placeholder 2"/>
          <p:cNvSpPr>
            <a:spLocks noGrp="1"/>
          </p:cNvSpPr>
          <p:nvPr>
            <p:ph idx="1"/>
          </p:nvPr>
        </p:nvSpPr>
        <p:spPr>
          <a:xfrm>
            <a:off x="457200" y="1628800"/>
            <a:ext cx="8229600" cy="4695800"/>
          </a:xfrm>
        </p:spPr>
        <p:txBody>
          <a:bodyPr>
            <a:normAutofit/>
          </a:bodyPr>
          <a:lstStyle/>
          <a:p>
            <a:r>
              <a:rPr lang="en-GB" dirty="0" smtClean="0"/>
              <a:t>A pre-assessment checklist – intended to help practitioners decide whether an assessment is required.</a:t>
            </a:r>
          </a:p>
          <a:p>
            <a:r>
              <a:rPr lang="en-GB" dirty="0" smtClean="0"/>
              <a:t>The assessment itself, which records personal details about a young person, a summary of strengths and needs, and provides space to record conclusions, proposed solutions and actions. </a:t>
            </a:r>
          </a:p>
          <a:p>
            <a:r>
              <a:rPr lang="en-GB" sz="1300" dirty="0" err="1" smtClean="0"/>
              <a:t>Commonassessment</a:t>
            </a:r>
            <a:r>
              <a:rPr lang="en-GB" sz="1300" dirty="0" smtClean="0"/>
              <a:t> framework assets and onsethttp://www.yjb.gov.uk/Publications/Resources/Downloads/Common%20Assessment%20Framework%20Asset%20and%20Onset%20-%20Guidance%20for%20youth%20justice%20practitioners.pdf,accessed on 3/2/14</a:t>
            </a:r>
            <a:endParaRPr lang="en-GB" sz="13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92664"/>
          </a:xfrm>
        </p:spPr>
        <p:txBody>
          <a:bodyPr>
            <a:normAutofit fontScale="90000"/>
          </a:bodyPr>
          <a:lstStyle/>
          <a:p>
            <a:pPr algn="ctr"/>
            <a:r>
              <a:rPr lang="en-GB" dirty="0" smtClean="0"/>
              <a:t>Framework Triangle</a:t>
            </a:r>
            <a:endParaRPr lang="en-GB" dirty="0"/>
          </a:p>
        </p:txBody>
      </p:sp>
      <p:pic>
        <p:nvPicPr>
          <p:cNvPr id="4" name="Content Placeholder 3" descr="Diagram of the Assessment Triangle"/>
          <p:cNvPicPr>
            <a:picLocks noGrp="1"/>
          </p:cNvPicPr>
          <p:nvPr>
            <p:ph idx="1"/>
          </p:nvPr>
        </p:nvPicPr>
        <p:blipFill>
          <a:blip r:embed="rId2" cstate="print"/>
          <a:srcRect/>
          <a:stretch>
            <a:fillRect/>
          </a:stretch>
        </p:blipFill>
        <p:spPr bwMode="auto">
          <a:xfrm>
            <a:off x="755576" y="1196752"/>
            <a:ext cx="7416824" cy="54006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en-GB" sz="3600" dirty="0" smtClean="0"/>
              <a:t>Sequence of event leading to a child being placed on the child protection register</a:t>
            </a:r>
            <a:endParaRPr lang="en-GB" sz="3600" dirty="0"/>
          </a:p>
        </p:txBody>
      </p:sp>
      <p:graphicFrame>
        <p:nvGraphicFramePr>
          <p:cNvPr id="4" name="Content Placeholder 3"/>
          <p:cNvGraphicFramePr>
            <a:graphicFrameLocks noGrp="1"/>
          </p:cNvGraphicFramePr>
          <p:nvPr>
            <p:ph idx="1"/>
          </p:nvPr>
        </p:nvGraphicFramePr>
        <p:xfrm>
          <a:off x="395536" y="1412777"/>
          <a:ext cx="8291264" cy="4911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9552" y="980728"/>
          <a:ext cx="8229600" cy="53975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Local Procedures</a:t>
            </a:r>
            <a:endParaRPr lang="en-GB" dirty="0"/>
          </a:p>
        </p:txBody>
      </p:sp>
      <p:sp>
        <p:nvSpPr>
          <p:cNvPr id="3" name="Content Placeholder 2"/>
          <p:cNvSpPr>
            <a:spLocks noGrp="1"/>
          </p:cNvSpPr>
          <p:nvPr>
            <p:ph idx="1"/>
          </p:nvPr>
        </p:nvSpPr>
        <p:spPr/>
        <p:txBody>
          <a:bodyPr/>
          <a:lstStyle/>
          <a:p>
            <a:r>
              <a:rPr lang="en-GB" dirty="0" smtClean="0"/>
              <a:t>Welsh Government 7 core Aims</a:t>
            </a:r>
          </a:p>
          <a:p>
            <a:r>
              <a:rPr lang="en-GB" dirty="0" smtClean="0"/>
              <a:t>All Wales Child Protection Procedures </a:t>
            </a:r>
            <a:r>
              <a:rPr lang="en-GB" dirty="0" smtClean="0"/>
              <a:t>2008</a:t>
            </a:r>
          </a:p>
          <a:p>
            <a:r>
              <a:rPr lang="en-GB" dirty="0" smtClean="0"/>
              <a:t>Right of a child Measure Wales 2011</a:t>
            </a:r>
          </a:p>
          <a:p>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2074"/>
          </a:xfrm>
        </p:spPr>
        <p:txBody>
          <a:bodyPr>
            <a:normAutofit fontScale="90000"/>
          </a:bodyPr>
          <a:lstStyle/>
          <a:p>
            <a:r>
              <a:rPr lang="en-GB" dirty="0" smtClean="0"/>
              <a:t>Data Protection Act 1998</a:t>
            </a:r>
            <a:endParaRPr lang="en-GB" dirty="0"/>
          </a:p>
        </p:txBody>
      </p:sp>
      <p:sp>
        <p:nvSpPr>
          <p:cNvPr id="2" name="Content Placeholder 1"/>
          <p:cNvSpPr>
            <a:spLocks noGrp="1"/>
          </p:cNvSpPr>
          <p:nvPr>
            <p:ph idx="1"/>
          </p:nvPr>
        </p:nvSpPr>
        <p:spPr>
          <a:xfrm>
            <a:off x="457200" y="764704"/>
            <a:ext cx="8229600" cy="5242587"/>
          </a:xfrm>
        </p:spPr>
        <p:txBody>
          <a:bodyPr>
            <a:normAutofit fontScale="62500" lnSpcReduction="20000"/>
          </a:bodyPr>
          <a:lstStyle/>
          <a:p>
            <a:pPr>
              <a:buNone/>
            </a:pPr>
            <a:r>
              <a:rPr lang="en-GB" b="1" dirty="0" smtClean="0">
                <a:latin typeface="+mj-lt"/>
              </a:rPr>
              <a:t>Securing information </a:t>
            </a:r>
            <a:r>
              <a:rPr lang="en-GB" sz="3200" dirty="0" smtClean="0">
                <a:latin typeface="+mj-lt"/>
                <a:cs typeface="Arial" pitchFamily="34" charset="0"/>
              </a:rPr>
              <a:t>.</a:t>
            </a:r>
            <a:endParaRPr lang="en-GB" sz="3200" dirty="0" smtClean="0">
              <a:latin typeface="+mj-lt"/>
              <a:cs typeface="Arial" pitchFamily="34" charset="0"/>
            </a:endParaRPr>
          </a:p>
          <a:p>
            <a:pPr>
              <a:buNone/>
            </a:pPr>
            <a:r>
              <a:rPr lang="en-GB" sz="3200" b="1" dirty="0" smtClean="0">
                <a:latin typeface="+mj-lt"/>
                <a:cs typeface="Arial" pitchFamily="34" charset="0"/>
              </a:rPr>
              <a:t> </a:t>
            </a:r>
            <a:endParaRPr lang="en-GB" sz="3200" dirty="0" smtClean="0">
              <a:latin typeface="+mj-lt"/>
              <a:cs typeface="Arial" pitchFamily="34" charset="0"/>
            </a:endParaRPr>
          </a:p>
          <a:p>
            <a:pPr>
              <a:buNone/>
            </a:pPr>
            <a:r>
              <a:rPr lang="en-GB" sz="3200" b="1" dirty="0" smtClean="0">
                <a:latin typeface="+mj-lt"/>
                <a:cs typeface="Arial" pitchFamily="34" charset="0"/>
              </a:rPr>
              <a:t> </a:t>
            </a:r>
            <a:endParaRPr lang="en-GB" sz="3200" dirty="0" smtClean="0">
              <a:latin typeface="+mj-lt"/>
              <a:cs typeface="Arial" pitchFamily="34" charset="0"/>
            </a:endParaRPr>
          </a:p>
          <a:p>
            <a:r>
              <a:rPr lang="en-GB" sz="3200" b="1" dirty="0" smtClean="0">
                <a:latin typeface="+mj-lt"/>
                <a:cs typeface="Arial" pitchFamily="34" charset="0"/>
              </a:rPr>
              <a:t>The Eight Data Protection Act Principles</a:t>
            </a:r>
            <a:r>
              <a:rPr lang="en-GB" sz="3200" dirty="0" smtClean="0">
                <a:latin typeface="+mj-lt"/>
                <a:cs typeface="Arial" pitchFamily="34" charset="0"/>
              </a:rPr>
              <a:t/>
            </a:r>
            <a:br>
              <a:rPr lang="en-GB" sz="3200" dirty="0" smtClean="0">
                <a:latin typeface="+mj-lt"/>
                <a:cs typeface="Arial" pitchFamily="34" charset="0"/>
              </a:rPr>
            </a:br>
            <a:r>
              <a:rPr lang="en-GB" sz="3200" dirty="0" smtClean="0">
                <a:latin typeface="+mj-lt"/>
                <a:cs typeface="Arial" pitchFamily="34" charset="0"/>
              </a:rPr>
              <a:t/>
            </a:r>
            <a:br>
              <a:rPr lang="en-GB" sz="3200" dirty="0" smtClean="0">
                <a:latin typeface="+mj-lt"/>
                <a:cs typeface="Arial" pitchFamily="34" charset="0"/>
              </a:rPr>
            </a:br>
            <a:r>
              <a:rPr lang="en-GB" sz="3200" dirty="0" smtClean="0">
                <a:latin typeface="+mj-lt"/>
                <a:cs typeface="Arial" pitchFamily="34" charset="0"/>
              </a:rPr>
              <a:t>The act contains eight “Data Protection Principles”. These specify that personal data must be:</a:t>
            </a:r>
          </a:p>
          <a:p>
            <a:r>
              <a:rPr lang="en-GB" sz="3200" dirty="0" smtClean="0">
                <a:latin typeface="+mj-lt"/>
                <a:cs typeface="Arial" pitchFamily="34" charset="0"/>
              </a:rPr>
              <a:t>1. Processed fairly and lawfully. </a:t>
            </a:r>
          </a:p>
          <a:p>
            <a:r>
              <a:rPr lang="en-GB" sz="3200" dirty="0" smtClean="0">
                <a:latin typeface="+mj-lt"/>
                <a:cs typeface="Arial" pitchFamily="34" charset="0"/>
              </a:rPr>
              <a:t>2. Obtained for specified and lawful purposes. </a:t>
            </a:r>
          </a:p>
          <a:p>
            <a:r>
              <a:rPr lang="en-GB" sz="3200" dirty="0" smtClean="0">
                <a:latin typeface="+mj-lt"/>
                <a:cs typeface="Arial" pitchFamily="34" charset="0"/>
              </a:rPr>
              <a:t>3. Adequate, relevant and not excessive. </a:t>
            </a:r>
          </a:p>
          <a:p>
            <a:r>
              <a:rPr lang="en-GB" sz="3200" dirty="0" smtClean="0">
                <a:latin typeface="+mj-lt"/>
                <a:cs typeface="Arial" pitchFamily="34" charset="0"/>
              </a:rPr>
              <a:t>4. Accurate and up to date. </a:t>
            </a:r>
          </a:p>
          <a:p>
            <a:r>
              <a:rPr lang="en-GB" sz="3200" dirty="0" smtClean="0">
                <a:latin typeface="+mj-lt"/>
                <a:cs typeface="Arial" pitchFamily="34" charset="0"/>
              </a:rPr>
              <a:t>5. Not kept any longer than necessary. </a:t>
            </a:r>
          </a:p>
          <a:p>
            <a:r>
              <a:rPr lang="en-GB" sz="3200" dirty="0" smtClean="0">
                <a:latin typeface="+mj-lt"/>
                <a:cs typeface="Arial" pitchFamily="34" charset="0"/>
              </a:rPr>
              <a:t>6. Processed in accordance with the “data subject’s” (the individual’s) rights. </a:t>
            </a:r>
          </a:p>
          <a:p>
            <a:r>
              <a:rPr lang="en-GB" sz="3200" dirty="0" smtClean="0">
                <a:latin typeface="+mj-lt"/>
                <a:cs typeface="Arial" pitchFamily="34" charset="0"/>
              </a:rPr>
              <a:t>7. Securely kept. </a:t>
            </a:r>
          </a:p>
          <a:p>
            <a:r>
              <a:rPr lang="en-GB" sz="3200" dirty="0" smtClean="0">
                <a:latin typeface="+mj-lt"/>
                <a:cs typeface="Arial" pitchFamily="34" charset="0"/>
              </a:rPr>
              <a:t>8. Not transferred to any other country without adequate protection in situ</a:t>
            </a:r>
            <a:r>
              <a:rPr lang="en-GB" sz="3200" dirty="0" smtClean="0">
                <a:latin typeface="Arial" pitchFamily="34" charset="0"/>
                <a:cs typeface="Arial" pitchFamily="34" charset="0"/>
              </a:rPr>
              <a:t>. </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636680"/>
          </a:xfrm>
        </p:spPr>
        <p:txBody>
          <a:bodyPr>
            <a:normAutofit fontScale="90000"/>
          </a:bodyPr>
          <a:lstStyle/>
          <a:p>
            <a:r>
              <a:rPr lang="en-GB" dirty="0" smtClean="0"/>
              <a:t>Human Rights Act 1998</a:t>
            </a:r>
            <a:endParaRPr lang="en-GB" dirty="0"/>
          </a:p>
        </p:txBody>
      </p:sp>
      <p:sp>
        <p:nvSpPr>
          <p:cNvPr id="2" name="Content Placeholder 1"/>
          <p:cNvSpPr>
            <a:spLocks noGrp="1"/>
          </p:cNvSpPr>
          <p:nvPr>
            <p:ph idx="1"/>
          </p:nvPr>
        </p:nvSpPr>
        <p:spPr>
          <a:xfrm>
            <a:off x="457200" y="1628800"/>
            <a:ext cx="8229600" cy="4378491"/>
          </a:xfrm>
        </p:spPr>
        <p:txBody>
          <a:bodyPr>
            <a:normAutofit fontScale="70000" lnSpcReduction="20000"/>
          </a:bodyPr>
          <a:lstStyle/>
          <a:p>
            <a:r>
              <a:rPr lang="en-GB" sz="3600" dirty="0" smtClean="0"/>
              <a:t>The Human Rights Act 1998 (also known as the Act or the HRA) came into force in the United Kingdom in October 2000. It is composed of a series of </a:t>
            </a:r>
            <a:r>
              <a:rPr lang="en-GB" sz="3600" dirty="0" smtClean="0"/>
              <a:t>sections</a:t>
            </a:r>
            <a:endParaRPr lang="en-GB" sz="3600" dirty="0" smtClean="0"/>
          </a:p>
          <a:p>
            <a:r>
              <a:rPr lang="en-GB" sz="3600" dirty="0" smtClean="0"/>
              <a:t>All public bodies (such as courts, police, local governments, hospitals, publicly funded </a:t>
            </a:r>
            <a:r>
              <a:rPr lang="en-GB" sz="3600" dirty="0" smtClean="0"/>
              <a:t>schools) </a:t>
            </a:r>
            <a:r>
              <a:rPr lang="en-GB" sz="3600" dirty="0" smtClean="0"/>
              <a:t>and other bodies carrying out public functions have to comply with the </a:t>
            </a:r>
            <a:r>
              <a:rPr lang="en-GB" sz="3600" dirty="0" smtClean="0"/>
              <a:t>Convention</a:t>
            </a:r>
          </a:p>
          <a:p>
            <a:endParaRPr lang="en-GB" sz="3600" dirty="0" smtClean="0"/>
          </a:p>
          <a:p>
            <a:r>
              <a:rPr lang="en-GB" sz="3600" dirty="0" smtClean="0"/>
              <a:t>This means, among other things, that individuals can take human rights cases in domestic </a:t>
            </a:r>
            <a:r>
              <a:rPr lang="en-GB" sz="3600" dirty="0" smtClean="0"/>
              <a:t>courts.</a:t>
            </a:r>
            <a:endParaRPr lang="en-GB" sz="3600" dirty="0" smtClean="0"/>
          </a:p>
          <a:p>
            <a:r>
              <a:rPr lang="en-GB" sz="3600" dirty="0" smtClean="0"/>
              <a:t>The Act sets out the fundamental rights and freedoms that individuals in the UK have access to. They include:</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20688"/>
            <a:ext cx="8229600" cy="5386603"/>
          </a:xfrm>
        </p:spPr>
        <p:txBody>
          <a:bodyPr>
            <a:normAutofit fontScale="70000" lnSpcReduction="20000"/>
          </a:bodyPr>
          <a:lstStyle/>
          <a:p>
            <a:pPr lvl="0"/>
            <a:r>
              <a:rPr lang="en-GB" sz="2800" dirty="0" smtClean="0">
                <a:solidFill>
                  <a:schemeClr val="bg2">
                    <a:lumMod val="10000"/>
                  </a:schemeClr>
                </a:solidFill>
                <a:hlinkClick r:id="rId2"/>
              </a:rPr>
              <a:t>Right to life</a:t>
            </a:r>
            <a:r>
              <a:rPr lang="en-GB" sz="2800" dirty="0" smtClean="0">
                <a:solidFill>
                  <a:schemeClr val="bg2">
                    <a:lumMod val="10000"/>
                  </a:schemeClr>
                </a:solidFill>
              </a:rPr>
              <a:t> </a:t>
            </a:r>
          </a:p>
          <a:p>
            <a:pPr lvl="0"/>
            <a:r>
              <a:rPr lang="en-GB" sz="2800" dirty="0" smtClean="0">
                <a:solidFill>
                  <a:schemeClr val="bg2">
                    <a:lumMod val="10000"/>
                  </a:schemeClr>
                </a:solidFill>
                <a:hlinkClick r:id="rId3"/>
              </a:rPr>
              <a:t>Freedom from torture and inhuman or degrading treatment</a:t>
            </a:r>
            <a:r>
              <a:rPr lang="en-GB" sz="2800" dirty="0" smtClean="0">
                <a:solidFill>
                  <a:schemeClr val="bg2">
                    <a:lumMod val="10000"/>
                  </a:schemeClr>
                </a:solidFill>
              </a:rPr>
              <a:t> </a:t>
            </a:r>
          </a:p>
          <a:p>
            <a:pPr lvl="0"/>
            <a:r>
              <a:rPr lang="en-GB" sz="2800" dirty="0" smtClean="0">
                <a:solidFill>
                  <a:schemeClr val="bg2">
                    <a:lumMod val="10000"/>
                  </a:schemeClr>
                </a:solidFill>
                <a:hlinkClick r:id="rId4"/>
              </a:rPr>
              <a:t>Right to liberty and security</a:t>
            </a:r>
            <a:r>
              <a:rPr lang="en-GB" sz="2800" dirty="0" smtClean="0">
                <a:solidFill>
                  <a:schemeClr val="bg2">
                    <a:lumMod val="10000"/>
                  </a:schemeClr>
                </a:solidFill>
              </a:rPr>
              <a:t> </a:t>
            </a:r>
          </a:p>
          <a:p>
            <a:pPr lvl="0"/>
            <a:r>
              <a:rPr lang="en-GB" sz="2800" dirty="0" smtClean="0">
                <a:solidFill>
                  <a:schemeClr val="bg2">
                    <a:lumMod val="10000"/>
                  </a:schemeClr>
                </a:solidFill>
                <a:hlinkClick r:id="rId5"/>
              </a:rPr>
              <a:t>Freedom from slavery and forced labour </a:t>
            </a:r>
            <a:endParaRPr lang="en-GB" sz="2800" dirty="0" smtClean="0">
              <a:solidFill>
                <a:schemeClr val="bg2">
                  <a:lumMod val="10000"/>
                </a:schemeClr>
              </a:solidFill>
            </a:endParaRPr>
          </a:p>
          <a:p>
            <a:pPr lvl="0"/>
            <a:r>
              <a:rPr lang="en-GB" sz="2800" dirty="0" smtClean="0">
                <a:solidFill>
                  <a:schemeClr val="bg2">
                    <a:lumMod val="10000"/>
                  </a:schemeClr>
                </a:solidFill>
                <a:hlinkClick r:id="rId6"/>
              </a:rPr>
              <a:t>Right to a fair trial </a:t>
            </a:r>
            <a:endParaRPr lang="en-GB" sz="2800" dirty="0" smtClean="0">
              <a:solidFill>
                <a:schemeClr val="bg2">
                  <a:lumMod val="10000"/>
                </a:schemeClr>
              </a:solidFill>
            </a:endParaRPr>
          </a:p>
          <a:p>
            <a:pPr lvl="0"/>
            <a:r>
              <a:rPr lang="en-GB" sz="2800" dirty="0" smtClean="0">
                <a:solidFill>
                  <a:schemeClr val="bg2">
                    <a:lumMod val="10000"/>
                  </a:schemeClr>
                </a:solidFill>
                <a:hlinkClick r:id="rId7"/>
              </a:rPr>
              <a:t>No punishment without law</a:t>
            </a:r>
            <a:r>
              <a:rPr lang="en-GB" sz="2800" dirty="0" smtClean="0">
                <a:solidFill>
                  <a:schemeClr val="bg2">
                    <a:lumMod val="10000"/>
                  </a:schemeClr>
                </a:solidFill>
              </a:rPr>
              <a:t> </a:t>
            </a:r>
          </a:p>
          <a:p>
            <a:pPr lvl="0"/>
            <a:r>
              <a:rPr lang="en-GB" sz="2800" dirty="0" smtClean="0">
                <a:solidFill>
                  <a:schemeClr val="bg2">
                    <a:lumMod val="10000"/>
                  </a:schemeClr>
                </a:solidFill>
                <a:hlinkClick r:id="rId8"/>
              </a:rPr>
              <a:t>Respect for your private and family life, home and correspondence</a:t>
            </a:r>
            <a:r>
              <a:rPr lang="en-GB" sz="2800" dirty="0" smtClean="0">
                <a:solidFill>
                  <a:schemeClr val="bg2">
                    <a:lumMod val="10000"/>
                  </a:schemeClr>
                </a:solidFill>
              </a:rPr>
              <a:t> </a:t>
            </a:r>
          </a:p>
          <a:p>
            <a:pPr lvl="0"/>
            <a:r>
              <a:rPr lang="en-GB" sz="2800" dirty="0" smtClean="0">
                <a:solidFill>
                  <a:schemeClr val="bg2">
                    <a:lumMod val="10000"/>
                  </a:schemeClr>
                </a:solidFill>
                <a:hlinkClick r:id="rId9"/>
              </a:rPr>
              <a:t>Freedom of thought, belief and religion</a:t>
            </a:r>
            <a:r>
              <a:rPr lang="en-GB" sz="2800" dirty="0" smtClean="0">
                <a:solidFill>
                  <a:schemeClr val="bg2">
                    <a:lumMod val="10000"/>
                  </a:schemeClr>
                </a:solidFill>
              </a:rPr>
              <a:t> </a:t>
            </a:r>
          </a:p>
          <a:p>
            <a:pPr lvl="0"/>
            <a:r>
              <a:rPr lang="en-GB" sz="2800" dirty="0" smtClean="0">
                <a:solidFill>
                  <a:schemeClr val="bg2">
                    <a:lumMod val="10000"/>
                  </a:schemeClr>
                </a:solidFill>
                <a:hlinkClick r:id="rId10"/>
              </a:rPr>
              <a:t>Freedom of expression</a:t>
            </a:r>
            <a:r>
              <a:rPr lang="en-GB" sz="2800" dirty="0" smtClean="0">
                <a:solidFill>
                  <a:schemeClr val="bg2">
                    <a:lumMod val="10000"/>
                  </a:schemeClr>
                </a:solidFill>
              </a:rPr>
              <a:t> </a:t>
            </a:r>
          </a:p>
          <a:p>
            <a:pPr lvl="0"/>
            <a:r>
              <a:rPr lang="en-GB" sz="2800" dirty="0" smtClean="0">
                <a:solidFill>
                  <a:schemeClr val="bg2">
                    <a:lumMod val="10000"/>
                  </a:schemeClr>
                </a:solidFill>
                <a:hlinkClick r:id="rId11"/>
              </a:rPr>
              <a:t>Freedom of assembly and association</a:t>
            </a:r>
            <a:r>
              <a:rPr lang="en-GB" sz="2800" dirty="0" smtClean="0">
                <a:solidFill>
                  <a:schemeClr val="bg2">
                    <a:lumMod val="10000"/>
                  </a:schemeClr>
                </a:solidFill>
              </a:rPr>
              <a:t> </a:t>
            </a:r>
          </a:p>
          <a:p>
            <a:pPr lvl="0"/>
            <a:r>
              <a:rPr lang="en-GB" sz="2800" dirty="0" smtClean="0">
                <a:solidFill>
                  <a:schemeClr val="bg2">
                    <a:lumMod val="10000"/>
                  </a:schemeClr>
                </a:solidFill>
                <a:hlinkClick r:id="rId12"/>
              </a:rPr>
              <a:t>Right to marry and start a family </a:t>
            </a:r>
            <a:endParaRPr lang="en-GB" sz="2800" dirty="0" smtClean="0">
              <a:solidFill>
                <a:schemeClr val="bg2">
                  <a:lumMod val="10000"/>
                </a:schemeClr>
              </a:solidFill>
            </a:endParaRPr>
          </a:p>
          <a:p>
            <a:pPr lvl="0"/>
            <a:r>
              <a:rPr lang="en-GB" sz="2800" dirty="0" smtClean="0">
                <a:solidFill>
                  <a:schemeClr val="bg2">
                    <a:lumMod val="10000"/>
                  </a:schemeClr>
                </a:solidFill>
                <a:hlinkClick r:id="rId13"/>
              </a:rPr>
              <a:t>Protection from discrimination in respect of these </a:t>
            </a:r>
            <a:r>
              <a:rPr lang="en-GB" sz="2800" dirty="0" err="1" smtClean="0">
                <a:solidFill>
                  <a:schemeClr val="bg2">
                    <a:lumMod val="10000"/>
                  </a:schemeClr>
                </a:solidFill>
                <a:hlinkClick r:id="rId13"/>
              </a:rPr>
              <a:t>these</a:t>
            </a:r>
            <a:r>
              <a:rPr lang="en-GB" sz="2800" dirty="0" smtClean="0">
                <a:solidFill>
                  <a:schemeClr val="bg2">
                    <a:lumMod val="10000"/>
                  </a:schemeClr>
                </a:solidFill>
                <a:hlinkClick r:id="rId13"/>
              </a:rPr>
              <a:t> rights and freedoms</a:t>
            </a:r>
            <a:r>
              <a:rPr lang="en-GB" sz="2800" dirty="0" smtClean="0">
                <a:solidFill>
                  <a:schemeClr val="bg2">
                    <a:lumMod val="10000"/>
                  </a:schemeClr>
                </a:solidFill>
              </a:rPr>
              <a:t> </a:t>
            </a:r>
          </a:p>
          <a:p>
            <a:pPr lvl="0"/>
            <a:r>
              <a:rPr lang="en-GB" sz="2800" dirty="0" smtClean="0">
                <a:solidFill>
                  <a:schemeClr val="bg2">
                    <a:lumMod val="10000"/>
                  </a:schemeClr>
                </a:solidFill>
                <a:hlinkClick r:id="rId14"/>
              </a:rPr>
              <a:t>Right to peaceful enjoyment of your property</a:t>
            </a:r>
            <a:r>
              <a:rPr lang="en-GB" sz="2800" dirty="0" smtClean="0">
                <a:solidFill>
                  <a:schemeClr val="bg2">
                    <a:lumMod val="10000"/>
                  </a:schemeClr>
                </a:solidFill>
              </a:rPr>
              <a:t> </a:t>
            </a:r>
          </a:p>
          <a:p>
            <a:pPr lvl="0"/>
            <a:r>
              <a:rPr lang="en-GB" sz="2800" dirty="0" smtClean="0">
                <a:solidFill>
                  <a:schemeClr val="bg2">
                    <a:lumMod val="10000"/>
                  </a:schemeClr>
                </a:solidFill>
                <a:hlinkClick r:id="rId15"/>
              </a:rPr>
              <a:t>Right to education</a:t>
            </a:r>
            <a:r>
              <a:rPr lang="en-GB" sz="2800" dirty="0" smtClean="0">
                <a:solidFill>
                  <a:schemeClr val="bg2">
                    <a:lumMod val="10000"/>
                  </a:schemeClr>
                </a:solidFill>
              </a:rPr>
              <a:t> </a:t>
            </a:r>
          </a:p>
          <a:p>
            <a:pPr lvl="0"/>
            <a:r>
              <a:rPr lang="en-GB" sz="2800" dirty="0" smtClean="0">
                <a:solidFill>
                  <a:schemeClr val="bg2">
                    <a:lumMod val="10000"/>
                  </a:schemeClr>
                </a:solidFill>
                <a:hlinkClick r:id="rId16"/>
              </a:rPr>
              <a:t>Right to participate in free elections</a:t>
            </a:r>
            <a:r>
              <a:rPr lang="en-GB" sz="2800" dirty="0" smtClean="0">
                <a:solidFill>
                  <a:schemeClr val="bg2">
                    <a:lumMod val="10000"/>
                  </a:schemeClr>
                </a:solidFill>
              </a:rPr>
              <a:t>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fontScale="85000" lnSpcReduction="20000"/>
          </a:bodyPr>
          <a:lstStyle/>
          <a:p>
            <a:r>
              <a:rPr lang="en-GB" b="1" i="1" dirty="0" smtClean="0">
                <a:latin typeface="+mj-lt"/>
                <a:cs typeface="Arial" pitchFamily="34" charset="0"/>
              </a:rPr>
              <a:t>Freedom and safety are important to us all.</a:t>
            </a:r>
          </a:p>
          <a:p>
            <a:r>
              <a:rPr lang="en-GB" dirty="0" smtClean="0">
                <a:latin typeface="+mj-lt"/>
                <a:cs typeface="Arial" pitchFamily="34" charset="0"/>
              </a:rPr>
              <a:t>You should be free from harm, and also from the threat of harm – physical or psychological. This includes living in fear of strangers or neighbours. But, just as importantly, it includes living in fear of family members.</a:t>
            </a:r>
          </a:p>
          <a:p>
            <a:r>
              <a:rPr lang="en-GB" dirty="0" smtClean="0">
                <a:latin typeface="+mj-lt"/>
                <a:cs typeface="Arial" pitchFamily="34" charset="0"/>
              </a:rPr>
              <a:t>The government should not take away your freedom without good reason. </a:t>
            </a:r>
          </a:p>
          <a:p>
            <a:r>
              <a:rPr lang="en-GB" dirty="0" smtClean="0">
                <a:latin typeface="+mj-lt"/>
                <a:cs typeface="Arial" pitchFamily="34" charset="0"/>
              </a:rPr>
              <a:t>If you are under threat from someone, the government has a duty to protect you.</a:t>
            </a:r>
          </a:p>
          <a:p>
            <a:r>
              <a:rPr lang="en-GB" dirty="0" smtClean="0">
                <a:latin typeface="+mj-lt"/>
                <a:cs typeface="Arial" pitchFamily="34" charset="0"/>
              </a:rPr>
              <a:t>UK law includes a range of human rights to help keep you safe from harm.</a:t>
            </a:r>
          </a:p>
          <a:p>
            <a:pPr lvl="0"/>
            <a:r>
              <a:rPr lang="en-GB" u="sng" dirty="0" smtClean="0">
                <a:latin typeface="+mj-lt"/>
                <a:cs typeface="Arial" pitchFamily="34" charset="0"/>
                <a:hlinkClick r:id="rId2"/>
              </a:rPr>
              <a:t>The right to life </a:t>
            </a:r>
            <a:endParaRPr lang="en-GB" dirty="0" smtClean="0">
              <a:latin typeface="+mj-lt"/>
              <a:cs typeface="Arial" pitchFamily="34" charset="0"/>
            </a:endParaRPr>
          </a:p>
          <a:p>
            <a:pPr lvl="0"/>
            <a:r>
              <a:rPr lang="en-GB" u="sng" dirty="0" smtClean="0">
                <a:latin typeface="+mj-lt"/>
                <a:cs typeface="Arial" pitchFamily="34" charset="0"/>
                <a:hlinkClick r:id="rId3"/>
              </a:rPr>
              <a:t>Protection from torture and inhuman and degrading treatment </a:t>
            </a:r>
            <a:endParaRPr lang="en-GB" dirty="0" smtClean="0">
              <a:latin typeface="+mj-lt"/>
              <a:cs typeface="Arial" pitchFamily="34" charset="0"/>
            </a:endParaRPr>
          </a:p>
          <a:p>
            <a:pPr lvl="0"/>
            <a:r>
              <a:rPr lang="en-GB" u="sng" dirty="0" smtClean="0">
                <a:latin typeface="+mj-lt"/>
                <a:cs typeface="Arial" pitchFamily="34" charset="0"/>
                <a:hlinkClick r:id="rId4"/>
              </a:rPr>
              <a:t>Protection from slavery and forced labour </a:t>
            </a:r>
            <a:endParaRPr lang="en-GB" dirty="0" smtClean="0">
              <a:latin typeface="+mj-lt"/>
              <a:cs typeface="Arial" pitchFamily="34" charset="0"/>
            </a:endParaRPr>
          </a:p>
          <a:p>
            <a:pPr lvl="0"/>
            <a:r>
              <a:rPr lang="en-GB" u="sng" dirty="0" smtClean="0">
                <a:latin typeface="+mj-lt"/>
                <a:cs typeface="Arial" pitchFamily="34" charset="0"/>
                <a:hlinkClick r:id="rId5"/>
              </a:rPr>
              <a:t>Right to liberty and security </a:t>
            </a:r>
            <a:endParaRPr lang="en-GB" dirty="0" smtClean="0">
              <a:latin typeface="+mj-lt"/>
              <a:cs typeface="Arial" pitchFamily="34" charset="0"/>
            </a:endParaRPr>
          </a:p>
          <a:p>
            <a:pPr lvl="0"/>
            <a:r>
              <a:rPr lang="en-GB" u="sng" dirty="0" smtClean="0">
                <a:latin typeface="+mj-lt"/>
                <a:cs typeface="Arial" pitchFamily="34" charset="0"/>
                <a:hlinkClick r:id="rId6"/>
              </a:rPr>
              <a:t>Right to respect for private and family life </a:t>
            </a:r>
            <a:endParaRPr lang="en-GB" dirty="0" smtClean="0">
              <a:latin typeface="+mj-lt"/>
              <a:cs typeface="Arial" pitchFamily="34" charset="0"/>
            </a:endParaRPr>
          </a:p>
          <a:p>
            <a:pPr lvl="0"/>
            <a:r>
              <a:rPr lang="en-GB" u="sng" dirty="0" smtClean="0">
                <a:latin typeface="+mj-lt"/>
                <a:cs typeface="Arial" pitchFamily="34" charset="0"/>
                <a:hlinkClick r:id="rId7"/>
              </a:rPr>
              <a:t>Protection from discrimination </a:t>
            </a:r>
            <a:endParaRPr lang="en-GB" dirty="0" smtClean="0">
              <a:latin typeface="+mj-lt"/>
              <a:cs typeface="Arial" pitchFamily="34" charset="0"/>
            </a:endParaRP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52704"/>
          </a:xfrm>
        </p:spPr>
        <p:txBody>
          <a:bodyPr/>
          <a:lstStyle/>
          <a:p>
            <a:r>
              <a:rPr lang="en-GB" dirty="0" smtClean="0"/>
              <a:t>Children Act 1989</a:t>
            </a:r>
            <a:endParaRPr lang="en-GB" dirty="0"/>
          </a:p>
        </p:txBody>
      </p:sp>
      <p:sp>
        <p:nvSpPr>
          <p:cNvPr id="2" name="Content Placeholder 1"/>
          <p:cNvSpPr>
            <a:spLocks noGrp="1"/>
          </p:cNvSpPr>
          <p:nvPr>
            <p:ph idx="1"/>
          </p:nvPr>
        </p:nvSpPr>
        <p:spPr>
          <a:xfrm>
            <a:off x="457200" y="2060848"/>
            <a:ext cx="8229600" cy="3946443"/>
          </a:xfrm>
        </p:spPr>
        <p:txBody>
          <a:bodyPr>
            <a:normAutofit fontScale="92500" lnSpcReduction="10000"/>
          </a:bodyPr>
          <a:lstStyle/>
          <a:p>
            <a:pPr>
              <a:buNone/>
            </a:pPr>
            <a:r>
              <a:rPr lang="en-GB" dirty="0" smtClean="0"/>
              <a:t>The main principles and provisions embodied in this legislation are that:</a:t>
            </a:r>
          </a:p>
          <a:p>
            <a:pPr>
              <a:buNone/>
            </a:pPr>
            <a:endParaRPr lang="en-GB" dirty="0" smtClean="0"/>
          </a:p>
          <a:p>
            <a:pPr>
              <a:buNone/>
            </a:pPr>
            <a:r>
              <a:rPr lang="en-GB" dirty="0" smtClean="0"/>
              <a:t>• The welfare of children must be the paramount consideration when </a:t>
            </a:r>
            <a:r>
              <a:rPr lang="en-GB" dirty="0" smtClean="0"/>
              <a:t>the courts </a:t>
            </a:r>
            <a:r>
              <a:rPr lang="en-GB" dirty="0" smtClean="0"/>
              <a:t>are making decisions about them;</a:t>
            </a:r>
          </a:p>
          <a:p>
            <a:pPr>
              <a:buNone/>
            </a:pPr>
            <a:r>
              <a:rPr lang="en-GB" dirty="0" smtClean="0"/>
              <a:t>• The concept of parental responsibility has replaced that of parental </a:t>
            </a:r>
            <a:r>
              <a:rPr lang="en-GB" dirty="0" smtClean="0"/>
              <a:t>rights.</a:t>
            </a:r>
            <a:endParaRPr lang="en-GB" dirty="0" smtClean="0"/>
          </a:p>
          <a:p>
            <a:pPr>
              <a:buNone/>
            </a:pPr>
            <a:r>
              <a:rPr lang="en-GB" dirty="0" smtClean="0"/>
              <a:t>• </a:t>
            </a:r>
            <a:r>
              <a:rPr lang="en-GB" dirty="0" smtClean="0"/>
              <a:t>Children </a:t>
            </a:r>
            <a:r>
              <a:rPr lang="en-GB" dirty="0" smtClean="0"/>
              <a:t>have the ability to be parties, separate from their parents, </a:t>
            </a:r>
            <a:r>
              <a:rPr lang="en-GB" dirty="0" smtClean="0"/>
              <a:t>in legal proceedings.</a:t>
            </a:r>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415880"/>
          </a:xfrm>
        </p:spPr>
        <p:txBody>
          <a:bodyPr>
            <a:normAutofit lnSpcReduction="10000"/>
          </a:bodyPr>
          <a:lstStyle/>
          <a:p>
            <a:pPr>
              <a:buNone/>
            </a:pPr>
            <a:r>
              <a:rPr lang="en-GB" dirty="0" smtClean="0"/>
              <a:t>• </a:t>
            </a:r>
            <a:r>
              <a:rPr lang="en-GB" dirty="0" smtClean="0"/>
              <a:t>Local </a:t>
            </a:r>
            <a:r>
              <a:rPr lang="en-GB" dirty="0" smtClean="0"/>
              <a:t>authorities are charged with duties to identify children in </a:t>
            </a:r>
            <a:r>
              <a:rPr lang="en-GB" dirty="0" smtClean="0"/>
              <a:t>need and </a:t>
            </a:r>
            <a:r>
              <a:rPr lang="en-GB" dirty="0" smtClean="0"/>
              <a:t>to safeguard and promote their </a:t>
            </a:r>
            <a:r>
              <a:rPr lang="en-GB" dirty="0" smtClean="0"/>
              <a:t> welfare</a:t>
            </a:r>
            <a:r>
              <a:rPr lang="en-GB" dirty="0" smtClean="0"/>
              <a:t>(S17)</a:t>
            </a:r>
            <a:endParaRPr lang="en-GB" dirty="0" smtClean="0"/>
          </a:p>
          <a:p>
            <a:pPr>
              <a:buNone/>
            </a:pPr>
            <a:r>
              <a:rPr lang="en-GB" dirty="0" smtClean="0"/>
              <a:t>• </a:t>
            </a:r>
            <a:r>
              <a:rPr lang="en-GB" dirty="0" smtClean="0"/>
              <a:t>Certain </a:t>
            </a:r>
            <a:r>
              <a:rPr lang="en-GB" dirty="0" smtClean="0"/>
              <a:t>duties and powers are conferred upon local authorities </a:t>
            </a:r>
            <a:r>
              <a:rPr lang="en-GB" dirty="0" smtClean="0"/>
              <a:t>to provide </a:t>
            </a:r>
            <a:r>
              <a:rPr lang="en-GB" dirty="0" smtClean="0"/>
              <a:t>services for children and </a:t>
            </a:r>
            <a:r>
              <a:rPr lang="en-GB" dirty="0" smtClean="0"/>
              <a:t>families.</a:t>
            </a:r>
            <a:endParaRPr lang="en-GB" dirty="0" smtClean="0"/>
          </a:p>
          <a:p>
            <a:pPr>
              <a:buNone/>
            </a:pPr>
            <a:r>
              <a:rPr lang="en-GB" dirty="0" smtClean="0"/>
              <a:t>• </a:t>
            </a:r>
            <a:r>
              <a:rPr lang="en-GB" dirty="0" smtClean="0"/>
              <a:t>A</a:t>
            </a:r>
            <a:r>
              <a:rPr lang="en-GB" dirty="0" smtClean="0"/>
              <a:t> </a:t>
            </a:r>
            <a:r>
              <a:rPr lang="en-GB" dirty="0" smtClean="0"/>
              <a:t>checklist of factors must be considered by the courts before </a:t>
            </a:r>
            <a:r>
              <a:rPr lang="en-GB" dirty="0" smtClean="0"/>
              <a:t>reaching decisions.</a:t>
            </a:r>
            <a:endParaRPr lang="en-GB" dirty="0" smtClean="0"/>
          </a:p>
          <a:p>
            <a:pPr>
              <a:buNone/>
            </a:pPr>
            <a:r>
              <a:rPr lang="en-GB" dirty="0" smtClean="0"/>
              <a:t>• </a:t>
            </a:r>
            <a:r>
              <a:rPr lang="en-GB" dirty="0" smtClean="0"/>
              <a:t>Orders </a:t>
            </a:r>
            <a:r>
              <a:rPr lang="en-GB" dirty="0" smtClean="0"/>
              <a:t>under this Act should not be made unless it can be shown </a:t>
            </a:r>
            <a:r>
              <a:rPr lang="en-GB" dirty="0" smtClean="0"/>
              <a:t>that this </a:t>
            </a:r>
            <a:r>
              <a:rPr lang="en-GB" dirty="0" smtClean="0"/>
              <a:t>is better for the child than not making an </a:t>
            </a:r>
            <a:r>
              <a:rPr lang="en-GB" dirty="0" smtClean="0"/>
              <a:t>order.</a:t>
            </a:r>
            <a:endParaRPr lang="en-GB" dirty="0" smtClean="0"/>
          </a:p>
          <a:p>
            <a:pPr>
              <a:buNone/>
            </a:pPr>
            <a:r>
              <a:rPr lang="en-GB" dirty="0" smtClean="0"/>
              <a:t>• </a:t>
            </a:r>
            <a:r>
              <a:rPr lang="en-GB" dirty="0" smtClean="0"/>
              <a:t>Delay </a:t>
            </a:r>
            <a:r>
              <a:rPr lang="en-GB" dirty="0" smtClean="0"/>
              <a:t>in deciding questions concerning children is likely to prejudice their welfare</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TotalTime>
  <Words>1677</Words>
  <Application>Microsoft Office PowerPoint</Application>
  <PresentationFormat>On-screen Show (4:3)</PresentationFormat>
  <Paragraphs>135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Safeguarding law</vt:lpstr>
      <vt:lpstr>Safeguarding law</vt:lpstr>
      <vt:lpstr>Local Procedures</vt:lpstr>
      <vt:lpstr>Data Protection Act 1998</vt:lpstr>
      <vt:lpstr>Human Rights Act 1998</vt:lpstr>
      <vt:lpstr>Slide 6</vt:lpstr>
      <vt:lpstr>Slide 7</vt:lpstr>
      <vt:lpstr>Children Act 1989</vt:lpstr>
      <vt:lpstr>Slide 9</vt:lpstr>
      <vt:lpstr>Slide 10</vt:lpstr>
      <vt:lpstr>Section 47</vt:lpstr>
      <vt:lpstr>Section 47, A responsibility for all agencies</vt:lpstr>
      <vt:lpstr>Local safeguarding boards (LSGB)</vt:lpstr>
      <vt:lpstr>Children Act 2004</vt:lpstr>
      <vt:lpstr>Every Child Matters Agenda/ Children Act 2004</vt:lpstr>
      <vt:lpstr>Un Convention 1989</vt:lpstr>
      <vt:lpstr>All Wales Child Protection Procedures</vt:lpstr>
      <vt:lpstr>Framework For assessment Of Children in Need and their Parents 2000/ partner to Working Together To safeguard Children 1999 </vt:lpstr>
      <vt:lpstr>Slide 19</vt:lpstr>
      <vt:lpstr>Elements of the framework</vt:lpstr>
      <vt:lpstr>Framework Triangle</vt:lpstr>
      <vt:lpstr>Sequence of event leading to a child being placed on the child protection register</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law</dc:title>
  <dc:creator>sue</dc:creator>
  <cp:lastModifiedBy>sue</cp:lastModifiedBy>
  <cp:revision>8</cp:revision>
  <dcterms:created xsi:type="dcterms:W3CDTF">2013-10-05T16:49:28Z</dcterms:created>
  <dcterms:modified xsi:type="dcterms:W3CDTF">2014-12-11T15:31:42Z</dcterms:modified>
</cp:coreProperties>
</file>