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p:cViewPr>
        <p:scale>
          <a:sx n="69" d="100"/>
          <a:sy n="69" d="100"/>
        </p:scale>
        <p:origin x="-1218" y="-8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31AE69B-0081-409D-83B7-81D93FDCC608}" type="datetimeFigureOut">
              <a:rPr lang="en-GB" smtClean="0"/>
              <a:pPr/>
              <a:t>24/09/2015</a:t>
            </a:fld>
            <a:endParaRPr lang="en-GB" dirty="0"/>
          </a:p>
        </p:txBody>
      </p:sp>
      <p:sp>
        <p:nvSpPr>
          <p:cNvPr id="17" name="Footer Placeholder 16"/>
          <p:cNvSpPr>
            <a:spLocks noGrp="1"/>
          </p:cNvSpPr>
          <p:nvPr>
            <p:ph type="ftr" sz="quarter" idx="11"/>
          </p:nvPr>
        </p:nvSpPr>
        <p:spPr/>
        <p:txBody>
          <a:bodyPr/>
          <a:lstStyle/>
          <a:p>
            <a:endParaRPr lang="en-GB"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D0A6D71-F7AD-4613-A794-E540926CF805}" type="slidenum">
              <a:rPr lang="en-GB" smtClean="0"/>
              <a:pPr/>
              <a:t>‹#›</a:t>
            </a:fld>
            <a:endParaRPr lang="en-GB"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1AE69B-0081-409D-83B7-81D93FDCC608}" type="datetimeFigureOut">
              <a:rPr lang="en-GB" smtClean="0"/>
              <a:pPr/>
              <a:t>24/09/2015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0A6D71-F7AD-4613-A794-E540926CF805}"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AD0A6D71-F7AD-4613-A794-E540926CF805}" type="slidenum">
              <a:rPr lang="en-GB" smtClean="0"/>
              <a:pPr/>
              <a:t>‹#›</a:t>
            </a:fld>
            <a:endParaRPr lang="en-GB"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1AE69B-0081-409D-83B7-81D93FDCC608}" type="datetimeFigureOut">
              <a:rPr lang="en-GB" smtClean="0"/>
              <a:pPr/>
              <a:t>24/09/2015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31AE69B-0081-409D-83B7-81D93FDCC608}" type="datetimeFigureOut">
              <a:rPr lang="en-GB" smtClean="0"/>
              <a:pPr/>
              <a:t>24/09/2015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4361688" y="1026372"/>
            <a:ext cx="457200" cy="441325"/>
          </a:xfrm>
        </p:spPr>
        <p:txBody>
          <a:bodyPr/>
          <a:lstStyle/>
          <a:p>
            <a:fld id="{AD0A6D71-F7AD-4613-A794-E540926CF805}" type="slidenum">
              <a:rPr lang="en-GB" smtClean="0"/>
              <a:pPr/>
              <a:t>‹#›</a:t>
            </a:fld>
            <a:endParaRPr lang="en-GB"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dirty="0"/>
          </a:p>
        </p:txBody>
      </p:sp>
      <p:sp>
        <p:nvSpPr>
          <p:cNvPr id="4" name="Date Placeholder 3"/>
          <p:cNvSpPr>
            <a:spLocks noGrp="1"/>
          </p:cNvSpPr>
          <p:nvPr>
            <p:ph type="dt" sz="half" idx="10"/>
          </p:nvPr>
        </p:nvSpPr>
        <p:spPr/>
        <p:txBody>
          <a:bodyPr/>
          <a:lstStyle/>
          <a:p>
            <a:fld id="{731AE69B-0081-409D-83B7-81D93FDCC608}" type="datetimeFigureOut">
              <a:rPr lang="en-GB" smtClean="0"/>
              <a:pPr/>
              <a:t>24/09/2015</a:t>
            </a:fld>
            <a:endParaRPr lang="en-GB"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D0A6D71-F7AD-4613-A794-E540926CF805}" type="slidenum">
              <a:rPr lang="en-GB" smtClean="0"/>
              <a:pPr/>
              <a:t>‹#›</a:t>
            </a:fld>
            <a:endParaRPr lang="en-GB"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31AE69B-0081-409D-83B7-81D93FDCC608}" type="datetimeFigureOut">
              <a:rPr lang="en-GB" smtClean="0"/>
              <a:pPr/>
              <a:t>24/09/2015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0A6D71-F7AD-4613-A794-E540926CF805}" type="slidenum">
              <a:rPr lang="en-GB" smtClean="0"/>
              <a:pPr/>
              <a:t>‹#›</a:t>
            </a:fld>
            <a:endParaRPr lang="en-GB"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31AE69B-0081-409D-83B7-81D93FDCC608}" type="datetimeFigureOut">
              <a:rPr lang="en-GB" smtClean="0"/>
              <a:pPr/>
              <a:t>24/09/2015</a:t>
            </a:fld>
            <a:endParaRPr lang="en-GB" dirty="0"/>
          </a:p>
        </p:txBody>
      </p:sp>
      <p:sp>
        <p:nvSpPr>
          <p:cNvPr id="8" name="Footer Placeholder 7"/>
          <p:cNvSpPr>
            <a:spLocks noGrp="1"/>
          </p:cNvSpPr>
          <p:nvPr>
            <p:ph type="ftr" sz="quarter" idx="11"/>
          </p:nvPr>
        </p:nvSpPr>
        <p:spPr>
          <a:xfrm>
            <a:off x="304800" y="6409944"/>
            <a:ext cx="3581400" cy="365760"/>
          </a:xfrm>
        </p:spPr>
        <p:txBody>
          <a:bodyPr/>
          <a:lstStyle/>
          <a:p>
            <a:endParaRPr lang="en-GB"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D0A6D71-F7AD-4613-A794-E540926CF805}" type="slidenum">
              <a:rPr lang="en-GB" smtClean="0"/>
              <a:pPr/>
              <a:t>‹#›</a:t>
            </a:fld>
            <a:endParaRPr lang="en-GB"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1AE69B-0081-409D-83B7-81D93FDCC608}" type="datetimeFigureOut">
              <a:rPr lang="en-GB" smtClean="0"/>
              <a:pPr/>
              <a:t>24/09/2015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4343400" y="1036020"/>
            <a:ext cx="457200" cy="441325"/>
          </a:xfrm>
        </p:spPr>
        <p:txBody>
          <a:bodyPr/>
          <a:lstStyle/>
          <a:p>
            <a:fld id="{AD0A6D71-F7AD-4613-A794-E540926CF80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31AE69B-0081-409D-83B7-81D93FDCC608}" type="datetimeFigureOut">
              <a:rPr lang="en-GB" smtClean="0"/>
              <a:pPr/>
              <a:t>24/09/2015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D0A6D71-F7AD-4613-A794-E540926CF80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D0A6D71-F7AD-4613-A794-E540926CF805}" type="slidenum">
              <a:rPr lang="en-GB" smtClean="0"/>
              <a:pPr/>
              <a:t>‹#›</a:t>
            </a:fld>
            <a:endParaRPr lang="en-GB"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731AE69B-0081-409D-83B7-81D93FDCC608}" type="datetimeFigureOut">
              <a:rPr lang="en-GB" smtClean="0"/>
              <a:pPr/>
              <a:t>24/09/2015</a:t>
            </a:fld>
            <a:endParaRPr lang="en-GB" dirty="0"/>
          </a:p>
        </p:txBody>
      </p:sp>
      <p:sp>
        <p:nvSpPr>
          <p:cNvPr id="6" name="Footer Placeholder 5"/>
          <p:cNvSpPr>
            <a:spLocks noGrp="1"/>
          </p:cNvSpPr>
          <p:nvPr>
            <p:ph type="ftr" sz="quarter" idx="11"/>
          </p:nvPr>
        </p:nvSpPr>
        <p:spPr>
          <a:xfrm>
            <a:off x="301752" y="6410848"/>
            <a:ext cx="3383280" cy="365760"/>
          </a:xfrm>
        </p:spPr>
        <p:txBody>
          <a:bodyPr/>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AD0A6D71-F7AD-4613-A794-E540926CF805}" type="slidenum">
              <a:rPr lang="en-GB" smtClean="0"/>
              <a:pPr/>
              <a:t>‹#›</a:t>
            </a:fld>
            <a:endParaRPr lang="en-GB"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731AE69B-0081-409D-83B7-81D93FDCC608}" type="datetimeFigureOut">
              <a:rPr lang="en-GB" smtClean="0"/>
              <a:pPr/>
              <a:t>24/09/2015</a:t>
            </a:fld>
            <a:endParaRPr lang="en-GB" dirty="0"/>
          </a:p>
        </p:txBody>
      </p:sp>
      <p:sp>
        <p:nvSpPr>
          <p:cNvPr id="6" name="Footer Placeholder 5"/>
          <p:cNvSpPr>
            <a:spLocks noGrp="1"/>
          </p:cNvSpPr>
          <p:nvPr>
            <p:ph type="ftr" sz="quarter" idx="11"/>
          </p:nvPr>
        </p:nvSpPr>
        <p:spPr>
          <a:xfrm>
            <a:off x="301752" y="6410848"/>
            <a:ext cx="3584448" cy="365760"/>
          </a:xfrm>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31AE69B-0081-409D-83B7-81D93FDCC608}" type="datetimeFigureOut">
              <a:rPr lang="en-GB" smtClean="0"/>
              <a:pPr/>
              <a:t>24/09/2015</a:t>
            </a:fld>
            <a:endParaRPr lang="en-GB"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D0A6D71-F7AD-4613-A794-E540926CF805}" type="slidenum">
              <a:rPr lang="en-GB" smtClean="0"/>
              <a:pPr/>
              <a:t>‹#›</a:t>
            </a:fld>
            <a:endParaRPr lang="en-GB"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uk/url?sa=i&amp;rct=j&amp;q=&amp;esrc=s&amp;source=images&amp;cd=&amp;cad=rja&amp;uact=8&amp;docid=VVMRSGZ6dTdWVM&amp;tbnid=DaZ71Hh6h8yIxM:&amp;ved=0CAcQjRw&amp;url=http://www.motherearthliving.com/wiser-living/green-traveler-green-resorts-hotel-punta-islita.aspx&amp;ei=vY4kVI2iHc3paJjQgqgN&amp;bvm=bv.76247554,d.d2s&amp;psig=AFQjCNGbrqiavd4ZJ9ZSOwbTHoLcwnCMxA&amp;ust=141176837754403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eHPpzBsoF7ucLM&amp;tbnid=xl_8wyS_la-KjM:&amp;ved=0CAcQjRw&amp;url=http://www.llsuk.com/new/legalisation/&amp;ei=sIwkVOn_J5bmap6ngMgN&amp;bvm=bv.76247554,d.d2s&amp;psig=AFQjCNGry_mADTwh_DVMIpzjYVK1rvq9Qg&amp;ust=1411767777509982" TargetMode="External"/><Relationship Id="rId2" Type="http://schemas.openxmlformats.org/officeDocument/2006/relationships/hyperlink" Target="http://www.google.co.uk/url?sa=i&amp;rct=j&amp;q=&amp;esrc=s&amp;source=images&amp;cd=&amp;cad=rja&amp;uact=8&amp;docid=eHPpzBsoF7ucLM&amp;tbnid=IFDJ_0_LvEMbJM:&amp;ved=0CAcQjRw&amp;url=http://www.llsuk.com/new/legalisation/&amp;ei=dYwkVNzOBIntaIvugJAN&amp;bvm=bv.76247554,d.d2s&amp;psig=AFQjCNGry_mADTwh_DVMIpzjYVK1rvq9Qg&amp;ust=1411767777509982"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892899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19672" y="5231976"/>
            <a:ext cx="5995551" cy="1384995"/>
          </a:xfrm>
          <a:prstGeom prst="rect">
            <a:avLst/>
          </a:prstGeom>
          <a:noFill/>
        </p:spPr>
        <p:txBody>
          <a:bodyPr wrap="none" lIns="91440" tIns="45720" rIns="91440" bIns="45720">
            <a:spAutoFit/>
          </a:bodyPr>
          <a:lstStyle/>
          <a:p>
            <a:pPr algn="ctr"/>
            <a:r>
              <a:rPr lang="en-GB"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P2 :E</a:t>
            </a:r>
            <a:r>
              <a:rPr lang="en-GB"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xplain </a:t>
            </a:r>
            <a:r>
              <a:rPr lang="en-GB"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four different forms of</a:t>
            </a:r>
          </a:p>
          <a:p>
            <a:pPr algn="ctr"/>
            <a:r>
              <a:rPr lang="en-GB"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global pollution arising from</a:t>
            </a:r>
          </a:p>
          <a:p>
            <a:pPr algn="ctr"/>
            <a:r>
              <a:rPr lang="en-GB"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construction </a:t>
            </a:r>
            <a:r>
              <a:rPr lang="en-GB"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projects ?</a:t>
            </a:r>
            <a:endParaRPr lang="en-GB"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1481035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Minimization of pollution</a:t>
            </a:r>
            <a:endParaRPr lang="en-GB" dirty="0"/>
          </a:p>
        </p:txBody>
      </p:sp>
      <p:sp>
        <p:nvSpPr>
          <p:cNvPr id="6" name="Rectangle 5"/>
          <p:cNvSpPr/>
          <p:nvPr/>
        </p:nvSpPr>
        <p:spPr>
          <a:xfrm>
            <a:off x="395536" y="1340768"/>
            <a:ext cx="8424936" cy="3139321"/>
          </a:xfrm>
          <a:prstGeom prst="rect">
            <a:avLst/>
          </a:prstGeom>
        </p:spPr>
        <p:txBody>
          <a:bodyPr wrap="square">
            <a:spAutoFit/>
          </a:bodyPr>
          <a:lstStyle/>
          <a:p>
            <a:r>
              <a:rPr lang="en-GB" dirty="0" smtClean="0"/>
              <a:t>Pollution has marked a massive effect on the environment and also peoples health and well being. There are ways to minimize pollution such as:</a:t>
            </a:r>
          </a:p>
          <a:p>
            <a:pPr>
              <a:buFont typeface="Arial" pitchFamily="34" charset="0"/>
              <a:buChar char="•"/>
            </a:pPr>
            <a:r>
              <a:rPr lang="en-GB" dirty="0" smtClean="0"/>
              <a:t>Fitting fume scrubbers to a high part of a chimney to remove any solids and any pollutant chemicals that can be released into the air.</a:t>
            </a:r>
          </a:p>
          <a:p>
            <a:pPr>
              <a:buFont typeface="Arial" pitchFamily="34" charset="0"/>
              <a:buChar char="•"/>
            </a:pPr>
            <a:r>
              <a:rPr lang="en-GB" dirty="0" smtClean="0"/>
              <a:t>Treating the water of foul drainage before it is discharged into the sea, this will stop any bad chemicals going into the water damaging the wildlife in the sea.</a:t>
            </a:r>
          </a:p>
          <a:p>
            <a:pPr>
              <a:buFont typeface="Arial" pitchFamily="34" charset="0"/>
              <a:buChar char="•"/>
            </a:pPr>
            <a:r>
              <a:rPr lang="en-GB" dirty="0" smtClean="0"/>
              <a:t>Minimizing any waste by recycling construction products such as timber, metals, and bricks which will reduce the pollution because they wont be getting dumped into a landfill site</a:t>
            </a:r>
          </a:p>
          <a:p>
            <a:pPr>
              <a:buFont typeface="Arial" pitchFamily="34" charset="0"/>
              <a:buChar char="•"/>
            </a:pPr>
            <a:r>
              <a:rPr lang="en-GB" dirty="0" smtClean="0"/>
              <a:t>Using fuels such as bio fuels and low sulphur fuels that emit cleaner emissions released during combustion in engines</a:t>
            </a:r>
          </a:p>
        </p:txBody>
      </p:sp>
      <p:pic>
        <p:nvPicPr>
          <p:cNvPr id="11266" name="Picture 2" descr="http://www.solarfeeds.com/wp-content/uploads/biofuels.jpg"/>
          <p:cNvPicPr>
            <a:picLocks noChangeAspect="1" noChangeArrowheads="1"/>
          </p:cNvPicPr>
          <p:nvPr/>
        </p:nvPicPr>
        <p:blipFill>
          <a:blip r:embed="rId2" cstate="print"/>
          <a:srcRect/>
          <a:stretch>
            <a:fillRect/>
          </a:stretch>
        </p:blipFill>
        <p:spPr bwMode="auto">
          <a:xfrm>
            <a:off x="251521" y="4437112"/>
            <a:ext cx="3240360" cy="2215158"/>
          </a:xfrm>
          <a:prstGeom prst="rect">
            <a:avLst/>
          </a:prstGeom>
          <a:noFill/>
        </p:spPr>
      </p:pic>
      <p:pic>
        <p:nvPicPr>
          <p:cNvPr id="11268" name="Picture 4" descr="http://3.bp.blogspot.com/-NgJqHE7t9UI/URWyk62MJbI/AAAAAAAAAps/xtE1h7NWEjI/s1600/Reuse-Reduce-Recycle.png"/>
          <p:cNvPicPr>
            <a:picLocks noChangeAspect="1" noChangeArrowheads="1"/>
          </p:cNvPicPr>
          <p:nvPr/>
        </p:nvPicPr>
        <p:blipFill>
          <a:blip r:embed="rId3" cstate="print"/>
          <a:srcRect/>
          <a:stretch>
            <a:fillRect/>
          </a:stretch>
        </p:blipFill>
        <p:spPr bwMode="auto">
          <a:xfrm>
            <a:off x="7452320" y="0"/>
            <a:ext cx="1691680" cy="1124744"/>
          </a:xfrm>
          <a:prstGeom prst="rect">
            <a:avLst/>
          </a:prstGeom>
          <a:noFill/>
        </p:spPr>
      </p:pic>
      <p:pic>
        <p:nvPicPr>
          <p:cNvPr id="11270" name="Picture 6" descr="http://www.ksb.com/linkableblob/ksb-us/524830-256376/lightboxLs/WaterTreatment_image-lightboxLs.jpg"/>
          <p:cNvPicPr>
            <a:picLocks noChangeAspect="1" noChangeArrowheads="1"/>
          </p:cNvPicPr>
          <p:nvPr/>
        </p:nvPicPr>
        <p:blipFill>
          <a:blip r:embed="rId4" cstate="print"/>
          <a:srcRect/>
          <a:stretch>
            <a:fillRect/>
          </a:stretch>
        </p:blipFill>
        <p:spPr bwMode="auto">
          <a:xfrm>
            <a:off x="5292080" y="4437112"/>
            <a:ext cx="3670970" cy="2162201"/>
          </a:xfrm>
          <a:prstGeom prst="rect">
            <a:avLst/>
          </a:prstGeom>
          <a:noFill/>
        </p:spPr>
      </p:pic>
    </p:spTree>
    <p:extLst>
      <p:ext uri="{BB962C8B-B14F-4D97-AF65-F5344CB8AC3E}">
        <p14:creationId xmlns:p14="http://schemas.microsoft.com/office/powerpoint/2010/main" val="33792580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4365104"/>
            <a:ext cx="8136904"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venirLTStd-Book"/>
              </a:rPr>
              <a:t>Six different features of the natural environment that must</a:t>
            </a:r>
          </a:p>
          <a:p>
            <a:pPr algn="ctr"/>
            <a:r>
              <a:rPr lang="en-GB"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venirLTStd-Book"/>
              </a:rPr>
              <a:t>be considered at the planning</a:t>
            </a:r>
          </a:p>
          <a:p>
            <a:pPr algn="ctr"/>
            <a:r>
              <a:rPr lang="en-GB"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venirLTStd-Book"/>
              </a:rPr>
              <a:t>stage of a construction project ?</a:t>
            </a:r>
            <a:endParaRPr lang="en-GB"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42" name="Picture 2" descr="http://ts4.mm.bing.net/th?id=HN.608004053278130574&amp;pid=1.7"/>
          <p:cNvPicPr>
            <a:picLocks noChangeAspect="1" noChangeArrowheads="1"/>
          </p:cNvPicPr>
          <p:nvPr/>
        </p:nvPicPr>
        <p:blipFill>
          <a:blip r:embed="rId2" cstate="print"/>
          <a:srcRect/>
          <a:stretch>
            <a:fillRect/>
          </a:stretch>
        </p:blipFill>
        <p:spPr bwMode="auto">
          <a:xfrm>
            <a:off x="0" y="0"/>
            <a:ext cx="9144000" cy="43651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Soil quality</a:t>
            </a:r>
            <a:endParaRPr lang="en-GB" dirty="0"/>
          </a:p>
        </p:txBody>
      </p:sp>
      <p:sp>
        <p:nvSpPr>
          <p:cNvPr id="3" name="Content Placeholder 2"/>
          <p:cNvSpPr>
            <a:spLocks noGrp="1"/>
          </p:cNvSpPr>
          <p:nvPr>
            <p:ph sz="quarter" idx="1"/>
          </p:nvPr>
        </p:nvSpPr>
        <p:spPr/>
        <p:txBody>
          <a:bodyPr/>
          <a:lstStyle/>
          <a:p>
            <a:pPr marL="0" indent="0">
              <a:buNone/>
            </a:pPr>
            <a:r>
              <a:rPr lang="en-GB" dirty="0" smtClean="0"/>
              <a:t>The soil has to be taken into account when building because it can effect the planning stage.  The soil needs to be suitable for the project. The soil must be able to support trees and natural wildlife. </a:t>
            </a:r>
            <a:endParaRPr lang="en-GB" dirty="0"/>
          </a:p>
        </p:txBody>
      </p:sp>
      <p:pic>
        <p:nvPicPr>
          <p:cNvPr id="1026" name="Picture 2" descr="http://ts1.mm.bing.net/th?&amp;id=HN.608011487867636368&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1370" y="3284984"/>
            <a:ext cx="424156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8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Problems that need to be identified when planning.</a:t>
            </a:r>
            <a:endParaRPr lang="en-GB" dirty="0"/>
          </a:p>
        </p:txBody>
      </p:sp>
      <p:sp>
        <p:nvSpPr>
          <p:cNvPr id="3" name="Content Placeholder 2"/>
          <p:cNvSpPr>
            <a:spLocks noGrp="1"/>
          </p:cNvSpPr>
          <p:nvPr>
            <p:ph sz="quarter" idx="1"/>
          </p:nvPr>
        </p:nvSpPr>
        <p:spPr/>
        <p:txBody>
          <a:bodyPr/>
          <a:lstStyle/>
          <a:p>
            <a:r>
              <a:rPr lang="en-GB" dirty="0" smtClean="0"/>
              <a:t>Drainage</a:t>
            </a:r>
          </a:p>
          <a:p>
            <a:r>
              <a:rPr lang="en-GB" dirty="0" smtClean="0"/>
              <a:t>Structure</a:t>
            </a:r>
          </a:p>
          <a:p>
            <a:r>
              <a:rPr lang="en-GB" dirty="0" smtClean="0"/>
              <a:t>Organic</a:t>
            </a:r>
          </a:p>
          <a:p>
            <a:r>
              <a:rPr lang="en-GB" dirty="0" smtClean="0"/>
              <a:t>Fertility</a:t>
            </a:r>
          </a:p>
          <a:p>
            <a:r>
              <a:rPr lang="en-GB" dirty="0" smtClean="0"/>
              <a:t>Contamination</a:t>
            </a:r>
          </a:p>
          <a:p>
            <a:endParaRPr lang="en-GB" dirty="0"/>
          </a:p>
        </p:txBody>
      </p:sp>
      <p:pic>
        <p:nvPicPr>
          <p:cNvPr id="8194" name="Picture 2" descr="http://www.violettesilvester.com/wp-content/uploads/2009/03/dscn0459.jpg"/>
          <p:cNvPicPr>
            <a:picLocks noChangeAspect="1" noChangeArrowheads="1"/>
          </p:cNvPicPr>
          <p:nvPr/>
        </p:nvPicPr>
        <p:blipFill>
          <a:blip r:embed="rId2" cstate="print"/>
          <a:srcRect/>
          <a:stretch>
            <a:fillRect/>
          </a:stretch>
        </p:blipFill>
        <p:spPr bwMode="auto">
          <a:xfrm>
            <a:off x="5534022" y="3908738"/>
            <a:ext cx="3609978" cy="2949261"/>
          </a:xfrm>
          <a:prstGeom prst="rect">
            <a:avLst/>
          </a:prstGeom>
          <a:noFill/>
        </p:spPr>
      </p:pic>
      <p:pic>
        <p:nvPicPr>
          <p:cNvPr id="8196" name="Picture 4" descr="http://www.mis-engineering.com/wp-content/uploads/2012/03/building-structures.png"/>
          <p:cNvPicPr>
            <a:picLocks noChangeAspect="1" noChangeArrowheads="1"/>
          </p:cNvPicPr>
          <p:nvPr/>
        </p:nvPicPr>
        <p:blipFill>
          <a:blip r:embed="rId3" cstate="print"/>
          <a:srcRect/>
          <a:stretch>
            <a:fillRect/>
          </a:stretch>
        </p:blipFill>
        <p:spPr bwMode="auto">
          <a:xfrm>
            <a:off x="4788024" y="1412776"/>
            <a:ext cx="4248472" cy="2483000"/>
          </a:xfrm>
          <a:prstGeom prst="rect">
            <a:avLst/>
          </a:prstGeom>
          <a:noFill/>
        </p:spPr>
      </p:pic>
      <p:pic>
        <p:nvPicPr>
          <p:cNvPr id="8198" name="Picture 6" descr="http://www.willowsigns.com/images/products/danger-contamination-cs13s-400x300mm-2neq.png"/>
          <p:cNvPicPr>
            <a:picLocks noChangeAspect="1" noChangeArrowheads="1"/>
          </p:cNvPicPr>
          <p:nvPr/>
        </p:nvPicPr>
        <p:blipFill>
          <a:blip r:embed="rId4" cstate="print"/>
          <a:srcRect/>
          <a:stretch>
            <a:fillRect/>
          </a:stretch>
        </p:blipFill>
        <p:spPr bwMode="auto">
          <a:xfrm>
            <a:off x="100902" y="3904369"/>
            <a:ext cx="5433120" cy="2996953"/>
          </a:xfrm>
          <a:prstGeom prst="rect">
            <a:avLst/>
          </a:prstGeom>
          <a:noFill/>
        </p:spPr>
      </p:pic>
    </p:spTree>
    <p:extLst>
      <p:ext uri="{BB962C8B-B14F-4D97-AF65-F5344CB8AC3E}">
        <p14:creationId xmlns:p14="http://schemas.microsoft.com/office/powerpoint/2010/main" val="31593054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Marine</a:t>
            </a:r>
            <a:endParaRPr lang="en-GB" dirty="0"/>
          </a:p>
        </p:txBody>
      </p:sp>
      <p:sp>
        <p:nvSpPr>
          <p:cNvPr id="3" name="Content Placeholder 2"/>
          <p:cNvSpPr>
            <a:spLocks noGrp="1"/>
          </p:cNvSpPr>
          <p:nvPr>
            <p:ph sz="quarter" idx="1"/>
          </p:nvPr>
        </p:nvSpPr>
        <p:spPr>
          <a:xfrm>
            <a:off x="304800" y="1554162"/>
            <a:ext cx="4483224" cy="4525963"/>
          </a:xfrm>
        </p:spPr>
        <p:txBody>
          <a:bodyPr/>
          <a:lstStyle/>
          <a:p>
            <a:pPr marL="0" indent="0">
              <a:buNone/>
            </a:pPr>
            <a:r>
              <a:rPr lang="en-GB" dirty="0" smtClean="0"/>
              <a:t>This is only applied when working near the sea. The problems occur near:</a:t>
            </a:r>
          </a:p>
          <a:p>
            <a:r>
              <a:rPr lang="en-GB" dirty="0" smtClean="0"/>
              <a:t>Cliffs</a:t>
            </a:r>
          </a:p>
          <a:p>
            <a:r>
              <a:rPr lang="en-GB" dirty="0" smtClean="0"/>
              <a:t>Sea</a:t>
            </a:r>
          </a:p>
          <a:p>
            <a:r>
              <a:rPr lang="en-GB" dirty="0" smtClean="0"/>
              <a:t>Harbours</a:t>
            </a:r>
          </a:p>
          <a:p>
            <a:r>
              <a:rPr lang="en-GB" dirty="0" smtClean="0"/>
              <a:t>beaches</a:t>
            </a:r>
          </a:p>
          <a:p>
            <a:endParaRPr lang="en-GB" dirty="0"/>
          </a:p>
        </p:txBody>
      </p:sp>
      <p:pic>
        <p:nvPicPr>
          <p:cNvPr id="26626" name="Picture 2" descr="http://cdn.zmescience.com/wp-content/uploads/2012/11/marine-life.jpg"/>
          <p:cNvPicPr>
            <a:picLocks noChangeAspect="1" noChangeArrowheads="1"/>
          </p:cNvPicPr>
          <p:nvPr/>
        </p:nvPicPr>
        <p:blipFill>
          <a:blip r:embed="rId2" cstate="print"/>
          <a:srcRect/>
          <a:stretch>
            <a:fillRect/>
          </a:stretch>
        </p:blipFill>
        <p:spPr bwMode="auto">
          <a:xfrm>
            <a:off x="4572000" y="1628800"/>
            <a:ext cx="4222776" cy="4176464"/>
          </a:xfrm>
          <a:prstGeom prst="rect">
            <a:avLst/>
          </a:prstGeom>
          <a:noFill/>
        </p:spPr>
      </p:pic>
    </p:spTree>
    <p:extLst>
      <p:ext uri="{BB962C8B-B14F-4D97-AF65-F5344CB8AC3E}">
        <p14:creationId xmlns:p14="http://schemas.microsoft.com/office/powerpoint/2010/main" val="12117140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Effects</a:t>
            </a:r>
            <a:endParaRPr lang="en-GB" dirty="0"/>
          </a:p>
        </p:txBody>
      </p:sp>
      <p:sp>
        <p:nvSpPr>
          <p:cNvPr id="3" name="Content Placeholder 2"/>
          <p:cNvSpPr>
            <a:spLocks noGrp="1"/>
          </p:cNvSpPr>
          <p:nvPr>
            <p:ph sz="quarter" idx="1"/>
          </p:nvPr>
        </p:nvSpPr>
        <p:spPr>
          <a:xfrm>
            <a:off x="304800" y="1554162"/>
            <a:ext cx="3763144" cy="4525963"/>
          </a:xfrm>
        </p:spPr>
        <p:txBody>
          <a:bodyPr>
            <a:normAutofit lnSpcReduction="10000"/>
          </a:bodyPr>
          <a:lstStyle/>
          <a:p>
            <a:pPr marL="0" indent="0">
              <a:buNone/>
            </a:pPr>
            <a:r>
              <a:rPr lang="en-GB" dirty="0" smtClean="0"/>
              <a:t>The Sea is full of creatures which haven't been discovered yet. Sea levels have also risen from global warming. If a structure was built in these areas then it would have to have the suitable materials to prevent flooding. </a:t>
            </a:r>
            <a:endParaRPr lang="en-GB" dirty="0"/>
          </a:p>
        </p:txBody>
      </p:sp>
      <p:pic>
        <p:nvPicPr>
          <p:cNvPr id="6146" name="Picture 2" descr="http://cdn.zmescience.com/wp-content/uploads/2011/05/sea_level_rising_371845.jpg"/>
          <p:cNvPicPr>
            <a:picLocks noChangeAspect="1" noChangeArrowheads="1"/>
          </p:cNvPicPr>
          <p:nvPr/>
        </p:nvPicPr>
        <p:blipFill>
          <a:blip r:embed="rId2" cstate="print"/>
          <a:srcRect/>
          <a:stretch>
            <a:fillRect/>
          </a:stretch>
        </p:blipFill>
        <p:spPr bwMode="auto">
          <a:xfrm>
            <a:off x="4427984" y="1484784"/>
            <a:ext cx="4536504" cy="4608512"/>
          </a:xfrm>
          <a:prstGeom prst="rect">
            <a:avLst/>
          </a:prstGeom>
          <a:noFill/>
        </p:spPr>
      </p:pic>
    </p:spTree>
    <p:extLst>
      <p:ext uri="{BB962C8B-B14F-4D97-AF65-F5344CB8AC3E}">
        <p14:creationId xmlns:p14="http://schemas.microsoft.com/office/powerpoint/2010/main" val="10706767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Agricultural.</a:t>
            </a:r>
            <a:endParaRPr lang="en-GB" dirty="0"/>
          </a:p>
        </p:txBody>
      </p:sp>
      <p:sp>
        <p:nvSpPr>
          <p:cNvPr id="3" name="Content Placeholder 2"/>
          <p:cNvSpPr>
            <a:spLocks noGrp="1"/>
          </p:cNvSpPr>
          <p:nvPr>
            <p:ph sz="quarter" idx="1"/>
          </p:nvPr>
        </p:nvSpPr>
        <p:spPr>
          <a:xfrm>
            <a:off x="304800" y="1554162"/>
            <a:ext cx="4339208" cy="4525963"/>
          </a:xfrm>
        </p:spPr>
        <p:txBody>
          <a:bodyPr>
            <a:normAutofit fontScale="92500"/>
          </a:bodyPr>
          <a:lstStyle/>
          <a:p>
            <a:pPr marL="0" indent="0">
              <a:buNone/>
            </a:pPr>
            <a:r>
              <a:rPr lang="en-GB" dirty="0" smtClean="0"/>
              <a:t> Land that is used to produce food is called agricultural land (farms). This comes into account because if you built a tower near a farm, You could block sunlight reaching the crops. Also if </a:t>
            </a:r>
            <a:r>
              <a:rPr lang="en-GB" dirty="0"/>
              <a:t>y</a:t>
            </a:r>
            <a:r>
              <a:rPr lang="en-GB" dirty="0" smtClean="0"/>
              <a:t>ou are producing pollution then the farmyard animals can be contaminated so the meat wont be fresh and natural.</a:t>
            </a:r>
            <a:endParaRPr lang="en-GB" dirty="0"/>
          </a:p>
        </p:txBody>
      </p:sp>
      <p:sp>
        <p:nvSpPr>
          <p:cNvPr id="24578" name="AutoShape 2" descr="data:image/jpeg;base64,/9j/4AAQSkZJRgABAQEAYABgAAD/2wBDAAoHBwkHBgoJCAkLCwoMDxkQDw4ODx4WFxIZJCAmJSMgIyIoLTkwKCo2KyIjMkQyNjs9QEBAJjBGS0U+Sjk/QD3/2wBDAQsLCw8NDx0QEB09KSMpPT09PT09PT09PT09PT09PT09PT09PT09PT09PT09PT09PT09PT09PT09PT09PT09PT3/wAARCAC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NUGpVWnrHUgirlTNxqrTwlSLHUgjpiItlGyrHl0ojp3AgCGk2GrQSnCMd6nmKUSntNJtNW2ipvl+1UmS9CvspNlW1tpHjDqjMh/iUZFMMeMg9fSkpJ7MLMrFKNlWNlHl0wK2yjZVjy6PLoAr7KNtWPLpPKpDINtG2p/Lo8ukBBtowan8ujy6kZX2mkKmrPl0eXSuMqFKYUNXDHTfLpMZV2GirXl0UgHLH7VIsWanEdPWOmmKxEsVPEdTBKd5fBPb1PQVdybFWUmKJnWNn2jO1RyfpTLG4S+tVnjVlzkFW6r7Gs3VvFtjYzCC0YXMwYBiPuIO/Pc1V0a4urmK8lspYlE0hcbskqaidTlV3saQhzHSeXSlcdelc4dQ1qDcA0Uu31QEfnU0evXnSS3hc46KSKj2iZfs2ia71+G2bCJvXuxOPyrm9R8VzXGUh4Qdl4H59TUuoIt3dSSvCYlbGEBziqL6KpmkSOUDb1LdOmacJJ/ExSjZXSO38Ka5MPDtruUP97Jxj+I1trqtpM2yaEKxGeR1rivDZkj02JGyIwCSQPc11NhFDLAZNoZlYjP0rzKtBe0bWmp0XSir9gupbSUKbJSzZ+bAOB+dQbCeo59qfEcPdPIdqq/JalSaOSXZgqzDcobqV9cV6VCXJTipO7OSavJ2Qzy/ak8s+lWvLpNlb3IsVvL9qNlWfLo8uk2BX8ugx1YMdKU4FS2UkVfL9qPL9qs+XRspXCxW8v2pPL9qteXSbKVx2KpSk8urRT2puypuMr+XRVny6KXMOwYp6ilbrSBqz9pYrkH8KpZiAo6k9BXFeNtTtLyCCOxvVkeNm8xYmOMY7npWh4zg36YJ1lmVlYIVVyFIOeo7155bqRLIpOBzW9Fc/vX2M6nu6FrSohLcGArneCR+Fa9kjaezQySXSKfnUQ9T7e9ZOm3MVtexyMZAwOAU9+K6BLlbzUYDbzXE5CsvliLle+cj6UVm7+RVKKav1OvMMDwQ3UV2khuoRIyouzyzjBBHYiqtpEgRXV/m2gZOKrW18LlVl8ueMI/lyCQFWyRnOCMYrTghkaNduTn3FeVNcumx2XuQywR3ETxsEye9cdeF7e7lVRtVlyf5Gu48uaNt0kfyng8iuc8R2giu1k2nZIpyPQ1rhp+9YieqGWlpt0CGRZMSZJ2qTnA/xretZjayTopOGYED6gVmafYzPYRFVYhkB6da1Io9mDMG+ZQOh6gUVJ6vUrlukFmk0891PKSyrMQv91R8vOO5xmiy0fULfxHdXlxdJNbSjCA/eA7DHQYrUsVjEEkbEIWJbBPOOPzNWYwfLXd1xW1KUd+phNO43aPSk2e1S4oxXQpmXKQ7BTCwjeNWB/eHAOOM+n49qs7c1Bc2xuLeSHOA4xkdRSlLTQcUr6ismKFUE7e45x7VTsb12neyuwBcxAcjo+e+OwqwW2alCnXdHJ0/4DWMqjcTX2dnYk2jjigoBTJ5SkqRx/eY4b1UY6/WpzubHHAA/Gl7bWyJdPS7Ito9KNo9Kl28ZoArTmJ5SArSbanK03HNLmGkRbKKm20VPMPlKLPzSBqgaTNIJMVzORuomf4qw2gyk9nU1541szySGNgwbn3r0HxADPolwgGSAGx9DXCR9+ORXfhJWgzCtG8istv5QWSQKyE4x616r4F8ZaNGXtLjTdP0u5Y9YYiqSn3OflPtXnDQ/bU8h+WwTG2OQ3pmql3d3V9NNczgBgB5jYwOmPxNbyj7XT+vIwfu7H0Le3mmXEDwXP2QK4wQ+f8aw/wDhH/DpIYCEYG0Ykbp/31XM6T4gUNHDa6VdyTLEoyssaggAc/MPcVuw63qL8Ppjw84+a7iJ/Ra8Wp7ROz0+5fqdsadvhLI8O6C33WX8Hf8AxpZPC+iScvlu333/AMapTa1cLy0KqCeCZh/8TWbea5cRpKyWvmeWpJ2uSOnsKzUaj2f4/wDBL9m+rOpi0+ytoligl2xoMKOelBtLUjBlBGQe9ef6V4lutYvkgjgt0ym9sO5YD29eoroWt5mJIRwp7k0qlCUJWm7P+vMIrmV0zoBb2yM7CcAuNp5xxTvKhAwJVJ+tcy8bR4BkC545bpWD4h1XUNKuY0tFimjdB84+bDc8cH0FXSpTlK0ZCnFJXZ6F5cX/AD1T86NkQ/5bIPxrlLWS3axink1COXegYyAbBk84x2qOS4LWs8trcR5jHBPK5PA/OmlUvbm/APZxOu8tD/y0H51DeSRWlrJMzBygyEB+ZvYCuA07V76+u5IJbuOBl+7+53B/oc1Jd6pf2vmlbxd0QyVNsCCPrW3sqylbm/r7iVGLVzoItVstVaOewuGju4zt8uRCrFe64P8ASr5d/wC1oQcFdrsrd8YAI/Mg1wz67rM+lo08kaJJNGF8pNrMpPr0wfzraF2GRnVmAjIVycjGDu4/AYzV1ISRUFfT+tTo448XE07E7nOB3+UdKiu797crFbwtcXD/AHUxgAerN2Fcxf6p/wATFIbbLtKguPlbACtyM/SobnU5vOmtrfgRqC8zklpGJ/kB/OlGMvvBwV9TpY49XkffNd28UeQdsUefwyf50s89/c8WDRQoT/r2Xfn6DP8AOsWzNzbXMUU0hV+XlH/PFRnI929ecDIHJ6ZuqapcanGUtmmtyzlIiqsoznhT6A9j2+nQUZOWg3FJXOzt45rePbNe+e6nksir+HFTrKr8ZGfTNeVxLqFzC6SJcG5tjg7iQXUdQf8AaH6j6VrWcVwEkYiZVMY6sc8kDj6dfpWs6Tj1M43l0O/3r6j86K4H7I//AD83P60VHJ5lezfY3TMB1NMmvVjjJRGlb+6uM0PpJXl5jn2qWKyt4JFEhOG6EmseaBvys5nWtdu40eMQbVmXaqMNzDjnpXP2FndvcNvglVSpPzKRyK9HFjZMZQR80o27weVx6GmxaPp0UhMRYtIu3DOWGOveuiGLhCLiomMsO5STbOEtLxbW8gmZA5gkV2U9Dg5xUc6zXU+p3MMCpaysxZFGVTcSQMdsetd4/h3RzK7IghJPUHA/yauiyt98yRxxfvhhgBjdgVTxsFrFE/Vm/iZj6VfXKWttFELYBY0G54yeMAdfWtewlubq5xO6MnONse317/hirlr5McBhhQLsHKsOB/8AWqos8kciF1UMSS2FxyM5rgnNTbtE6FEkngnlmLLOfIPTaBkVANPu0umzPMkZzlVOAP8A6/SrEcoEM2X25HmKD0XkZH45z+dTzXLvLBH3uFGGJwO+R9RgVClJaIdtTnJPCbw6ibm2kKSodwLfxjpz6Z56etdGlqk1jFE5AYElT69yKdeXK/ZreUrjgcd8+/tRGwUo25SAw5PGOxH5E0TqzmlzdBKKWxBJo0bYBI/pWfc+EbGfaylYnEgZmVeo7/pxmtyWURF1AJ2EjGOfyqsbhldoRhXzkE88fSlGrVWzFy3WxQTwvaRqYUkkW3Zt6xqOM9+vvU5jitXhUA+VIxjII744/Udale4jRUbeXQnqT3749Oc8VHM1vcbIpCSC+4AnGeD/ACxVc05fE7lRikOS1shEHSBQd27OMnPrT1htpCzvZW7FeMlcnHcVWkn2yg7iFZeOP51IzlY0kUkJu2uCeefSk1LuVYWZIZzHE9unks23YF4B65/DFK9rFGjoFUhhx/tcdfyzTSSYwiuVmMiFGAHr/n8KiW72wjeQ7gngdTz/APXppO2gW1Ft7KELvMKBwNvA9OlTx28JdTsXAIbG3qR0B9s4/KktnMxyBs2jv0Yev9KgF0IpyzF9pOPXj2/wo95tgSPC3mSNkDPU/jmoVbzY3J+7uI3YHIFLdXWGfoS8WQVGcnp9M9KapMMaJGRkDHzcD3qknbUpIf5W45Y4YYJP970qq7lZ5kzhTGCNq5AOf0qwXdGy2Dms17jN4RLn5V4wT+HFaQTYIkyf75/Kim/aB6SfkaK0HYuveCaRQ2FK1Tv7z94V3eWyr36D/wDXWfZzG6kZlbLEZBI6+1RyytyY7YkOCHHb/eB/pVRopMz5izbalKmZZIg0PALdhSx6iyKWXBXDeXuOOPb3qmInMDkopWMZwTjHbp3piSRrGuVHzc5x90+tackWTzM0E1N3O4KyrjDZ54x+RpyX5IG9iWXGCBis6CPKtIF46nHTg1cEYRhKSSrqDtx93qOTUyjFAm2a4u2kie5h3i4hj+dBnDDHXHQ8gcGmi7N0nmRlAd2X5wyk9Tj046VkpfGzuzcfMVG0FVPBHcfjzTXv1t7smLb5RO4kccHke2RnH4Gs1R7DujSNyZmutrupKn+H27fgKlSZ2WzSUYKRiXGT83Pr9APzqha7ZJAoLMZdwG09Oh5H5/5NSRK1thGfcSeWx932pSith3NLUQDCjIAFLuRx93J6+3PWooLuSGNNypvxgBucexFIspedo96bw25WA4bHb+f1qK7lR3ZlOdzY5AOOACKzjHTlGX9Um86GZ45FKyKGzkkBgcHB+tNSffIGUZItzliB14x/L9TWSNQnNzLG6q6NyG247f8A1qhF/NJIqLbxhscL0BxVKi7WC6WhrH54Hj+YgkMSf4W71Xknl+zlIC67eq9cqQc8etQW2qtJIIpYiMDlw2fr15qwl9beahLmJyuOR1p8jjpYEyOaXfGqPkyIcBlH4HPqD6fjVmytyUMZm3Iw5LMeAAeD+GefpUFwipgABVVgVK/xY60+3uY4o02sDuc5BXov971xz+VJpuOgxtmm+9HnysWRhhz0wOQB7YqT7XEqsG2hOrNjFQxzrI0iMcMGZEbH3een4iqt7E8MbSROsyHlgp3YGcVXLd6jdkaD3BeQ2sMgUkcuoPPv/KrDho0Xaw29GB6D/CsJpmj2NkI7YUYJNaC3yyyeU6huwyeeff1470pU7bAILjN60RTaVi6f3Tk4z2Of6VZW6iLGNXP3Rk9x7EVXnjSBIbhwytJhcMPm69D+tIsxI3NGBuI+bHBAHNDSkroCeTofJYDqSM4B9jWWWbzEkaNg6Oeh56cHPvzSS3sscpjTJJOSSMDPp+VOS9EjBQfnAycjH5H0rSMHFC3Jvt0/9x6KT7Q3+cUUcvkMyTGbS8WNGGGPysP89elEUXm2W6MsjSkZbJwBzUNtO8+wSqHCyA5HbnNamoE6bHbxq0RXaWIJBHXp+Fbydmo9Tnj+BRlEkPyqx2KMMwPT2z/jUFs4LqG+6Ty4PSmG8DzllJ5PJ7j8KWJ9xbOwqOrooUe/Hbmrs0tSW9Se5DLdRwbCiKgLgZyB2H1NOiuD5kZb+E7tmMDHYVev7ZmdLxoHw4R3J6PtXA79KyYZTK0jNjdOABz0U89PTAqYtSQ3dMu6nImxnhJAHPl9Cv09fX1rNjuC0Ch3cGM8Z5BXr/WpNRlbzlbbhWO/IPUHgfoKpq7hiFBAxn/P51cI+6KUveNSC48h0yWTPG71rReYSSkrKAzAYasKG4LqEkBZMbQp7fT0qfcFlJdgIW+UH+4e1RKnqWpGvNdo8ITiKRPmzEcZHfHvTprrzELYRDKyuSO3Uf8A16oxkK5hcYboCelSraSy2U+1D+6H3uoz/wDX/pWTjFFpl87mtp3BbBx8y9AG4OPy/Ws+S/aMsFLKD8n0+n4frUzpPb6ZIu47WwAB1Pfj3rIkaVHZnXdJIxkJ7Bhzk+nenTgncHKxdti8l4rhtqOApz0yeKsS5+0xxuiyK2Sxb69vTFVjPGwWPJwo3D2Pf9P5VIoV3BEjZPduP1ptAuxpWlo1ywjjvEaMP+7ViVdT/vYxj61JPpM0TptljLZKqn3dzent9ayEdk3Msx3IcEZwfxqZp7lIphYylS6hpELZyM9s9vpWbhK+jKTFuLWSPUA0quJCuN4Ycn0z7dPyqjvk3PHHPt2ncqk/StY6hFdziMyFJGU4DcJvOOGz0xxzWPdRCLVH8sblck4PUe1aU77S3CXdDoUuBKxdt20cEEYzVh3uIljm8klw4LbfSqbs7EkIYtj8Zbr+FT2g3yrK12idd67iKtrqJdjQmmZ5U/eOIwCVjY9Afb196W9DIscSD5cAdevqf5VnS3c63SM2HUjarjpip7i5O0zNxJ90YOeKy5Gmirkck67i20b146+lVJLh2UCNTgenaliZrglmBzglVHepI7UpDuIVlKhmZWBwT0B9DwfyrVJRM9yv5k3+1+VFSeWvoaKegW8zO0uXF0yI7BMZJJ6Doa0dbkc3K28jFzFw3Hp2/A1BFBDpMDedLtmkJK4Hp0pRLlwGkYnbyCvSrlZz5kYRTUeVlNcKhHGC3X1NSlwxDhyPm6jqPf0IoeeEBxvJP3lwuMk1EHARfn5bDdckA89O3Wr1ZOxsQTLJGSzHyzjzOSPzpjW0eLm83o77RsRjjDdOR3GM1XibDFC+8HjOM/n609XWSN/nTAO04rG1noalS+k3XzqOV3Fc/SmqEiMpQ5yMAEfdJ9+9NuIG+0N2JBIxTI0IIZyMhuBnrW6SsZX1GOMEfOFKnORWq4E4IHyo5IgJPXHUGqRWPy23/KS2d46g46HNSoIpCAsoVl5w2cZ/pUy1KjoWIJ/tEBjO7zoug659q0bK9lYtHuZG3bSB0qo9m+FvINvmYG8K3f8A/XV+w8i5vY3ki2Iw+YjsQP8A61c9RqzZsrmvdfLo8ktw6IwfCEdQCcYHua5diPMTICKjDaCSWPHpW5e28iq1vIQxWItnPCd14/A5Nc7eeRFaAl2DxMzMAM7l9fr7Vnh1+JU9EJC6S302AxIzyTnB/wD15qWS8aO18lgC5bIJ9KoiZI1xEAGkG4+uf8io3YvIWV8EdOK6+W7MueyNO9uoxNjadzKJAw43ZpLSeKKMySIZAHww/wBkj/8AXVaaR32O0a4RBGOO3J/nmktXVhcoB87p5qjOANrD+hNTy+6XzamjeXkO4y2m54QFwJVy6ke9M84XNyk7quFTYF6ZxVKO9khxE4IUMSR6fQVE0gW68xeE6gZ6UKmPnVi8LsXDMJI1Yqgxx3H/ANbFQT3HlsI9gLu+0Fe4/p1qIXayNJHEdilQM45OfX8qcqol9HEyk/uy+7Oegz/SnypE819iXcrQqSuwMx5U9cVJOQYQMbc/l+dROse2EAOAqZGfSn2kgmhZuqq20kik+4/Im01kWNg5PmBvlPX8Mf56Vbn8tQTuVVYZYH+P6e9ZsZihZi8hXMeU46n0qZZVuJGVWHyHINRKN3cuL0sLvtvQ/maKl2/9NFopWGYs073Fz9pdevyop6cd6nlCW1mq5YzSfM+T0z0X8uTVK1Yy3puH4ijwQp6H2qxqmw73hPG/5QT1BHJH48V0te8onEn7rkV5OQCm3gc4qFJ5IyihyAeOKW1kLOUIyWBAps6h8MAchsYrRKzszJttXRYt3leQrgvx93vnpTxeKvlhixYnnn7v496rWLqt8DIMIzEMOvBqIshkZtxxnK4647fjQ4puw1OyOo0+zXU1niikP2hUypJG1hnH1zmsKHc4cMu5gp529/XNTaZqT2+qLKG8sSHDN1+9xk/iahluFhzFHF5ZB2nJyfQ8n3rKMJKTRrKUWkxTbsVRjuJbKn5flGOmT70IY4yjSxq655UH7wx/9ao4LqaGJ03sFbGUzwwz3oN2rRj5MEcfT6VpZkJo6NryK5i8mKebcCSYuAzJ1G/0PJGR1AHSnW0htzkgKgOQPeudsJ1jvYmDHG7Bz1xXYrHCLKUSkbU+diRzjsorjqxVPQ6qcufUztb1Y3TIYYgjgZd8/e9qxZ5PMVZsZZt/y44BziluLoyNIkYKbuUHpz0qW4tQsoI6DPU/j/MVtTioJIiTcr2KlumE2yn5j8wBpNrRMoXpnGadcuGki2jaoUKcdsD/APXS3IxBFIuPn6jPStLu/qZ7fIek0hEh3BWIGF61NZs9wdoAO9wAxHQ/Wq1ukZieUgnK8+1WJLkNcWzKgVA6lkHQ471Ml0SLi+rIrh2Ckl0kJJHHb/61ESZTlRt7ZqO8hK7NnIDEe3BqS1bdAiABvT155p/Z0Evi1Bo1O4jcDt4HqalhdGmEcnJROo64bqKYXLhD26Z9OKdFGUdnxuDYGR19/wClS/MrbY0r5lGMMWRlGQR0NZ7sYFRUclc7se9T3GVhUN3PFRom6PLD5yvFRHRFt3HzrHNF+6IJZevpUWnyeQ+2RRgtg/Sq8W6OUkZ9cVM8ZZkYNjcRkVdrKxN7u5rfaLP+6aKzPK/6aCis/ZmnOynKohgCJwCWH86qyu25UydqpwPSiiuuJwT2GWpIuAe4NPJOW/3jRRTe5Mdho4vce9Vu5HtRRVxM5fqTniLI67TSXbkXTvn5sqc+/FFFJblP4Se7ATUrhFGFErKB6DdTbhQkrqowBK4/Wiioj0NH1Ix8kkW3jmu6d2XQbyUH5ygTd7YoormxX2fX9Tow32v66HGzMQi+qjg960bly7FzjImb9aKK0n0CPUjiRW1IxkAp5chx24BxVeFBOjiTkMAx+pK/40UUL/IGv1IYWLynPQjpVi6XaxKkjA7fSiirfxIhfCy1KcLIBwAxIHpzSxoodeP4hRRWPQ36lf8AiQdt1XYeYos+/wDSiiiWwo7li6jV+D0HSqaDaAuSQD3oorOOxoyOQAE4FTWo3hM+goorR7ErcueUPVvzooorE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4580" name="AutoShape 4" descr="data:image/jpeg;base64,/9j/4AAQSkZJRgABAQEAYABgAAD/2wBDAAoHBwkHBgoJCAkLCwoMDxkQDw4ODx4WFxIZJCAmJSMgIyIoLTkwKCo2KyIjMkQyNjs9QEBAJjBGS0U+Sjk/QD3/2wBDAQsLCw8NDx0QEB09KSMpPT09PT09PT09PT09PT09PT09PT09PT09PT09PT09PT09PT09PT09PT09PT09PT09PT3/wAARCAC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NUGpVWnrHUgirlTNxqrTwlSLHUgjpiItlGyrHl0ojp3AgCGk2GrQSnCMd6nmKUSntNJtNW2ipvl+1UmS9CvspNlW1tpHjDqjMh/iUZFMMeMg9fSkpJ7MLMrFKNlWNlHl0wK2yjZVjy6PLoAr7KNtWPLpPKpDINtG2p/Lo8ukBBtowan8ujy6kZX2mkKmrPl0eXSuMqFKYUNXDHTfLpMZV2GirXl0UgHLH7VIsWanEdPWOmmKxEsVPEdTBKd5fBPb1PQVdybFWUmKJnWNn2jO1RyfpTLG4S+tVnjVlzkFW6r7Gs3VvFtjYzCC0YXMwYBiPuIO/Pc1V0a4urmK8lspYlE0hcbskqaidTlV3saQhzHSeXSlcdelc4dQ1qDcA0Uu31QEfnU0evXnSS3hc46KSKj2iZfs2ia71+G2bCJvXuxOPyrm9R8VzXGUh4Qdl4H59TUuoIt3dSSvCYlbGEBziqL6KpmkSOUDb1LdOmacJJ/ExSjZXSO38Ka5MPDtruUP97Jxj+I1trqtpM2yaEKxGeR1rivDZkj02JGyIwCSQPc11NhFDLAZNoZlYjP0rzKtBe0bWmp0XSir9gupbSUKbJSzZ+bAOB+dQbCeo59qfEcPdPIdqq/JalSaOSXZgqzDcobqV9cV6VCXJTipO7OSavJ2Qzy/ak8s+lWvLpNlb3IsVvL9qNlWfLo8uk2BX8ugx1YMdKU4FS2UkVfL9qPL9qs+XRspXCxW8v2pPL9qteXSbKVx2KpSk8urRT2puypuMr+XRVny6KXMOwYp6ilbrSBqz9pYrkH8KpZiAo6k9BXFeNtTtLyCCOxvVkeNm8xYmOMY7npWh4zg36YJ1lmVlYIVVyFIOeo7155bqRLIpOBzW9Fc/vX2M6nu6FrSohLcGArneCR+Fa9kjaezQySXSKfnUQ9T7e9ZOm3MVtexyMZAwOAU9+K6BLlbzUYDbzXE5CsvliLle+cj6UVm7+RVKKav1OvMMDwQ3UV2khuoRIyouzyzjBBHYiqtpEgRXV/m2gZOKrW18LlVl8ueMI/lyCQFWyRnOCMYrTghkaNduTn3FeVNcumx2XuQywR3ETxsEye9cdeF7e7lVRtVlyf5Gu48uaNt0kfyng8iuc8R2giu1k2nZIpyPQ1rhp+9YieqGWlpt0CGRZMSZJ2qTnA/xretZjayTopOGYED6gVmafYzPYRFVYhkB6da1Io9mDMG+ZQOh6gUVJ6vUrlukFmk0891PKSyrMQv91R8vOO5xmiy0fULfxHdXlxdJNbSjCA/eA7DHQYrUsVjEEkbEIWJbBPOOPzNWYwfLXd1xW1KUd+phNO43aPSk2e1S4oxXQpmXKQ7BTCwjeNWB/eHAOOM+n49qs7c1Bc2xuLeSHOA4xkdRSlLTQcUr6ismKFUE7e45x7VTsb12neyuwBcxAcjo+e+OwqwW2alCnXdHJ0/4DWMqjcTX2dnYk2jjigoBTJ5SkqRx/eY4b1UY6/WpzubHHAA/Gl7bWyJdPS7Ito9KNo9Kl28ZoArTmJ5SArSbanK03HNLmGkRbKKm20VPMPlKLPzSBqgaTNIJMVzORuomf4qw2gyk9nU1541szySGNgwbn3r0HxADPolwgGSAGx9DXCR9+ORXfhJWgzCtG8istv5QWSQKyE4x616r4F8ZaNGXtLjTdP0u5Y9YYiqSn3OflPtXnDQ/bU8h+WwTG2OQ3pmql3d3V9NNczgBgB5jYwOmPxNbyj7XT+vIwfu7H0Le3mmXEDwXP2QK4wQ+f8aw/wDhH/DpIYCEYG0Ykbp/31XM6T4gUNHDa6VdyTLEoyssaggAc/MPcVuw63qL8Ppjw84+a7iJ/Ra8Wp7ROz0+5fqdsadvhLI8O6C33WX8Hf8AxpZPC+iScvlu333/AMapTa1cLy0KqCeCZh/8TWbea5cRpKyWvmeWpJ2uSOnsKzUaj2f4/wDBL9m+rOpi0+ytoligl2xoMKOelBtLUjBlBGQe9ef6V4lutYvkgjgt0ym9sO5YD29eoroWt5mJIRwp7k0qlCUJWm7P+vMIrmV0zoBb2yM7CcAuNp5xxTvKhAwJVJ+tcy8bR4BkC545bpWD4h1XUNKuY0tFimjdB84+bDc8cH0FXSpTlK0ZCnFJXZ6F5cX/AD1T86NkQ/5bIPxrlLWS3axink1COXegYyAbBk84x2qOS4LWs8trcR5jHBPK5PA/OmlUvbm/APZxOu8tD/y0H51DeSRWlrJMzBygyEB+ZvYCuA07V76+u5IJbuOBl+7+53B/oc1Jd6pf2vmlbxd0QyVNsCCPrW3sqylbm/r7iVGLVzoItVstVaOewuGju4zt8uRCrFe64P8ASr5d/wC1oQcFdrsrd8YAI/Mg1wz67rM+lo08kaJJNGF8pNrMpPr0wfzraF2GRnVmAjIVycjGDu4/AYzV1ISRUFfT+tTo448XE07E7nOB3+UdKiu797crFbwtcXD/AHUxgAerN2Fcxf6p/wATFIbbLtKguPlbACtyM/SobnU5vOmtrfgRqC8zklpGJ/kB/OlGMvvBwV9TpY49XkffNd28UeQdsUefwyf50s89/c8WDRQoT/r2Xfn6DP8AOsWzNzbXMUU0hV+XlH/PFRnI929ecDIHJ6ZuqapcanGUtmmtyzlIiqsoznhT6A9j2+nQUZOWg3FJXOzt45rePbNe+e6nksir+HFTrKr8ZGfTNeVxLqFzC6SJcG5tjg7iQXUdQf8AaH6j6VrWcVwEkYiZVMY6sc8kDj6dfpWs6Tj1M43l0O/3r6j86K4H7I//AD83P60VHJ5lezfY3TMB1NMmvVjjJRGlb+6uM0PpJXl5jn2qWKyt4JFEhOG6EmseaBvys5nWtdu40eMQbVmXaqMNzDjnpXP2FndvcNvglVSpPzKRyK9HFjZMZQR80o27weVx6GmxaPp0UhMRYtIu3DOWGOveuiGLhCLiomMsO5STbOEtLxbW8gmZA5gkV2U9Dg5xUc6zXU+p3MMCpaysxZFGVTcSQMdsetd4/h3RzK7IghJPUHA/yauiyt98yRxxfvhhgBjdgVTxsFrFE/Vm/iZj6VfXKWttFELYBY0G54yeMAdfWtewlubq5xO6MnONse317/hirlr5McBhhQLsHKsOB/8AWqos8kciF1UMSS2FxyM5rgnNTbtE6FEkngnlmLLOfIPTaBkVANPu0umzPMkZzlVOAP8A6/SrEcoEM2X25HmKD0XkZH45z+dTzXLvLBH3uFGGJwO+R9RgVClJaIdtTnJPCbw6ibm2kKSodwLfxjpz6Z56etdGlqk1jFE5AYElT69yKdeXK/ZreUrjgcd8+/tRGwUo25SAw5PGOxH5E0TqzmlzdBKKWxBJo0bYBI/pWfc+EbGfaylYnEgZmVeo7/pxmtyWURF1AJ2EjGOfyqsbhldoRhXzkE88fSlGrVWzFy3WxQTwvaRqYUkkW3Zt6xqOM9+vvU5jitXhUA+VIxjII744/Udale4jRUbeXQnqT3749Oc8VHM1vcbIpCSC+4AnGeD/ACxVc05fE7lRikOS1shEHSBQd27OMnPrT1htpCzvZW7FeMlcnHcVWkn2yg7iFZeOP51IzlY0kUkJu2uCeefSk1LuVYWZIZzHE9unks23YF4B65/DFK9rFGjoFUhhx/tcdfyzTSSYwiuVmMiFGAHr/n8KiW72wjeQ7gngdTz/APXppO2gW1Ft7KELvMKBwNvA9OlTx28JdTsXAIbG3qR0B9s4/KktnMxyBs2jv0Yev9KgF0IpyzF9pOPXj2/wo95tgSPC3mSNkDPU/jmoVbzY3J+7uI3YHIFLdXWGfoS8WQVGcnp9M9KapMMaJGRkDHzcD3qknbUpIf5W45Y4YYJP970qq7lZ5kzhTGCNq5AOf0qwXdGy2Dms17jN4RLn5V4wT+HFaQTYIkyf75/Kim/aB6SfkaK0HYuveCaRQ2FK1Tv7z94V3eWyr36D/wDXWfZzG6kZlbLEZBI6+1RyytyY7YkOCHHb/eB/pVRopMz5izbalKmZZIg0PALdhSx6iyKWXBXDeXuOOPb3qmInMDkopWMZwTjHbp3piSRrGuVHzc5x90+tackWTzM0E1N3O4KyrjDZ54x+RpyX5IG9iWXGCBis6CPKtIF46nHTg1cEYRhKSSrqDtx93qOTUyjFAm2a4u2kie5h3i4hj+dBnDDHXHQ8gcGmi7N0nmRlAd2X5wyk9Tj046VkpfGzuzcfMVG0FVPBHcfjzTXv1t7smLb5RO4kccHke2RnH4Gs1R7DujSNyZmutrupKn+H27fgKlSZ2WzSUYKRiXGT83Pr9APzqha7ZJAoLMZdwG09Oh5H5/5NSRK1thGfcSeWx932pSith3NLUQDCjIAFLuRx93J6+3PWooLuSGNNypvxgBucexFIspedo96bw25WA4bHb+f1qK7lR3ZlOdzY5AOOACKzjHTlGX9Um86GZ45FKyKGzkkBgcHB+tNSffIGUZItzliB14x/L9TWSNQnNzLG6q6NyG247f8A1qhF/NJIqLbxhscL0BxVKi7WC6WhrH54Hj+YgkMSf4W71Xknl+zlIC67eq9cqQc8etQW2qtJIIpYiMDlw2fr15qwl9beahLmJyuOR1p8jjpYEyOaXfGqPkyIcBlH4HPqD6fjVmytyUMZm3Iw5LMeAAeD+GefpUFwipgABVVgVK/xY60+3uY4o02sDuc5BXov971xz+VJpuOgxtmm+9HnysWRhhz0wOQB7YqT7XEqsG2hOrNjFQxzrI0iMcMGZEbH3een4iqt7E8MbSROsyHlgp3YGcVXLd6jdkaD3BeQ2sMgUkcuoPPv/KrDho0Xaw29GB6D/CsJpmj2NkI7YUYJNaC3yyyeU6huwyeeff1470pU7bAILjN60RTaVi6f3Tk4z2Of6VZW6iLGNXP3Rk9x7EVXnjSBIbhwytJhcMPm69D+tIsxI3NGBuI+bHBAHNDSkroCeTofJYDqSM4B9jWWWbzEkaNg6Oeh56cHPvzSS3sscpjTJJOSSMDPp+VOS9EjBQfnAycjH5H0rSMHFC3Jvt0/9x6KT7Q3+cUUcvkMyTGbS8WNGGGPysP89elEUXm2W6MsjSkZbJwBzUNtO8+wSqHCyA5HbnNamoE6bHbxq0RXaWIJBHXp+Fbydmo9Tnj+BRlEkPyqx2KMMwPT2z/jUFs4LqG+6Ty4PSmG8DzllJ5PJ7j8KWJ9xbOwqOrooUe/Hbmrs0tSW9Se5DLdRwbCiKgLgZyB2H1NOiuD5kZb+E7tmMDHYVev7ZmdLxoHw4R3J6PtXA79KyYZTK0jNjdOABz0U89PTAqYtSQ3dMu6nImxnhJAHPl9Cv09fX1rNjuC0Ch3cGM8Z5BXr/WpNRlbzlbbhWO/IPUHgfoKpq7hiFBAxn/P51cI+6KUveNSC48h0yWTPG71rReYSSkrKAzAYasKG4LqEkBZMbQp7fT0qfcFlJdgIW+UH+4e1RKnqWpGvNdo8ITiKRPmzEcZHfHvTprrzELYRDKyuSO3Uf8A16oxkK5hcYboCelSraSy2U+1D+6H3uoz/wDX/pWTjFFpl87mtp3BbBx8y9AG4OPy/Ws+S/aMsFLKD8n0+n4frUzpPb6ZIu47WwAB1Pfj3rIkaVHZnXdJIxkJ7Bhzk+nenTgncHKxdti8l4rhtqOApz0yeKsS5+0xxuiyK2Sxb69vTFVjPGwWPJwo3D2Pf9P5VIoV3BEjZPduP1ptAuxpWlo1ywjjvEaMP+7ViVdT/vYxj61JPpM0TptljLZKqn3dzent9ayEdk3Msx3IcEZwfxqZp7lIphYylS6hpELZyM9s9vpWbhK+jKTFuLWSPUA0quJCuN4Ycn0z7dPyqjvk3PHHPt2ncqk/StY6hFdziMyFJGU4DcJvOOGz0xxzWPdRCLVH8sblck4PUe1aU77S3CXdDoUuBKxdt20cEEYzVh3uIljm8klw4LbfSqbs7EkIYtj8Zbr+FT2g3yrK12idd67iKtrqJdjQmmZ5U/eOIwCVjY9Afb196W9DIscSD5cAdevqf5VnS3c63SM2HUjarjpip7i5O0zNxJ90YOeKy5Gmirkck67i20b146+lVJLh2UCNTgenaliZrglmBzglVHepI7UpDuIVlKhmZWBwT0B9DwfyrVJRM9yv5k3+1+VFSeWvoaKegW8zO0uXF0yI7BMZJJ6Doa0dbkc3K28jFzFw3Hp2/A1BFBDpMDedLtmkJK4Hp0pRLlwGkYnbyCvSrlZz5kYRTUeVlNcKhHGC3X1NSlwxDhyPm6jqPf0IoeeEBxvJP3lwuMk1EHARfn5bDdckA89O3Wr1ZOxsQTLJGSzHyzjzOSPzpjW0eLm83o77RsRjjDdOR3GM1XibDFC+8HjOM/n609XWSN/nTAO04rG1noalS+k3XzqOV3Fc/SmqEiMpQ5yMAEfdJ9+9NuIG+0N2JBIxTI0IIZyMhuBnrW6SsZX1GOMEfOFKnORWq4E4IHyo5IgJPXHUGqRWPy23/KS2d46g46HNSoIpCAsoVl5w2cZ/pUy1KjoWIJ/tEBjO7zoug659q0bK9lYtHuZG3bSB0qo9m+FvINvmYG8K3f8A/XV+w8i5vY3ki2Iw+YjsQP8A61c9RqzZsrmvdfLo8ktw6IwfCEdQCcYHua5diPMTICKjDaCSWPHpW5e28iq1vIQxWItnPCd14/A5Nc7eeRFaAl2DxMzMAM7l9fr7Vnh1+JU9EJC6S302AxIzyTnB/wD15qWS8aO18lgC5bIJ9KoiZI1xEAGkG4+uf8io3YvIWV8EdOK6+W7MueyNO9uoxNjadzKJAw43ZpLSeKKMySIZAHww/wBkj/8AXVaaR32O0a4RBGOO3J/nmktXVhcoB87p5qjOANrD+hNTy+6XzamjeXkO4y2m54QFwJVy6ke9M84XNyk7quFTYF6ZxVKO9khxE4IUMSR6fQVE0gW68xeE6gZ6UKmPnVi8LsXDMJI1Yqgxx3H/ANbFQT3HlsI9gLu+0Fe4/p1qIXayNJHEdilQM45OfX8qcqol9HEyk/uy+7Oegz/SnypE819iXcrQqSuwMx5U9cVJOQYQMbc/l+dROse2EAOAqZGfSn2kgmhZuqq20kik+4/Im01kWNg5PmBvlPX8Mf56Vbn8tQTuVVYZYH+P6e9ZsZihZi8hXMeU46n0qZZVuJGVWHyHINRKN3cuL0sLvtvQ/maKl2/9NFopWGYs073Fz9pdevyop6cd6nlCW1mq5YzSfM+T0z0X8uTVK1Yy3puH4ijwQp6H2qxqmw73hPG/5QT1BHJH48V0te8onEn7rkV5OQCm3gc4qFJ5IyihyAeOKW1kLOUIyWBAps6h8MAchsYrRKzszJttXRYt3leQrgvx93vnpTxeKvlhixYnnn7v496rWLqt8DIMIzEMOvBqIshkZtxxnK4647fjQ4puw1OyOo0+zXU1niikP2hUypJG1hnH1zmsKHc4cMu5gp529/XNTaZqT2+qLKG8sSHDN1+9xk/iahluFhzFHF5ZB2nJyfQ8n3rKMJKTRrKUWkxTbsVRjuJbKn5flGOmT70IY4yjSxq655UH7wx/9ao4LqaGJ03sFbGUzwwz3oN2rRj5MEcfT6VpZkJo6NryK5i8mKebcCSYuAzJ1G/0PJGR1AHSnW0htzkgKgOQPeudsJ1jvYmDHG7Bz1xXYrHCLKUSkbU+diRzjsorjqxVPQ6qcufUztb1Y3TIYYgjgZd8/e9qxZ5PMVZsZZt/y44BziluLoyNIkYKbuUHpz0qW4tQsoI6DPU/j/MVtTioJIiTcr2KlumE2yn5j8wBpNrRMoXpnGadcuGki2jaoUKcdsD/APXS3IxBFIuPn6jPStLu/qZ7fIek0hEh3BWIGF61NZs9wdoAO9wAxHQ/Wq1ukZieUgnK8+1WJLkNcWzKgVA6lkHQ471Ml0SLi+rIrh2Ckl0kJJHHb/61ESZTlRt7ZqO8hK7NnIDEe3BqS1bdAiABvT155p/Z0Evi1Bo1O4jcDt4HqalhdGmEcnJROo64bqKYXLhD26Z9OKdFGUdnxuDYGR19/wClS/MrbY0r5lGMMWRlGQR0NZ7sYFRUclc7se9T3GVhUN3PFRom6PLD5yvFRHRFt3HzrHNF+6IJZevpUWnyeQ+2RRgtg/Sq8W6OUkZ9cVM8ZZkYNjcRkVdrKxN7u5rfaLP+6aKzPK/6aCis/ZmnOynKohgCJwCWH86qyu25UydqpwPSiiuuJwT2GWpIuAe4NPJOW/3jRRTe5Mdho4vce9Vu5HtRRVxM5fqTniLI67TSXbkXTvn5sqc+/FFFJblP4Se7ATUrhFGFErKB6DdTbhQkrqowBK4/Wiioj0NH1Ix8kkW3jmu6d2XQbyUH5ygTd7YoormxX2fX9Tow32v66HGzMQi+qjg960bly7FzjImb9aKK0n0CPUjiRW1IxkAp5chx24BxVeFBOjiTkMAx+pK/40UUL/IGv1IYWLynPQjpVi6XaxKkjA7fSiirfxIhfCy1KcLIBwAxIHpzSxoodeP4hRRWPQ36lf8AiQdt1XYeYos+/wDSiiiWwo7li6jV+D0HSqaDaAuSQD3oorOOxoyOQAE4FTWo3hM+goorR7ErcueUPVvzooorE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4582" name="AutoShape 6" descr="data:image/jpeg;base64,/9j/4AAQSkZJRgABAQEAYABgAAD/2wBDAAoHBwkHBgoJCAkLCwoMDxkQDw4ODx4WFxIZJCAmJSMgIyIoLTkwKCo2KyIjMkQyNjs9QEBAJjBGS0U+Sjk/QD3/2wBDAQsLCw8NDx0QEB09KSMpPT09PT09PT09PT09PT09PT09PT09PT09PT09PT09PT09PT09PT09PT09PT09PT09PT3/wAARCACUAN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NUGpVWnrHUgirlTNxqrTwlSLHUgjpiItlGyrHl0ojp3AgCGk2GrQSnCMd6nmKUSntNJtNW2ipvl+1UmS9CvspNlW1tpHjDqjMh/iUZFMMeMg9fSkpJ7MLMrFKNlWNlHl0wK2yjZVjy6PLoAr7KNtWPLpPKpDINtG2p/Lo8ukBBtowan8ujy6kZX2mkKmrPl0eXSuMqFKYUNXDHTfLpMZV2GirXl0UgHLH7VIsWanEdPWOmmKxEsVPEdTBKd5fBPb1PQVdybFWUmKJnWNn2jO1RyfpTLG4S+tVnjVlzkFW6r7Gs3VvFtjYzCC0YXMwYBiPuIO/Pc1V0a4urmK8lspYlE0hcbskqaidTlV3saQhzHSeXSlcdelc4dQ1qDcA0Uu31QEfnU0evXnSS3hc46KSKj2iZfs2ia71+G2bCJvXuxOPyrm9R8VzXGUh4Qdl4H59TUuoIt3dSSvCYlbGEBziqL6KpmkSOUDb1LdOmacJJ/ExSjZXSO38Ka5MPDtruUP97Jxj+I1trqtpM2yaEKxGeR1rivDZkj02JGyIwCSQPc11NhFDLAZNoZlYjP0rzKtBe0bWmp0XSir9gupbSUKbJSzZ+bAOB+dQbCeo59qfEcPdPIdqq/JalSaOSXZgqzDcobqV9cV6VCXJTipO7OSavJ2Qzy/ak8s+lWvLpNlb3IsVvL9qNlWfLo8uk2BX8ugx1YMdKU4FS2UkVfL9qPL9qs+XRspXCxW8v2pPL9qteXSbKVx2KpSk8urRT2puypuMr+XRVny6KXMOwYp6ilbrSBqz9pYrkH8KpZiAo6k9BXFeNtTtLyCCOxvVkeNm8xYmOMY7npWh4zg36YJ1lmVlYIVVyFIOeo7155bqRLIpOBzW9Fc/vX2M6nu6FrSohLcGArneCR+Fa9kjaezQySXSKfnUQ9T7e9ZOm3MVtexyMZAwOAU9+K6BLlbzUYDbzXE5CsvliLle+cj6UVm7+RVKKav1OvMMDwQ3UV2khuoRIyouzyzjBBHYiqtpEgRXV/m2gZOKrW18LlVl8ueMI/lyCQFWyRnOCMYrTghkaNduTn3FeVNcumx2XuQywR3ETxsEye9cdeF7e7lVRtVlyf5Gu48uaNt0kfyng8iuc8R2giu1k2nZIpyPQ1rhp+9YieqGWlpt0CGRZMSZJ2qTnA/xretZjayTopOGYED6gVmafYzPYRFVYhkB6da1Io9mDMG+ZQOh6gUVJ6vUrlukFmk0891PKSyrMQv91R8vOO5xmiy0fULfxHdXlxdJNbSjCA/eA7DHQYrUsVjEEkbEIWJbBPOOPzNWYwfLXd1xW1KUd+phNO43aPSk2e1S4oxXQpmXKQ7BTCwjeNWB/eHAOOM+n49qs7c1Bc2xuLeSHOA4xkdRSlLTQcUr6ismKFUE7e45x7VTsb12neyuwBcxAcjo+e+OwqwW2alCnXdHJ0/4DWMqjcTX2dnYk2jjigoBTJ5SkqRx/eY4b1UY6/WpzubHHAA/Gl7bWyJdPS7Ito9KNo9Kl28ZoArTmJ5SArSbanK03HNLmGkRbKKm20VPMPlKLPzSBqgaTNIJMVzORuomf4qw2gyk9nU1541szySGNgwbn3r0HxADPolwgGSAGx9DXCR9+ORXfhJWgzCtG8istv5QWSQKyE4x616r4F8ZaNGXtLjTdP0u5Y9YYiqSn3OflPtXnDQ/bU8h+WwTG2OQ3pmql3d3V9NNczgBgB5jYwOmPxNbyj7XT+vIwfu7H0Le3mmXEDwXP2QK4wQ+f8aw/wDhH/DpIYCEYG0Ykbp/31XM6T4gUNHDa6VdyTLEoyssaggAc/MPcVuw63qL8Ppjw84+a7iJ/Ra8Wp7ROz0+5fqdsadvhLI8O6C33WX8Hf8AxpZPC+iScvlu333/AMapTa1cLy0KqCeCZh/8TWbea5cRpKyWvmeWpJ2uSOnsKzUaj2f4/wDBL9m+rOpi0+ytoligl2xoMKOelBtLUjBlBGQe9ef6V4lutYvkgjgt0ym9sO5YD29eoroWt5mJIRwp7k0qlCUJWm7P+vMIrmV0zoBb2yM7CcAuNp5xxTvKhAwJVJ+tcy8bR4BkC545bpWD4h1XUNKuY0tFimjdB84+bDc8cH0FXSpTlK0ZCnFJXZ6F5cX/AD1T86NkQ/5bIPxrlLWS3axink1COXegYyAbBk84x2qOS4LWs8trcR5jHBPK5PA/OmlUvbm/APZxOu8tD/y0H51DeSRWlrJMzBygyEB+ZvYCuA07V76+u5IJbuOBl+7+53B/oc1Jd6pf2vmlbxd0QyVNsCCPrW3sqylbm/r7iVGLVzoItVstVaOewuGju4zt8uRCrFe64P8ASr5d/wC1oQcFdrsrd8YAI/Mg1wz67rM+lo08kaJJNGF8pNrMpPr0wfzraF2GRnVmAjIVycjGDu4/AYzV1ISRUFfT+tTo448XE07E7nOB3+UdKiu797crFbwtcXD/AHUxgAerN2Fcxf6p/wATFIbbLtKguPlbACtyM/SobnU5vOmtrfgRqC8zklpGJ/kB/OlGMvvBwV9TpY49XkffNd28UeQdsUefwyf50s89/c8WDRQoT/r2Xfn6DP8AOsWzNzbXMUU0hV+XlH/PFRnI929ecDIHJ6ZuqapcanGUtmmtyzlIiqsoznhT6A9j2+nQUZOWg3FJXOzt45rePbNe+e6nksir+HFTrKr8ZGfTNeVxLqFzC6SJcG5tjg7iQXUdQf8AaH6j6VrWcVwEkYiZVMY6sc8kDj6dfpWs6Tj1M43l0O/3r6j86K4H7I//AD83P60VHJ5lezfY3TMB1NMmvVjjJRGlb+6uM0PpJXl5jn2qWKyt4JFEhOG6EmseaBvys5nWtdu40eMQbVmXaqMNzDjnpXP2FndvcNvglVSpPzKRyK9HFjZMZQR80o27weVx6GmxaPp0UhMRYtIu3DOWGOveuiGLhCLiomMsO5STbOEtLxbW8gmZA5gkV2U9Dg5xUc6zXU+p3MMCpaysxZFGVTcSQMdsetd4/h3RzK7IghJPUHA/yauiyt98yRxxfvhhgBjdgVTxsFrFE/Vm/iZj6VfXKWttFELYBY0G54yeMAdfWtewlubq5xO6MnONse317/hirlr5McBhhQLsHKsOB/8AWqos8kciF1UMSS2FxyM5rgnNTbtE6FEkngnlmLLOfIPTaBkVANPu0umzPMkZzlVOAP8A6/SrEcoEM2X25HmKD0XkZH45z+dTzXLvLBH3uFGGJwO+R9RgVClJaIdtTnJPCbw6ibm2kKSodwLfxjpz6Z56etdGlqk1jFE5AYElT69yKdeXK/ZreUrjgcd8+/tRGwUo25SAw5PGOxH5E0TqzmlzdBKKWxBJo0bYBI/pWfc+EbGfaylYnEgZmVeo7/pxmtyWURF1AJ2EjGOfyqsbhldoRhXzkE88fSlGrVWzFy3WxQTwvaRqYUkkW3Zt6xqOM9+vvU5jitXhUA+VIxjII744/Udale4jRUbeXQnqT3749Oc8VHM1vcbIpCSC+4AnGeD/ACxVc05fE7lRikOS1shEHSBQd27OMnPrT1htpCzvZW7FeMlcnHcVWkn2yg7iFZeOP51IzlY0kUkJu2uCeefSk1LuVYWZIZzHE9unks23YF4B65/DFK9rFGjoFUhhx/tcdfyzTSSYwiuVmMiFGAHr/n8KiW72wjeQ7gngdTz/APXppO2gW1Ft7KELvMKBwNvA9OlTx28JdTsXAIbG3qR0B9s4/KktnMxyBs2jv0Yev9KgF0IpyzF9pOPXj2/wo95tgSPC3mSNkDPU/jmoVbzY3J+7uI3YHIFLdXWGfoS8WQVGcnp9M9KapMMaJGRkDHzcD3qknbUpIf5W45Y4YYJP970qq7lZ5kzhTGCNq5AOf0qwXdGy2Dms17jN4RLn5V4wT+HFaQTYIkyf75/Kim/aB6SfkaK0HYuveCaRQ2FK1Tv7z94V3eWyr36D/wDXWfZzG6kZlbLEZBI6+1RyytyY7YkOCHHb/eB/pVRopMz5izbalKmZZIg0PALdhSx6iyKWXBXDeXuOOPb3qmInMDkopWMZwTjHbp3piSRrGuVHzc5x90+tackWTzM0E1N3O4KyrjDZ54x+RpyX5IG9iWXGCBis6CPKtIF46nHTg1cEYRhKSSrqDtx93qOTUyjFAm2a4u2kie5h3i4hj+dBnDDHXHQ8gcGmi7N0nmRlAd2X5wyk9Tj046VkpfGzuzcfMVG0FVPBHcfjzTXv1t7smLb5RO4kccHke2RnH4Gs1R7DujSNyZmutrupKn+H27fgKlSZ2WzSUYKRiXGT83Pr9APzqha7ZJAoLMZdwG09Oh5H5/5NSRK1thGfcSeWx932pSith3NLUQDCjIAFLuRx93J6+3PWooLuSGNNypvxgBucexFIspedo96bw25WA4bHb+f1qK7lR3ZlOdzY5AOOACKzjHTlGX9Um86GZ45FKyKGzkkBgcHB+tNSffIGUZItzliB14x/L9TWSNQnNzLG6q6NyG247f8A1qhF/NJIqLbxhscL0BxVKi7WC6WhrH54Hj+YgkMSf4W71Xknl+zlIC67eq9cqQc8etQW2qtJIIpYiMDlw2fr15qwl9beahLmJyuOR1p8jjpYEyOaXfGqPkyIcBlH4HPqD6fjVmytyUMZm3Iw5LMeAAeD+GefpUFwipgABVVgVK/xY60+3uY4o02sDuc5BXov971xz+VJpuOgxtmm+9HnysWRhhz0wOQB7YqT7XEqsG2hOrNjFQxzrI0iMcMGZEbH3een4iqt7E8MbSROsyHlgp3YGcVXLd6jdkaD3BeQ2sMgUkcuoPPv/KrDho0Xaw29GB6D/CsJpmj2NkI7YUYJNaC3yyyeU6huwyeeff1470pU7bAILjN60RTaVi6f3Tk4z2Of6VZW6iLGNXP3Rk9x7EVXnjSBIbhwytJhcMPm69D+tIsxI3NGBuI+bHBAHNDSkroCeTofJYDqSM4B9jWWWbzEkaNg6Oeh56cHPvzSS3sscpjTJJOSSMDPp+VOS9EjBQfnAycjH5H0rSMHFC3Jvt0/9x6KT7Q3+cUUcvkMyTGbS8WNGGGPysP89elEUXm2W6MsjSkZbJwBzUNtO8+wSqHCyA5HbnNamoE6bHbxq0RXaWIJBHXp+Fbydmo9Tnj+BRlEkPyqx2KMMwPT2z/jUFs4LqG+6Ty4PSmG8DzllJ5PJ7j8KWJ9xbOwqOrooUe/Hbmrs0tSW9Se5DLdRwbCiKgLgZyB2H1NOiuD5kZb+E7tmMDHYVev7ZmdLxoHw4R3J6PtXA79KyYZTK0jNjdOABz0U89PTAqYtSQ3dMu6nImxnhJAHPl9Cv09fX1rNjuC0Ch3cGM8Z5BXr/WpNRlbzlbbhWO/IPUHgfoKpq7hiFBAxn/P51cI+6KUveNSC48h0yWTPG71rReYSSkrKAzAYasKG4LqEkBZMbQp7fT0qfcFlJdgIW+UH+4e1RKnqWpGvNdo8ITiKRPmzEcZHfHvTprrzELYRDKyuSO3Uf8A16oxkK5hcYboCelSraSy2U+1D+6H3uoz/wDX/pWTjFFpl87mtp3BbBx8y9AG4OPy/Ws+S/aMsFLKD8n0+n4frUzpPb6ZIu47WwAB1Pfj3rIkaVHZnXdJIxkJ7Bhzk+nenTgncHKxdti8l4rhtqOApz0yeKsS5+0xxuiyK2Sxb69vTFVjPGwWPJwo3D2Pf9P5VIoV3BEjZPduP1ptAuxpWlo1ywjjvEaMP+7ViVdT/vYxj61JPpM0TptljLZKqn3dzent9ayEdk3Msx3IcEZwfxqZp7lIphYylS6hpELZyM9s9vpWbhK+jKTFuLWSPUA0quJCuN4Ycn0z7dPyqjvk3PHHPt2ncqk/StY6hFdziMyFJGU4DcJvOOGz0xxzWPdRCLVH8sblck4PUe1aU77S3CXdDoUuBKxdt20cEEYzVh3uIljm8klw4LbfSqbs7EkIYtj8Zbr+FT2g3yrK12idd67iKtrqJdjQmmZ5U/eOIwCVjY9Afb196W9DIscSD5cAdevqf5VnS3c63SM2HUjarjpip7i5O0zNxJ90YOeKy5Gmirkck67i20b146+lVJLh2UCNTgenaliZrglmBzglVHepI7UpDuIVlKhmZWBwT0B9DwfyrVJRM9yv5k3+1+VFSeWvoaKegW8zO0uXF0yI7BMZJJ6Doa0dbkc3K28jFzFw3Hp2/A1BFBDpMDedLtmkJK4Hp0pRLlwGkYnbyCvSrlZz5kYRTUeVlNcKhHGC3X1NSlwxDhyPm6jqPf0IoeeEBxvJP3lwuMk1EHARfn5bDdckA89O3Wr1ZOxsQTLJGSzHyzjzOSPzpjW0eLm83o77RsRjjDdOR3GM1XibDFC+8HjOM/n609XWSN/nTAO04rG1noalS+k3XzqOV3Fc/SmqEiMpQ5yMAEfdJ9+9NuIG+0N2JBIxTI0IIZyMhuBnrW6SsZX1GOMEfOFKnORWq4E4IHyo5IgJPXHUGqRWPy23/KS2d46g46HNSoIpCAsoVl5w2cZ/pUy1KjoWIJ/tEBjO7zoug659q0bK9lYtHuZG3bSB0qo9m+FvINvmYG8K3f8A/XV+w8i5vY3ki2Iw+YjsQP8A61c9RqzZsrmvdfLo8ktw6IwfCEdQCcYHua5diPMTICKjDaCSWPHpW5e28iq1vIQxWItnPCd14/A5Nc7eeRFaAl2DxMzMAM7l9fr7Vnh1+JU9EJC6S302AxIzyTnB/wD15qWS8aO18lgC5bIJ9KoiZI1xEAGkG4+uf8io3YvIWV8EdOK6+W7MueyNO9uoxNjadzKJAw43ZpLSeKKMySIZAHww/wBkj/8AXVaaR32O0a4RBGOO3J/nmktXVhcoB87p5qjOANrD+hNTy+6XzamjeXkO4y2m54QFwJVy6ke9M84XNyk7quFTYF6ZxVKO9khxE4IUMSR6fQVE0gW68xeE6gZ6UKmPnVi8LsXDMJI1Yqgxx3H/ANbFQT3HlsI9gLu+0Fe4/p1qIXayNJHEdilQM45OfX8qcqol9HEyk/uy+7Oegz/SnypE819iXcrQqSuwMx5U9cVJOQYQMbc/l+dROse2EAOAqZGfSn2kgmhZuqq20kik+4/Im01kWNg5PmBvlPX8Mf56Vbn8tQTuVVYZYH+P6e9ZsZihZi8hXMeU46n0qZZVuJGVWHyHINRKN3cuL0sLvtvQ/maKl2/9NFopWGYs073Fz9pdevyop6cd6nlCW1mq5YzSfM+T0z0X8uTVK1Yy3puH4ijwQp6H2qxqmw73hPG/5QT1BHJH48V0te8onEn7rkV5OQCm3gc4qFJ5IyihyAeOKW1kLOUIyWBAps6h8MAchsYrRKzszJttXRYt3leQrgvx93vnpTxeKvlhixYnnn7v496rWLqt8DIMIzEMOvBqIshkZtxxnK4647fjQ4puw1OyOo0+zXU1niikP2hUypJG1hnH1zmsKHc4cMu5gp529/XNTaZqT2+qLKG8sSHDN1+9xk/iahluFhzFHF5ZB2nJyfQ8n3rKMJKTRrKUWkxTbsVRjuJbKn5flGOmT70IY4yjSxq655UH7wx/9ao4LqaGJ03sFbGUzwwz3oN2rRj5MEcfT6VpZkJo6NryK5i8mKebcCSYuAzJ1G/0PJGR1AHSnW0htzkgKgOQPeudsJ1jvYmDHG7Bz1xXYrHCLKUSkbU+diRzjsorjqxVPQ6qcufUztb1Y3TIYYgjgZd8/e9qxZ5PMVZsZZt/y44BziluLoyNIkYKbuUHpz0qW4tQsoI6DPU/j/MVtTioJIiTcr2KlumE2yn5j8wBpNrRMoXpnGadcuGki2jaoUKcdsD/APXS3IxBFIuPn6jPStLu/qZ7fIek0hEh3BWIGF61NZs9wdoAO9wAxHQ/Wq1ukZieUgnK8+1WJLkNcWzKgVA6lkHQ471Ml0SLi+rIrh2Ckl0kJJHHb/61ESZTlRt7ZqO8hK7NnIDEe3BqS1bdAiABvT155p/Z0Evi1Bo1O4jcDt4HqalhdGmEcnJROo64bqKYXLhD26Z9OKdFGUdnxuDYGR19/wClS/MrbY0r5lGMMWRlGQR0NZ7sYFRUclc7se9T3GVhUN3PFRom6PLD5yvFRHRFt3HzrHNF+6IJZevpUWnyeQ+2RRgtg/Sq8W6OUkZ9cVM8ZZkYNjcRkVdrKxN7u5rfaLP+6aKzPK/6aCis/ZmnOynKohgCJwCWH86qyu25UydqpwPSiiuuJwT2GWpIuAe4NPJOW/3jRRTe5Mdho4vce9Vu5HtRRVxM5fqTniLI67TSXbkXTvn5sqc+/FFFJblP4Se7ATUrhFGFErKB6DdTbhQkrqowBK4/Wiioj0NH1Ix8kkW3jmu6d2XQbyUH5ygTd7YoormxX2fX9Tow32v66HGzMQi+qjg960bly7FzjImb9aKK0n0CPUjiRW1IxkAp5chx24BxVeFBOjiTkMAx+pK/40UUL/IGv1IYWLynPQjpVi6XaxKkjA7fSiirfxIhfCy1KcLIBwAxIHpzSxoodeP4hRRWPQ36lf8AiQdt1XYeYos+/wDSiiiWwo7li6jV+D0HSqaDaAuSQD3oorOOxoyOQAE4FTWo3hM+goorR7ErcueUPVvzooorE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122" name="Picture 2" descr="http://www.nationwideplastics.net/media/wysiwyg/agriculture1.jpg"/>
          <p:cNvPicPr>
            <a:picLocks noChangeAspect="1" noChangeArrowheads="1"/>
          </p:cNvPicPr>
          <p:nvPr/>
        </p:nvPicPr>
        <p:blipFill>
          <a:blip r:embed="rId2" cstate="print"/>
          <a:srcRect/>
          <a:stretch>
            <a:fillRect/>
          </a:stretch>
        </p:blipFill>
        <p:spPr bwMode="auto">
          <a:xfrm>
            <a:off x="4788024" y="1628800"/>
            <a:ext cx="4168180" cy="4054997"/>
          </a:xfrm>
          <a:prstGeom prst="rect">
            <a:avLst/>
          </a:prstGeom>
          <a:noFill/>
        </p:spPr>
      </p:pic>
    </p:spTree>
    <p:extLst>
      <p:ext uri="{BB962C8B-B14F-4D97-AF65-F5344CB8AC3E}">
        <p14:creationId xmlns:p14="http://schemas.microsoft.com/office/powerpoint/2010/main" val="1470001079"/>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forestry</a:t>
            </a:r>
            <a:endParaRPr lang="en-GB" dirty="0"/>
          </a:p>
        </p:txBody>
      </p:sp>
      <p:sp>
        <p:nvSpPr>
          <p:cNvPr id="3" name="Content Placeholder 2"/>
          <p:cNvSpPr>
            <a:spLocks noGrp="1"/>
          </p:cNvSpPr>
          <p:nvPr>
            <p:ph sz="quarter" idx="1"/>
          </p:nvPr>
        </p:nvSpPr>
        <p:spPr>
          <a:xfrm>
            <a:off x="304800" y="1554162"/>
            <a:ext cx="4267200" cy="4525963"/>
          </a:xfrm>
        </p:spPr>
        <p:txBody>
          <a:bodyPr>
            <a:normAutofit fontScale="92500" lnSpcReduction="20000"/>
          </a:bodyPr>
          <a:lstStyle/>
          <a:p>
            <a:pPr marL="0" indent="0">
              <a:buNone/>
            </a:pPr>
            <a:r>
              <a:rPr lang="en-GB" dirty="0" smtClean="0"/>
              <a:t> Large parts of land is covered by forestry. The habitats of animals that live in the forest could be destroyed. The trees also produce oxygen, if all the trees are chopped down then the oxygen levels would decrease and will destroy the ozone layer that protects us from the sun. the soil becomes weak when the trees are taken out by the roots.</a:t>
            </a:r>
            <a:endParaRPr lang="en-GB" dirty="0"/>
          </a:p>
        </p:txBody>
      </p:sp>
      <p:pic>
        <p:nvPicPr>
          <p:cNvPr id="23554" name="Picture 2" descr="http://ts3.mm.bing.net/th?id=HN.608048312917754955&amp;pid=1.7"/>
          <p:cNvPicPr>
            <a:picLocks noChangeAspect="1" noChangeArrowheads="1"/>
          </p:cNvPicPr>
          <p:nvPr/>
        </p:nvPicPr>
        <p:blipFill>
          <a:blip r:embed="rId2" cstate="print"/>
          <a:srcRect/>
          <a:stretch>
            <a:fillRect/>
          </a:stretch>
        </p:blipFill>
        <p:spPr bwMode="auto">
          <a:xfrm>
            <a:off x="4788024" y="1556792"/>
            <a:ext cx="4104456" cy="3960440"/>
          </a:xfrm>
          <a:prstGeom prst="rect">
            <a:avLst/>
          </a:prstGeom>
          <a:noFill/>
        </p:spPr>
      </p:pic>
    </p:spTree>
    <p:extLst>
      <p:ext uri="{BB962C8B-B14F-4D97-AF65-F5344CB8AC3E}">
        <p14:creationId xmlns:p14="http://schemas.microsoft.com/office/powerpoint/2010/main" val="43216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Wildlife	</a:t>
            </a:r>
            <a:endParaRPr lang="en-GB" dirty="0"/>
          </a:p>
        </p:txBody>
      </p:sp>
      <p:sp>
        <p:nvSpPr>
          <p:cNvPr id="3" name="Content Placeholder 2"/>
          <p:cNvSpPr>
            <a:spLocks noGrp="1"/>
          </p:cNvSpPr>
          <p:nvPr>
            <p:ph sz="quarter" idx="1"/>
          </p:nvPr>
        </p:nvSpPr>
        <p:spPr>
          <a:xfrm>
            <a:off x="304800" y="1554162"/>
            <a:ext cx="3763144" cy="4179093"/>
          </a:xfrm>
        </p:spPr>
        <p:txBody>
          <a:bodyPr>
            <a:normAutofit/>
          </a:bodyPr>
          <a:lstStyle/>
          <a:p>
            <a:pPr marL="0" indent="0">
              <a:buNone/>
            </a:pPr>
            <a:r>
              <a:rPr lang="en-GB" sz="2000" dirty="0" smtClean="0"/>
              <a:t>All wildlife is taken into account ranging from small insects to elephants. There are many regulations that must be followed when working on a project. Certain animals need to be protected as they could be near extinction and also may be rare. If there are animals found on a site that are near extinction, the project will finish immediately. </a:t>
            </a:r>
            <a:endParaRPr lang="en-GB" sz="2000" dirty="0"/>
          </a:p>
        </p:txBody>
      </p:sp>
      <p:pic>
        <p:nvPicPr>
          <p:cNvPr id="4" name="Picture 4" descr="http://ts2.mm.bing.net/th?id=HN.608008056186277272&amp;pid=1.7"/>
          <p:cNvPicPr>
            <a:picLocks noChangeAspect="1" noChangeArrowheads="1"/>
          </p:cNvPicPr>
          <p:nvPr/>
        </p:nvPicPr>
        <p:blipFill>
          <a:blip r:embed="rId2" cstate="print"/>
          <a:srcRect/>
          <a:stretch>
            <a:fillRect/>
          </a:stretch>
        </p:blipFill>
        <p:spPr bwMode="auto">
          <a:xfrm>
            <a:off x="4572000" y="1772816"/>
            <a:ext cx="4392488" cy="3672408"/>
          </a:xfrm>
          <a:prstGeom prst="rect">
            <a:avLst/>
          </a:prstGeom>
          <a:noFill/>
        </p:spPr>
      </p:pic>
    </p:spTree>
    <p:extLst>
      <p:ext uri="{BB962C8B-B14F-4D97-AF65-F5344CB8AC3E}">
        <p14:creationId xmlns:p14="http://schemas.microsoft.com/office/powerpoint/2010/main" val="15697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Natural amenities</a:t>
            </a:r>
            <a:endParaRPr lang="en-GB" dirty="0"/>
          </a:p>
        </p:txBody>
      </p:sp>
      <p:sp>
        <p:nvSpPr>
          <p:cNvPr id="3" name="Content Placeholder 2"/>
          <p:cNvSpPr>
            <a:spLocks noGrp="1"/>
          </p:cNvSpPr>
          <p:nvPr>
            <p:ph sz="quarter" idx="1"/>
          </p:nvPr>
        </p:nvSpPr>
        <p:spPr>
          <a:xfrm>
            <a:off x="304800" y="1554162"/>
            <a:ext cx="4915272" cy="4525963"/>
          </a:xfrm>
        </p:spPr>
        <p:txBody>
          <a:bodyPr>
            <a:normAutofit/>
          </a:bodyPr>
          <a:lstStyle/>
          <a:p>
            <a:pPr marL="0" indent="0">
              <a:buNone/>
            </a:pPr>
            <a:r>
              <a:rPr lang="en-GB" sz="2400" dirty="0" smtClean="0"/>
              <a:t>The natural environment is also used for sporting events such as:</a:t>
            </a:r>
          </a:p>
          <a:p>
            <a:r>
              <a:rPr lang="en-GB" sz="2400" dirty="0" smtClean="0"/>
              <a:t>Boat racing</a:t>
            </a:r>
          </a:p>
          <a:p>
            <a:r>
              <a:rPr lang="en-GB" sz="2400" dirty="0" smtClean="0"/>
              <a:t>Angling</a:t>
            </a:r>
          </a:p>
          <a:p>
            <a:r>
              <a:rPr lang="en-GB" sz="2400" dirty="0" smtClean="0"/>
              <a:t>Canoeing</a:t>
            </a:r>
          </a:p>
          <a:p>
            <a:pPr marL="0" indent="0">
              <a:buNone/>
            </a:pPr>
            <a:r>
              <a:rPr lang="en-GB" sz="2400" dirty="0" smtClean="0"/>
              <a:t>These sports are popular so if a project effects the sport then it may upset the sport participants. </a:t>
            </a:r>
            <a:endParaRPr lang="en-GB" sz="2400" dirty="0"/>
          </a:p>
        </p:txBody>
      </p:sp>
      <p:pic>
        <p:nvPicPr>
          <p:cNvPr id="2050" name="Picture 2" descr="http://jacksforkrivercountryestates.com/images/6hiking.jpg"/>
          <p:cNvPicPr>
            <a:picLocks noChangeAspect="1" noChangeArrowheads="1"/>
          </p:cNvPicPr>
          <p:nvPr/>
        </p:nvPicPr>
        <p:blipFill>
          <a:blip r:embed="rId2" cstate="print"/>
          <a:srcRect/>
          <a:stretch>
            <a:fillRect/>
          </a:stretch>
        </p:blipFill>
        <p:spPr bwMode="auto">
          <a:xfrm>
            <a:off x="5364088" y="1556792"/>
            <a:ext cx="3501380" cy="2376264"/>
          </a:xfrm>
          <a:prstGeom prst="rect">
            <a:avLst/>
          </a:prstGeom>
          <a:noFill/>
        </p:spPr>
      </p:pic>
      <p:pic>
        <p:nvPicPr>
          <p:cNvPr id="2052" name="Picture 4" descr="http://ts1.mm.bing.net/th?&amp;id=HN.608054613635042946&amp;w=300&amp;h=300&amp;c=0&amp;pid=1.9&amp;rs=0&amp;p=0"/>
          <p:cNvPicPr>
            <a:picLocks noChangeAspect="1" noChangeArrowheads="1"/>
          </p:cNvPicPr>
          <p:nvPr/>
        </p:nvPicPr>
        <p:blipFill>
          <a:blip r:embed="rId3" cstate="print"/>
          <a:srcRect/>
          <a:stretch>
            <a:fillRect/>
          </a:stretch>
        </p:blipFill>
        <p:spPr bwMode="auto">
          <a:xfrm>
            <a:off x="5364088" y="4005064"/>
            <a:ext cx="3528392" cy="2664296"/>
          </a:xfrm>
          <a:prstGeom prst="rect">
            <a:avLst/>
          </a:prstGeom>
          <a:noFill/>
        </p:spPr>
      </p:pic>
    </p:spTree>
    <p:extLst>
      <p:ext uri="{BB962C8B-B14F-4D97-AF65-F5344CB8AC3E}">
        <p14:creationId xmlns:p14="http://schemas.microsoft.com/office/powerpoint/2010/main" val="336220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444" y="116632"/>
            <a:ext cx="44358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Air pollution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467544" y="1368602"/>
            <a:ext cx="3816424" cy="5016758"/>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latin typeface="Cambria" panose="02040503050406030204" pitchFamily="18" charset="0"/>
              </a:rPr>
              <a:t>Air pollution is caused mainly by the burning of fossil fuels. </a:t>
            </a:r>
          </a:p>
          <a:p>
            <a:pPr marL="342900" indent="-342900">
              <a:buFont typeface="Arial" panose="020B0604020202020204" pitchFamily="34" charset="0"/>
              <a:buChar char="•"/>
            </a:pPr>
            <a:r>
              <a:rPr lang="en-GB" sz="2000" dirty="0" smtClean="0">
                <a:latin typeface="Cambria" panose="02040503050406030204" pitchFamily="18" charset="0"/>
              </a:rPr>
              <a:t>In construction the making of cement causes air  pollution, in the form of carbon dioxide emissions. </a:t>
            </a:r>
          </a:p>
          <a:p>
            <a:pPr marL="342900" indent="-342900">
              <a:buFont typeface="Arial" panose="020B0604020202020204" pitchFamily="34" charset="0"/>
              <a:buChar char="•"/>
            </a:pPr>
            <a:r>
              <a:rPr lang="en-GB" sz="2000" dirty="0" smtClean="0">
                <a:latin typeface="Cambria" panose="02040503050406030204" pitchFamily="18" charset="0"/>
              </a:rPr>
              <a:t>Cement factories account for 5 percent of global emissions of carbon dioxide, the main cause of global warming.</a:t>
            </a:r>
          </a:p>
          <a:p>
            <a:pPr marL="342900" indent="-342900">
              <a:buFont typeface="Arial" panose="020B0604020202020204" pitchFamily="34" charset="0"/>
              <a:buChar char="•"/>
            </a:pPr>
            <a:r>
              <a:rPr lang="en-GB" sz="2000" dirty="0" smtClean="0">
                <a:latin typeface="Cambria" panose="02040503050406030204" pitchFamily="18" charset="0"/>
              </a:rPr>
              <a:t>The burning of fossil fuels create carbon dioxide ,which is released into the atmosphere and further thickens the o zone layer making the earth warmer. </a:t>
            </a:r>
            <a:endParaRPr lang="en-GB" sz="2000" dirty="0">
              <a:latin typeface="Cambria" panose="020405030504060302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127" y="1846103"/>
            <a:ext cx="4205448" cy="243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52726" y="5085183"/>
            <a:ext cx="4572000" cy="1200329"/>
          </a:xfrm>
          <a:prstGeom prst="rect">
            <a:avLst/>
          </a:prstGeom>
        </p:spPr>
        <p:txBody>
          <a:bodyPr>
            <a:spAutoFit/>
          </a:bodyPr>
          <a:lstStyle/>
          <a:p>
            <a:pPr marL="285750" indent="-285750">
              <a:buFont typeface="Arial" panose="020B0604020202020204" pitchFamily="34" charset="0"/>
              <a:buChar char="•"/>
            </a:pPr>
            <a:r>
              <a:rPr lang="en-GB" dirty="0"/>
              <a:t>Air pollution causes lung problems in parts of urban areas example concrete factories  in Egypt have resulted in more frequent cases of lung cancer. </a:t>
            </a:r>
          </a:p>
        </p:txBody>
      </p:sp>
    </p:spTree>
    <p:extLst>
      <p:ext uri="{BB962C8B-B14F-4D97-AF65-F5344CB8AC3E}">
        <p14:creationId xmlns:p14="http://schemas.microsoft.com/office/powerpoint/2010/main" val="17199954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686800" cy="838200"/>
          </a:xfrm>
        </p:spPr>
        <p:txBody>
          <a:bodyPr/>
          <a:lstStyle/>
          <a:p>
            <a:pPr algn="ctr"/>
            <a:r>
              <a:rPr lang="en-GB" dirty="0" smtClean="0"/>
              <a:t>Beaches and mountains</a:t>
            </a:r>
            <a:endParaRPr lang="en-GB" dirty="0"/>
          </a:p>
        </p:txBody>
      </p:sp>
      <p:sp>
        <p:nvSpPr>
          <p:cNvPr id="3" name="Content Placeholder 2"/>
          <p:cNvSpPr>
            <a:spLocks noGrp="1"/>
          </p:cNvSpPr>
          <p:nvPr>
            <p:ph sz="quarter" idx="1"/>
          </p:nvPr>
        </p:nvSpPr>
        <p:spPr>
          <a:xfrm>
            <a:off x="179512" y="1268760"/>
            <a:ext cx="8496944" cy="1512168"/>
          </a:xfrm>
        </p:spPr>
        <p:txBody>
          <a:bodyPr>
            <a:noAutofit/>
          </a:bodyPr>
          <a:lstStyle/>
          <a:p>
            <a:pPr marL="0" indent="0">
              <a:buNone/>
            </a:pPr>
            <a:r>
              <a:rPr lang="en-GB" sz="2800" dirty="0" smtClean="0"/>
              <a:t>These areas need to be investigated as their part of natural amenities. The mountains are used for hill walkers and the beaches are a popular place to the public on a hot day. A beaches natural flow of sand could be changed by construction.</a:t>
            </a:r>
            <a:endParaRPr lang="en-GB" sz="2800" dirty="0"/>
          </a:p>
        </p:txBody>
      </p:sp>
      <p:sp>
        <p:nvSpPr>
          <p:cNvPr id="20482" name="AutoShape 2" descr="data:image/jpeg;base64,/9j/4AAQSkZJRgABAQAAAQABAAD/2wCEAAkGBxQSEhUUExQUFhUXFhgYFxcYGRoaGBgUFBoWFxgYFxgcHCggGBolHBYXIjEhJSkrLi4uGh8zODMsNygtLisBCgoKDg0OGxAQGywkHyQsLCwsLCwsLCwsLCwsNCwsLCwsLCwsLC8sLCwsLCwsLCwsLCwsLCwsLCwsLCwsLCwsLP/AABEIAKYBMAMBIgACEQEDEQH/xAAbAAABBQEBAAAAAAAAAAAAAAAEAAIDBQYBB//EAD4QAAECBQIEAwYEBQMDBQAAAAECEQADEiExBEEFIlFhE3GBBjJCUpGhFLHh8BUjYsHRB5LxFnKCM0NTY6L/xAAbAQADAQEBAQEAAAAAAAAAAAABAgMABAUGB//EADMRAAICAQMDAwIDBgcAAAAAAAABAhEDBBIhEzFBBRRRMmEVInFCkaHR8PEGI1KBscHh/9oADAMBAAIRAxEAPwCzSDDgIIC1fto6Jquv5R22zyqQNTDkpgoTFdfyjlzBsziiJI7Q4JETeH3jqZcawUyMIEPCBEypQHcw5MuBYaIAiHUQR4YiREvpeBuCoggRBErTEh28oJCD8sOeEcn4KRxpdyOTpBlWfSEjSgXV6RKFGOlJ6QjciqUa7DgzNt02huDHKY6EwNoXIgmaVy72MQKlNBxTDVSjFYtojKCfYBohwl9oIKIk04ALmHsltBpWnctiDJPDruSG/d4dPUk4d4jQGOWhbbHSiu/JJqtOkAWfb6QCqVBC3OTCKfSMuAS5BaIVEE0RyiGsWiDw4QlQRRDyos20awpAnhwgiCRLfJhKljYvGs20GohxlHpE6URKuohjGsKiA0xwogkojlEYFAtEKiCSiFRGADFMcogmiOFEYJV094ciUdocl2aElLRjWd8Ig7fnEqEjr9ojAh4gNM1om8IeZ6RGJbZjrd4cExqC2TSpKdzD1SgcOIhY9YkA7wtDblVUOlyQ94LlpAFrwLeOtAcbDGdBRVnHp/aGCW9n8rRCkRIX6wNg3UvuEy5aQWIv1iQgA59doCZoRXA2DdWiVcpzlo6dIdohvHQ/f6w21ib0SeAYRkNDXMdcwdrBvQqDHPD3hwJjr+UamC0NMm2IYURMkmHP5QeTcMHohUwR6CER2jAoHpjlMEUw5NthBAC0wqYKFthDSIwSCmEExORHGgGI2jgESqs+zZfYDJJ2EY32q9tZcuUpOlmhU6oAGklASQKiFHldjYh7g23hZNRXITWKYM5AfDkDGTfYRiNd/qLKBIlSVLAdlLUEJJFsAKJEeda7iEyaSpazMml3Ki5DgBnJcY2DQwaRRPOThwL3HX6dPrEJZq+w+1eT0CR/qXLYeJp1BT38NYUAOtwD1tBUv/UfTFZBRMSizKLObsTSHbcjyjzfwEi4AYC5JqN+g+LyiRaCo9hsoJSQfIYPaJe5aBUT16R7U6NQB8YAkPSUqcebC0Sp9odIQ/4iUB/USN23EeIzDSWIfe2/0hqiCbFVTXJFNh/aKrUP4NtR6mn2iR8p+v6Q8e0Mv5T9f0jFibDhN7x7XQgeJ7nKbUe0KPlP1/SHJ9oEfKfr+kYxKlHDxKlC+h/frG6GM3ucpsBx9Hyn6/pD08fR8p+v6RkBLmfsj/MSCVMxb/cIHSxh9zlNd/H0/Kfr+kOHH0fKfr+kZISJnb/cIkRImdv9wgdLGb3OX4NWPaBPy/f9Id/1An5fv+kZbwJg6f7hDhKX1T/ugdLGN7jMakcfT8v3/SHfx8fL9/0jNS9Or5h+/WCE6Xqp/rCuGNBWfKXv8eHy/f8ASO/x0fL9/wBIpU6Xv+cSp0fn9/8AEJWMZZsxbfxwfL+f+I6OOD5fzit/Bef1/SENH3/f0jf5YeplLT+Of0/nHRxv+kfeMJxX2homGXLAUkWM25AU12FrAsIFPtdz2QbsAi2XLqKsmzMB37RB5sNllHPR6MON/wBA+8d/jR+Uff8AzHn8v2rDgGUSG2ULn+l/74gfW+0S1ggICMEOQ7h98HbHSFlqMKXBks18npJ40XApSCcAnPk5ir1ft1KQgqBSpizB3874GTfpHmM/TmcorKlE5qK0m58nYbMMRAqQt+dKVG9gTjs1icl7xzT1kX9KOmOOXds2us/1TV7sqQgKILFZKmPWlJuPWGSf9RNWUJPhSiqu4ppdATlyu3NsBgRmTKoACgkDc7psGvYnItiO0EkZv7pTs3Un4vXcWjnlq5FaRt0/6hTCFDwKTSKC9X8xr1gACkHoYdofbtaUNNaYpI95CKKlPgiohNjnrGHmLYgEqtgXDB8m5e+bQ9UyllEVJDCwSS5w36xP3mSxfy9jfS/bv55ZTYWACi73u+AGszu8T6b22lrTWo+GkrKU1gOopyQlLkAGzm0efImpAdjguGoN3ZRDli72MEy5j2KUHsoBRLds2wS8FeoZI/UrA8afk1nE/wDUOVLA8NSZqiQ4AIASclyM2x3iu417dTJqDL0zpJIeY7KAyQkJBZ8O/WM/O0CAKpYY9GJS1/dJw3QwJ+JpHNb7AZzZv8wz1zmvyoyhQQvjmtXLMlU5XhlPhrClBiltlZLjLm8V8nSILup+iQWdfqft2iWYokh0i4ALYLdHAPrCCglnC0kCyrHmdwCerbkO0TlkkyhGJBTekJAHvJCQAd2JcK9dogoBUUgsCXYNzbkkXb636Q+fqkve7WASWPYkWDjyiBEvxCyBZ3JIFz0fDfk8ZXVsVsn1GoZglNx0SRftY3bc+jR1JJzZuY7cz4br0f6w1EhRIFQJBulAKqRm5G8EqXSXb1JNI6FdTXPbsYk67ICsgSkTLH3ru3XJqUq48iXgObJRgKZri6ikueuMvFguchSg7VB7gtSM3GN+7dYh1kwq9x2wKRyN0J+94MG0/gIeIcmEI7H11ngNnQYcD5/WGiHAQbFscknr94kTMP7MMAhyUxrBbZKmaesO/EK6/l/iAV6xIDpBW3y/5/xAn4hcxNlBNWwpdjuKg5f0xHFn12HEvlnXi0uWfPZFlqeLhFiXV0Fy5wCQGEQfxuY/wJ81A2GxwxivTIoBuAMGouWySW5Xd8Q5Epbcsy2XTLASPVwD3jyMvqGSfCdfoelDS4o/f9S8kcVUWfJ3Z0nyIgr8Yvr+UZwSlXaYkj4kkEAndmdurwUiYsSwCxHzgOWP1J8yIrp/U1HjLyc2fR27xui5/iShYkerCIFe0YHxA3bBAdnyWeM7O4au6lTCpB+IqYX7hwPR+7Q1Ei4dMkgWy5DeYYm28PP1JS+hIaGjivqk2Xs72rNFSE1XZzYDuWV5WiKbx9cyWahekik8qFO11OXI/KK4zWuhIOR2u72Fj9Hhs+eQkumpO4DBjhwwwC+Y4smoyZOGdEMcI9iOYp+cLStRJ5W5Un5XLN59iIRUlSbMgjKQm4742YnfESSikgmWoZzQ5NjkBh1Dh3qw8PmaQqNMwUr2b4cvYbEDcfSJb0nyP9wPSzZpJBClUhh0IPxFy2IkUSVcyEpYZsoU/ViT26Q2arw7TFPlgm9QOSDYY2v6Q6ZLVypQhIBaoO/L3P5mKN3ybyFSJTptLvc1CwU7Wq27ekDaTUKWpSDLAOQC7uNnJ3ZnP1iz01SOctYtguR1AcO7gPZu7wyaut1WF7GzAnNSibg5z5YMQ391QyB2NyQGQcgKUyrskseUPb6ZiEhXcEuDSSpy/VLO9n6MYLTopzvWkbsCB2IByLN5AiOSyEgFIABuBUAAkmygBk9z2y0Dche42UluepKRZyouski1urCJJUgDmBCQokJJNyBluXmbb08oJngpVUESwwfKmvdKSpnPkc3hstRPvBYb3S1gxDhLLGb5D7vE91qxkiDwFIHzJKRzKsz5vSDcAZ+1n74yWyp8dQ1nufLAgyZOTckMrlC1kcpBuLuzhgHI3AYgxFN0aZnMgitrocBbBz0w17ZhVK/qBT7nZSqjyqW7ElSWDEE3IIw27XjilIf3hUw5WbPZmKbPYhogo+GtLhj3p6hQsR27QVI1ZKT/AOjsSQC53NRFnYsxP0gNVyg9u4N4AGBS9gARcdKXx5QP4KklnvhhVYC+474+hidaVIDhihZtYj3sbEYYGOglAZSVJV8rpGb2pYeXlmKxbruGiGVpioEVoPm5J2aw/OIzJSmqxSqwsL7sc2z3eCp6gAVUkC2EvdnuMJPUuR3gaUsEPWC97JpJGA53Zx1YQ6baEaruIkD5mewZTFV/edgzX7QxcuoHxBbYKIAcMLAXO2/SJJjM9NxdJKnYdGwPR+sPkpDO2L8ouHLg3cv3JaC5VyFNAyEWZKQCbMzv0Ftv28PKhZCkm1za2b+9kdBf1iVSCLAlPYhznAN6i9mh8paSyaVC7tS74DUpuL7loWUrDVj1KCcmGjUotzC/5Dr0gPU66WpQANW1kvftdz5CKxWnSlR8Qkl2JJ/NB2bYmPcya9qT2nnY9GpRuVpmmlscXgdHEpRVQFglv/G12eKPV61VSQmxSbUuHBtgDo9trxGUAEEkjc08pJDXHLl+kI/Ucjj2pjx0Ef2mXY4qOmw5QQVP6HvgtFdqZxMwl1m7YJbsOn7zECZb3udgqpm9evYRCdUU2CQA7E3JO3MoG/8AmOSebJk4bs68eGEOYqg+pZuAHwwJBAv7z7eYaJVzWcOmXbOVKJ3OXFu0VarOUBK0j4lDD7XJcenpDjSUhTAsR7qrJB2Jzkdf7xCWP5KNB4moJsrmGbXc53x5Q2UsE3VfPMB6lnz0BitmoF2qBewCg3o9z1gvTBKXe43FIObABTghRjSxJKwNcFkrSoHuL5vmWoVA4IKcHNm6/UyRoVAul7ghRSoKB3NTG2CbERRp1cqVZNZO7kO/cpIdPb84f+MsU0skm4pYgEnme6ic3MQeHI+zFr4LkIme8UFhapPM47h3HQ2GMw0yZajlSV5IUFFLbOwNj+zAWn4koCkBarWYgJSxHMTuSQLG2d4G1fEVu7qu7kkFyG2ccvRu0LHDkb+AJMsdbw9QufQtzkOMGySzs/l3ceVNLWbIYKHMPNmBtsIanXzEBDlwWtcqvgKBf9tF3+GQoMUlK7VK/mFn2TsPW0aU5QVT/gGgPRacBTpShKgXZSkpBVvckVDsG9YlUoO1FDEgJWakEVVe8zyyFBrQPqNDkMHLAipT2HvWuv8AeIemUQwdwrKFMyse84JCfLo+8Lw3dhV+QpMpKwkVJBKrJwywA5YlqbsCGbd4G/AUixJlubkGoPmzkC5DWYiDZU1QBBSgOlSHtUAWL1XIIYNcn6QZMCECtTSxXRLdTqchyxFwhlJvl3AZIET6ko8IakUZRVUWUVAM4a5FwFbkNvBQeaQLMBy3CgLMSykppHvApF/tFlMlIUHXYtl6eUk8xChdOLg4bMBTNHMZJlI8QD4uVIfqgra53It9IMcql9n9wIgWAosWJTd0hTWx8IcB3c7bGLHTyeblMouh1FIJpUA4pDXblBen64FkSZl0LSUTHdKSE3qYBlOQzBrC20HamYyX8MEHCsqSpLAqJl9VJAd/huzXXJ8I1AMxExyuWQSTzJIIYn5nyewiCcmcQpzLcAkEAgAlwFVU7bufWLPxSCZnhVlbK3qSBesUp5T/AFEgMB3gHW8SmJIBk+Iq5roUAUuCLJDLT2sAWzBxqUnSSNwV/D9HMSomcQA1r579/O2fKLdEtQUmpJBZkqUkAgH4RSQWf4sjqYB0XElTUrQB/MIATkVKfCg5Du11b3gzR6shAExDOHSbhNQJBZQVSFPbfyh8vUttrkNk2okZqPOQSrw1XSsnCgLAAnqO5EVmslzFUl92BAFLF/hYEK6ku8HyuJFBJmChNwCzkiokkr2cvhyXMTzT4wJFJKiHqZiWLVpsSLi1RPNszROLnB8rgzVmdXM1CSwS+WpKSKRuCDbbPa0H6ictVCiwUE03UkXuXLAm4Y2OdojVo6WpIIBcpBJCnAwWsNmv5x1cqZLQP5VKb8twfUZIY2AJaOm4yqqsCZBPlqNwsgpyEsAcvY/YuR2iRGlmKFUtKpjHdQcttzC7dBC4ZJM0FmsCyFH3vMG6QPp9IdL0kxXvUS9kpUc9gACAHfLf3hZyceLXArbIilaWflX/AEpSST0YFzBWn1VJBUylAEcoPKSNwDc3we9jD5UtWaQSQxUofq7vu+1oLlTVMQaS6WsGKT5+VvXMSnK1TCkDapEpSUEMRvSClzgkuKU+ov1gJSCLLKQHGSbp8m8jBw06BchRLnLkXZrEjERlmPvBtgCc5sMed4EZpcIdNFAvUkFQl8pV8YBJL3IqJYbe6APWBVaMkvUCpxyqfm2scbdfWClSpcypSCtJAamqpskElnYl3v3gNM9KwUitJGFFTpZsFJFh5R3wvwIE/ihJwlKgTemwBFmVUCfTvm8Nm6uUsFIqc2FBpA6WIJZ8/sxzh4Soha5lOwSwu2HVufQ4ztDZ8lClKVKYqIqVsehKLe8S9o22N+f1Mu4OAGCVBTh2BUGD7MoWGcPD0WqqDg2AUQ27NTY/SI9ajmICSkjINykjvvZoZ4Ks0k336efSLKNr9Rx8qg8y0AD4Qxu+zj63G0FVpflJUMgUt9rY/tAlbuAkAO4uSU/+TY3bvBUjSFqllIZrKs/kBmw6g3gSjXcWXcjnrCcoB+VRe6ezn0tA8s7XHa4SHs5g2ckKDOZhIBS5L22Y77Wy0EIHiBywseqRfYM9g+/94ClS7GX2GKopp8Q0gjCQGOXHe33MM1M+W/uIJLMoFQwcK5mwXeINTw8oOQWOBcdf2Ill6JSiCUkkC1gkBrjpDrGnzYVjY7VzEJZ0JD35WLkHI+XyMQfhKikIXUDcliAD0D32iYaZSveJqexJL+XdzGn0Ggl6WW81LqUWQGtWkggKJYN2yQ/nE5SWJfctgwXzLsin0+lXLPOspGQAGUrvUzDGWidU51Ba1lUpTOFVEoGzhKrvh7dYRmmbNUp/eKiQzK5izBsAMzeUAzFM1rC4CkjnP/2AEdevaI7HN8kGrb44L8ypHhBUtSjSQVOoqAzzKRmm6QW/pPmdKCJksVKE0AqdN5YSWd6iympuXLW3jJacFSgoIZRtZ2fyFhe7NBOi1kxCS5BQSrLKFQIeoM7HoWiGTSS8S5Fpot+IaEEgomIQhrJTgkFySRksezNeLBEoaeUAwWkmoFTB1H4gSKQW6B/tGam64ISWYoW38sqekjKc8wfYgZhk3jZWmlZCk2pSEgM+S+zXA/tC+1yySV2gcmh4hqUnnMxZWSCpPiJMsBmY8rEYDDtmB1cRmLLhKF9aVAMNveIBtsYz2knSvfXU7uU1skscBg4+sHaTiKCsJEsUbgPYliwLG1hfOYZ6Xb4uhkmd4jr1pp5uv8tSqloJ3foT9PvBWg4ooILG5LvgbOx23sx+8XGrVp0yCpOkYqABSazSzuWJsMl8X9IpU6VYQJkmQ6VmkZKUlIHu1Hd8Ps19tFwyQrbVPzQRJ1tySt73AJF8sp79YC1utNQUFFKVDYsCoOCQHcbZgoiSFFU+WtEwfAQ4U4OQpmwzDHnE3D9dp6w8uWQH5SkKUm7Au2BnOW84dbY/mUWwNlVqJ1KagaSv3zVZSTcFibub73jkjXr90KZy4DhnG9ydv3aPSJ2vSCE0JKWNiHJT1pAYW2v0hTp+klAkSke8zS0oSVXIL8t2Ylu8c34hxTxt/HIdro861E001K8NXzWSSHLMS9jbMF6DV2VShLA3Qmp7uHDEiwfYeRMegS+JaZSqcvdJKQQQ5DdQzPeAdfo9NNLpUqUUv7iZaalf1ODVgN2MT98vpnBoLg0Yv8ShCmmCZUC6eZISnpSwLW69rQMOJSwsk36EkkHABpDO37Aj0bX6DSlCVCRplKUsDmQ5CfiIAT0uHIFxA0mToZpQkyNMkqSOWlDlW6R1ABHMOvaGjr8bju2MG1mQTxATTylKWwpmL+VL3s94fqZxQkBVyXBI91z5u8Wut4XokrIkVSlVMCVPLUoYCgxISSGeru0VWq0CUkVyCoq5gzqdIJdYc0hN0hzYfSLQninVJ18PuBoARrUFLTCTfqD+QB/f1GmT1AEgEoBbxKHDN1wDsYvhp8KmBKSGZIDqL3YrSGG1kk/aJEzZYN1KS7gJdJYbsjcbfS0VWSEXxGwtclLoZ6iH5mNgwclvLIhydYpKihSSCQ9TNy4c1OW/vFjMExamlpmEHDAsALMS3LcHNvKJZ+gVSklSFPcpJJLX3L83kX/KJyyQT5S5BXkzsrhxQpSVJIe1rkBRt6NtBk72NnpLlUu+1aXAt7yQSRn92jZaehQ5TIlAAJcyyF9yimoDs/TeBjNUlajWZr5NU0A77kHtHoKOVO0h3qdHFW5oyms9nFCwSlRHxIVY5sXAHQw3RcHWkMWBJym5AY3tnbEbSZrCoN4UoCzOZiiGbdS226QNMQTnfpj0EU2ZGqaObJ6npF2tme0vCpbOpavE2KUli3UlYYtuInk8FkWNUyoF2TLSRm4P8wm+8W04KNzuXPKnPWwiJT/sQejkFXq+nriL/gBafgMgs5ngHLUh+zEY84Pk8E0ktiFT7XIaW2M4a1994YHxmJZU1SQzMHdsB/KFeDKFesYfMSVWm0i00qlTD/2lA8jV4ZbAzDJWg060hKUahXQVoUyU592W++Yd+PW7uX64L9X64jv8QWSSVG4ANzcCwBO9usBabIUfrOD/AEskkez8kFzK1r3JPIwy3uyukGyuE6FLhSdU5GCSlJ2OUCK1GpVsW8omOpWcknzv+cH2uZ+Sb9bwrtEuZHD+Gpf+VMLNczFetmFvSCVz9OpLGVNa7vNS5HV7k4Bb/EZ2tXzK9GhUvlS/rCv0/I3bZl/iKMeFEKm6bRsfBE9BLl2rBOHqoq3elwMxLp/ZvSqQykapXup8RknFi6EpqS73JA7QGlCf6j5/8xPKWgfAPUxT2WUC9exeYltI9mdKoqUF6gMWCSEISmzAJSpIJ873ORAy/YrTLUVHxr2KQZQ9bAn6GI5esSnCED0iYcUOwSPJxC+yzfI347p6+kseH+wmiSm8hUyprzVFRq2a4Ag9XspoSE+Jo0KKRjxEH68wjP8A4/qAfv8AR4kHEAPhH5flG9ll+WL+OYX2iaKXwLRj3NBp+hJVKx6KMPHAkLFA0unSi9gkKb/9EH6Rm0cUG6PpEyOJo+UiJy0mX7loesad+DUTOBS/DCFaUTEguEkSwkHrkl4Wm4VLlppGhlBJN0uCHG5DNFLJ4wkYmrT2qV/mCJfHVDE5R8yT9i8R6Eo+GdcNdhl5RbzuDaabSJulkcuHSDS/R0NBMrgejSOWTJS2GQB9xFMn2kX8yVeaR/aCUe0ifikpPcf8QXibVf8ARX3GF+UTanhOiSC8qVfIAuethFevhPD7/wAlKXuaQebzA7xbSOMadW0xB7v9mJg9GmRMulYV5pSr+zxKWlfiikXjfgopHB9GH8N5dQYtUm23a0V2o9htIpVQnTATY/zAbWsHHYdY1EzhZ+SWfKpB+jtAc7RBP/tzE9wQR+cSemlHmv8AkfbjZV/9Fy6ShM1agWIrJUUkAhwR+7CBJfsEUkkLluHp5MKO++ziLdfCVkulavUi30Jhw4fMQLBaj1Spv+Yn7Vc8Pn7ivDBmfT7FzUKqT4I5nZme79enaBdT7MasoUCACohRKXatOFMNwwtj++jma+agsQpPR8+jpvEX8TWTdSvS31MSeljd7n/X+wvto/JhNdwDWGY5kgAA3DstR2WHsgX2H3io/wClSFqUZRQ5bqACoUt1Pfo5OY9j0/FZY95U0ebkfYw9apMwOEJUN8EnzDPFYwyRVRkv3f8Aoq0vwzxiTpZ0vxHUCksA2Ukdsl7sMQLNKw9yq2QMgGxYmzEgevaPZtRoJSklPhgA7e4XO9ozuu9kkZQVoyCCCbHooEdIKUrtpMZ6RrsZDxB0htcNMNj7N4kfAUidMyHeNEAEPAgrEhXFEhmQwzIQhGD0kakKuOeJCYQrQrxoPBwze0LxB0jpaOBoHSQRwX2iQTIjESCGUEIxwVHahHBDmhtqFEDCqjohQNpqFX3hwX3hhjgMCjUSVDrHQodYaBHY20x0KHaOg9IbHX7QriGyQLb/AIiQTIgB7Q9If4YSSSMm/CCUTIIlT4CSgdYemU+D+f8AmJuKZSE5LsWcvVeR+kFS5wOCx7GKuVI7wSgdz9ohPGj08GeaRfaXjc1Fitx3v94stH7RqJAUEkdU2P3LGMokQdoaCsBZUEnLZteOeeOj2MGpk+GzZhUqcWDuP6SlQPmRHDoFJ/8ATWfJX+RE2gWikJQsKAHUE+sFRKj07KPU6yYjlmoCgetwftFbORLXiUQeqSr8qSI1q0gi9/OANZPEsEhaEBIdTgcoOCRsLGJzjGvzBUmjNTODrapAUeoIYt22MVagdj9i8Qe1HtzPExI05CUFLuySSpJL9mLpgbRe0omgKXyqLnlAoLFQcWclgn1UekeVk1GJcqxVqoXTZcSdfNTZ1Edw/wCcFo4zS5mJCQMqGw8i8YbW8amrCkpCQCHspqRcpFO6uvneIZGmnzUgG5LHlqpSCfNsPtu0cs9XNc8JfcPufEVYN4ZheFFgJPaHCSekfoTmj86eUAEqO+FFknTHpEidNA6gvVZVeFHRJi4GlEd8HtA6qNul8FQJEL8PFyNN2hK03YQOoG5lMNKekOGlMWExDRGVCDusXqSBPwpjo0pgoeUOCIO426QKNMY6NOekF0GEJRjbgqwU6ZXQwvwx6QWJZhLlkAkn3QCX/qJA/I/SEnmjBXJ0VhCc3UVYJ+FMcMkwRMBD77esMDw0ZKStCSuLpkIlnpHQgxM8J41hTIaIVMT0/tzDkyX6Qrml3HUHLsQYBPTG48z2EUfE9ctM2nBS6gxcHxEslSXwO2zb2MXUzWISWODYm9gbP5WP0MZr2l1ZBKMlrKYVUkOA4Ds7/XaPnfUM3VnUJWu1H0fpum6cfzx5NPoeIJXKSr4hKrnH+rmSAPRCldyodIP0qQsOnyPYxjPZmYAlQdVMwh2uqlF1AXySwAAu/aNfrZ/hoRSiWh/dJUAUi2Vncg9D5RL8QnhpJX8lMmgxzbb4+A1MqJUS+4jE63jCxMArC1pIAZ7AvzCwFJSm48s5jQ8D4yJykptzFgXA2KgSOhH0joh6kpP86q+xOOmjHguEpvf+8H6Rad5YI7/drw+RpyNr/b9+cWOnUUllADHmO9ovLJZ6GHTbeQvR8PlrAUEH/wAr47naLfTGzBmHZh/iMh7QatKFFRnrSlkulDVFV7gHrZwM7tBqfauUmUghVKjY+LZTJA5lNhwQfWOBa3HucW+x2bkuC09qVD8LNcsGD9wCHSO6hyjuRHi3H+N1vzFQHKxJBKWtnoQTuA5F977209sPHQhMtaikg3T7kxeGAe4BD3u7WzHn87UAFQmJU5xfAcHGeufpHHnks2S0uF/E4tRPdKkd1gUGJBaxYqDEdmuA3UP9I7pdWVDJuaQN2GOY7XIa0Qz51QoKmSFA7AkDBtg48ni29k+F1qVMSSlIFSar1UlJKFEim75d22L2SbjDG3IlGG7gu5PAp81JJpQaQEOLki7ncp2veNDw2SqWgIdOLPmsAOTAp1qUAGWFhID0AE3Be/kevcu8CSOJrXUUClDNV7zsNgMh9ycu/fwsnVzJ2uDuhtjTiiRKYkEuIkqh4mR+os/N6JEyzEqBHZM0/sQSJg3iUpM6IQRGlEPSmJUkQ9hE95dUiHw+ghKlFoJSIdTC7x9tlZ+G7Qw6HtFvRHKe8HrNG6SfgqU8OPUiHDh5G5+kWtEOSI3XYywL4KpOmIyDDjLPy37xaxWcfnqRKJS7sfduT0CRuomw84Sep2q2UhpdzpFZxPV+ECGdRSWOADti5v0EYpPHloqC1OKk1blkqBbdxkN+sWs3UCXNUrUSgSRd2qSbClKlJJSO47sIzmp4YuZMUkpUCsgpOElJIqZRyyS7+e5jxcuXrSuZ9Ho9NHHGkeh+IFCsFwWPqsBQHnzfeI5ExKrBwdn3MVHGpyir+SkAgUmXUUpplgJSSl7GlKS7DYvcQ/gMkB1z1lBcgBJdNKPjJJJKS9gLdbxfH6nP8q4S/U45+kY+ZcsuhKG7xJ4IgXV8RCVMAFAgEEPd72bIgvRzkzEu4GMnr0vHZH1HFKVKX8v3nJ7CUFbj/M4JUDa7iAl1BKQpgKzepN+Y9GY/URJO1wDgBRZVJIu39Q+by3jPcWmLSs+Kp00l6RTW1qkp+AGw8487X62OSOzHL9x3aPT7Hukh85EuYhikgEVKNVwcJSz73x1FhtS6nSfywkEjdIVuBdRSQ+zWLE5DxIjXhJ5R7wJcE9AQSg9AnG5IvBKZqpi6VBlzJZQSWH8xQqGQXpI7FwMR52JSjLnseipeAnh0uVJ0w/8AmTQqog0uurkSkZAYVKybswYFk/iOlWa9TPmlZtSlSUb/APYo/kMNF3P4TKHjy5IlISEE7lSVME1AF1FKlOGG5HURRJC0AUhGCySiy1fKoEBlAXZXYd4G1SXUt88/H8xpNRk4vwZ7jslPikaecZssJWeYp5AbqDiys5DRLwzVr5JdKgVAGluZQILl83bOGEavwir+YmQl7uPDlglRYKUpYALnod82EEJAnFKlSwpSFEoSQGdxYIUGBFL2DG5u8B6uO2mrrzwTm4ydJF7wb2qkyZMuXPBBKSZYf4Co0AvZ2OXyDYQeeOzV0lCbD4QTfc23dvpGd0nCqlomGWKglgCHpNw2zIvjyfEXk6UE+8oKPakC3l0jztRr58RjJ/1+haEZOPPYptbqvGmEJQCol1VAXYDmTigA9H6bRPK4dyUzKVre3vMA7gN2H5k7mI5fFlqUQzjFYsGF3I2GQ1hd4bqtSqk0lIVTlRO2Ta+N455PI3S4EW3uDzvZ+QFFaJSXJBUR1d8GzWjN8S4NzmuaEkl6UJNI6scY2z9CDbfiJiC81aiCzBO73Llg4s79zEGq1IU6kSZiglST4lQpdFiAliSbkt2eO7B1oy739/7itKTKKX7Nzq0FMtSQDevlBa9gblwGZiLXzGl1E1EpDrZIFhRMWJZJHKUsCUm7ubZinV7RzFpmBRWhJDJCQCVOWpJUXJDgOSWvcQHptNOmIABUyXKawKSsOWZSqQfKrJEdkoZJ11GkkUVLsSK4stwmXYdSQpWS7qYJOMntEGs42qsJlrUAHqqADHJYNkvFeiWSK6AlAYKLmkhRAqSDdhm1hBqODikpIcsTWLsQ9mYmggpL7taOh48UeWBuj0EROhH7aFCj6ps+BgSpREiBChRKTLxSHy5wKlJu6Sx6bY+sEy1QoURi21yVaSZKFw5MKFAZaKEYbChQGUSVnWMJoUKFOiKQoF4jrUyZfiKBIBwGd/U945Cjm1E3HHaOvFFNmQ4ytOsWgpKkmlZVUA4KAlKaW25vTvFNppS5KJalrK5VZFJJqFCQtSgp7E1EfS/RQo8mEt1pnqQAteuRS4QtKEgXBBUXckkWfoxJwDd4ZL1XhqQilIKmFSSXDsLP5g4y/WFCisYqUeSnk0uilKS5J5qVLYEsUyCAskhiVEqDB2Z+tqLi/GCtZy6A6zYE7mkjsRnvChRPDCM5U/gR9yfhk+WtCphCrKUVPzOEi4CbJFyMgxBruIgqXJXLQAlRJMtISSUA5PxOyRcQoUaMVva+CUu5Edb4agsitRpHMLbFIF3ADDBGGjRfihJSgHNKaWGC7uXLkq3P6woUSzfs/cjKTLbhs9brUSHmApt8pyS9qrM4FwkO+0wWHakKv8bHmNIJBZw9Y+8KFHlzbcmvg68X5oNvvZb/AMHkP4iq1FKFco5QUpJS1lWNsx3WcMlKCSiWAVhSfeUn3Q5Nr3AhQo8zfLf3fejtyQjFNJEErToQm1T0FTE1Bgz3JcnF4j080LALZSbH3Wd8bHyhQoo+zfn+5yx7pDVEfInH5xQcRmFiRZSd9t2bpaFCjo0v1CzZX6OQsLX4hTyke47hMzcKN3axTYd4rtbOEuZQlUxKkVAkGoFVi4BIYWTa7NChR7eJKU3fwTRV8WCx/MJSbjmpZajdivIUX3ismatUxaSrsAHLC/cnOWxHYUejjScUx0WOl8RSpi1LJpZZILKZRSkG6SCRUktixi9lzjSmpa2rCQQbubgF35Ooc7tmyhRy6hJiTP/Z">
            <a:hlinkClick r:id="rId2"/>
          </p:cNvPr>
          <p:cNvSpPr>
            <a:spLocks noChangeAspect="1" noChangeArrowheads="1"/>
          </p:cNvSpPr>
          <p:nvPr/>
        </p:nvSpPr>
        <p:spPr bwMode="auto">
          <a:xfrm>
            <a:off x="53975" y="-990600"/>
            <a:ext cx="3810000" cy="207645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484" name="AutoShape 4" descr="data:image/jpeg;base64,/9j/4AAQSkZJRgABAQAAAQABAAD/2wCEAAkGBxQSEhUUExQUFhUXFhgYFxcYGRoaGBgUFBoWFxgYFxgcHCggGBolHBYXIjEhJSkrLi4uGh8zODMsNygtLisBCgoKDg0OGxAQGywkHyQsLCwsLCwsLCwsLCwsNCwsLCwsLCwsLC8sLCwsLCwsLCwsLCwsLCwsLCwsLCwsLCwsLP/AABEIAKYBMAMBIgACEQEDEQH/xAAbAAABBQEBAAAAAAAAAAAAAAAEAAIDBQYBB//EAD4QAAECBQIEAwYEBQMDBQAAAAECEQADEiExBEEFIlFhE3GBBjJCUpGhFLHh8BUjYsHRB5LxFnKCM0NTY6L/xAAbAQADAQEBAQEAAAAAAAAAAAABAgMABAUGB//EADMRAAICAQMDAwIDBgcAAAAAAAABAhEDBBIhEzFBBRRRMmEVInFCkaHR8PEGI1KBscHh/9oADAMBAAIRAxEAPwCzSDDgIIC1fto6Jquv5R22zyqQNTDkpgoTFdfyjlzBsziiJI7Q4JETeH3jqZcawUyMIEPCBEypQHcw5MuBYaIAiHUQR4YiREvpeBuCoggRBErTEh28oJCD8sOeEcn4KRxpdyOTpBlWfSEjSgXV6RKFGOlJ6QjciqUa7DgzNt02huDHKY6EwNoXIgmaVy72MQKlNBxTDVSjFYtojKCfYBohwl9oIKIk04ALmHsltBpWnctiDJPDruSG/d4dPUk4d4jQGOWhbbHSiu/JJqtOkAWfb6QCqVBC3OTCKfSMuAS5BaIVEE0RyiGsWiDw4QlQRRDyos20awpAnhwgiCRLfJhKljYvGs20GohxlHpE6URKuohjGsKiA0xwogkojlEYFAtEKiCSiFRGADFMcogmiOFEYJV094ciUdocl2aElLRjWd8Ig7fnEqEjr9ojAh4gNM1om8IeZ6RGJbZjrd4cExqC2TSpKdzD1SgcOIhY9YkA7wtDblVUOlyQ94LlpAFrwLeOtAcbDGdBRVnHp/aGCW9n8rRCkRIX6wNg3UvuEy5aQWIv1iQgA59doCZoRXA2DdWiVcpzlo6dIdohvHQ/f6w21ib0SeAYRkNDXMdcwdrBvQqDHPD3hwJjr+UamC0NMm2IYURMkmHP5QeTcMHohUwR6CER2jAoHpjlMEUw5NthBAC0wqYKFthDSIwSCmEExORHGgGI2jgESqs+zZfYDJJ2EY32q9tZcuUpOlmhU6oAGklASQKiFHldjYh7g23hZNRXITWKYM5AfDkDGTfYRiNd/qLKBIlSVLAdlLUEJJFsAKJEeda7iEyaSpazMml3Ki5DgBnJcY2DQwaRRPOThwL3HX6dPrEJZq+w+1eT0CR/qXLYeJp1BT38NYUAOtwD1tBUv/UfTFZBRMSizKLObsTSHbcjyjzfwEi4AYC5JqN+g+LyiRaCo9hsoJSQfIYPaJe5aBUT16R7U6NQB8YAkPSUqcebC0Sp9odIQ/4iUB/USN23EeIzDSWIfe2/0hqiCbFVTXJFNh/aKrUP4NtR6mn2iR8p+v6Q8e0Mv5T9f0jFibDhN7x7XQgeJ7nKbUe0KPlP1/SHJ9oEfKfr+kYxKlHDxKlC+h/frG6GM3ucpsBx9Hyn6/pD08fR8p+v6RkBLmfsj/MSCVMxb/cIHSxh9zlNd/H0/Kfr+kOHH0fKfr+kZISJnb/cIkRImdv9wgdLGb3OX4NWPaBPy/f9Id/1An5fv+kZbwJg6f7hDhKX1T/ugdLGN7jMakcfT8v3/SHfx8fL9/0jNS9Or5h+/WCE6Xqp/rCuGNBWfKXv8eHy/f8ASO/x0fL9/wBIpU6Xv+cSp0fn9/8AEJWMZZsxbfxwfL+f+I6OOD5fzit/Bef1/SENH3/f0jf5YeplLT+Of0/nHRxv+kfeMJxX2homGXLAUkWM25AU12FrAsIFPtdz2QbsAi2XLqKsmzMB37RB5sNllHPR6MON/wBA+8d/jR+Uff8AzHn8v2rDgGUSG2ULn+l/74gfW+0S1ggICMEOQ7h98HbHSFlqMKXBks18npJ40XApSCcAnPk5ir1ft1KQgqBSpizB3874GTfpHmM/TmcorKlE5qK0m58nYbMMRAqQt+dKVG9gTjs1icl7xzT1kX9KOmOOXds2us/1TV7sqQgKILFZKmPWlJuPWGSf9RNWUJPhSiqu4ppdATlyu3NsBgRmTKoACgkDc7psGvYnItiO0EkZv7pTs3Un4vXcWjnlq5FaRt0/6hTCFDwKTSKC9X8xr1gACkHoYdofbtaUNNaYpI95CKKlPgiohNjnrGHmLYgEqtgXDB8m5e+bQ9UyllEVJDCwSS5w36xP3mSxfy9jfS/bv55ZTYWACi73u+AGszu8T6b22lrTWo+GkrKU1gOopyQlLkAGzm0efImpAdjguGoN3ZRDli72MEy5j2KUHsoBRLds2wS8FeoZI/UrA8afk1nE/wDUOVLA8NSZqiQ4AIASclyM2x3iu417dTJqDL0zpJIeY7KAyQkJBZ8O/WM/O0CAKpYY9GJS1/dJw3QwJ+JpHNb7AZzZv8wz1zmvyoyhQQvjmtXLMlU5XhlPhrClBiltlZLjLm8V8nSILup+iQWdfqft2iWYokh0i4ALYLdHAPrCCglnC0kCyrHmdwCerbkO0TlkkyhGJBTekJAHvJCQAd2JcK9dogoBUUgsCXYNzbkkXb636Q+fqkve7WASWPYkWDjyiBEvxCyBZ3JIFz0fDfk8ZXVsVsn1GoZglNx0SRftY3bc+jR1JJzZuY7cz4br0f6w1EhRIFQJBulAKqRm5G8EqXSXb1JNI6FdTXPbsYk67ICsgSkTLH3ru3XJqUq48iXgObJRgKZri6ikueuMvFguchSg7VB7gtSM3GN+7dYh1kwq9x2wKRyN0J+94MG0/gIeIcmEI7H11ngNnQYcD5/WGiHAQbFscknr94kTMP7MMAhyUxrBbZKmaesO/EK6/l/iAV6xIDpBW3y/5/xAn4hcxNlBNWwpdjuKg5f0xHFn12HEvlnXi0uWfPZFlqeLhFiXV0Fy5wCQGEQfxuY/wJ81A2GxwxivTIoBuAMGouWySW5Xd8Q5Epbcsy2XTLASPVwD3jyMvqGSfCdfoelDS4o/f9S8kcVUWfJ3Z0nyIgr8Yvr+UZwSlXaYkj4kkEAndmdurwUiYsSwCxHzgOWP1J8yIrp/U1HjLyc2fR27xui5/iShYkerCIFe0YHxA3bBAdnyWeM7O4au6lTCpB+IqYX7hwPR+7Q1Ei4dMkgWy5DeYYm28PP1JS+hIaGjivqk2Xs72rNFSE1XZzYDuWV5WiKbx9cyWahekik8qFO11OXI/KK4zWuhIOR2u72Fj9Hhs+eQkumpO4DBjhwwwC+Y4smoyZOGdEMcI9iOYp+cLStRJ5W5Un5XLN59iIRUlSbMgjKQm4742YnfESSikgmWoZzQ5NjkBh1Dh3qw8PmaQqNMwUr2b4cvYbEDcfSJb0nyP9wPSzZpJBClUhh0IPxFy2IkUSVcyEpYZsoU/ViT26Q2arw7TFPlgm9QOSDYY2v6Q6ZLVypQhIBaoO/L3P5mKN3ybyFSJTptLvc1CwU7Wq27ekDaTUKWpSDLAOQC7uNnJ3ZnP1iz01SOctYtguR1AcO7gPZu7wyaut1WF7GzAnNSibg5z5YMQ391QyB2NyQGQcgKUyrskseUPb6ZiEhXcEuDSSpy/VLO9n6MYLTopzvWkbsCB2IByLN5AiOSyEgFIABuBUAAkmygBk9z2y0Dche42UluepKRZyouski1urCJJUgDmBCQokJJNyBluXmbb08oJngpVUESwwfKmvdKSpnPkc3hstRPvBYb3S1gxDhLLGb5D7vE91qxkiDwFIHzJKRzKsz5vSDcAZ+1n74yWyp8dQ1nufLAgyZOTckMrlC1kcpBuLuzhgHI3AYgxFN0aZnMgitrocBbBz0w17ZhVK/qBT7nZSqjyqW7ElSWDEE3IIw27XjilIf3hUw5WbPZmKbPYhogo+GtLhj3p6hQsR27QVI1ZKT/AOjsSQC53NRFnYsxP0gNVyg9u4N4AGBS9gARcdKXx5QP4KklnvhhVYC+474+hidaVIDhihZtYj3sbEYYGOglAZSVJV8rpGb2pYeXlmKxbruGiGVpioEVoPm5J2aw/OIzJSmqxSqwsL7sc2z3eCp6gAVUkC2EvdnuMJPUuR3gaUsEPWC97JpJGA53Zx1YQ6baEaruIkD5mewZTFV/edgzX7QxcuoHxBbYKIAcMLAXO2/SJJjM9NxdJKnYdGwPR+sPkpDO2L8ouHLg3cv3JaC5VyFNAyEWZKQCbMzv0Ftv28PKhZCkm1za2b+9kdBf1iVSCLAlPYhznAN6i9mh8paSyaVC7tS74DUpuL7loWUrDVj1KCcmGjUotzC/5Dr0gPU66WpQANW1kvftdz5CKxWnSlR8Qkl2JJ/NB2bYmPcya9qT2nnY9GpRuVpmmlscXgdHEpRVQFglv/G12eKPV61VSQmxSbUuHBtgDo9trxGUAEEkjc08pJDXHLl+kI/Ucjj2pjx0Ef2mXY4qOmw5QQVP6HvgtFdqZxMwl1m7YJbsOn7zECZb3udgqpm9evYRCdUU2CQA7E3JO3MoG/8AmOSebJk4bs68eGEOYqg+pZuAHwwJBAv7z7eYaJVzWcOmXbOVKJ3OXFu0VarOUBK0j4lDD7XJcenpDjSUhTAsR7qrJB2Jzkdf7xCWP5KNB4moJsrmGbXc53x5Q2UsE3VfPMB6lnz0BitmoF2qBewCg3o9z1gvTBKXe43FIObABTghRjSxJKwNcFkrSoHuL5vmWoVA4IKcHNm6/UyRoVAul7ghRSoKB3NTG2CbERRp1cqVZNZO7kO/cpIdPb84f+MsU0skm4pYgEnme6ic3MQeHI+zFr4LkIme8UFhapPM47h3HQ2GMw0yZajlSV5IUFFLbOwNj+zAWn4koCkBarWYgJSxHMTuSQLG2d4G1fEVu7qu7kkFyG2ccvRu0LHDkb+AJMsdbw9QufQtzkOMGySzs/l3ceVNLWbIYKHMPNmBtsIanXzEBDlwWtcqvgKBf9tF3+GQoMUlK7VK/mFn2TsPW0aU5QVT/gGgPRacBTpShKgXZSkpBVvckVDsG9YlUoO1FDEgJWakEVVe8zyyFBrQPqNDkMHLAipT2HvWuv8AeIemUQwdwrKFMyse84JCfLo+8Lw3dhV+QpMpKwkVJBKrJwywA5YlqbsCGbd4G/AUixJlubkGoPmzkC5DWYiDZU1QBBSgOlSHtUAWL1XIIYNcn6QZMCECtTSxXRLdTqchyxFwhlJvl3AZIET6ko8IakUZRVUWUVAM4a5FwFbkNvBQeaQLMBy3CgLMSykppHvApF/tFlMlIUHXYtl6eUk8xChdOLg4bMBTNHMZJlI8QD4uVIfqgra53It9IMcql9n9wIgWAosWJTd0hTWx8IcB3c7bGLHTyeblMouh1FIJpUA4pDXblBen64FkSZl0LSUTHdKSE3qYBlOQzBrC20HamYyX8MEHCsqSpLAqJl9VJAd/huzXXJ8I1AMxExyuWQSTzJIIYn5nyewiCcmcQpzLcAkEAgAlwFVU7bufWLPxSCZnhVlbK3qSBesUp5T/AFEgMB3gHW8SmJIBk+Iq5roUAUuCLJDLT2sAWzBxqUnSSNwV/D9HMSomcQA1r579/O2fKLdEtQUmpJBZkqUkAgH4RSQWf4sjqYB0XElTUrQB/MIATkVKfCg5Du11b3gzR6shAExDOHSbhNQJBZQVSFPbfyh8vUttrkNk2okZqPOQSrw1XSsnCgLAAnqO5EVmslzFUl92BAFLF/hYEK6ku8HyuJFBJmChNwCzkiokkr2cvhyXMTzT4wJFJKiHqZiWLVpsSLi1RPNszROLnB8rgzVmdXM1CSwS+WpKSKRuCDbbPa0H6ictVCiwUE03UkXuXLAm4Y2OdojVo6WpIIBcpBJCnAwWsNmv5x1cqZLQP5VKb8twfUZIY2AJaOm4yqqsCZBPlqNwsgpyEsAcvY/YuR2iRGlmKFUtKpjHdQcttzC7dBC4ZJM0FmsCyFH3vMG6QPp9IdL0kxXvUS9kpUc9gACAHfLf3hZyceLXArbIilaWflX/AEpSST0YFzBWn1VJBUylAEcoPKSNwDc3we9jD5UtWaQSQxUofq7vu+1oLlTVMQaS6WsGKT5+VvXMSnK1TCkDapEpSUEMRvSClzgkuKU+ov1gJSCLLKQHGSbp8m8jBw06BchRLnLkXZrEjERlmPvBtgCc5sMed4EZpcIdNFAvUkFQl8pV8YBJL3IqJYbe6APWBVaMkvUCpxyqfm2scbdfWClSpcypSCtJAamqpskElnYl3v3gNM9KwUitJGFFTpZsFJFh5R3wvwIE/ihJwlKgTemwBFmVUCfTvm8Nm6uUsFIqc2FBpA6WIJZ8/sxzh4Soha5lOwSwu2HVufQ4ztDZ8lClKVKYqIqVsehKLe8S9o22N+f1Mu4OAGCVBTh2BUGD7MoWGcPD0WqqDg2AUQ27NTY/SI9ajmICSkjINykjvvZoZ4Ks0k336efSLKNr9Rx8qg8y0AD4Qxu+zj63G0FVpflJUMgUt9rY/tAlbuAkAO4uSU/+TY3bvBUjSFqllIZrKs/kBmw6g3gSjXcWXcjnrCcoB+VRe6ezn0tA8s7XHa4SHs5g2ckKDOZhIBS5L22Y77Wy0EIHiBywseqRfYM9g+/94ClS7GX2GKopp8Q0gjCQGOXHe33MM1M+W/uIJLMoFQwcK5mwXeINTw8oOQWOBcdf2Ill6JSiCUkkC1gkBrjpDrGnzYVjY7VzEJZ0JD35WLkHI+XyMQfhKikIXUDcliAD0D32iYaZSveJqexJL+XdzGn0Ggl6WW81LqUWQGtWkggKJYN2yQ/nE5SWJfctgwXzLsin0+lXLPOspGQAGUrvUzDGWidU51Ba1lUpTOFVEoGzhKrvh7dYRmmbNUp/eKiQzK5izBsAMzeUAzFM1rC4CkjnP/2AEdevaI7HN8kGrb44L8ypHhBUtSjSQVOoqAzzKRmm6QW/pPmdKCJksVKE0AqdN5YSWd6iympuXLW3jJacFSgoIZRtZ2fyFhe7NBOi1kxCS5BQSrLKFQIeoM7HoWiGTSS8S5Fpot+IaEEgomIQhrJTgkFySRksezNeLBEoaeUAwWkmoFTB1H4gSKQW6B/tGam64ISWYoW38sqekjKc8wfYgZhk3jZWmlZCk2pSEgM+S+zXA/tC+1yySV2gcmh4hqUnnMxZWSCpPiJMsBmY8rEYDDtmB1cRmLLhKF9aVAMNveIBtsYz2knSvfXU7uU1skscBg4+sHaTiKCsJEsUbgPYliwLG1hfOYZ6Xb4uhkmd4jr1pp5uv8tSqloJ3foT9PvBWg4ooILG5LvgbOx23sx+8XGrVp0yCpOkYqABSazSzuWJsMl8X9IpU6VYQJkmQ6VmkZKUlIHu1Hd8Ps19tFwyQrbVPzQRJ1tySt73AJF8sp79YC1utNQUFFKVDYsCoOCQHcbZgoiSFFU+WtEwfAQ4U4OQpmwzDHnE3D9dp6w8uWQH5SkKUm7Au2BnOW84dbY/mUWwNlVqJ1KagaSv3zVZSTcFibub73jkjXr90KZy4DhnG9ydv3aPSJ2vSCE0JKWNiHJT1pAYW2v0hTp+klAkSke8zS0oSVXIL8t2Ylu8c34hxTxt/HIdro861E001K8NXzWSSHLMS9jbMF6DV2VShLA3Qmp7uHDEiwfYeRMegS+JaZSqcvdJKQQQ5DdQzPeAdfo9NNLpUqUUv7iZaalf1ODVgN2MT98vpnBoLg0Yv8ShCmmCZUC6eZISnpSwLW69rQMOJSwsk36EkkHABpDO37Aj0bX6DSlCVCRplKUsDmQ5CfiIAT0uHIFxA0mToZpQkyNMkqSOWlDlW6R1ABHMOvaGjr8bju2MG1mQTxATTylKWwpmL+VL3s94fqZxQkBVyXBI91z5u8Wut4XokrIkVSlVMCVPLUoYCgxISSGeru0VWq0CUkVyCoq5gzqdIJdYc0hN0hzYfSLQninVJ18PuBoARrUFLTCTfqD+QB/f1GmT1AEgEoBbxKHDN1wDsYvhp8KmBKSGZIDqL3YrSGG1kk/aJEzZYN1KS7gJdJYbsjcbfS0VWSEXxGwtclLoZ6iH5mNgwclvLIhydYpKihSSCQ9TNy4c1OW/vFjMExamlpmEHDAsALMS3LcHNvKJZ+gVSklSFPcpJJLX3L83kX/KJyyQT5S5BXkzsrhxQpSVJIe1rkBRt6NtBk72NnpLlUu+1aXAt7yQSRn92jZaehQ5TIlAAJcyyF9yimoDs/TeBjNUlajWZr5NU0A77kHtHoKOVO0h3qdHFW5oyms9nFCwSlRHxIVY5sXAHQw3RcHWkMWBJym5AY3tnbEbSZrCoN4UoCzOZiiGbdS226QNMQTnfpj0EU2ZGqaObJ6npF2tme0vCpbOpavE2KUli3UlYYtuInk8FkWNUyoF2TLSRm4P8wm+8W04KNzuXPKnPWwiJT/sQejkFXq+nriL/gBafgMgs5ngHLUh+zEY84Pk8E0ktiFT7XIaW2M4a1994YHxmJZU1SQzMHdsB/KFeDKFesYfMSVWm0i00qlTD/2lA8jV4ZbAzDJWg060hKUahXQVoUyU592W++Yd+PW7uX64L9X64jv8QWSSVG4ANzcCwBO9usBabIUfrOD/AEskkez8kFzK1r3JPIwy3uyukGyuE6FLhSdU5GCSlJ2OUCK1GpVsW8omOpWcknzv+cH2uZ+Sb9bwrtEuZHD+Gpf+VMLNczFetmFvSCVz9OpLGVNa7vNS5HV7k4Bb/EZ2tXzK9GhUvlS/rCv0/I3bZl/iKMeFEKm6bRsfBE9BLl2rBOHqoq3elwMxLp/ZvSqQykapXup8RknFi6EpqS73JA7QGlCf6j5/8xPKWgfAPUxT2WUC9exeYltI9mdKoqUF6gMWCSEISmzAJSpIJ873ORAy/YrTLUVHxr2KQZQ9bAn6GI5esSnCED0iYcUOwSPJxC+yzfI347p6+kseH+wmiSm8hUyprzVFRq2a4Ag9XspoSE+Jo0KKRjxEH68wjP8A4/qAfv8AR4kHEAPhH5flG9ll+WL+OYX2iaKXwLRj3NBp+hJVKx6KMPHAkLFA0unSi9gkKb/9EH6Rm0cUG6PpEyOJo+UiJy0mX7loesad+DUTOBS/DCFaUTEguEkSwkHrkl4Wm4VLlppGhlBJN0uCHG5DNFLJ4wkYmrT2qV/mCJfHVDE5R8yT9i8R6Eo+GdcNdhl5RbzuDaabSJulkcuHSDS/R0NBMrgejSOWTJS2GQB9xFMn2kX8yVeaR/aCUe0ifikpPcf8QXibVf8ARX3GF+UTanhOiSC8qVfIAuethFevhPD7/wAlKXuaQebzA7xbSOMadW0xB7v9mJg9GmRMulYV5pSr+zxKWlfiikXjfgopHB9GH8N5dQYtUm23a0V2o9htIpVQnTATY/zAbWsHHYdY1EzhZ+SWfKpB+jtAc7RBP/tzE9wQR+cSemlHmv8AkfbjZV/9Fy6ShM1agWIrJUUkAhwR+7CBJfsEUkkLluHp5MKO++ziLdfCVkulavUi30Jhw4fMQLBaj1Spv+Yn7Vc8Pn7ivDBmfT7FzUKqT4I5nZme79enaBdT7MasoUCACohRKXatOFMNwwtj++jma+agsQpPR8+jpvEX8TWTdSvS31MSeljd7n/X+wvto/JhNdwDWGY5kgAA3DstR2WHsgX2H3io/wClSFqUZRQ5bqACoUt1Pfo5OY9j0/FZY95U0ebkfYw9apMwOEJUN8EnzDPFYwyRVRkv3f8Aoq0vwzxiTpZ0vxHUCksA2Ukdsl7sMQLNKw9yq2QMgGxYmzEgevaPZtRoJSklPhgA7e4XO9ozuu9kkZQVoyCCCbHooEdIKUrtpMZ6RrsZDxB0htcNMNj7N4kfAUidMyHeNEAEPAgrEhXFEhmQwzIQhGD0kakKuOeJCYQrQrxoPBwze0LxB0jpaOBoHSQRwX2iQTIjESCGUEIxwVHahHBDmhtqFEDCqjohQNpqFX3hwX3hhjgMCjUSVDrHQodYaBHY20x0KHaOg9IbHX7QriGyQLb/AIiQTIgB7Q9If4YSSSMm/CCUTIIlT4CSgdYemU+D+f8AmJuKZSE5LsWcvVeR+kFS5wOCx7GKuVI7wSgdz9ohPGj08GeaRfaXjc1Fitx3v94stH7RqJAUEkdU2P3LGMokQdoaCsBZUEnLZteOeeOj2MGpk+GzZhUqcWDuP6SlQPmRHDoFJ/8ATWfJX+RE2gWikJQsKAHUE+sFRKj07KPU6yYjlmoCgetwftFbORLXiUQeqSr8qSI1q0gi9/OANZPEsEhaEBIdTgcoOCRsLGJzjGvzBUmjNTODrapAUeoIYt22MVagdj9i8Qe1HtzPExI05CUFLuySSpJL9mLpgbRe0omgKXyqLnlAoLFQcWclgn1UekeVk1GJcqxVqoXTZcSdfNTZ1Edw/wCcFo4zS5mJCQMqGw8i8YbW8amrCkpCQCHspqRcpFO6uvneIZGmnzUgG5LHlqpSCfNsPtu0cs9XNc8JfcPufEVYN4ZheFFgJPaHCSekfoTmj86eUAEqO+FFknTHpEidNA6gvVZVeFHRJi4GlEd8HtA6qNul8FQJEL8PFyNN2hK03YQOoG5lMNKekOGlMWExDRGVCDusXqSBPwpjo0pgoeUOCIO426QKNMY6NOekF0GEJRjbgqwU6ZXQwvwx6QWJZhLlkAkn3QCX/qJA/I/SEnmjBXJ0VhCc3UVYJ+FMcMkwRMBD77esMDw0ZKStCSuLpkIlnpHQgxM8J41hTIaIVMT0/tzDkyX6Qrml3HUHLsQYBPTG48z2EUfE9ctM2nBS6gxcHxEslSXwO2zb2MXUzWISWODYm9gbP5WP0MZr2l1ZBKMlrKYVUkOA4Ds7/XaPnfUM3VnUJWu1H0fpum6cfzx5NPoeIJXKSr4hKrnH+rmSAPRCldyodIP0qQsOnyPYxjPZmYAlQdVMwh2uqlF1AXySwAAu/aNfrZ/hoRSiWh/dJUAUi2Vncg9D5RL8QnhpJX8lMmgxzbb4+A1MqJUS+4jE63jCxMArC1pIAZ7AvzCwFJSm48s5jQ8D4yJykptzFgXA2KgSOhH0joh6kpP86q+xOOmjHguEpvf+8H6Rad5YI7/drw+RpyNr/b9+cWOnUUllADHmO9ovLJZ6GHTbeQvR8PlrAUEH/wAr47naLfTGzBmHZh/iMh7QatKFFRnrSlkulDVFV7gHrZwM7tBqfauUmUghVKjY+LZTJA5lNhwQfWOBa3HucW+x2bkuC09qVD8LNcsGD9wCHSO6hyjuRHi3H+N1vzFQHKxJBKWtnoQTuA5F977209sPHQhMtaikg3T7kxeGAe4BD3u7WzHn87UAFQmJU5xfAcHGeufpHHnks2S0uF/E4tRPdKkd1gUGJBaxYqDEdmuA3UP9I7pdWVDJuaQN2GOY7XIa0Qz51QoKmSFA7AkDBtg48ni29k+F1qVMSSlIFSar1UlJKFEim75d22L2SbjDG3IlGG7gu5PAp81JJpQaQEOLki7ncp2veNDw2SqWgIdOLPmsAOTAp1qUAGWFhID0AE3Be/kevcu8CSOJrXUUClDNV7zsNgMh9ycu/fwsnVzJ2uDuhtjTiiRKYkEuIkqh4mR+os/N6JEyzEqBHZM0/sQSJg3iUpM6IQRGlEPSmJUkQ9hE95dUiHw+ghKlFoJSIdTC7x9tlZ+G7Qw6HtFvRHKe8HrNG6SfgqU8OPUiHDh5G5+kWtEOSI3XYywL4KpOmIyDDjLPy37xaxWcfnqRKJS7sfduT0CRuomw84Sep2q2UhpdzpFZxPV+ECGdRSWOADti5v0EYpPHloqC1OKk1blkqBbdxkN+sWs3UCXNUrUSgSRd2qSbClKlJJSO47sIzmp4YuZMUkpUCsgpOElJIqZRyyS7+e5jxcuXrSuZ9Ho9NHHGkeh+IFCsFwWPqsBQHnzfeI5ExKrBwdn3MVHGpyir+SkAgUmXUUpplgJSSl7GlKS7DYvcQ/gMkB1z1lBcgBJdNKPjJJJKS9gLdbxfH6nP8q4S/U45+kY+ZcsuhKG7xJ4IgXV8RCVMAFAgEEPd72bIgvRzkzEu4GMnr0vHZH1HFKVKX8v3nJ7CUFbj/M4JUDa7iAl1BKQpgKzepN+Y9GY/URJO1wDgBRZVJIu39Q+by3jPcWmLSs+Kp00l6RTW1qkp+AGw8487X62OSOzHL9x3aPT7Hukh85EuYhikgEVKNVwcJSz73x1FhtS6nSfywkEjdIVuBdRSQ+zWLE5DxIjXhJ5R7wJcE9AQSg9AnG5IvBKZqpi6VBlzJZQSWH8xQqGQXpI7FwMR52JSjLnseipeAnh0uVJ0w/8AmTQqog0uurkSkZAYVKybswYFk/iOlWa9TPmlZtSlSUb/APYo/kMNF3P4TKHjy5IlISEE7lSVME1AF1FKlOGG5HURRJC0AUhGCySiy1fKoEBlAXZXYd4G1SXUt88/H8xpNRk4vwZ7jslPikaecZssJWeYp5AbqDiys5DRLwzVr5JdKgVAGluZQILl83bOGEavwir+YmQl7uPDlglRYKUpYALnod82EEJAnFKlSwpSFEoSQGdxYIUGBFL2DG5u8B6uO2mrrzwTm4ydJF7wb2qkyZMuXPBBKSZYf4Co0AvZ2OXyDYQeeOzV0lCbD4QTfc23dvpGd0nCqlomGWKglgCHpNw2zIvjyfEXk6UE+8oKPakC3l0jztRr58RjJ/1+haEZOPPYptbqvGmEJQCol1VAXYDmTigA9H6bRPK4dyUzKVre3vMA7gN2H5k7mI5fFlqUQzjFYsGF3I2GQ1hd4bqtSqk0lIVTlRO2Ta+N455PI3S4EW3uDzvZ+QFFaJSXJBUR1d8GzWjN8S4NzmuaEkl6UJNI6scY2z9CDbfiJiC81aiCzBO73Llg4s79zEGq1IU6kSZiglST4lQpdFiAliSbkt2eO7B1oy739/7itKTKKX7Nzq0FMtSQDevlBa9gblwGZiLXzGl1E1EpDrZIFhRMWJZJHKUsCUm7ubZinV7RzFpmBRWhJDJCQCVOWpJUXJDgOSWvcQHptNOmIABUyXKawKSsOWZSqQfKrJEdkoZJ11GkkUVLsSK4stwmXYdSQpWS7qYJOMntEGs42qsJlrUAHqqADHJYNkvFeiWSK6AlAYKLmkhRAqSDdhm1hBqODikpIcsTWLsQ9mYmggpL7taOh48UeWBuj0EROhH7aFCj6ps+BgSpREiBChRKTLxSHy5wKlJu6Sx6bY+sEy1QoURi21yVaSZKFw5MKFAZaKEYbChQGUSVnWMJoUKFOiKQoF4jrUyZfiKBIBwGd/U945Cjm1E3HHaOvFFNmQ4ytOsWgpKkmlZVUA4KAlKaW25vTvFNppS5KJalrK5VZFJJqFCQtSgp7E1EfS/RQo8mEt1pnqQAteuRS4QtKEgXBBUXckkWfoxJwDd4ZL1XhqQilIKmFSSXDsLP5g4y/WFCisYqUeSnk0uilKS5J5qVLYEsUyCAskhiVEqDB2Z+tqLi/GCtZy6A6zYE7mkjsRnvChRPDCM5U/gR9yfhk+WtCphCrKUVPzOEi4CbJFyMgxBruIgqXJXLQAlRJMtISSUA5PxOyRcQoUaMVva+CUu5Edb4agsitRpHMLbFIF3ADDBGGjRfihJSgHNKaWGC7uXLkq3P6woUSzfs/cjKTLbhs9brUSHmApt8pyS9qrM4FwkO+0wWHakKv8bHmNIJBZw9Y+8KFHlzbcmvg68X5oNvvZb/AMHkP4iq1FKFco5QUpJS1lWNsx3WcMlKCSiWAVhSfeUn3Q5Nr3AhQo8zfLf3fejtyQjFNJEErToQm1T0FTE1Bgz3JcnF4j080LALZSbH3Wd8bHyhQoo+zfn+5yx7pDVEfInH5xQcRmFiRZSd9t2bpaFCjo0v1CzZX6OQsLX4hTyke47hMzcKN3axTYd4rtbOEuZQlUxKkVAkGoFVi4BIYWTa7NChR7eJKU3fwTRV8WCx/MJSbjmpZajdivIUX3ismatUxaSrsAHLC/cnOWxHYUejjScUx0WOl8RSpi1LJpZZILKZRSkG6SCRUktixi9lzjSmpa2rCQQbubgF35Ooc7tmyhRy6hJiTP/Z">
            <a:hlinkClick r:id="rId2"/>
          </p:cNvPr>
          <p:cNvSpPr>
            <a:spLocks noChangeAspect="1" noChangeArrowheads="1"/>
          </p:cNvSpPr>
          <p:nvPr/>
        </p:nvSpPr>
        <p:spPr bwMode="auto">
          <a:xfrm>
            <a:off x="53975" y="-990600"/>
            <a:ext cx="3810000" cy="207645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20486" name="Picture 6" descr="http://ts4.mm.bing.net/th?id=HN.608033293422691919&amp;pid=1.7"/>
          <p:cNvPicPr>
            <a:picLocks noChangeAspect="1" noChangeArrowheads="1"/>
          </p:cNvPicPr>
          <p:nvPr/>
        </p:nvPicPr>
        <p:blipFill>
          <a:blip r:embed="rId3" cstate="print"/>
          <a:srcRect/>
          <a:stretch>
            <a:fillRect/>
          </a:stretch>
        </p:blipFill>
        <p:spPr bwMode="auto">
          <a:xfrm>
            <a:off x="251520" y="3501008"/>
            <a:ext cx="8352928" cy="3024336"/>
          </a:xfrm>
          <a:prstGeom prst="rect">
            <a:avLst/>
          </a:prstGeom>
          <a:noFill/>
        </p:spPr>
      </p:pic>
    </p:spTree>
    <p:extLst>
      <p:ext uri="{BB962C8B-B14F-4D97-AF65-F5344CB8AC3E}">
        <p14:creationId xmlns:p14="http://schemas.microsoft.com/office/powerpoint/2010/main" val="1402880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332656"/>
            <a:ext cx="7920880" cy="2062103"/>
          </a:xfrm>
          <a:prstGeom prst="rect">
            <a:avLst/>
          </a:prstGeom>
          <a:noFill/>
        </p:spPr>
        <p:txBody>
          <a:bodyPr wrap="square" lIns="91440" tIns="45720" rIns="91440" bIns="45720">
            <a:spAutoFit/>
          </a:bodyPr>
          <a:lstStyle/>
          <a:p>
            <a:pPr algn="ctr"/>
            <a:r>
              <a:rPr lang="en-GB"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r>
              <a:rPr lang="en-GB"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our different forms </a:t>
            </a:r>
          </a:p>
          <a:p>
            <a:pPr algn="ctr"/>
            <a:r>
              <a:rPr lang="en-GB"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local pollution arising from </a:t>
            </a:r>
          </a:p>
          <a:p>
            <a:pPr algn="ctr"/>
            <a:r>
              <a:rPr lang="en-GB"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construction projects may harm the </a:t>
            </a:r>
          </a:p>
          <a:p>
            <a:pPr algn="ctr"/>
            <a:r>
              <a:rPr lang="en-GB"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local environment</a:t>
            </a:r>
            <a:endParaRPr lang="en-GB"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92896"/>
            <a:ext cx="770485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91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Noise pollution</a:t>
            </a:r>
          </a:p>
        </p:txBody>
      </p:sp>
      <p:sp>
        <p:nvSpPr>
          <p:cNvPr id="4" name="Content Placeholder 3"/>
          <p:cNvSpPr>
            <a:spLocks noGrp="1"/>
          </p:cNvSpPr>
          <p:nvPr>
            <p:ph sz="quarter" idx="1"/>
          </p:nvPr>
        </p:nvSpPr>
        <p:spPr>
          <a:xfrm>
            <a:off x="301752" y="1527048"/>
            <a:ext cx="5566392" cy="4710264"/>
          </a:xfrm>
        </p:spPr>
        <p:txBody>
          <a:bodyPr>
            <a:normAutofit fontScale="92500" lnSpcReduction="20000"/>
          </a:bodyPr>
          <a:lstStyle/>
          <a:p>
            <a:r>
              <a:rPr lang="en-GB" sz="2600" dirty="0"/>
              <a:t>Noise pollution is a local type </a:t>
            </a:r>
            <a:r>
              <a:rPr lang="en-GB" sz="2600" dirty="0" smtClean="0"/>
              <a:t>of pollution </a:t>
            </a:r>
            <a:r>
              <a:rPr lang="en-GB" sz="2600" dirty="0"/>
              <a:t>construction due to the fact that although noises can be relatively loud they cannot be heard over extremely large distances</a:t>
            </a:r>
            <a:r>
              <a:rPr lang="en-GB" sz="2600" dirty="0" smtClean="0"/>
              <a:t>.</a:t>
            </a:r>
            <a:endParaRPr lang="en-GB" sz="2600" dirty="0"/>
          </a:p>
          <a:p>
            <a:r>
              <a:rPr lang="en-GB" sz="2600" dirty="0"/>
              <a:t> The largest producer of noise pollution in the construction industry is demolition.</a:t>
            </a:r>
          </a:p>
          <a:p>
            <a:r>
              <a:rPr lang="en-GB" sz="2600" dirty="0"/>
              <a:t>Noise pollution can damage the local environment by frightening local animals with large quantity's of noise causing them to leave that habitat. Also it can disrupt the lives of local people by damaging their sleeping patterns.</a:t>
            </a:r>
          </a:p>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412776"/>
            <a:ext cx="28575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83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04664"/>
            <a:ext cx="8534400" cy="1080120"/>
          </a:xfrm>
        </p:spPr>
        <p:txBody>
          <a:bodyPr>
            <a:normAutofit fontScale="90000"/>
          </a:bodyPr>
          <a:lstStyle/>
          <a:p>
            <a:r>
              <a:rPr lang="en-GB" dirty="0"/>
              <a:t/>
            </a:r>
            <a:br>
              <a:rPr lang="en-GB" dirty="0"/>
            </a:br>
            <a:r>
              <a:rPr lang="en-GB" dirty="0"/>
              <a:t>Air pollution</a:t>
            </a:r>
            <a:br>
              <a:rPr lang="en-GB" dirty="0"/>
            </a:br>
            <a:endParaRPr lang="en-GB" dirty="0"/>
          </a:p>
        </p:txBody>
      </p:sp>
      <p:sp>
        <p:nvSpPr>
          <p:cNvPr id="3" name="Content Placeholder 2"/>
          <p:cNvSpPr>
            <a:spLocks noGrp="1"/>
          </p:cNvSpPr>
          <p:nvPr>
            <p:ph sz="quarter" idx="1"/>
          </p:nvPr>
        </p:nvSpPr>
        <p:spPr>
          <a:xfrm>
            <a:off x="301752" y="1527048"/>
            <a:ext cx="4918320" cy="4572000"/>
          </a:xfrm>
        </p:spPr>
        <p:txBody>
          <a:bodyPr>
            <a:normAutofit lnSpcReduction="10000"/>
          </a:bodyPr>
          <a:lstStyle/>
          <a:p>
            <a:r>
              <a:rPr lang="en-GB" dirty="0"/>
              <a:t>The burning of diesel and petrol to work machines can contaminate the air causing bad smells and also affect people with breathing problems.</a:t>
            </a:r>
          </a:p>
          <a:p>
            <a:r>
              <a:rPr lang="en-GB" dirty="0"/>
              <a:t>Also the fine particles produced through out construction can easily travel through the air causing difficulty with breathing.</a:t>
            </a:r>
          </a:p>
          <a:p>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412776"/>
            <a:ext cx="3744415" cy="535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58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a:t>Waste disposal</a:t>
            </a:r>
          </a:p>
        </p:txBody>
      </p:sp>
      <p:sp>
        <p:nvSpPr>
          <p:cNvPr id="4" name="Content Placeholder 3"/>
          <p:cNvSpPr>
            <a:spLocks noGrp="1"/>
          </p:cNvSpPr>
          <p:nvPr>
            <p:ph sz="quarter" idx="1"/>
          </p:nvPr>
        </p:nvSpPr>
        <p:spPr>
          <a:xfrm>
            <a:off x="301752" y="1527048"/>
            <a:ext cx="5350368" cy="4572000"/>
          </a:xfrm>
        </p:spPr>
        <p:txBody>
          <a:bodyPr>
            <a:normAutofit lnSpcReduction="10000"/>
          </a:bodyPr>
          <a:lstStyle/>
          <a:p>
            <a:r>
              <a:rPr lang="en-GB" dirty="0"/>
              <a:t>Allot of waste is produced within construction </a:t>
            </a:r>
            <a:r>
              <a:rPr lang="en-GB" dirty="0" smtClean="0"/>
              <a:t>processes </a:t>
            </a:r>
            <a:r>
              <a:rPr lang="en-GB" dirty="0"/>
              <a:t>and this waste can sometimes be mishandled and can sometime contaminate the local environment.</a:t>
            </a:r>
          </a:p>
          <a:p>
            <a:endParaRPr lang="en-GB" dirty="0"/>
          </a:p>
          <a:p>
            <a:r>
              <a:rPr lang="en-GB" dirty="0"/>
              <a:t>If this waste is not disposed of properly it can contaminate the land, for example polluting local streams.</a:t>
            </a:r>
          </a:p>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7" y="1400356"/>
            <a:ext cx="3528393" cy="296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582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Water pollution</a:t>
            </a:r>
          </a:p>
        </p:txBody>
      </p:sp>
      <p:sp>
        <p:nvSpPr>
          <p:cNvPr id="3" name="Content Placeholder 2"/>
          <p:cNvSpPr>
            <a:spLocks noGrp="1"/>
          </p:cNvSpPr>
          <p:nvPr>
            <p:ph sz="quarter" idx="1"/>
          </p:nvPr>
        </p:nvSpPr>
        <p:spPr>
          <a:xfrm>
            <a:off x="301752" y="1527048"/>
            <a:ext cx="4846312" cy="4572000"/>
          </a:xfrm>
        </p:spPr>
        <p:txBody>
          <a:bodyPr>
            <a:normAutofit fontScale="77500" lnSpcReduction="20000"/>
          </a:bodyPr>
          <a:lstStyle/>
          <a:p>
            <a:r>
              <a:rPr lang="en-GB" dirty="0"/>
              <a:t>Sometimes in construction processes the waste material is dumped into local water supply's to save money.</a:t>
            </a:r>
          </a:p>
          <a:p>
            <a:endParaRPr lang="en-GB" dirty="0"/>
          </a:p>
          <a:p>
            <a:r>
              <a:rPr lang="en-GB" dirty="0"/>
              <a:t>This can damage the quality of rivers causing animals who depend on that water source to either become ill from contaminated water or to have to move onto another area to find a new supply of water.</a:t>
            </a:r>
          </a:p>
          <a:p>
            <a:endParaRPr lang="en-GB" dirty="0"/>
          </a:p>
          <a:p>
            <a:r>
              <a:rPr lang="en-GB" dirty="0"/>
              <a:t>Also if water that is supplied to homes becomes contaminated it could cause a wide spread  amount of illnesses within the local community .</a:t>
            </a:r>
          </a:p>
          <a:p>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7" y="1412776"/>
            <a:ext cx="3888432"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7" y="4060726"/>
            <a:ext cx="3888432" cy="262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79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188640"/>
            <a:ext cx="524855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Noise pollution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111970"/>
            <a:ext cx="3884962" cy="238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Documents and Settings\120155\Local Settings\Temporary Internet Files\Content.IE5\GERLI3FD\MC9003639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1403604" cy="13681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1772816"/>
            <a:ext cx="4392488"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Noise pollution is the disturbance or harm of balance of human or animal life due to excessive amounts of noise created via construction processes.</a:t>
            </a:r>
          </a:p>
          <a:p>
            <a:pPr marL="342900" indent="-342900">
              <a:buFont typeface="Arial" panose="020B0604020202020204" pitchFamily="34" charset="0"/>
              <a:buChar char="•"/>
            </a:pPr>
            <a:r>
              <a:rPr lang="en-GB" sz="2000" dirty="0" smtClean="0"/>
              <a:t>Within the united kingdom there must be a set amount of money given to the local community to compensate them for the excessive noise caused by the construction processes.</a:t>
            </a:r>
          </a:p>
          <a:p>
            <a:pPr marL="342900" indent="-342900">
              <a:buFont typeface="Arial" panose="020B0604020202020204" pitchFamily="34" charset="0"/>
              <a:buChar char="•"/>
            </a:pPr>
            <a:r>
              <a:rPr lang="en-GB" sz="2000" dirty="0" smtClean="0"/>
              <a:t>A lot of  Noise pollution   comes from constructions sites from demolition to the buildings. This creates large quantities of noise</a:t>
            </a:r>
            <a:r>
              <a:rPr lang="en-GB" sz="2000" dirty="0"/>
              <a:t>. </a:t>
            </a:r>
            <a:endParaRPr lang="en-GB" sz="2000" dirty="0" smtClean="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645024"/>
            <a:ext cx="3884962" cy="2756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44827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8640"/>
            <a:ext cx="5355953" cy="923330"/>
          </a:xfrm>
          <a:prstGeom prst="rect">
            <a:avLst/>
          </a:prstGeom>
          <a:noFill/>
        </p:spPr>
        <p:txBody>
          <a:bodyPr wrap="none" lIns="91440" tIns="45720" rIns="91440" bIns="45720">
            <a:spAutoFit/>
          </a:bodyPr>
          <a:lstStyle/>
          <a:p>
            <a:pPr algn="ctr"/>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Water pollution </a:t>
            </a: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TextBox 5"/>
          <p:cNvSpPr txBox="1"/>
          <p:nvPr/>
        </p:nvSpPr>
        <p:spPr>
          <a:xfrm>
            <a:off x="395536" y="1772816"/>
            <a:ext cx="3960440" cy="5016758"/>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Water pollution is the contamination of a water course due to the dumping of materials/liquids.</a:t>
            </a:r>
          </a:p>
          <a:p>
            <a:pPr marL="342900" indent="-342900">
              <a:buFont typeface="Arial" panose="020B0604020202020204" pitchFamily="34" charset="0"/>
              <a:buChar char="•"/>
            </a:pPr>
            <a:r>
              <a:rPr lang="en-GB" sz="2000" dirty="0" smtClean="0"/>
              <a:t>In the UK it is illegal to dump toxic waste (Oil) down a drain.</a:t>
            </a:r>
          </a:p>
          <a:p>
            <a:pPr marL="342900" indent="-342900">
              <a:buFont typeface="Arial" panose="020B0604020202020204" pitchFamily="34" charset="0"/>
              <a:buChar char="•"/>
            </a:pPr>
            <a:r>
              <a:rPr lang="en-GB" sz="2000" dirty="0" smtClean="0"/>
              <a:t>Water pollution can create serious problems to a local environment </a:t>
            </a:r>
          </a:p>
          <a:p>
            <a:pPr marL="342900" indent="-342900">
              <a:buFont typeface="Arial" panose="020B0604020202020204" pitchFamily="34" charset="0"/>
              <a:buChar char="•"/>
            </a:pPr>
            <a:r>
              <a:rPr lang="en-GB" sz="2000" dirty="0" smtClean="0"/>
              <a:t>Water pollution is monitored through the construction process through the monitoring of local water sources.</a:t>
            </a:r>
          </a:p>
          <a:p>
            <a:pPr marL="342900" indent="-342900">
              <a:buFont typeface="Arial" panose="020B0604020202020204" pitchFamily="34" charset="0"/>
              <a:buChar char="•"/>
            </a:pPr>
            <a:endParaRPr lang="en-GB" sz="2000" dirty="0"/>
          </a:p>
        </p:txBody>
      </p:sp>
      <p:pic>
        <p:nvPicPr>
          <p:cNvPr id="22530" name="Picture 2" descr="http://ufuppsala.se/uttryck/wp-content/uploads/2012/02/ganges-pollution.jpg"/>
          <p:cNvPicPr>
            <a:picLocks noChangeAspect="1" noChangeArrowheads="1"/>
          </p:cNvPicPr>
          <p:nvPr/>
        </p:nvPicPr>
        <p:blipFill>
          <a:blip r:embed="rId2" cstate="print"/>
          <a:srcRect/>
          <a:stretch>
            <a:fillRect/>
          </a:stretch>
        </p:blipFill>
        <p:spPr bwMode="auto">
          <a:xfrm>
            <a:off x="4355976" y="1484784"/>
            <a:ext cx="4608512" cy="4921772"/>
          </a:xfrm>
          <a:prstGeom prst="rect">
            <a:avLst/>
          </a:prstGeom>
          <a:noFill/>
        </p:spPr>
      </p:pic>
    </p:spTree>
    <p:extLst>
      <p:ext uri="{BB962C8B-B14F-4D97-AF65-F5344CB8AC3E}">
        <p14:creationId xmlns:p14="http://schemas.microsoft.com/office/powerpoint/2010/main" val="2323277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8856984"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Land pollution</a:t>
            </a:r>
            <a:endParaRPr lang="en-US" sz="4000" b="1" cap="none" spc="0" dirty="0">
              <a:ln w="50800"/>
              <a:solidFill>
                <a:schemeClr val="bg1">
                  <a:shade val="50000"/>
                </a:schemeClr>
              </a:solidFill>
              <a:effectLst/>
            </a:endParaRPr>
          </a:p>
        </p:txBody>
      </p:sp>
      <p:sp>
        <p:nvSpPr>
          <p:cNvPr id="2" name="TextBox 1"/>
          <p:cNvSpPr txBox="1"/>
          <p:nvPr/>
        </p:nvSpPr>
        <p:spPr>
          <a:xfrm>
            <a:off x="393692" y="1556792"/>
            <a:ext cx="3672408"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Land pollution is the destruction of the earth land due to the   misuse of human resources example rubbish.</a:t>
            </a:r>
            <a:endParaRPr lang="en-GB" dirty="0"/>
          </a:p>
        </p:txBody>
      </p:sp>
      <p:sp>
        <p:nvSpPr>
          <p:cNvPr id="8" name="TextBox 7"/>
          <p:cNvSpPr txBox="1"/>
          <p:nvPr/>
        </p:nvSpPr>
        <p:spPr>
          <a:xfrm>
            <a:off x="395536" y="2924944"/>
            <a:ext cx="3744416" cy="2862322"/>
          </a:xfrm>
          <a:prstGeom prst="rect">
            <a:avLst/>
          </a:prstGeom>
          <a:noFill/>
        </p:spPr>
        <p:txBody>
          <a:bodyPr wrap="square" rtlCol="0">
            <a:spAutoFit/>
          </a:bodyPr>
          <a:lstStyle/>
          <a:p>
            <a:pPr>
              <a:buFont typeface="Arial" pitchFamily="34" charset="0"/>
              <a:buChar char="•"/>
            </a:pPr>
            <a:r>
              <a:rPr lang="en-GB" dirty="0" smtClean="0"/>
              <a:t>Land pollution is also caused in construction by the clearing of forest land to make way for new projects (buildings)</a:t>
            </a:r>
          </a:p>
          <a:p>
            <a:pPr>
              <a:buFont typeface="Arial" pitchFamily="34" charset="0"/>
              <a:buChar char="•"/>
            </a:pPr>
            <a:endParaRPr lang="en-GB" dirty="0" smtClean="0"/>
          </a:p>
          <a:p>
            <a:pPr>
              <a:buFont typeface="Arial" pitchFamily="34" charset="0"/>
              <a:buChar char="•"/>
            </a:pPr>
            <a:r>
              <a:rPr lang="en-GB" dirty="0" smtClean="0"/>
              <a:t>Land pollution is also caused in construction by not disposing of waste materials .In construction the waste goes to landfill or is dumped somewhere (fly-tipping)</a:t>
            </a:r>
          </a:p>
        </p:txBody>
      </p:sp>
      <p:pic>
        <p:nvPicPr>
          <p:cNvPr id="21506" name="Picture 2" descr="http://www.yourarticlelibrary.com/wp-content/uploads/2013/12/b955.jpg"/>
          <p:cNvPicPr>
            <a:picLocks noChangeAspect="1" noChangeArrowheads="1"/>
          </p:cNvPicPr>
          <p:nvPr/>
        </p:nvPicPr>
        <p:blipFill>
          <a:blip r:embed="rId2" cstate="print"/>
          <a:srcRect/>
          <a:stretch>
            <a:fillRect/>
          </a:stretch>
        </p:blipFill>
        <p:spPr bwMode="auto">
          <a:xfrm>
            <a:off x="3995936" y="1484784"/>
            <a:ext cx="4968552" cy="4896544"/>
          </a:xfrm>
          <a:prstGeom prst="rect">
            <a:avLst/>
          </a:prstGeom>
          <a:noFill/>
        </p:spPr>
      </p:pic>
    </p:spTree>
    <p:extLst>
      <p:ext uri="{BB962C8B-B14F-4D97-AF65-F5344CB8AC3E}">
        <p14:creationId xmlns:p14="http://schemas.microsoft.com/office/powerpoint/2010/main" val="85986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9635" y="2967335"/>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345506" y="3645024"/>
            <a:ext cx="8452988" cy="2308324"/>
          </a:xfrm>
          <a:prstGeom prst="rect">
            <a:avLst/>
          </a:prstGeom>
          <a:noFill/>
        </p:spPr>
        <p:txBody>
          <a:bodyPr wrap="square" lIns="91440" tIns="45720" rIns="91440" bIns="45720">
            <a:spAutoFit/>
          </a:bodyPr>
          <a:lstStyle/>
          <a:p>
            <a:pPr algn="ctr"/>
            <a:r>
              <a:rPr lang="en-GB"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Key methods used to protect the natural environment in construction</a:t>
            </a:r>
            <a:endParaRPr lang="en-GB"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5362" name="Picture 2" descr="http://www.knolllawfirm.com/g/environmental.jpg"/>
          <p:cNvPicPr>
            <a:picLocks noChangeAspect="1" noChangeArrowheads="1"/>
          </p:cNvPicPr>
          <p:nvPr/>
        </p:nvPicPr>
        <p:blipFill>
          <a:blip r:embed="rId2" cstate="print"/>
          <a:srcRect/>
          <a:stretch>
            <a:fillRect/>
          </a:stretch>
        </p:blipFill>
        <p:spPr bwMode="auto">
          <a:xfrm>
            <a:off x="0" y="1"/>
            <a:ext cx="9144000" cy="3429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79635" y="2967335"/>
            <a:ext cx="184730" cy="923330"/>
          </a:xfrm>
          <a:prstGeom prst="rect">
            <a:avLst/>
          </a:prstGeom>
          <a:noFill/>
        </p:spPr>
        <p:txBody>
          <a:bodyPr wrap="none" lIns="91440" tIns="45720" rIns="91440" bIns="45720">
            <a:spAutoFit/>
          </a:bodyPr>
          <a:lstStyle/>
          <a:p>
            <a:pPr algn="ct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627784" y="188640"/>
            <a:ext cx="3839513" cy="923330"/>
          </a:xfrm>
          <a:prstGeom prst="rect">
            <a:avLst/>
          </a:prstGeom>
          <a:noFill/>
        </p:spPr>
        <p:txBody>
          <a:bodyPr wrap="none" lIns="91440" tIns="45720" rIns="91440" bIns="45720">
            <a:spAutoFit/>
          </a:bodyPr>
          <a:lstStyle/>
          <a:p>
            <a:pPr algn="ctr"/>
            <a:r>
              <a:rPr lang="en-GB"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Legislation</a:t>
            </a:r>
            <a:endParaRPr lang="en-GB"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26" name="AutoShape 2" descr="data:image/jpeg;base64,/9j/4AAQSkZJRgABAQAAAQABAAD/2wCEAAkGBxATEhASEBIVEhUQEBASEhQSEBUUFBQUFBUWFhUUFBQYHCggGBolHBQUITEhJSkrLi4uFx8zODMsNygtLisBCgoKDg0OGxAQGiwcHBwsLCwsKywsLCwsLCwsLCwsLCwsLCwsLCwsLCwsNywsLCssLCwrKywsKysrNywrKysrK//AABEIAJ8A8AMBIgACEQEDEQH/xAAcAAACAwEBAQEAAAAAAAAAAAAEBQIDBgEABwj/xAA6EAABAwIFAgQEBAQFBQAAAAABAAIDBBEFITFBURJhInGBkQYTMqEUUrHBQmLR8BVygtLhIzOSosL/xAAZAQADAQEBAAAAAAAAAAAAAAABAgMABAX/xAAhEQADAQACAgMBAQEAAAAAAAAAAQIRAyExQQQSURMiYf/aAAwDAQACEQMRAD8AZOXnvXnNVa8Rye26L8IqLOc0+YTSR11m5nFpDhsnVNOHAEbpkhWUVIS+oTaUJbUNRQNFNXGCCDulWDVZhkMbtP4U8lYlVdAA5r92ldENZhG09TXo1EVSCFVUPS2lluBZSqC6yRTrHp4gGvlQtNuV6obyrIm5Bd/BJ5vyLZNdC8AugLpOQ8Aurq8sDTi4SvEqJQCeJUSV0lRJQMcJUCVIqBQCcK4SvFW0sJcbLZoQigprm5T+nhsoUtOGgJjDFfJWlYhdORRjdXMbvcdla2PYEWUJ8zbp04WbCih2Zu4WHZAzuLjlmEZUv/hYb9il1S8NFh4XFTbHQxkahXaomlkDmghQmYvEPaQHOFzDZ+h3SdDmF2UIaXkahYp6NCc0HNGpUNT1NClM5AGCuVqCrGZI6ZyCqpMlSRaXRThbtW8FMJrWSXDpbSORtXUE5MHqU7WUT3ULq1+dhyrg1UMhu9o1zuUzMS7uHwed8jzgKFJWOiUC1XTOVo4VEldJUSmFOEqJK6VElKE8SokrxKjdAJ4qJXbqJQGOtbc2C0eGUfSO6DwWhueorU01P9lSJ9itlcECODC0WFjdTY22ZA7LgA+pwI4TsxVNZosW5ncKk+EXBuTsVeAT4r37FCPIcfEOnukbHQK+2ZcLHYpbObkl+nKY1bicvqak2IS28LMxuFNsZB1LJ8t1tnfYpjOcktkAIV9HPcdLtQvGPbaKpAUK4ZplOwISSPdEKKYp+h3Y6pg+e4SeseLHsvYc8uYLnRFIzrC2qqLJRVTXudgmNRDylGKODWOOzbdR8zZXiV6Ofkp+yWHadR3V89SbZKNDGHtBBuLZWV34UuNmi5OgW80NmSSwWEkuefIfv+yZmNExUXy2tbrYZnvuvFq9CJ+qw8nkr7U2BujVTokeWKBjTCCySJDuam7okO6nJOSwM0WkImHD3uz0TOloWtN3ZpkS0DJTrkSOjj4N8mZmw547oN8bhqFrpGByhHQgpFylK+OjIEoihg63ALVjBozq0KbsLa36RbyTrkRL+DLMPgaAAE1jYDtkNVm5Y3tPhJRMWJSAW6T3KsuaWI+GkPi1pO4AVcnUTZpuAg24wAA0673V7J2WyNieFvsn4F+rXkrqXA+G3SqKhxaLDxX15RWbR1O8V9EEI7kuBtbZKw4BTODWktOZ2KQzO1doeE2rX9Zz8JSGvkubcfdTpjj9pyVE7y2zhqFL5gCRYxjLW3a0guPfReTMun0e1VKFrHkWLRuH1DLUE5hD1WIMG491hY4y4k3z1RTWPbsupcE/pyP5NekNayoc7sP1RFFXhoscktimJyIVohVXxy1hBctp6MZq++QQWMvBpntbuQSbXJsufJKHxJp6PVNKU+BLur8mfjqZWfQ8t8iV9V+HzaCLqzcWAuNsye6+alli2w42X0PDpvAz/K39FWGt0m9weAgoaaG2iiycIXG8Q+XH4dXZDsq01mk1LbxHZZ2g2LgPVc+cy17j3WYbNfVd+YuR/KS9HcvgNryaH8Q06ELzZbJA2ZXfiFN/I0tPxfqOnVCqfXJOapUuq/VRq9LTx4aOjrL5JzTlZDDqwA6J5GyR2bQQjF4G+NMeB2a7JIN0m6qhhuLOHdSGIF2Tm2N0/wBxHxh7oQc1x0dgvRz3tZdlFwm0ngqrRnkkD8UfDL/KdQnlW4jVZLFnHqzRVNdoFJUsZsabGGyEAO6TllsUdUSg2GncL522me5o6SQRoQmmA4u9nUypdmD4QbK8cia7OK+NyxviknSOk533WbqXHTfYouqrA8uIN23O6XuN7njRZvRT6JiPwzEb+EjyJCTO+GIgdPdfUpqcFK6rDQdFy1xVPg6lyKvJgP8AAIx/CPYKX+ENtay009CQhHxEKbdIfEZeowQahDikLdQtY5iokpwdkVbFcoQNp0JjVDeF7hkYwX2tkbDQrQmktouS03UyRv52Pb7gj90ysVyfOMKd8+UMa3oy6iSerTtYLXiNzdH6cgJN8EYa6P5r5R0ucGMaNXWzLiAPNq1EkJ6fp/8AI2v7LodJPokl0cpJSfqsqsZpnvZ4c+nMDdXwQm9tCMx3CYRsQfJ6YynHphGSDQ5EbFXhaquweKX6m2P5hkUjqvh+Zn0O6h3XNUfh3xzr2A9Si+WyrqKedurPZCRXv/1Gk9kJ49DfOkXtmucs/JcqA9urbX5TWjqoh9LQPRXVUrJG2PoulcE55OSvl1vgS08kmpKeUWMvaLA37FJS7pNiuuzXJSaZ3RSpaahmNA65KUte0/1WS8Q3XRO5Ds1YbvDZOpMysx8O1BLBbW9lqmvFgqKibQlxMarJ4pGdeFr8RIKzGKtI9dUVW9CVOLQnDIgWhw4CjimHsfcPF7qHwlPcFh2TzEKQ5EbJpBWM+eVN6d/Re7Hc7Jgx4NraDMKr4qi6jlwlWEVp/wC2dtF0T2tOHkWVh+o7KDmKD5iNQqvxnZUFPTUoKWVOHhNhUjhRdUM0KWoTHVNGYlpRsR7od1OtRLTxnYeyWz4fEePeyhXD+FFYkfAqH0ZJzJtxfp+4zTc4c0fSSP8AVcLjoiFJy0PuiuhwtjG21OefvbbZQhpQ1wu0OL+rOwFze4vmc7dWaZkLlltNgA6gDQXansNGi5s0drn+7KphDCL6O3vcc6+SaXVElKxzekjLPdEBwxhR6F5kD2tDQ8Ejdw2XA2XctPpZHTFctG1yT12CA5gey0VlxwR6ZtZhZqDpNiFAwLaT0rHixCSVeGuYeRylqaXgaaT8maqqe+qAc17dMwtNJTnhAT0xGynr9lF14FcdTsclb1AqctKDsrMIwwukF7lgzP7BDoqrb6NH8N0nSy5Gbjf+ieTus1epGABC4lKpui3gV1MpJN0urDcEFFS8pBi+IW8DM3Oy8kYTb6Fp9dl/wxKRIbcn9VvHR9Te6xfw9h/RYnVbiA+EK0UvsyVy0kY34hogQToQsJVwuY8OHK+m483J3dYqWDquLK8VjOXljUfpZ7LoZ9Nwj+nhQLV0HKLpISqnQu4TGSK6GlidsiEHELgc81S+HkbosB47r3W4DNYwufTAg5AA9kK6mIBA173+2acOmI1H2UBLfVoyQcph+zM/NC62pGexPscihpGv2JGXLTcjzC0bgwk2b7GypfCzUA33AP7Kb4h1ZnhUnS40tsTfnJ32UBVSAi4BHIY7P9bJrPQR63drwD+yBloI8zcZHO7AM+dBmpOGh1WlX4t17WGeh6X+xyyQhnBPj8Nxfwvky9Lefsu2te1renBGof5Lpyvbq0FrGQ578/3dIE9DUWF7i+hBe4j7hMIpWuF2m/klwOZJuMvzSAZ9i3RRbOGkHqvre8jrdtQthkxk5qjfYr0FQ1wyIuBmL6L0jUU8M0A1NIBmNEFJTApuSg52Wz2RxG1iSalAR1HEGhUlwJJ9vJXMnC5OW9fR6PBx/WdfkYGawSypmuuSTlKsTr2xtLifTlTiWw2yFfU7D1SmCjLpA5ov3KMo6V0h6zcA52Op81pqDD7WyTu/r0vJlG9sjhFE64LnelloTa2SGDQwJdVYgc7Iy8Fv/RHFAHXHCyEeTyO6c1VWSk1Rk4clUmmSuPB9vpcUe02eLJxDVtduk9fTOOgSl5mjzC7lR5zk2hA2UC1Zqjx1wyeLJ5T4gx24T6LheQqy0q4WOi9ZbQAr29lQ6/5UwIUHBMYX9I/KoEMvoQj3OCiXNWMLDTxHkeipkpG7P+yblreyrdAzgLYjaIanCw7QtOVt9EDNhJvdtrjcWv6+Fao0zDsh5MOYeQkfGmMqMlJh7wNCT/KQD3tmqpGSi+Rzve3VfLQ26lq5MMbsSEJNhTtnHTv/AFU3xfg6szRJbs+4sP4yPTIoyGpBydkfW3uQEbLh0uzv6/cFCS08wOx02/5U3DQ6ok5nCGq2HpNhfIqbXyA+Jot219rolj7/APKXBkzJdItrmhKicNF72O4O/ktTX4Ox9y0lju2h9FlMQwSZhJd4xzb9FFcXfZ1Vz9deQSXFxo3xHgKNNQukcHy520bsEuMDonBwHUL+vqtJQVTHAZpeT/PUj8Vqu2M6SAcJoyQNCV/PAGSpmrFGYK1ehddWXySeZx5Vc9XbdBF8khswZfmOisp/SLr8PT1DW73VdJAXu6nZAaIyHDWNzd4jyVOSUDRbV6B37PvEsaCngB2TRwQs4XoVJ5iZnK7Dr6JI/wCZEbi57LXSy9ktrGA7JFTQ2aDYf8QnRwstFS4g124WKrIiNkJFib2HJUT0Vo+mgg6LhCyOG/EYNgclpqWva7cI6DCx8QKHfSo8AHRRLEQC/wDDHlRNM7lHlqiQiYAdA7YqHy3o5z1SZ0TAT4X3yuofKeOUb88Ln4hHTADmv7qiRj7d/wDKmv4hqgahq3RjPzUlz9Lc/wCU3/VCSUp/LYdnuC1LpWbqBdGdh7JXxphVNGUEjm6t/wDb9yptqGnUgX2Nv1WhkEWnT7BUSxRbD1sk/kP/AEM3WYNBKM22vu1ZbEvhaojJfTu6xxv7br6IYAOB5MP+5QLBzf8A0kfukfCMuU+PT49NH4ZI3Aj+91XBjEkunhC+qYnhMEwtK0HgmwI9VjcS+Bnsu+nPWOMr/wBCkfFi6Q65XvbBqSlac3nqPdHOnaBYLPvlmiuHsdcZEWIPsUKMXLrhrTfuuf8AnTLrkXhD6arSqqxEA2b4jwEMYpX/AFGw4CPw+jY3UZo5M/8AQ90z9LlUzNyVwXHNXeecJKiPPRCTR9k+fAFRJThK50ZUZqWMHUJVU4eDewWulpG8IV0DeFHuR/JhqilI5VtHikkRzuQtVUUjTsk1ZRBUm9Fcj7B8fDwFo4Jw4L5Y4OYbtNk4wrHnAgOTin0AsUCxBUOIhwTJpBW0AM6NUvpwjS1QIRMLJKXhUGEhOC1QdGEdMJjCVA05Tn5QXDGEdMJnRE7LjYjwm5jCgQFtMKHRkbKDozfIJu4BQNkwBS+Phcc08X9E0NuFQ6oA2WMLzGNwfZVmDcBMjUDhRNSOFgCaqw9kjSJYw70z9CFlsR+B2X6oSWnXpeP/AKC+gGsHCiawHZLXHNeRpty+j49iFFUwmz4iBzbI+R0QkbnnYjzX2ScNdkW5Ha+XskNd8PwPuWAxntYj2UH8ZLwVXyKP/9k=">
            <a:hlinkClick r:id="rId2"/>
          </p:cNvPr>
          <p:cNvSpPr>
            <a:spLocks noChangeAspect="1" noChangeArrowheads="1"/>
          </p:cNvSpPr>
          <p:nvPr/>
        </p:nvSpPr>
        <p:spPr bwMode="auto">
          <a:xfrm>
            <a:off x="539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28" name="AutoShape 4" descr="data:image/jpeg;base64,/9j/4AAQSkZJRgABAQAAAQABAAD/2wCEAAkGBxATEhASEBIVEhUQEBASEhQSEBUUFBQUFBUWFhUUFBQYHCggGBolHBQUITEhJSkrLi4uFx8zODMsNygtLisBCgoKDg0OGxAQGiwcHBwsLCwsKywsLCwsLCwsLCwsLCwsLCwsLCwsLCwsNywsLCssLCwrKywsKysrNywrKysrK//AABEIAJ8A8AMBIgACEQEDEQH/xAAcAAACAwEBAQEAAAAAAAAAAAAEBQIDBgEABwj/xAA6EAABAwIFAgQEBAQFBQAAAAABAAIDBBEFITFBURJhInGBkQYTMqEUUrHBQmLR8BVygtLhIzOSosL/xAAZAQADAQEBAAAAAAAAAAAAAAABAgMABAX/xAAhEQADAQACAgMBAQEAAAAAAAAAAQIRAyExQQQSURMiYf/aAAwDAQACEQMRAD8AZOXnvXnNVa8Rye26L8IqLOc0+YTSR11m5nFpDhsnVNOHAEbpkhWUVIS+oTaUJbUNRQNFNXGCCDulWDVZhkMbtP4U8lYlVdAA5r92ldENZhG09TXo1EVSCFVUPS2lluBZSqC6yRTrHp4gGvlQtNuV6obyrIm5Bd/BJ5vyLZNdC8AugLpOQ8Aurq8sDTi4SvEqJQCeJUSV0lRJQMcJUCVIqBQCcK4SvFW0sJcbLZoQigprm5T+nhsoUtOGgJjDFfJWlYhdORRjdXMbvcdla2PYEWUJ8zbp04WbCih2Zu4WHZAzuLjlmEZUv/hYb9il1S8NFh4XFTbHQxkahXaomlkDmghQmYvEPaQHOFzDZ+h3SdDmF2UIaXkahYp6NCc0HNGpUNT1NClM5AGCuVqCrGZI6ZyCqpMlSRaXRThbtW8FMJrWSXDpbSORtXUE5MHqU7WUT3ULq1+dhyrg1UMhu9o1zuUzMS7uHwed8jzgKFJWOiUC1XTOVo4VEldJUSmFOEqJK6VElKE8SokrxKjdAJ4qJXbqJQGOtbc2C0eGUfSO6DwWhueorU01P9lSJ9itlcECODC0WFjdTY22ZA7LgA+pwI4TsxVNZosW5ncKk+EXBuTsVeAT4r37FCPIcfEOnukbHQK+2ZcLHYpbObkl+nKY1bicvqak2IS28LMxuFNsZB1LJ8t1tnfYpjOcktkAIV9HPcdLtQvGPbaKpAUK4ZplOwISSPdEKKYp+h3Y6pg+e4SeseLHsvYc8uYLnRFIzrC2qqLJRVTXudgmNRDylGKODWOOzbdR8zZXiV6Ofkp+yWHadR3V89SbZKNDGHtBBuLZWV34UuNmi5OgW80NmSSwWEkuefIfv+yZmNExUXy2tbrYZnvuvFq9CJ+qw8nkr7U2BujVTokeWKBjTCCySJDuam7okO6nJOSwM0WkImHD3uz0TOloWtN3ZpkS0DJTrkSOjj4N8mZmw547oN8bhqFrpGByhHQgpFylK+OjIEoihg63ALVjBozq0KbsLa36RbyTrkRL+DLMPgaAAE1jYDtkNVm5Y3tPhJRMWJSAW6T3KsuaWI+GkPi1pO4AVcnUTZpuAg24wAA0673V7J2WyNieFvsn4F+rXkrqXA+G3SqKhxaLDxX15RWbR1O8V9EEI7kuBtbZKw4BTODWktOZ2KQzO1doeE2rX9Zz8JSGvkubcfdTpjj9pyVE7y2zhqFL5gCRYxjLW3a0guPfReTMun0e1VKFrHkWLRuH1DLUE5hD1WIMG491hY4y4k3z1RTWPbsupcE/pyP5NekNayoc7sP1RFFXhoscktimJyIVohVXxy1hBctp6MZq++QQWMvBpntbuQSbXJsufJKHxJp6PVNKU+BLur8mfjqZWfQ8t8iV9V+HzaCLqzcWAuNsye6+alli2w42X0PDpvAz/K39FWGt0m9weAgoaaG2iiycIXG8Q+XH4dXZDsq01mk1LbxHZZ2g2LgPVc+cy17j3WYbNfVd+YuR/KS9HcvgNryaH8Q06ELzZbJA2ZXfiFN/I0tPxfqOnVCqfXJOapUuq/VRq9LTx4aOjrL5JzTlZDDqwA6J5GyR2bQQjF4G+NMeB2a7JIN0m6qhhuLOHdSGIF2Tm2N0/wBxHxh7oQc1x0dgvRz3tZdlFwm0ngqrRnkkD8UfDL/KdQnlW4jVZLFnHqzRVNdoFJUsZsabGGyEAO6TllsUdUSg2GncL522me5o6SQRoQmmA4u9nUypdmD4QbK8cia7OK+NyxviknSOk533WbqXHTfYouqrA8uIN23O6XuN7njRZvRT6JiPwzEb+EjyJCTO+GIgdPdfUpqcFK6rDQdFy1xVPg6lyKvJgP8AAIx/CPYKX+ENtay009CQhHxEKbdIfEZeowQahDikLdQtY5iokpwdkVbFcoQNp0JjVDeF7hkYwX2tkbDQrQmktouS03UyRv52Pb7gj90ysVyfOMKd8+UMa3oy6iSerTtYLXiNzdH6cgJN8EYa6P5r5R0ucGMaNXWzLiAPNq1EkJ6fp/8AI2v7LodJPokl0cpJSfqsqsZpnvZ4c+nMDdXwQm9tCMx3CYRsQfJ6YynHphGSDQ5EbFXhaquweKX6m2P5hkUjqvh+Zn0O6h3XNUfh3xzr2A9Si+WyrqKedurPZCRXv/1Gk9kJ49DfOkXtmucs/JcqA9urbX5TWjqoh9LQPRXVUrJG2PoulcE55OSvl1vgS08kmpKeUWMvaLA37FJS7pNiuuzXJSaZ3RSpaahmNA65KUte0/1WS8Q3XRO5Ds1YbvDZOpMysx8O1BLBbW9lqmvFgqKibQlxMarJ4pGdeFr8RIKzGKtI9dUVW9CVOLQnDIgWhw4CjimHsfcPF7qHwlPcFh2TzEKQ5EbJpBWM+eVN6d/Re7Hc7Jgx4NraDMKr4qi6jlwlWEVp/wC2dtF0T2tOHkWVh+o7KDmKD5iNQqvxnZUFPTUoKWVOHhNhUjhRdUM0KWoTHVNGYlpRsR7od1OtRLTxnYeyWz4fEePeyhXD+FFYkfAqH0ZJzJtxfp+4zTc4c0fSSP8AVcLjoiFJy0PuiuhwtjG21OefvbbZQhpQ1wu0OL+rOwFze4vmc7dWaZkLlltNgA6gDQXansNGi5s0drn+7KphDCL6O3vcc6+SaXVElKxzekjLPdEBwxhR6F5kD2tDQ8Ejdw2XA2XctPpZHTFctG1yT12CA5gey0VlxwR6ZtZhZqDpNiFAwLaT0rHixCSVeGuYeRylqaXgaaT8maqqe+qAc17dMwtNJTnhAT0xGynr9lF14FcdTsclb1AqctKDsrMIwwukF7lgzP7BDoqrb6NH8N0nSy5Gbjf+ieTus1epGABC4lKpui3gV1MpJN0urDcEFFS8pBi+IW8DM3Oy8kYTb6Fp9dl/wxKRIbcn9VvHR9Te6xfw9h/RYnVbiA+EK0UvsyVy0kY34hogQToQsJVwuY8OHK+m483J3dYqWDquLK8VjOXljUfpZ7LoZ9Nwj+nhQLV0HKLpISqnQu4TGSK6GlidsiEHELgc81S+HkbosB47r3W4DNYwufTAg5AA9kK6mIBA173+2acOmI1H2UBLfVoyQcph+zM/NC62pGexPscihpGv2JGXLTcjzC0bgwk2b7GypfCzUA33AP7Kb4h1ZnhUnS40tsTfnJ32UBVSAi4BHIY7P9bJrPQR63drwD+yBloI8zcZHO7AM+dBmpOGh1WlX4t17WGeh6X+xyyQhnBPj8Nxfwvky9Lefsu2te1renBGof5Lpyvbq0FrGQ578/3dIE9DUWF7i+hBe4j7hMIpWuF2m/klwOZJuMvzSAZ9i3RRbOGkHqvre8jrdtQthkxk5qjfYr0FQ1wyIuBmL6L0jUU8M0A1NIBmNEFJTApuSg52Wz2RxG1iSalAR1HEGhUlwJJ9vJXMnC5OW9fR6PBx/WdfkYGawSypmuuSTlKsTr2xtLifTlTiWw2yFfU7D1SmCjLpA5ov3KMo6V0h6zcA52Op81pqDD7WyTu/r0vJlG9sjhFE64LnelloTa2SGDQwJdVYgc7Iy8Fv/RHFAHXHCyEeTyO6c1VWSk1Rk4clUmmSuPB9vpcUe02eLJxDVtduk9fTOOgSl5mjzC7lR5zk2hA2UC1Zqjx1wyeLJ5T4gx24T6LheQqy0q4WOi9ZbQAr29lQ6/5UwIUHBMYX9I/KoEMvoQj3OCiXNWMLDTxHkeipkpG7P+yblreyrdAzgLYjaIanCw7QtOVt9EDNhJvdtrjcWv6+Fao0zDsh5MOYeQkfGmMqMlJh7wNCT/KQD3tmqpGSi+Rzve3VfLQ26lq5MMbsSEJNhTtnHTv/AFU3xfg6szRJbs+4sP4yPTIoyGpBydkfW3uQEbLh0uzv6/cFCS08wOx02/5U3DQ6ok5nCGq2HpNhfIqbXyA+Jot219rolj7/APKXBkzJdItrmhKicNF72O4O/ktTX4Ox9y0lju2h9FlMQwSZhJd4xzb9FFcXfZ1Vz9deQSXFxo3xHgKNNQukcHy520bsEuMDonBwHUL+vqtJQVTHAZpeT/PUj8Vqu2M6SAcJoyQNCV/PAGSpmrFGYK1ehddWXySeZx5Vc9XbdBF8khswZfmOisp/SLr8PT1DW73VdJAXu6nZAaIyHDWNzd4jyVOSUDRbV6B37PvEsaCngB2TRwQs4XoVJ5iZnK7Dr6JI/wCZEbi57LXSy9ktrGA7JFTQ2aDYf8QnRwstFS4g124WKrIiNkJFib2HJUT0Vo+mgg6LhCyOG/EYNgclpqWva7cI6DCx8QKHfSo8AHRRLEQC/wDDHlRNM7lHlqiQiYAdA7YqHy3o5z1SZ0TAT4X3yuofKeOUb88Ln4hHTADmv7qiRj7d/wDKmv4hqgahq3RjPzUlz9Lc/wCU3/VCSUp/LYdnuC1LpWbqBdGdh7JXxphVNGUEjm6t/wDb9yptqGnUgX2Nv1WhkEWnT7BUSxRbD1sk/kP/AEM3WYNBKM22vu1ZbEvhaojJfTu6xxv7br6IYAOB5MP+5QLBzf8A0kfukfCMuU+PT49NH4ZI3Aj+91XBjEkunhC+qYnhMEwtK0HgmwI9VjcS+Bnsu+nPWOMr/wBCkfFi6Q65XvbBqSlac3nqPdHOnaBYLPvlmiuHsdcZEWIPsUKMXLrhrTfuuf8AnTLrkXhD6arSqqxEA2b4jwEMYpX/AFGw4CPw+jY3UZo5M/8AQ90z9LlUzNyVwXHNXeecJKiPPRCTR9k+fAFRJThK50ZUZqWMHUJVU4eDewWulpG8IV0DeFHuR/JhqilI5VtHikkRzuQtVUUjTsk1ZRBUm9Fcj7B8fDwFo4Jw4L5Y4OYbtNk4wrHnAgOTin0AsUCxBUOIhwTJpBW0AM6NUvpwjS1QIRMLJKXhUGEhOC1QdGEdMJjCVA05Tn5QXDGEdMJnRE7LjYjwm5jCgQFtMKHRkbKDozfIJu4BQNkwBS+Phcc08X9E0NuFQ6oA2WMLzGNwfZVmDcBMjUDhRNSOFgCaqw9kjSJYw70z9CFlsR+B2X6oSWnXpeP/AKC+gGsHCiawHZLXHNeRpty+j49iFFUwmz4iBzbI+R0QkbnnYjzX2ScNdkW5Ha+XskNd8PwPuWAxntYj2UH8ZLwVXyKP/9k=">
            <a:hlinkClick r:id="rId2"/>
          </p:cNvPr>
          <p:cNvSpPr>
            <a:spLocks noChangeAspect="1" noChangeArrowheads="1"/>
          </p:cNvSpPr>
          <p:nvPr/>
        </p:nvSpPr>
        <p:spPr bwMode="auto">
          <a:xfrm>
            <a:off x="53975" y="-906463"/>
            <a:ext cx="2857500" cy="18954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0" name="AutoShape 6" descr="data:image/jpeg;base64,/9j/4AAQSkZJRgABAQAAAQABAAD/2wCEAAkGBxISEhQQEBIUFBIQFBAVDxQPFBUVEBQQFRIWFhQUFBQYHCggGBolHBQUITEhJSkrLi4uFx8zODMsNygtLisBCgoKDg0OFw8QFy8dHB0sLCwsLCwsLCwuLSsrLCwsNywrLSwsLCwsLCwrLCwsNyssLCwrLCwsLCwsLC4rKyw3K//AABEIAKMA8AMBIgACEQEDEQH/xAAcAAACAgMBAQAAAAAAAAAAAAACAwAEAQUGBwj/xAA1EAACAQIEBAQDBwUBAQAAAAABAgADEQQSITEFBkFREyJhcQcygRRCUmKRobEjM0NyweEV/8QAGwEBAQEBAQEBAQAAAAAAAAAAAAECAwQFBgf/xAAnEQEAAgIBAwQCAgMAAAAAAAAAAQIDEQQSITEFE0FhUXEioRUyM//aAAwDAQACEQMRAD8A9Bo0UQDYAbXgV+JKouoza202E0r+JVZVBJQ6nSxWPwXC6yM63urHT2lVeNdm0Gl+2x+stYPCNax0B6GWcJh1QAAbS2pkQvDYJV9ZcUQBDEAxCEEQidIBCFKlLGA3B8pHQxYqOFupuD33gXywG8TWxFiABe/XpK6uWsR5h69Iyhg7Xubg9IEWo316W2jgWIvtMVKi07DqdFhPUYa5bwGiC7gCVVxec2F7DfuDCWj0GoO94A1qhXbrMVFLAC/vLK0BbXWNgIWh0O0aEG0zUawuek4fmrmbF0vLhlo+YgLma73PdYkdrVqKgLMQqjcnQTj+YfiVgMKLCoKr/hpEH9xOTblXiuN82PxgpUjulPt7TaYb4ecOohfDDNVQg531DdwR2k6l00PEPivjKzeFhMKELC6mpcsR6XsJwnGeNY7EBmxOIYZWytTvZhr2nrfOHKwr0rpZKtIXolBb6TxDEY1hUz1RdwbOG6kaG8ROyYYenTBYWapmAyO2hDQqtRxe5CGmoBA0LCUa/EmKsg0UtmsNryrUdmNz17youVaqAgC7C3XSxlZ8YbKBplvtvK5tJ7CBCxgw8neYsIR9W0xHpFUxLCiGjFjVi1EMVF2uLjpfWENBh5tLjW3aKqUQws201T8P8AZkZ8vYG5H06wLnDOLrVBuCji/lbQ6dozEYwiysLZhuu4iMPgC+bxDcN8ptZlPebDD4QKAD5iNi28Cth6BtkIzL0Y7y1hsCqi1ybbRzuFFybCGp6iBh9Actr9IjCY4Mcp0Yb30/SKqpUFQm2ZDa3QgzC4G5a9wptl11B9DAtYzCLUADbjUEbgyUqbjQtf33jkWwtCEoXSogEnq28bJOa5o53weBH9WoGqdKdM3cn26SI6W84bnD4nYPBXRGFetrZKZuAfzMJxeN4xxjjByUEOFwx0vqGI9SZveWfhVhqFnrnxqm5L7X9pJlrTizxrjfFqmalmo0umUZaYH13np/B+BjD4ZQ+uJ/yVG8wZvW829bF4bCr5mp01HcgftOQ418U8AnkR/EbW2X5QemszPdYSjzR4eKXC4hhme47WbdfoZ1jkCeDcy4+vjqtLEUsO6VKd8xCnKQDcG/0nTLjeM40AU6YooQPO2503k007PiHHEo1stWoAjoSLnZlOv8zw3nvEUWxdRsOwZHObTa/Wej4f4ZByHxuJeoRqwXacj8R+F4bDVqdPDpYBDm63NxqZYSXEi52FhJ4Pc7RxBmMn1M2wXlAmDLlHAu2yzZ4Xlx23vA57LG08IzbCdvhOV7dJZp4FVYpk+XeB7WgjlE5riXE66haopsuHP9wj++vrlPSO4Zi6+ZTSP2mhU2YjK6e/cQreYpqgyimBqTmY/dFt7dZztI+NULFSKqnyVaVyhANrOvSdcixGLqiihdKRY9VpgXPrAZhBV/yZdvu9TLYE1dDjtF1BUkk7oAfEFt7r0lrh3EqVYHw21X5lOjA+oMIVxHFVaRDKFZT93/ACH/AF7yU+KeJ/aNrAl8w8ynoCu/eM4lwwVSjhyj0iSjDXfcEdYscGDOKlVszrsUGS/+1t9oFfBVvGN7MrG17eamRLuBqMj+DUIJIJQgaZexl+nSCiygAemkK3XrAzMySSokrY/iNKguas6oOlzqfYdYnjmLqUqLVKKGo4+VRr9bdZ5zWp4+q/i/Z71OlTFa5f8ASmNBJMrENnxviuNx1TwMBUShRIIao4Iqt3yA9Jr8Ly/wnhx8XGYhatfdmrNmYn0WJ4hy7jK/gCtVdWUtmeiuXKpGtj3lzAfDvBoczUHrv+KuWb9iZlrSpj/i1RH9PAYapXOy5VIT+JqamN5hx3yUxhqZ6mwNv5nouG4aaQtRw6Ux+VVEVimqjdh+sDzqj8J61U5sdjix6hTf+Z0PDvh9wvD+YoajLreob7ekv1nqH7/6CabiHikFQxN5F0u1uYFaotKkotmA8o0tNrj+Nqg3AAnD0aOIGioFPcCGvLlWqb1XYyLK1xXnSmgPmuTsBPOOKVK2LqmrlOu3oJ6VS5Np9RrNjhuXUTZZqIZmXluC5UdtWvOiwPKAG4noFPhwGwj1wvpNI5TDcvovSOdaVNgh0JF9tLS1xWnVTEU2BOTKbr0OovNrjOCEstQC9gQw7qYGrFAdJWxXCi/mQWcbHv6GdBhOHikQPmpt8pO6nsZt1wQHSAzB8BVGzPUeqbEDxDcWO+kv16DLTIohQwHkDaJf1mm/+safiHD+JimzBqiNp4dP8nf2lDiWL+0E4iifGo5Mr4a5StTbqQB1g0tU+ZmS1KvSy12Nksf6L+oqbSnxWvUNYZ2bDVbDKpN8NWtrbONjF8LqFsGaZoeLRTPZ6xC5R2UnUkd51HL3DKfgU2Od7qrL9o8zLp0B2kGsfh717OtJsPiFH90EZb6b2+YTbUOCrnWtVs1ZRYsoyg7bgb7TcZZMsukLyzNoeWS0IG0loVpLQBtJaFaS0AZi8IiLdwJRCYitiQINWoekrmleTSq2IxLNtKL4YnebcUZnwY0baI4CYXhw7TfGiJPCjRtp0wI7Rq4MTaCl6QxQjRtrBhpkYX0m1XDxgowNUuCjVwQ7TZeHM5JUc3zHw3NSJXR1+T1J6Szg6T0wi1DfMACez22l818xIVL2O7WAv6RPEWbw2JyiwJGvXpaRQYnBAg267joZWwOJGtJtGXYnqvvH1WZgtlzG3mA0UExFbBgqG3enqBsPUWkUzD8GxSr4f2hAml2p07VSB3PebfCcLpU2Z0RQ7/O1vM2ltTK+P47h6DBKtVVY9DG4XjOHqfJVQ/UR1R4237OTXV0zr9EUuX8OhJCaElspY5Lk3Jy7Tara2m3pPOvifxxlNOhScjdnyH9BpOU4ZzbiqFsjkjqHNx/5ONs8Vtp9Xj+i5s+GMtZ8/EvWeZ+Org6PiMLsdEXuZpeCfEGhWstUeE3rqt/eeecxcwVMY6tUFgosqja/UzWIl+n6zlbPPV28Pq8f0HH7Osv+/wBfD3LjXH6WHomsWDXHkAPzGed8O5+xK1S1Szox+Xaw9DOWZWIAJNhsDcgH0glTtM2zWme3Z343o2DHSa3/AJTL2fD82YVqJrhxZd1PzX7WnCcR57xL1Q9LyU1Oi73H5pyi0vWMFPfX3i2a0mD0fj4pmZ/lv8/D2Pl3mWliqea4R1H9RSdvX2mr5g+IGHoXWl/Vcfh+Ue5nlZLC9iR3sTqP+yo1O8vv21pw/wADi9ybb7fEPceW+Y6eNpeImjLo69VM2TkDUmw9Z4ZwDitXCVDUpdRZgdiOl/1juLcexOJ/uVWC/hXRf2nSORGu/l4cnoV5yz0zqr2mk6uLoQw7qbiMyTzX4a8VFB6lGqwFNrMpJ0DdZ1mO54wlPRS1Q/kGn6mda5qzG5fOz+nZseWcdazP233hyeHK3AOLriqfiKpWxIIbebPLOkTvvDxXpalpraO8KwpQhRj7TNpWChThBIckgG0loUxAGYMq1seLlUBYi+Y7Iv8AsZocTxehZmrVw7KLimgPh776fMNRC6bipilYlaS52G52Qe5lCviqKWNZs7M1lRRpmHS012I4riqr+BQpCmMpzX3udmBGgB1sZZw3LWZR9oN2ygHw7gn1c9SD1gVqHFq1SsGooShB0+5lB0N+hnQ1aV9dm7iZweGFKmtNSSEAFzufUw2jQ8j59rBsW9jcDttOeQ21Gh9N4Oe+pNye8yDPlTO52/pXHx1x46086gx2ZtWJJ9TcwhT6RUYrQ761HY5e0j+kHPMhhK5nIfWY1MWjg3G3aFfT1HWGdDZfczOUet4u5NoZfW4tCMGnsTMNSH3f3hI+pvsf5heJYai56WhNyWlHvCFC1u0azrpbRjGIhuRvbe0MzaSDhtiND/yMQFdxmv8AtLFhe8CpUAhje3Q8A5o+y02RKYa5uLn0jqnPmJJ0RFH6zm2wwtnB36dYFtJuMlojW3htwePe03mu5l7TwvEmrSSod2UEy3PL8DzrWpotNUSyi2t9hNrwTmzE1qy0yiWJ1te4HeequavaH53P6Vmp1W1ERH27uYMl5J3fKSYMzMGUAyAgggWO46H3mlwPLyUqtRxY06i2CML5NdQp6Ke03hmDIFUqSoAqiwUAKOw7SGGYBgA0U0YYtpR86rVjVqTWpVjkqz5k1fu6Z5Xw8PNKaPGhpnpequdZzQs0r54StDvGWJWVYxysbGVFq2hZ7iFmYla9oIMTnIhI5vv7QHmrsIS7fxAp266wnGmkMzLOneSk9rkaG2kWAbxyJrciVJ0JK5AAbW53lmrSU6jUDt0lQDv9JgOV+X6yMTG/CxWZrAAXHpGs4CjTWFSrhlzLYW0I6wMtzdtukOf7VmudRf8A5Og5W499nLHwwzHqTqJq0JbQHaVq1MqbruN/WWJ1O4Yy465qzjs9ETn9B89Jh7azp+F49a9MVVBAbYNvPJ+FrTrOq1GyruxP8T1jAPSCBaTKVUACxE9mG9reZfmPU+Liw6ilZ3/S3JMSTu+MkG8zMSgTBJmTAYwBYxTQ2MWxgfMKNHK8qo0YGnhmH62tl1TGh5WUw7zMvRWyyrww0rrCVpnTtXItBoeaV0aOAjTvGQ6m0YqgyrqNoYqGTTcWPVtbdJYoVBtKZqXmVqWka3tbI139pktFCoDvDVuxhNnqRI1hvAZCN5ltd4TbOcIwbvuJerW9wRKNRRlj6LXpj/sjFvyJGC9dYzKLZr3gFLja8SUOwU/SE3sWGqWe3Q7TZ4fDVWYCjmzH8N5o8UpFj2M6Lh/G3oWanbbW81Hnu48mLTXdIiZ+3o3L2DrUqYFeoXb16TaTkOC86CqQroQT+HUTrFa+s+hSYmOz8ZyceSl5641IoJMwTBLTTghMWxmSYBMqMMYpzCYxLtA+X1aMQysrRyGeSYfp6yt0mjlaUlaWFac5h3rZYBjBEKYwNI7RJqmMDxKtCBkdYseHMYuvvKoaWqLw6RYIMaGg1ALwDce0N9S6mGJUsIkEwsPiyNjpLoRX1XeQ65A+JuoU7iCtT0g1adjYzF5NESczaS3R0QXMoUbE67d5bq1QfptJpLT8MO3QHWMwzumoIMrUKykkOPaOamBqpjSTPwVinzfUy/hQtx4ny6XtNebXl/h2Fau/hhrX7yxDOW0RTvOoejcuV8FlAo5Qet7XnRBhOK4TySqWZnJPobTrqSZQAOnefQpvXeH47l+3N90tM/s0mCTBJgFpt5BExbNMFosvAy7RLtMM0UzQr5jho/SOx2Cei7UqilWU2IMrgTzP0VfzCyojVe0rq0apnPTvErKtGAysBGK8zMOsWWVMyDFK0MGR1iTIym1jEw1MNxKxWe+sbTq6WMqAzN4b2ZUS2oh4WsQQYCteYvIu22xeODLYjWVKevtFi28Km1zYQROlsOBoJmjYyqj5Ws20fWUbqZNJNjKiC8GpVtpK7VDGU06mF2dQXqY6mKgN6Ya/TKDEeJO+5S4lQdQhADjvN0rEz3eTl8i2KnVFdrHKfFcS3krUyB0YgzrC8SoA2AkLz21jUaflM2SL26ojRhaLZ4BaLZ5XMbPFs0BnimeAbPEu8FnlbEVwoJY2A3Mo4r4wYOmAtQKM+a2braeWmSScLeX2eF/ygSQ0Oskk5y90LZ2giYkmXQwQ1Mkkw6VHeMEkkrpAxvCO8kkNopmRJJIsGmSmdZJIFmvqNYsHSZkkRhN4+8kkLLd4fBUyASv7mbfg+DprUBVbH6ySTtTy+VyZnps7umdBIZJJ6n50LRbSSQFOYpjMSQFPOb5kqnMq38upt6zEkEv/2Q==">
            <a:hlinkClick r:id="rId3"/>
          </p:cNvPr>
          <p:cNvSpPr>
            <a:spLocks noChangeAspect="1" noChangeArrowheads="1"/>
          </p:cNvSpPr>
          <p:nvPr/>
        </p:nvSpPr>
        <p:spPr bwMode="auto">
          <a:xfrm>
            <a:off x="53975" y="-928688"/>
            <a:ext cx="2857500" cy="19431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2" name="AutoShape 8" descr="data:image/jpeg;base64,/9j/4AAQSkZJRgABAQAAAQABAAD/2wCEAAkGBxISEhQQEBIUFBIQFBAVDxQPFBUVEBQQFRIWFhQUFBQYHCggGBolHBQUITEhJSkrLi4uFx8zODMsNygtLisBCgoKDg0OFw8QFy8dHB0sLCwsLCwsLCwuLSsrLCwsNywrLSwsLCwsLCwrLCwsNyssLCwrLCwsLCwsLC4rKyw3K//AABEIAKMA8AMBIgACEQEDEQH/xAAcAAACAgMBAQAAAAAAAAAAAAACAwAEAQUGBwj/xAA1EAACAQIEBAQDBwUBAQAAAAABAgADEQQSITEFBkFREyJhcQcygRRCUmKRobEjM0NyweEV/8QAGwEBAQEBAQEBAQAAAAAAAAAAAAECAwQFBgf/xAAnEQEAAgIBAwQCAgMAAAAAAAAAAQIDEQQSITEFE0FhUXEioRUyM//aAAwDAQACEQMRAD8A9Bo0UQDYAbXgV+JKouoza202E0r+JVZVBJQ6nSxWPwXC6yM63urHT2lVeNdm0Gl+2x+stYPCNax0B6GWcJh1QAAbS2pkQvDYJV9ZcUQBDEAxCEEQidIBCFKlLGA3B8pHQxYqOFupuD33gXywG8TWxFiABe/XpK6uWsR5h69Iyhg7Xubg9IEWo316W2jgWIvtMVKi07DqdFhPUYa5bwGiC7gCVVxec2F7DfuDCWj0GoO94A1qhXbrMVFLAC/vLK0BbXWNgIWh0O0aEG0zUawuek4fmrmbF0vLhlo+YgLma73PdYkdrVqKgLMQqjcnQTj+YfiVgMKLCoKr/hpEH9xOTblXiuN82PxgpUjulPt7TaYb4ecOohfDDNVQg531DdwR2k6l00PEPivjKzeFhMKELC6mpcsR6XsJwnGeNY7EBmxOIYZWytTvZhr2nrfOHKwr0rpZKtIXolBb6TxDEY1hUz1RdwbOG6kaG8ROyYYenTBYWapmAyO2hDQqtRxe5CGmoBA0LCUa/EmKsg0UtmsNryrUdmNz17youVaqAgC7C3XSxlZ8YbKBplvtvK5tJ7CBCxgw8neYsIR9W0xHpFUxLCiGjFjVi1EMVF2uLjpfWENBh5tLjW3aKqUQws201T8P8AZkZ8vYG5H06wLnDOLrVBuCji/lbQ6dozEYwiysLZhuu4iMPgC+bxDcN8ptZlPebDD4QKAD5iNi28Cth6BtkIzL0Y7y1hsCqi1ybbRzuFFybCGp6iBh9Actr9IjCY4Mcp0Yb30/SKqpUFQm2ZDa3QgzC4G5a9wptl11B9DAtYzCLUADbjUEbgyUqbjQtf33jkWwtCEoXSogEnq28bJOa5o53weBH9WoGqdKdM3cn26SI6W84bnD4nYPBXRGFetrZKZuAfzMJxeN4xxjjByUEOFwx0vqGI9SZveWfhVhqFnrnxqm5L7X9pJlrTizxrjfFqmalmo0umUZaYH13np/B+BjD4ZQ+uJ/yVG8wZvW829bF4bCr5mp01HcgftOQ418U8AnkR/EbW2X5QemszPdYSjzR4eKXC4hhme47WbdfoZ1jkCeDcy4+vjqtLEUsO6VKd8xCnKQDcG/0nTLjeM40AU6YooQPO2503k007PiHHEo1stWoAjoSLnZlOv8zw3nvEUWxdRsOwZHObTa/Wej4f4ZByHxuJeoRqwXacj8R+F4bDVqdPDpYBDm63NxqZYSXEi52FhJ4Pc7RxBmMn1M2wXlAmDLlHAu2yzZ4Xlx23vA57LG08IzbCdvhOV7dJZp4FVYpk+XeB7WgjlE5riXE66haopsuHP9wj++vrlPSO4Zi6+ZTSP2mhU2YjK6e/cQreYpqgyimBqTmY/dFt7dZztI+NULFSKqnyVaVyhANrOvSdcixGLqiihdKRY9VpgXPrAZhBV/yZdvu9TLYE1dDjtF1BUkk7oAfEFt7r0lrh3EqVYHw21X5lOjA+oMIVxHFVaRDKFZT93/ACH/AF7yU+KeJ/aNrAl8w8ynoCu/eM4lwwVSjhyj0iSjDXfcEdYscGDOKlVszrsUGS/+1t9oFfBVvGN7MrG17eamRLuBqMj+DUIJIJQgaZexl+nSCiygAemkK3XrAzMySSokrY/iNKguas6oOlzqfYdYnjmLqUqLVKKGo4+VRr9bdZ5zWp4+q/i/Z71OlTFa5f8ASmNBJMrENnxviuNx1TwMBUShRIIao4Iqt3yA9Jr8Ly/wnhx8XGYhatfdmrNmYn0WJ4hy7jK/gCtVdWUtmeiuXKpGtj3lzAfDvBoczUHrv+KuWb9iZlrSpj/i1RH9PAYapXOy5VIT+JqamN5hx3yUxhqZ6mwNv5nouG4aaQtRw6Ux+VVEVimqjdh+sDzqj8J61U5sdjix6hTf+Z0PDvh9wvD+YoajLreob7ekv1nqH7/6CabiHikFQxN5F0u1uYFaotKkotmA8o0tNrj+Nqg3AAnD0aOIGioFPcCGvLlWqb1XYyLK1xXnSmgPmuTsBPOOKVK2LqmrlOu3oJ6VS5Np9RrNjhuXUTZZqIZmXluC5UdtWvOiwPKAG4noFPhwGwj1wvpNI5TDcvovSOdaVNgh0JF9tLS1xWnVTEU2BOTKbr0OovNrjOCEstQC9gQw7qYGrFAdJWxXCi/mQWcbHv6GdBhOHikQPmpt8pO6nsZt1wQHSAzB8BVGzPUeqbEDxDcWO+kv16DLTIohQwHkDaJf1mm/+safiHD+JimzBqiNp4dP8nf2lDiWL+0E4iifGo5Mr4a5StTbqQB1g0tU+ZmS1KvSy12Nksf6L+oqbSnxWvUNYZ2bDVbDKpN8NWtrbONjF8LqFsGaZoeLRTPZ6xC5R2UnUkd51HL3DKfgU2Od7qrL9o8zLp0B2kGsfh717OtJsPiFH90EZb6b2+YTbUOCrnWtVs1ZRYsoyg7bgb7TcZZMsukLyzNoeWS0IG0loVpLQBtJaFaS0AZi8IiLdwJRCYitiQINWoekrmleTSq2IxLNtKL4YnebcUZnwY0baI4CYXhw7TfGiJPCjRtp0wI7Rq4MTaCl6QxQjRtrBhpkYX0m1XDxgowNUuCjVwQ7TZeHM5JUc3zHw3NSJXR1+T1J6Szg6T0wi1DfMACez22l818xIVL2O7WAv6RPEWbw2JyiwJGvXpaRQYnBAg267joZWwOJGtJtGXYnqvvH1WZgtlzG3mA0UExFbBgqG3enqBsPUWkUzD8GxSr4f2hAml2p07VSB3PebfCcLpU2Z0RQ7/O1vM2ltTK+P47h6DBKtVVY9DG4XjOHqfJVQ/UR1R4237OTXV0zr9EUuX8OhJCaElspY5Lk3Jy7Tara2m3pPOvifxxlNOhScjdnyH9BpOU4ZzbiqFsjkjqHNx/5ONs8Vtp9Xj+i5s+GMtZ8/EvWeZ+Org6PiMLsdEXuZpeCfEGhWstUeE3rqt/eeecxcwVMY6tUFgosqja/UzWIl+n6zlbPPV28Pq8f0HH7Osv+/wBfD3LjXH6WHomsWDXHkAPzGed8O5+xK1S1Szox+Xaw9DOWZWIAJNhsDcgH0glTtM2zWme3Z343o2DHSa3/AJTL2fD82YVqJrhxZd1PzX7WnCcR57xL1Q9LyU1Oi73H5pyi0vWMFPfX3i2a0mD0fj4pmZ/lv8/D2Pl3mWliqea4R1H9RSdvX2mr5g+IGHoXWl/Vcfh+Ue5nlZLC9iR3sTqP+yo1O8vv21pw/wADi9ybb7fEPceW+Y6eNpeImjLo69VM2TkDUmw9Z4ZwDitXCVDUpdRZgdiOl/1juLcexOJ/uVWC/hXRf2nSORGu/l4cnoV5yz0zqr2mk6uLoQw7qbiMyTzX4a8VFB6lGqwFNrMpJ0DdZ1mO54wlPRS1Q/kGn6mda5qzG5fOz+nZseWcdazP233hyeHK3AOLriqfiKpWxIIbebPLOkTvvDxXpalpraO8KwpQhRj7TNpWChThBIckgG0loUxAGYMq1seLlUBYi+Y7Iv8AsZocTxehZmrVw7KLimgPh776fMNRC6bipilYlaS52G52Qe5lCviqKWNZs7M1lRRpmHS012I4riqr+BQpCmMpzX3udmBGgB1sZZw3LWZR9oN2ygHw7gn1c9SD1gVqHFq1SsGooShB0+5lB0N+hnQ1aV9dm7iZweGFKmtNSSEAFzufUw2jQ8j59rBsW9jcDttOeQ21Gh9N4Oe+pNye8yDPlTO52/pXHx1x46086gx2ZtWJJ9TcwhT6RUYrQ761HY5e0j+kHPMhhK5nIfWY1MWjg3G3aFfT1HWGdDZfczOUet4u5NoZfW4tCMGnsTMNSH3f3hI+pvsf5heJYai56WhNyWlHvCFC1u0azrpbRjGIhuRvbe0MzaSDhtiND/yMQFdxmv8AtLFhe8CpUAhje3Q8A5o+y02RKYa5uLn0jqnPmJJ0RFH6zm2wwtnB36dYFtJuMlojW3htwePe03mu5l7TwvEmrSSod2UEy3PL8DzrWpotNUSyi2t9hNrwTmzE1qy0yiWJ1te4HeequavaH53P6Vmp1W1ERH27uYMl5J3fKSYMzMGUAyAgggWO46H3mlwPLyUqtRxY06i2CML5NdQp6Ke03hmDIFUqSoAqiwUAKOw7SGGYBgA0U0YYtpR86rVjVqTWpVjkqz5k1fu6Z5Xw8PNKaPGhpnpequdZzQs0r54StDvGWJWVYxysbGVFq2hZ7iFmYla9oIMTnIhI5vv7QHmrsIS7fxAp266wnGmkMzLOneSk9rkaG2kWAbxyJrciVJ0JK5AAbW53lmrSU6jUDt0lQDv9JgOV+X6yMTG/CxWZrAAXHpGs4CjTWFSrhlzLYW0I6wMtzdtukOf7VmudRf8A5Og5W499nLHwwzHqTqJq0JbQHaVq1MqbruN/WWJ1O4Yy465qzjs9ETn9B89Jh7azp+F49a9MVVBAbYNvPJ+FrTrOq1GyruxP8T1jAPSCBaTKVUACxE9mG9reZfmPU+Liw6ilZ3/S3JMSTu+MkG8zMSgTBJmTAYwBYxTQ2MWxgfMKNHK8qo0YGnhmH62tl1TGh5WUw7zMvRWyyrww0rrCVpnTtXItBoeaV0aOAjTvGQ6m0YqgyrqNoYqGTTcWPVtbdJYoVBtKZqXmVqWka3tbI139pktFCoDvDVuxhNnqRI1hvAZCN5ltd4TbOcIwbvuJerW9wRKNRRlj6LXpj/sjFvyJGC9dYzKLZr3gFLja8SUOwU/SE3sWGqWe3Q7TZ4fDVWYCjmzH8N5o8UpFj2M6Lh/G3oWanbbW81Hnu48mLTXdIiZ+3o3L2DrUqYFeoXb16TaTkOC86CqQroQT+HUTrFa+s+hSYmOz8ZyceSl5641IoJMwTBLTTghMWxmSYBMqMMYpzCYxLtA+X1aMQysrRyGeSYfp6yt0mjlaUlaWFac5h3rZYBjBEKYwNI7RJqmMDxKtCBkdYseHMYuvvKoaWqLw6RYIMaGg1ALwDce0N9S6mGJUsIkEwsPiyNjpLoRX1XeQ65A+JuoU7iCtT0g1adjYzF5NESczaS3R0QXMoUbE67d5bq1QfptJpLT8MO3QHWMwzumoIMrUKykkOPaOamBqpjSTPwVinzfUy/hQtx4ny6XtNebXl/h2Fau/hhrX7yxDOW0RTvOoejcuV8FlAo5Qet7XnRBhOK4TySqWZnJPobTrqSZQAOnefQpvXeH47l+3N90tM/s0mCTBJgFpt5BExbNMFosvAy7RLtMM0UzQr5jho/SOx2Cei7UqilWU2IMrgTzP0VfzCyojVe0rq0apnPTvErKtGAysBGK8zMOsWWVMyDFK0MGR1iTIym1jEw1MNxKxWe+sbTq6WMqAzN4b2ZUS2oh4WsQQYCteYvIu22xeODLYjWVKevtFi28Km1zYQROlsOBoJmjYyqj5Ws20fWUbqZNJNjKiC8GpVtpK7VDGU06mF2dQXqY6mKgN6Ya/TKDEeJO+5S4lQdQhADjvN0rEz3eTl8i2KnVFdrHKfFcS3krUyB0YgzrC8SoA2AkLz21jUaflM2SL26ojRhaLZ4BaLZ5XMbPFs0BnimeAbPEu8FnlbEVwoJY2A3Mo4r4wYOmAtQKM+a2braeWmSScLeX2eF/ygSQ0Oskk5y90LZ2giYkmXQwQ1Mkkw6VHeMEkkrpAxvCO8kkNopmRJJIsGmSmdZJIFmvqNYsHSZkkRhN4+8kkLLd4fBUyASv7mbfg+DprUBVbH6ySTtTy+VyZnps7umdBIZJJ6n50LRbSSQFOYpjMSQFPOb5kqnMq38upt6zEkEv/2Q==">
            <a:hlinkClick r:id="rId3"/>
          </p:cNvPr>
          <p:cNvSpPr>
            <a:spLocks noChangeAspect="1" noChangeArrowheads="1"/>
          </p:cNvSpPr>
          <p:nvPr/>
        </p:nvSpPr>
        <p:spPr bwMode="auto">
          <a:xfrm>
            <a:off x="53975" y="-928688"/>
            <a:ext cx="2857500" cy="19431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 name="AutoShape 10" descr="data:image/jpeg;base64,/9j/4AAQSkZJRgABAQAAAQABAAD/2wCEAAkGBxISEhQQEBIUFBIQFBAVDxQPFBUVEBQQFRIWFhQUFBQYHCggGBolHBQUITEhJSkrLi4uFx8zODMsNygtLisBCgoKDg0OFw8QFy8dHB0sLCwsLCwsLCwuLSsrLCwsNywrLSwsLCwsLCwrLCwsNyssLCwrLCwsLCwsLC4rKyw3K//AABEIAKMA8AMBIgACEQEDEQH/xAAcAAACAgMBAQAAAAAAAAAAAAACAwAEAQUGBwj/xAA1EAACAQIEBAQDBwUBAQAAAAABAgADEQQSITEFBkFREyJhcQcygRRCUmKRobEjM0NyweEV/8QAGwEBAQEBAQEBAQAAAAAAAAAAAAECAwQFBgf/xAAnEQEAAgIBAwQCAgMAAAAAAAAAAQIDEQQSITEFE0FhUXEioRUyM//aAAwDAQACEQMRAD8A9Bo0UQDYAbXgV+JKouoza202E0r+JVZVBJQ6nSxWPwXC6yM63urHT2lVeNdm0Gl+2x+stYPCNax0B6GWcJh1QAAbS2pkQvDYJV9ZcUQBDEAxCEEQidIBCFKlLGA3B8pHQxYqOFupuD33gXywG8TWxFiABe/XpK6uWsR5h69Iyhg7Xubg9IEWo316W2jgWIvtMVKi07DqdFhPUYa5bwGiC7gCVVxec2F7DfuDCWj0GoO94A1qhXbrMVFLAC/vLK0BbXWNgIWh0O0aEG0zUawuek4fmrmbF0vLhlo+YgLma73PdYkdrVqKgLMQqjcnQTj+YfiVgMKLCoKr/hpEH9xOTblXiuN82PxgpUjulPt7TaYb4ecOohfDDNVQg531DdwR2k6l00PEPivjKzeFhMKELC6mpcsR6XsJwnGeNY7EBmxOIYZWytTvZhr2nrfOHKwr0rpZKtIXolBb6TxDEY1hUz1RdwbOG6kaG8ROyYYenTBYWapmAyO2hDQqtRxe5CGmoBA0LCUa/EmKsg0UtmsNryrUdmNz17youVaqAgC7C3XSxlZ8YbKBplvtvK5tJ7CBCxgw8neYsIR9W0xHpFUxLCiGjFjVi1EMVF2uLjpfWENBh5tLjW3aKqUQws201T8P8AZkZ8vYG5H06wLnDOLrVBuCji/lbQ6dozEYwiysLZhuu4iMPgC+bxDcN8ptZlPebDD4QKAD5iNi28Cth6BtkIzL0Y7y1hsCqi1ybbRzuFFybCGp6iBh9Actr9IjCY4Mcp0Yb30/SKqpUFQm2ZDa3QgzC4G5a9wptl11B9DAtYzCLUADbjUEbgyUqbjQtf33jkWwtCEoXSogEnq28bJOa5o53weBH9WoGqdKdM3cn26SI6W84bnD4nYPBXRGFetrZKZuAfzMJxeN4xxjjByUEOFwx0vqGI9SZveWfhVhqFnrnxqm5L7X9pJlrTizxrjfFqmalmo0umUZaYH13np/B+BjD4ZQ+uJ/yVG8wZvW829bF4bCr5mp01HcgftOQ418U8AnkR/EbW2X5QemszPdYSjzR4eKXC4hhme47WbdfoZ1jkCeDcy4+vjqtLEUsO6VKd8xCnKQDcG/0nTLjeM40AU6YooQPO2503k007PiHHEo1stWoAjoSLnZlOv8zw3nvEUWxdRsOwZHObTa/Wej4f4ZByHxuJeoRqwXacj8R+F4bDVqdPDpYBDm63NxqZYSXEi52FhJ4Pc7RxBmMn1M2wXlAmDLlHAu2yzZ4Xlx23vA57LG08IzbCdvhOV7dJZp4FVYpk+XeB7WgjlE5riXE66haopsuHP9wj++vrlPSO4Zi6+ZTSP2mhU2YjK6e/cQreYpqgyimBqTmY/dFt7dZztI+NULFSKqnyVaVyhANrOvSdcixGLqiihdKRY9VpgXPrAZhBV/yZdvu9TLYE1dDjtF1BUkk7oAfEFt7r0lrh3EqVYHw21X5lOjA+oMIVxHFVaRDKFZT93/ACH/AF7yU+KeJ/aNrAl8w8ynoCu/eM4lwwVSjhyj0iSjDXfcEdYscGDOKlVszrsUGS/+1t9oFfBVvGN7MrG17eamRLuBqMj+DUIJIJQgaZexl+nSCiygAemkK3XrAzMySSokrY/iNKguas6oOlzqfYdYnjmLqUqLVKKGo4+VRr9bdZ5zWp4+q/i/Z71OlTFa5f8ASmNBJMrENnxviuNx1TwMBUShRIIao4Iqt3yA9Jr8Ly/wnhx8XGYhatfdmrNmYn0WJ4hy7jK/gCtVdWUtmeiuXKpGtj3lzAfDvBoczUHrv+KuWb9iZlrSpj/i1RH9PAYapXOy5VIT+JqamN5hx3yUxhqZ6mwNv5nouG4aaQtRw6Ux+VVEVimqjdh+sDzqj8J61U5sdjix6hTf+Z0PDvh9wvD+YoajLreob7ekv1nqH7/6CabiHikFQxN5F0u1uYFaotKkotmA8o0tNrj+Nqg3AAnD0aOIGioFPcCGvLlWqb1XYyLK1xXnSmgPmuTsBPOOKVK2LqmrlOu3oJ6VS5Np9RrNjhuXUTZZqIZmXluC5UdtWvOiwPKAG4noFPhwGwj1wvpNI5TDcvovSOdaVNgh0JF9tLS1xWnVTEU2BOTKbr0OovNrjOCEstQC9gQw7qYGrFAdJWxXCi/mQWcbHv6GdBhOHikQPmpt8pO6nsZt1wQHSAzB8BVGzPUeqbEDxDcWO+kv16DLTIohQwHkDaJf1mm/+safiHD+JimzBqiNp4dP8nf2lDiWL+0E4iifGo5Mr4a5StTbqQB1g0tU+ZmS1KvSy12Nksf6L+oqbSnxWvUNYZ2bDVbDKpN8NWtrbONjF8LqFsGaZoeLRTPZ6xC5R2UnUkd51HL3DKfgU2Od7qrL9o8zLp0B2kGsfh717OtJsPiFH90EZb6b2+YTbUOCrnWtVs1ZRYsoyg7bgb7TcZZMsukLyzNoeWS0IG0loVpLQBtJaFaS0AZi8IiLdwJRCYitiQINWoekrmleTSq2IxLNtKL4YnebcUZnwY0baI4CYXhw7TfGiJPCjRtp0wI7Rq4MTaCl6QxQjRtrBhpkYX0m1XDxgowNUuCjVwQ7TZeHM5JUc3zHw3NSJXR1+T1J6Szg6T0wi1DfMACez22l818xIVL2O7WAv6RPEWbw2JyiwJGvXpaRQYnBAg267joZWwOJGtJtGXYnqvvH1WZgtlzG3mA0UExFbBgqG3enqBsPUWkUzD8GxSr4f2hAml2p07VSB3PebfCcLpU2Z0RQ7/O1vM2ltTK+P47h6DBKtVVY9DG4XjOHqfJVQ/UR1R4237OTXV0zr9EUuX8OhJCaElspY5Lk3Jy7Tara2m3pPOvifxxlNOhScjdnyH9BpOU4ZzbiqFsjkjqHNx/5ONs8Vtp9Xj+i5s+GMtZ8/EvWeZ+Org6PiMLsdEXuZpeCfEGhWstUeE3rqt/eeecxcwVMY6tUFgosqja/UzWIl+n6zlbPPV28Pq8f0HH7Osv+/wBfD3LjXH6WHomsWDXHkAPzGed8O5+xK1S1Szox+Xaw9DOWZWIAJNhsDcgH0glTtM2zWme3Z343o2DHSa3/AJTL2fD82YVqJrhxZd1PzX7WnCcR57xL1Q9LyU1Oi73H5pyi0vWMFPfX3i2a0mD0fj4pmZ/lv8/D2Pl3mWliqea4R1H9RSdvX2mr5g+IGHoXWl/Vcfh+Ue5nlZLC9iR3sTqP+yo1O8vv21pw/wADi9ybb7fEPceW+Y6eNpeImjLo69VM2TkDUmw9Z4ZwDitXCVDUpdRZgdiOl/1juLcexOJ/uVWC/hXRf2nSORGu/l4cnoV5yz0zqr2mk6uLoQw7qbiMyTzX4a8VFB6lGqwFNrMpJ0DdZ1mO54wlPRS1Q/kGn6mda5qzG5fOz+nZseWcdazP233hyeHK3AOLriqfiKpWxIIbebPLOkTvvDxXpalpraO8KwpQhRj7TNpWChThBIckgG0loUxAGYMq1seLlUBYi+Y7Iv8AsZocTxehZmrVw7KLimgPh776fMNRC6bipilYlaS52G52Qe5lCviqKWNZs7M1lRRpmHS012I4riqr+BQpCmMpzX3udmBGgB1sZZw3LWZR9oN2ygHw7gn1c9SD1gVqHFq1SsGooShB0+5lB0N+hnQ1aV9dm7iZweGFKmtNSSEAFzufUw2jQ8j59rBsW9jcDttOeQ21Gh9N4Oe+pNye8yDPlTO52/pXHx1x46086gx2ZtWJJ9TcwhT6RUYrQ761HY5e0j+kHPMhhK5nIfWY1MWjg3G3aFfT1HWGdDZfczOUet4u5NoZfW4tCMGnsTMNSH3f3hI+pvsf5heJYai56WhNyWlHvCFC1u0azrpbRjGIhuRvbe0MzaSDhtiND/yMQFdxmv8AtLFhe8CpUAhje3Q8A5o+y02RKYa5uLn0jqnPmJJ0RFH6zm2wwtnB36dYFtJuMlojW3htwePe03mu5l7TwvEmrSSod2UEy3PL8DzrWpotNUSyi2t9hNrwTmzE1qy0yiWJ1te4HeequavaH53P6Vmp1W1ERH27uYMl5J3fKSYMzMGUAyAgggWO46H3mlwPLyUqtRxY06i2CML5NdQp6Ke03hmDIFUqSoAqiwUAKOw7SGGYBgA0U0YYtpR86rVjVqTWpVjkqz5k1fu6Z5Xw8PNKaPGhpnpequdZzQs0r54StDvGWJWVYxysbGVFq2hZ7iFmYla9oIMTnIhI5vv7QHmrsIS7fxAp266wnGmkMzLOneSk9rkaG2kWAbxyJrciVJ0JK5AAbW53lmrSU6jUDt0lQDv9JgOV+X6yMTG/CxWZrAAXHpGs4CjTWFSrhlzLYW0I6wMtzdtukOf7VmudRf8A5Og5W499nLHwwzHqTqJq0JbQHaVq1MqbruN/WWJ1O4Yy465qzjs9ETn9B89Jh7azp+F49a9MVVBAbYNvPJ+FrTrOq1GyruxP8T1jAPSCBaTKVUACxE9mG9reZfmPU+Liw6ilZ3/S3JMSTu+MkG8zMSgTBJmTAYwBYxTQ2MWxgfMKNHK8qo0YGnhmH62tl1TGh5WUw7zMvRWyyrww0rrCVpnTtXItBoeaV0aOAjTvGQ6m0YqgyrqNoYqGTTcWPVtbdJYoVBtKZqXmVqWka3tbI139pktFCoDvDVuxhNnqRI1hvAZCN5ltd4TbOcIwbvuJerW9wRKNRRlj6LXpj/sjFvyJGC9dYzKLZr3gFLja8SUOwU/SE3sWGqWe3Q7TZ4fDVWYCjmzH8N5o8UpFj2M6Lh/G3oWanbbW81Hnu48mLTXdIiZ+3o3L2DrUqYFeoXb16TaTkOC86CqQroQT+HUTrFa+s+hSYmOz8ZyceSl5641IoJMwTBLTTghMWxmSYBMqMMYpzCYxLtA+X1aMQysrRyGeSYfp6yt0mjlaUlaWFac5h3rZYBjBEKYwNI7RJqmMDxKtCBkdYseHMYuvvKoaWqLw6RYIMaGg1ALwDce0N9S6mGJUsIkEwsPiyNjpLoRX1XeQ65A+JuoU7iCtT0g1adjYzF5NESczaS3R0QXMoUbE67d5bq1QfptJpLT8MO3QHWMwzumoIMrUKykkOPaOamBqpjSTPwVinzfUy/hQtx4ny6XtNebXl/h2Fau/hhrX7yxDOW0RTvOoejcuV8FlAo5Qet7XnRBhOK4TySqWZnJPobTrqSZQAOnefQpvXeH47l+3N90tM/s0mCTBJgFpt5BExbNMFosvAy7RLtMM0UzQr5jho/SOx2Cei7UqilWU2IMrgTzP0VfzCyojVe0rq0apnPTvErKtGAysBGK8zMOsWWVMyDFK0MGR1iTIym1jEw1MNxKxWe+sbTq6WMqAzN4b2ZUS2oh4WsQQYCteYvIu22xeODLYjWVKevtFi28Km1zYQROlsOBoJmjYyqj5Ws20fWUbqZNJNjKiC8GpVtpK7VDGU06mF2dQXqY6mKgN6Ya/TKDEeJO+5S4lQdQhADjvN0rEz3eTl8i2KnVFdrHKfFcS3krUyB0YgzrC8SoA2AkLz21jUaflM2SL26ojRhaLZ4BaLZ5XMbPFs0BnimeAbPEu8FnlbEVwoJY2A3Mo4r4wYOmAtQKM+a2braeWmSScLeX2eF/ygSQ0Oskk5y90LZ2giYkmXQwQ1Mkkw6VHeMEkkrpAxvCO8kkNopmRJJIsGmSmdZJIFmvqNYsHSZkkRhN4+8kkLLd4fBUyASv7mbfg+DprUBVbH6ySTtTy+VyZnps7umdBIZJJ6n50LRbSSQFOYpjMSQFPOb5kqnMq38upt6zEkEv/2Q==">
            <a:hlinkClick r:id="rId3"/>
          </p:cNvPr>
          <p:cNvSpPr>
            <a:spLocks noChangeAspect="1" noChangeArrowheads="1"/>
          </p:cNvSpPr>
          <p:nvPr/>
        </p:nvSpPr>
        <p:spPr bwMode="auto">
          <a:xfrm>
            <a:off x="53975" y="-928688"/>
            <a:ext cx="2857500" cy="19431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 name="Rectangle 9"/>
          <p:cNvSpPr/>
          <p:nvPr/>
        </p:nvSpPr>
        <p:spPr>
          <a:xfrm>
            <a:off x="251520" y="1519917"/>
            <a:ext cx="8640960" cy="646331"/>
          </a:xfrm>
          <a:prstGeom prst="rect">
            <a:avLst/>
          </a:prstGeom>
        </p:spPr>
        <p:txBody>
          <a:bodyPr wrap="square">
            <a:spAutoFit/>
          </a:bodyPr>
          <a:lstStyle/>
          <a:p>
            <a:r>
              <a:rPr lang="en-GB" dirty="0" smtClean="0"/>
              <a:t>The environmental protection act 1990 is a powerful piece of legislation introduced to protect the UK’s environment.</a:t>
            </a:r>
          </a:p>
        </p:txBody>
      </p:sp>
      <p:sp>
        <p:nvSpPr>
          <p:cNvPr id="11" name="Rectangle 10"/>
          <p:cNvSpPr/>
          <p:nvPr/>
        </p:nvSpPr>
        <p:spPr>
          <a:xfrm>
            <a:off x="323528" y="2060848"/>
            <a:ext cx="4572000" cy="3970318"/>
          </a:xfrm>
          <a:prstGeom prst="rect">
            <a:avLst/>
          </a:prstGeom>
        </p:spPr>
        <p:txBody>
          <a:bodyPr>
            <a:spAutoFit/>
          </a:bodyPr>
          <a:lstStyle/>
          <a:p>
            <a:endParaRPr lang="en-GB" dirty="0" smtClean="0"/>
          </a:p>
          <a:p>
            <a:r>
              <a:rPr lang="en-GB" dirty="0" smtClean="0"/>
              <a:t>The environment agency has passed legislation to cover the following areas:</a:t>
            </a:r>
          </a:p>
          <a:p>
            <a:pPr>
              <a:buFont typeface="Arial" pitchFamily="34" charset="0"/>
              <a:buChar char="•"/>
            </a:pPr>
            <a:r>
              <a:rPr lang="en-GB" dirty="0" smtClean="0"/>
              <a:t>Water</a:t>
            </a:r>
          </a:p>
          <a:p>
            <a:pPr>
              <a:buFont typeface="Arial" pitchFamily="34" charset="0"/>
              <a:buChar char="•"/>
            </a:pPr>
            <a:r>
              <a:rPr lang="en-GB" dirty="0" smtClean="0"/>
              <a:t>Air</a:t>
            </a:r>
          </a:p>
          <a:p>
            <a:pPr>
              <a:buFont typeface="Arial" pitchFamily="34" charset="0"/>
              <a:buChar char="•"/>
            </a:pPr>
            <a:r>
              <a:rPr lang="en-GB" dirty="0" smtClean="0"/>
              <a:t>Chemicals</a:t>
            </a:r>
          </a:p>
          <a:p>
            <a:pPr>
              <a:buFont typeface="Arial" pitchFamily="34" charset="0"/>
              <a:buChar char="•"/>
            </a:pPr>
            <a:r>
              <a:rPr lang="en-GB" dirty="0" smtClean="0"/>
              <a:t>Conservation</a:t>
            </a:r>
          </a:p>
          <a:p>
            <a:pPr>
              <a:buFont typeface="Arial" pitchFamily="34" charset="0"/>
              <a:buChar char="•"/>
            </a:pPr>
            <a:r>
              <a:rPr lang="en-GB" dirty="0" smtClean="0"/>
              <a:t>Energy</a:t>
            </a:r>
          </a:p>
          <a:p>
            <a:pPr>
              <a:buFont typeface="Arial" pitchFamily="34" charset="0"/>
              <a:buChar char="•"/>
            </a:pPr>
            <a:r>
              <a:rPr lang="en-GB" dirty="0" smtClean="0"/>
              <a:t>Land</a:t>
            </a:r>
          </a:p>
          <a:p>
            <a:pPr>
              <a:buFont typeface="Arial" pitchFamily="34" charset="0"/>
              <a:buChar char="•"/>
            </a:pPr>
            <a:r>
              <a:rPr lang="en-GB" dirty="0" smtClean="0"/>
              <a:t>Noise and statutory nuisance</a:t>
            </a:r>
          </a:p>
          <a:p>
            <a:pPr>
              <a:buFont typeface="Arial" pitchFamily="34" charset="0"/>
              <a:buChar char="•"/>
            </a:pPr>
            <a:r>
              <a:rPr lang="en-GB" dirty="0" smtClean="0"/>
              <a:t>Pollution prevention and control</a:t>
            </a:r>
          </a:p>
          <a:p>
            <a:pPr>
              <a:buFont typeface="Arial" pitchFamily="34" charset="0"/>
              <a:buChar char="•"/>
            </a:pPr>
            <a:r>
              <a:rPr lang="en-GB" dirty="0" smtClean="0"/>
              <a:t>Plant protection</a:t>
            </a:r>
          </a:p>
          <a:p>
            <a:pPr>
              <a:buFont typeface="Arial" pitchFamily="34" charset="0"/>
              <a:buChar char="•"/>
            </a:pPr>
            <a:r>
              <a:rPr lang="en-GB" dirty="0" smtClean="0"/>
              <a:t>Radioactive substances </a:t>
            </a:r>
          </a:p>
          <a:p>
            <a:pPr>
              <a:buFont typeface="Arial" pitchFamily="34" charset="0"/>
              <a:buChar char="•"/>
            </a:pPr>
            <a:r>
              <a:rPr lang="en-GB" dirty="0" smtClean="0"/>
              <a:t>Waste</a:t>
            </a:r>
          </a:p>
        </p:txBody>
      </p:sp>
      <p:pic>
        <p:nvPicPr>
          <p:cNvPr id="14338" name="Picture 2" descr="http://law.marquette.edu/sites/default/files/photo/environmental-law.jpg?1342639844"/>
          <p:cNvPicPr>
            <a:picLocks noChangeAspect="1" noChangeArrowheads="1"/>
          </p:cNvPicPr>
          <p:nvPr/>
        </p:nvPicPr>
        <p:blipFill>
          <a:blip r:embed="rId4" cstate="print"/>
          <a:srcRect/>
          <a:stretch>
            <a:fillRect/>
          </a:stretch>
        </p:blipFill>
        <p:spPr bwMode="auto">
          <a:xfrm>
            <a:off x="3995936" y="3212976"/>
            <a:ext cx="4860032" cy="32895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and specification</a:t>
            </a:r>
            <a:endParaRPr lang="en-GB" dirty="0"/>
          </a:p>
        </p:txBody>
      </p:sp>
      <p:sp>
        <p:nvSpPr>
          <p:cNvPr id="8" name="Rectangle 7"/>
          <p:cNvSpPr/>
          <p:nvPr/>
        </p:nvSpPr>
        <p:spPr>
          <a:xfrm>
            <a:off x="539552" y="1412776"/>
            <a:ext cx="8280920" cy="2308324"/>
          </a:xfrm>
          <a:prstGeom prst="rect">
            <a:avLst/>
          </a:prstGeom>
        </p:spPr>
        <p:txBody>
          <a:bodyPr wrap="square">
            <a:spAutoFit/>
          </a:bodyPr>
          <a:lstStyle/>
          <a:p>
            <a:r>
              <a:rPr lang="en-GB" dirty="0" smtClean="0"/>
              <a:t>Good designs are essential to protect any local and global environment. The orientation of many buildings can harness the suns energy to create a natural light instead of an artificial light which saves a lot of energy. Also use of better quality materials and more time spent on thermal will in long term save a buildings maintenance which saves energy which therefore means less damage to the local environment. Another way a designer can help save the environment is to use more local materials to reduce the carbon footprint and to also use more renewable resources. </a:t>
            </a:r>
            <a:endParaRPr lang="en-GB" dirty="0"/>
          </a:p>
        </p:txBody>
      </p:sp>
      <p:pic>
        <p:nvPicPr>
          <p:cNvPr id="13314" name="Picture 2" descr="https://gupta9665.files.wordpress.com/2012/04/sustainability.jpg"/>
          <p:cNvPicPr>
            <a:picLocks noChangeAspect="1" noChangeArrowheads="1"/>
          </p:cNvPicPr>
          <p:nvPr/>
        </p:nvPicPr>
        <p:blipFill>
          <a:blip r:embed="rId2" cstate="print"/>
          <a:srcRect/>
          <a:stretch>
            <a:fillRect/>
          </a:stretch>
        </p:blipFill>
        <p:spPr bwMode="auto">
          <a:xfrm>
            <a:off x="4499992" y="3789040"/>
            <a:ext cx="4324599" cy="2814192"/>
          </a:xfrm>
          <a:prstGeom prst="rect">
            <a:avLst/>
          </a:prstGeom>
          <a:noFill/>
        </p:spPr>
      </p:pic>
      <p:pic>
        <p:nvPicPr>
          <p:cNvPr id="13316" name="Picture 4" descr="http://2.bp.blogspot.com/_eInCtXz9iiA/TJygBn9RGXI/AAAAAAAAAQs/bf5KPV8AYPg/s1600/DSC06987.jpg"/>
          <p:cNvPicPr>
            <a:picLocks noChangeAspect="1" noChangeArrowheads="1"/>
          </p:cNvPicPr>
          <p:nvPr/>
        </p:nvPicPr>
        <p:blipFill>
          <a:blip r:embed="rId3" cstate="print"/>
          <a:srcRect/>
          <a:stretch>
            <a:fillRect/>
          </a:stretch>
        </p:blipFill>
        <p:spPr bwMode="auto">
          <a:xfrm>
            <a:off x="323528" y="3789040"/>
            <a:ext cx="4427984" cy="2808312"/>
          </a:xfrm>
          <a:prstGeom prst="rect">
            <a:avLst/>
          </a:prstGeom>
          <a:noFill/>
        </p:spPr>
      </p:pic>
    </p:spTree>
    <p:extLst>
      <p:ext uri="{BB962C8B-B14F-4D97-AF65-F5344CB8AC3E}">
        <p14:creationId xmlns:p14="http://schemas.microsoft.com/office/powerpoint/2010/main" val="3290947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Improved management of construction sites</a:t>
            </a:r>
            <a:endParaRPr lang="en-GB" dirty="0"/>
          </a:p>
        </p:txBody>
      </p:sp>
      <p:sp>
        <p:nvSpPr>
          <p:cNvPr id="3" name="Content Placeholder 2"/>
          <p:cNvSpPr>
            <a:spLocks noGrp="1"/>
          </p:cNvSpPr>
          <p:nvPr>
            <p:ph sz="quarter" idx="1"/>
          </p:nvPr>
        </p:nvSpPr>
        <p:spPr>
          <a:xfrm>
            <a:off x="251520" y="1556792"/>
            <a:ext cx="8686800" cy="2450902"/>
          </a:xfrm>
        </p:spPr>
        <p:txBody>
          <a:bodyPr>
            <a:normAutofit/>
          </a:bodyPr>
          <a:lstStyle/>
          <a:p>
            <a:pPr marL="0" indent="0">
              <a:buNone/>
            </a:pPr>
            <a:r>
              <a:rPr lang="en-GB" sz="1800" dirty="0" smtClean="0"/>
              <a:t>The site manager could also purchase local raw products that can be used such as gravel for drainage that can help reduce the cost of transport and also reduce the effects that the transport has on the environment.</a:t>
            </a:r>
          </a:p>
          <a:p>
            <a:endParaRPr lang="en-GB" sz="1800" dirty="0" smtClean="0"/>
          </a:p>
          <a:p>
            <a:pPr marL="0" indent="0">
              <a:buNone/>
            </a:pPr>
            <a:r>
              <a:rPr lang="en-GB" sz="1800" dirty="0" smtClean="0"/>
              <a:t>The site manager could also purchase local raw products that can be used such as gravel for drainage that can help reduce the cost of transport and also reduce the effects that the transport has on the environment.</a:t>
            </a:r>
          </a:p>
          <a:p>
            <a:pPr marL="0" indent="0">
              <a:buNone/>
            </a:pPr>
            <a:endParaRPr lang="en-GB" sz="1800" dirty="0" smtClean="0"/>
          </a:p>
          <a:p>
            <a:endParaRPr lang="en-GB" sz="1800" dirty="0"/>
          </a:p>
        </p:txBody>
      </p:sp>
      <p:pic>
        <p:nvPicPr>
          <p:cNvPr id="12290" name="Picture 2" descr="http://www.rainharvest.co.za/wp-content/uploads/2011/04/sustainable-design.jpg"/>
          <p:cNvPicPr>
            <a:picLocks noChangeAspect="1" noChangeArrowheads="1"/>
          </p:cNvPicPr>
          <p:nvPr/>
        </p:nvPicPr>
        <p:blipFill>
          <a:blip r:embed="rId2" cstate="print"/>
          <a:srcRect/>
          <a:stretch>
            <a:fillRect/>
          </a:stretch>
        </p:blipFill>
        <p:spPr bwMode="auto">
          <a:xfrm>
            <a:off x="2123728" y="3789040"/>
            <a:ext cx="4762500" cy="2852936"/>
          </a:xfrm>
          <a:prstGeom prst="rect">
            <a:avLst/>
          </a:prstGeom>
          <a:noFill/>
        </p:spPr>
      </p:pic>
    </p:spTree>
    <p:extLst>
      <p:ext uri="{BB962C8B-B14F-4D97-AF65-F5344CB8AC3E}">
        <p14:creationId xmlns:p14="http://schemas.microsoft.com/office/powerpoint/2010/main" val="214310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295</TotalTime>
  <Words>1397</Words>
  <Application>Microsoft Office PowerPoint</Application>
  <PresentationFormat>On-screen Show (4:3)</PresentationFormat>
  <Paragraphs>105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and specification</vt:lpstr>
      <vt:lpstr>Improved management of construction sites</vt:lpstr>
      <vt:lpstr>Minimization of pollution</vt:lpstr>
      <vt:lpstr>PowerPoint Presentation</vt:lpstr>
      <vt:lpstr>Soil quality</vt:lpstr>
      <vt:lpstr>Problems that need to be identified when planning.</vt:lpstr>
      <vt:lpstr>Marine</vt:lpstr>
      <vt:lpstr>Effects</vt:lpstr>
      <vt:lpstr>Agricultural.</vt:lpstr>
      <vt:lpstr>forestry</vt:lpstr>
      <vt:lpstr>Wildlife </vt:lpstr>
      <vt:lpstr>Natural amenities</vt:lpstr>
      <vt:lpstr>Beaches and mountains</vt:lpstr>
      <vt:lpstr>PowerPoint Presentation</vt:lpstr>
      <vt:lpstr>Noise pollution</vt:lpstr>
      <vt:lpstr> Air pollution </vt:lpstr>
      <vt:lpstr>      Waste disposal</vt:lpstr>
      <vt:lpstr>Water pollution</vt:lpstr>
    </vt:vector>
  </TitlesOfParts>
  <Company>Neath Port Talbot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Andrew</dc:creator>
  <cp:lastModifiedBy>Windows User</cp:lastModifiedBy>
  <cp:revision>32</cp:revision>
  <dcterms:created xsi:type="dcterms:W3CDTF">2014-09-15T12:24:43Z</dcterms:created>
  <dcterms:modified xsi:type="dcterms:W3CDTF">2015-09-24T10:20:42Z</dcterms:modified>
</cp:coreProperties>
</file>