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7" r:id="rId2"/>
    <p:sldId id="258" r:id="rId3"/>
    <p:sldId id="266" r:id="rId4"/>
    <p:sldId id="259" r:id="rId5"/>
    <p:sldId id="260" r:id="rId6"/>
    <p:sldId id="261" r:id="rId7"/>
    <p:sldId id="262" r:id="rId8"/>
    <p:sldId id="263" r:id="rId9"/>
    <p:sldId id="264" r:id="rId10"/>
    <p:sldId id="265" r:id="rId11"/>
    <p:sldId id="25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8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B8DCE2C-66D7-4336-AD90-226119143716}" type="datetimeFigureOut">
              <a:rPr lang="en-GB" smtClean="0"/>
              <a:t>24/11/2015</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CD7F073-85C6-40C7-B943-262D096FA56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8DCE2C-66D7-4336-AD90-226119143716}" type="datetimeFigureOut">
              <a:rPr lang="en-GB" smtClean="0"/>
              <a:t>24/11/2015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CD7F073-85C6-40C7-B943-262D096FA56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8DCE2C-66D7-4336-AD90-226119143716}" type="datetimeFigureOut">
              <a:rPr lang="en-GB" smtClean="0"/>
              <a:t>24/11/2015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CD7F073-85C6-40C7-B943-262D096FA56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8DCE2C-66D7-4336-AD90-226119143716}" type="datetimeFigureOut">
              <a:rPr lang="en-GB" smtClean="0"/>
              <a:t>24/11/2015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CD7F073-85C6-40C7-B943-262D096FA562}"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B8DCE2C-66D7-4336-AD90-226119143716}" type="datetimeFigureOut">
              <a:rPr lang="en-GB" smtClean="0"/>
              <a:t>24/11/2015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CD7F073-85C6-40C7-B943-262D096FA562}"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B8DCE2C-66D7-4336-AD90-226119143716}" type="datetimeFigureOut">
              <a:rPr lang="en-GB" smtClean="0"/>
              <a:t>24/11/2015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CD7F073-85C6-40C7-B943-262D096FA562}"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B8DCE2C-66D7-4336-AD90-226119143716}" type="datetimeFigureOut">
              <a:rPr lang="en-GB" smtClean="0"/>
              <a:t>24/11/2015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CD7F073-85C6-40C7-B943-262D096FA56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B8DCE2C-66D7-4336-AD90-226119143716}" type="datetimeFigureOut">
              <a:rPr lang="en-GB" smtClean="0"/>
              <a:t>24/11/2015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CD7F073-85C6-40C7-B943-262D096FA562}"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B8DCE2C-66D7-4336-AD90-226119143716}" type="datetimeFigureOut">
              <a:rPr lang="en-GB" smtClean="0"/>
              <a:t>24/11/2015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CD7F073-85C6-40C7-B943-262D096FA56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B8DCE2C-66D7-4336-AD90-226119143716}" type="datetimeFigureOut">
              <a:rPr lang="en-GB" smtClean="0"/>
              <a:t>24/11/2015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CD7F073-85C6-40C7-B943-262D096FA56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B8DCE2C-66D7-4336-AD90-226119143716}" type="datetimeFigureOut">
              <a:rPr lang="en-GB" smtClean="0"/>
              <a:t>24/11/2015</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CD7F073-85C6-40C7-B943-262D096FA562}"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B8DCE2C-66D7-4336-AD90-226119143716}" type="datetimeFigureOut">
              <a:rPr lang="en-GB" smtClean="0"/>
              <a:t>24/11/2015</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CD7F073-85C6-40C7-B943-262D096FA56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Legislation</a:t>
            </a:r>
          </a:p>
          <a:p>
            <a:r>
              <a:rPr lang="en-GB" dirty="0" smtClean="0"/>
              <a:t>Control</a:t>
            </a:r>
          </a:p>
          <a:p>
            <a:r>
              <a:rPr lang="en-GB" dirty="0" smtClean="0"/>
              <a:t>Design and Specification</a:t>
            </a:r>
          </a:p>
          <a:p>
            <a:r>
              <a:rPr lang="en-GB" dirty="0" smtClean="0"/>
              <a:t>Management</a:t>
            </a:r>
          </a:p>
        </p:txBody>
      </p:sp>
      <p:sp>
        <p:nvSpPr>
          <p:cNvPr id="2" name="Title 1"/>
          <p:cNvSpPr>
            <a:spLocks noGrp="1"/>
          </p:cNvSpPr>
          <p:nvPr>
            <p:ph type="title"/>
          </p:nvPr>
        </p:nvSpPr>
        <p:spPr/>
        <p:txBody>
          <a:bodyPr>
            <a:normAutofit fontScale="90000"/>
          </a:bodyPr>
          <a:lstStyle/>
          <a:p>
            <a:r>
              <a:rPr lang="en-GB" dirty="0" smtClean="0"/>
              <a:t>How to Protect the Local Environment</a:t>
            </a:r>
            <a:endParaRPr lang="en-GB" dirty="0"/>
          </a:p>
        </p:txBody>
      </p:sp>
    </p:spTree>
    <p:extLst>
      <p:ext uri="{BB962C8B-B14F-4D97-AF65-F5344CB8AC3E}">
        <p14:creationId xmlns:p14="http://schemas.microsoft.com/office/powerpoint/2010/main" val="45531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en-GB" dirty="0" smtClean="0"/>
              <a:t>Environmental impact assessment (EIA) will give a clear picture of the effect on the environment</a:t>
            </a:r>
          </a:p>
          <a:p>
            <a:r>
              <a:rPr lang="en-GB" dirty="0" smtClean="0"/>
              <a:t>Normally a checklist of items that needs careful assessments </a:t>
            </a:r>
          </a:p>
          <a:p>
            <a:pPr lvl="1"/>
            <a:r>
              <a:rPr lang="en-GB" dirty="0" smtClean="0"/>
              <a:t>Waste Disposal</a:t>
            </a:r>
          </a:p>
          <a:p>
            <a:pPr lvl="1"/>
            <a:r>
              <a:rPr lang="en-GB" dirty="0" smtClean="0"/>
              <a:t>Thermal Efficiency</a:t>
            </a:r>
          </a:p>
          <a:p>
            <a:pPr lvl="1"/>
            <a:r>
              <a:rPr lang="en-GB" dirty="0" smtClean="0"/>
              <a:t>Water Discharge</a:t>
            </a:r>
          </a:p>
          <a:p>
            <a:pPr lvl="1"/>
            <a:r>
              <a:rPr lang="en-GB" dirty="0" smtClean="0"/>
              <a:t>Heat Discharge</a:t>
            </a:r>
          </a:p>
          <a:p>
            <a:pPr lvl="1"/>
            <a:r>
              <a:rPr lang="en-GB" dirty="0" smtClean="0"/>
              <a:t>Water Vapour Discharge</a:t>
            </a:r>
          </a:p>
          <a:p>
            <a:endParaRPr lang="en-GB" dirty="0" smtClean="0"/>
          </a:p>
          <a:p>
            <a:r>
              <a:rPr lang="en-GB" dirty="0" smtClean="0"/>
              <a:t>Site managers important to ensure all possible measures are taken to protect the environment</a:t>
            </a:r>
          </a:p>
          <a:p>
            <a:r>
              <a:rPr lang="en-GB" dirty="0" smtClean="0"/>
              <a:t>Measures can include</a:t>
            </a:r>
          </a:p>
          <a:p>
            <a:pPr lvl="1"/>
            <a:r>
              <a:rPr lang="en-GB" dirty="0" smtClean="0"/>
              <a:t>Spill kits for machines and fuel storage areas</a:t>
            </a:r>
          </a:p>
          <a:p>
            <a:pPr lvl="1"/>
            <a:r>
              <a:rPr lang="en-GB" dirty="0" smtClean="0"/>
              <a:t>Suitable storage of COSHH controlled substances</a:t>
            </a:r>
          </a:p>
          <a:p>
            <a:pPr lvl="1"/>
            <a:r>
              <a:rPr lang="en-GB" dirty="0" smtClean="0"/>
              <a:t>Prevent illegal spillages </a:t>
            </a:r>
          </a:p>
          <a:p>
            <a:pPr lvl="1"/>
            <a:r>
              <a:rPr lang="en-GB" dirty="0" smtClean="0"/>
              <a:t>Prevent silt being pumped into drainage systems</a:t>
            </a:r>
          </a:p>
          <a:p>
            <a:pPr lvl="1"/>
            <a:r>
              <a:rPr lang="en-GB" dirty="0" smtClean="0"/>
              <a:t>Recycle as much waste as possible</a:t>
            </a:r>
          </a:p>
          <a:p>
            <a:pPr lvl="1"/>
            <a:r>
              <a:rPr lang="en-GB" dirty="0" smtClean="0"/>
              <a:t>Select local supplies for materials where ever possible</a:t>
            </a:r>
          </a:p>
          <a:p>
            <a:pPr lvl="1"/>
            <a:endParaRPr lang="en-GB" dirty="0"/>
          </a:p>
          <a:p>
            <a:r>
              <a:rPr lang="en-GB" dirty="0" smtClean="0"/>
              <a:t>Have Clear </a:t>
            </a:r>
            <a:r>
              <a:rPr lang="en-GB" dirty="0"/>
              <a:t>policies and </a:t>
            </a:r>
            <a:r>
              <a:rPr lang="en-GB" dirty="0" smtClean="0"/>
              <a:t>objectives</a:t>
            </a:r>
          </a:p>
          <a:p>
            <a:pPr lvl="1"/>
            <a:r>
              <a:rPr lang="en-GB" dirty="0" smtClean="0"/>
              <a:t>Makes a statement that the company is conscious over the impact that they have on the environment</a:t>
            </a:r>
          </a:p>
          <a:p>
            <a:r>
              <a:rPr lang="en-GB" dirty="0" smtClean="0"/>
              <a:t>Policies should be monitored and review regularly</a:t>
            </a:r>
          </a:p>
          <a:p>
            <a:r>
              <a:rPr lang="en-GB" dirty="0" smtClean="0"/>
              <a:t>Educate the workforce about the problem</a:t>
            </a:r>
          </a:p>
          <a:p>
            <a:r>
              <a:rPr lang="en-GB" dirty="0" smtClean="0"/>
              <a:t>Tool box talks to highlight key areas and to inform the workforce</a:t>
            </a:r>
            <a:endParaRPr lang="en-GB" dirty="0"/>
          </a:p>
        </p:txBody>
      </p:sp>
      <p:sp>
        <p:nvSpPr>
          <p:cNvPr id="2" name="Title 1"/>
          <p:cNvSpPr>
            <a:spLocks noGrp="1"/>
          </p:cNvSpPr>
          <p:nvPr>
            <p:ph type="title"/>
          </p:nvPr>
        </p:nvSpPr>
        <p:spPr/>
        <p:txBody>
          <a:bodyPr/>
          <a:lstStyle/>
          <a:p>
            <a:r>
              <a:rPr lang="en-GB" dirty="0" smtClean="0"/>
              <a:t>Management</a:t>
            </a:r>
            <a:endParaRPr lang="en-GB" dirty="0"/>
          </a:p>
        </p:txBody>
      </p:sp>
    </p:spTree>
    <p:extLst>
      <p:ext uri="{BB962C8B-B14F-4D97-AF65-F5344CB8AC3E}">
        <p14:creationId xmlns:p14="http://schemas.microsoft.com/office/powerpoint/2010/main" val="197317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1000"/>
                                        <p:tgtEl>
                                          <p:spTgt spid="3">
                                            <p:txEl>
                                              <p:pRg st="9" end="9"/>
                                            </p:txEl>
                                          </p:spTgt>
                                        </p:tgtEl>
                                      </p:cBhvr>
                                    </p:animEffect>
                                    <p:anim calcmode="lin" valueType="num">
                                      <p:cBhvr>
                                        <p:cTn id="5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1000"/>
                                        <p:tgtEl>
                                          <p:spTgt spid="3">
                                            <p:txEl>
                                              <p:pRg st="10" end="10"/>
                                            </p:txEl>
                                          </p:spTgt>
                                        </p:tgtEl>
                                      </p:cBhvr>
                                    </p:animEffect>
                                    <p:anim calcmode="lin" valueType="num">
                                      <p:cBhvr>
                                        <p:cTn id="6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1000"/>
                                        <p:tgtEl>
                                          <p:spTgt spid="3">
                                            <p:txEl>
                                              <p:pRg st="11" end="11"/>
                                            </p:txEl>
                                          </p:spTgt>
                                        </p:tgtEl>
                                      </p:cBhvr>
                                    </p:animEffect>
                                    <p:anim calcmode="lin" valueType="num">
                                      <p:cBhvr>
                                        <p:cTn id="6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1000"/>
                                        <p:tgtEl>
                                          <p:spTgt spid="3">
                                            <p:txEl>
                                              <p:pRg st="12" end="12"/>
                                            </p:txEl>
                                          </p:spTgt>
                                        </p:tgtEl>
                                      </p:cBhvr>
                                    </p:animEffect>
                                    <p:anim calcmode="lin" valueType="num">
                                      <p:cBhvr>
                                        <p:cTn id="73"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fade">
                                      <p:cBhvr>
                                        <p:cTn id="77" dur="1000"/>
                                        <p:tgtEl>
                                          <p:spTgt spid="3">
                                            <p:txEl>
                                              <p:pRg st="13" end="13"/>
                                            </p:txEl>
                                          </p:spTgt>
                                        </p:tgtEl>
                                      </p:cBhvr>
                                    </p:animEffect>
                                    <p:anim calcmode="lin" valueType="num">
                                      <p:cBhvr>
                                        <p:cTn id="78"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3">
                                            <p:txEl>
                                              <p:pRg st="14" end="14"/>
                                            </p:txEl>
                                          </p:spTgt>
                                        </p:tgtEl>
                                        <p:attrNameLst>
                                          <p:attrName>style.visibility</p:attrName>
                                        </p:attrNameLst>
                                      </p:cBhvr>
                                      <p:to>
                                        <p:strVal val="visible"/>
                                      </p:to>
                                    </p:set>
                                    <p:animEffect transition="in" filter="fade">
                                      <p:cBhvr>
                                        <p:cTn id="82" dur="1000"/>
                                        <p:tgtEl>
                                          <p:spTgt spid="3">
                                            <p:txEl>
                                              <p:pRg st="14" end="14"/>
                                            </p:txEl>
                                          </p:spTgt>
                                        </p:tgtEl>
                                      </p:cBhvr>
                                    </p:animEffect>
                                    <p:anim calcmode="lin" valueType="num">
                                      <p:cBhvr>
                                        <p:cTn id="83"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3">
                                            <p:txEl>
                                              <p:pRg st="15" end="15"/>
                                            </p:txEl>
                                          </p:spTgt>
                                        </p:tgtEl>
                                        <p:attrNameLst>
                                          <p:attrName>style.visibility</p:attrName>
                                        </p:attrNameLst>
                                      </p:cBhvr>
                                      <p:to>
                                        <p:strVal val="visible"/>
                                      </p:to>
                                    </p:set>
                                    <p:animEffect transition="in" filter="fade">
                                      <p:cBhvr>
                                        <p:cTn id="87" dur="1000"/>
                                        <p:tgtEl>
                                          <p:spTgt spid="3">
                                            <p:txEl>
                                              <p:pRg st="15" end="15"/>
                                            </p:txEl>
                                          </p:spTgt>
                                        </p:tgtEl>
                                      </p:cBhvr>
                                    </p:animEffect>
                                    <p:anim calcmode="lin" valueType="num">
                                      <p:cBhvr>
                                        <p:cTn id="88"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89"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nodeType="clickEffect">
                                  <p:stCondLst>
                                    <p:cond delay="0"/>
                                  </p:stCondLst>
                                  <p:childTnLst>
                                    <p:set>
                                      <p:cBhvr>
                                        <p:cTn id="93" dur="1" fill="hold">
                                          <p:stCondLst>
                                            <p:cond delay="0"/>
                                          </p:stCondLst>
                                        </p:cTn>
                                        <p:tgtEl>
                                          <p:spTgt spid="3">
                                            <p:txEl>
                                              <p:pRg st="17" end="17"/>
                                            </p:txEl>
                                          </p:spTgt>
                                        </p:tgtEl>
                                        <p:attrNameLst>
                                          <p:attrName>style.visibility</p:attrName>
                                        </p:attrNameLst>
                                      </p:cBhvr>
                                      <p:to>
                                        <p:strVal val="visible"/>
                                      </p:to>
                                    </p:set>
                                    <p:animEffect transition="in" filter="fade">
                                      <p:cBhvr>
                                        <p:cTn id="94" dur="1000"/>
                                        <p:tgtEl>
                                          <p:spTgt spid="3">
                                            <p:txEl>
                                              <p:pRg st="17" end="17"/>
                                            </p:txEl>
                                          </p:spTgt>
                                        </p:tgtEl>
                                      </p:cBhvr>
                                    </p:animEffect>
                                    <p:anim calcmode="lin" valueType="num">
                                      <p:cBhvr>
                                        <p:cTn id="95"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96" dur="1000" fill="hold"/>
                                        <p:tgtEl>
                                          <p:spTgt spid="3">
                                            <p:txEl>
                                              <p:pRg st="17" end="17"/>
                                            </p:txEl>
                                          </p:spTgt>
                                        </p:tgtEl>
                                        <p:attrNameLst>
                                          <p:attrName>ppt_y</p:attrName>
                                        </p:attrNameLst>
                                      </p:cBhvr>
                                      <p:tavLst>
                                        <p:tav tm="0">
                                          <p:val>
                                            <p:strVal val="#ppt_y+.1"/>
                                          </p:val>
                                        </p:tav>
                                        <p:tav tm="100000">
                                          <p:val>
                                            <p:strVal val="#ppt_y"/>
                                          </p:val>
                                        </p:tav>
                                      </p:tavLst>
                                    </p:anim>
                                  </p:childTnLst>
                                </p:cTn>
                              </p:par>
                              <p:par>
                                <p:cTn id="97" presetID="42" presetClass="entr" presetSubtype="0" fill="hold" nodeType="withEffect">
                                  <p:stCondLst>
                                    <p:cond delay="0"/>
                                  </p:stCondLst>
                                  <p:childTnLst>
                                    <p:set>
                                      <p:cBhvr>
                                        <p:cTn id="98" dur="1" fill="hold">
                                          <p:stCondLst>
                                            <p:cond delay="0"/>
                                          </p:stCondLst>
                                        </p:cTn>
                                        <p:tgtEl>
                                          <p:spTgt spid="3">
                                            <p:txEl>
                                              <p:pRg st="18" end="18"/>
                                            </p:txEl>
                                          </p:spTgt>
                                        </p:tgtEl>
                                        <p:attrNameLst>
                                          <p:attrName>style.visibility</p:attrName>
                                        </p:attrNameLst>
                                      </p:cBhvr>
                                      <p:to>
                                        <p:strVal val="visible"/>
                                      </p:to>
                                    </p:set>
                                    <p:animEffect transition="in" filter="fade">
                                      <p:cBhvr>
                                        <p:cTn id="99" dur="1000"/>
                                        <p:tgtEl>
                                          <p:spTgt spid="3">
                                            <p:txEl>
                                              <p:pRg st="18" end="18"/>
                                            </p:txEl>
                                          </p:spTgt>
                                        </p:tgtEl>
                                      </p:cBhvr>
                                    </p:animEffect>
                                    <p:anim calcmode="lin" valueType="num">
                                      <p:cBhvr>
                                        <p:cTn id="100"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101"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2" presetClass="entr" presetSubtype="0" fill="hold" nodeType="clickEffect">
                                  <p:stCondLst>
                                    <p:cond delay="0"/>
                                  </p:stCondLst>
                                  <p:childTnLst>
                                    <p:set>
                                      <p:cBhvr>
                                        <p:cTn id="105" dur="1" fill="hold">
                                          <p:stCondLst>
                                            <p:cond delay="0"/>
                                          </p:stCondLst>
                                        </p:cTn>
                                        <p:tgtEl>
                                          <p:spTgt spid="3">
                                            <p:txEl>
                                              <p:pRg st="19" end="19"/>
                                            </p:txEl>
                                          </p:spTgt>
                                        </p:tgtEl>
                                        <p:attrNameLst>
                                          <p:attrName>style.visibility</p:attrName>
                                        </p:attrNameLst>
                                      </p:cBhvr>
                                      <p:to>
                                        <p:strVal val="visible"/>
                                      </p:to>
                                    </p:set>
                                    <p:animEffect transition="in" filter="fade">
                                      <p:cBhvr>
                                        <p:cTn id="106" dur="1000"/>
                                        <p:tgtEl>
                                          <p:spTgt spid="3">
                                            <p:txEl>
                                              <p:pRg st="19" end="19"/>
                                            </p:txEl>
                                          </p:spTgt>
                                        </p:tgtEl>
                                      </p:cBhvr>
                                    </p:animEffect>
                                    <p:anim calcmode="lin" valueType="num">
                                      <p:cBhvr>
                                        <p:cTn id="107"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108" dur="1000" fill="hold"/>
                                        <p:tgtEl>
                                          <p:spTgt spid="3">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2" presetClass="entr" presetSubtype="0" fill="hold" nodeType="clickEffect">
                                  <p:stCondLst>
                                    <p:cond delay="0"/>
                                  </p:stCondLst>
                                  <p:childTnLst>
                                    <p:set>
                                      <p:cBhvr>
                                        <p:cTn id="112" dur="1" fill="hold">
                                          <p:stCondLst>
                                            <p:cond delay="0"/>
                                          </p:stCondLst>
                                        </p:cTn>
                                        <p:tgtEl>
                                          <p:spTgt spid="3">
                                            <p:txEl>
                                              <p:pRg st="20" end="20"/>
                                            </p:txEl>
                                          </p:spTgt>
                                        </p:tgtEl>
                                        <p:attrNameLst>
                                          <p:attrName>style.visibility</p:attrName>
                                        </p:attrNameLst>
                                      </p:cBhvr>
                                      <p:to>
                                        <p:strVal val="visible"/>
                                      </p:to>
                                    </p:set>
                                    <p:animEffect transition="in" filter="fade">
                                      <p:cBhvr>
                                        <p:cTn id="113" dur="1000"/>
                                        <p:tgtEl>
                                          <p:spTgt spid="3">
                                            <p:txEl>
                                              <p:pRg st="20" end="20"/>
                                            </p:txEl>
                                          </p:spTgt>
                                        </p:tgtEl>
                                      </p:cBhvr>
                                    </p:animEffect>
                                    <p:anim calcmode="lin" valueType="num">
                                      <p:cBhvr>
                                        <p:cTn id="114" dur="1000" fill="hold"/>
                                        <p:tgtEl>
                                          <p:spTgt spid="3">
                                            <p:txEl>
                                              <p:pRg st="20" end="20"/>
                                            </p:txEl>
                                          </p:spTgt>
                                        </p:tgtEl>
                                        <p:attrNameLst>
                                          <p:attrName>ppt_x</p:attrName>
                                        </p:attrNameLst>
                                      </p:cBhvr>
                                      <p:tavLst>
                                        <p:tav tm="0">
                                          <p:val>
                                            <p:strVal val="#ppt_x"/>
                                          </p:val>
                                        </p:tav>
                                        <p:tav tm="100000">
                                          <p:val>
                                            <p:strVal val="#ppt_x"/>
                                          </p:val>
                                        </p:tav>
                                      </p:tavLst>
                                    </p:anim>
                                    <p:anim calcmode="lin" valueType="num">
                                      <p:cBhvr>
                                        <p:cTn id="115" dur="1000" fill="hold"/>
                                        <p:tgtEl>
                                          <p:spTgt spid="3">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42" presetClass="entr" presetSubtype="0" fill="hold" nodeType="clickEffect">
                                  <p:stCondLst>
                                    <p:cond delay="0"/>
                                  </p:stCondLst>
                                  <p:childTnLst>
                                    <p:set>
                                      <p:cBhvr>
                                        <p:cTn id="119" dur="1" fill="hold">
                                          <p:stCondLst>
                                            <p:cond delay="0"/>
                                          </p:stCondLst>
                                        </p:cTn>
                                        <p:tgtEl>
                                          <p:spTgt spid="3">
                                            <p:txEl>
                                              <p:pRg st="21" end="21"/>
                                            </p:txEl>
                                          </p:spTgt>
                                        </p:tgtEl>
                                        <p:attrNameLst>
                                          <p:attrName>style.visibility</p:attrName>
                                        </p:attrNameLst>
                                      </p:cBhvr>
                                      <p:to>
                                        <p:strVal val="visible"/>
                                      </p:to>
                                    </p:set>
                                    <p:animEffect transition="in" filter="fade">
                                      <p:cBhvr>
                                        <p:cTn id="120" dur="1000"/>
                                        <p:tgtEl>
                                          <p:spTgt spid="3">
                                            <p:txEl>
                                              <p:pRg st="21" end="21"/>
                                            </p:txEl>
                                          </p:spTgt>
                                        </p:tgtEl>
                                      </p:cBhvr>
                                    </p:animEffect>
                                    <p:anim calcmode="lin" valueType="num">
                                      <p:cBhvr>
                                        <p:cTn id="121" dur="1000" fill="hold"/>
                                        <p:tgtEl>
                                          <p:spTgt spid="3">
                                            <p:txEl>
                                              <p:pRg st="21" end="21"/>
                                            </p:txEl>
                                          </p:spTgt>
                                        </p:tgtEl>
                                        <p:attrNameLst>
                                          <p:attrName>ppt_x</p:attrName>
                                        </p:attrNameLst>
                                      </p:cBhvr>
                                      <p:tavLst>
                                        <p:tav tm="0">
                                          <p:val>
                                            <p:strVal val="#ppt_x"/>
                                          </p:val>
                                        </p:tav>
                                        <p:tav tm="100000">
                                          <p:val>
                                            <p:strVal val="#ppt_x"/>
                                          </p:val>
                                        </p:tav>
                                      </p:tavLst>
                                    </p:anim>
                                    <p:anim calcmode="lin" valueType="num">
                                      <p:cBhvr>
                                        <p:cTn id="122" dur="1000" fill="hold"/>
                                        <p:tgtEl>
                                          <p:spTgt spid="3">
                                            <p:txEl>
                                              <p:pRg st="21" end="2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80583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Acts of parliament introduced to protect the environment include</a:t>
            </a:r>
          </a:p>
          <a:p>
            <a:pPr lvl="1"/>
            <a:r>
              <a:rPr lang="en-GB" dirty="0" smtClean="0"/>
              <a:t>Water Act 1989</a:t>
            </a:r>
          </a:p>
          <a:p>
            <a:pPr lvl="1"/>
            <a:r>
              <a:rPr lang="en-GB" dirty="0" smtClean="0"/>
              <a:t>Control of Pollution (Amendment) Act 1990</a:t>
            </a:r>
          </a:p>
          <a:p>
            <a:pPr lvl="1"/>
            <a:r>
              <a:rPr lang="en-GB" dirty="0" smtClean="0"/>
              <a:t>Environmental Protection Act (EPA) 1990</a:t>
            </a:r>
          </a:p>
          <a:p>
            <a:pPr lvl="1"/>
            <a:r>
              <a:rPr lang="en-GB" dirty="0" smtClean="0"/>
              <a:t>Land Drainage Act 1991</a:t>
            </a:r>
          </a:p>
          <a:p>
            <a:pPr lvl="1"/>
            <a:r>
              <a:rPr lang="en-GB" dirty="0" smtClean="0"/>
              <a:t>Water Resources Act 1991</a:t>
            </a:r>
          </a:p>
          <a:p>
            <a:pPr lvl="1"/>
            <a:r>
              <a:rPr lang="en-GB" dirty="0" smtClean="0"/>
              <a:t>Environment Act 1995</a:t>
            </a:r>
          </a:p>
        </p:txBody>
      </p:sp>
      <p:sp>
        <p:nvSpPr>
          <p:cNvPr id="2" name="Title 1"/>
          <p:cNvSpPr>
            <a:spLocks noGrp="1"/>
          </p:cNvSpPr>
          <p:nvPr>
            <p:ph type="title"/>
          </p:nvPr>
        </p:nvSpPr>
        <p:spPr/>
        <p:txBody>
          <a:bodyPr>
            <a:normAutofit/>
          </a:bodyPr>
          <a:lstStyle/>
          <a:p>
            <a:r>
              <a:rPr lang="en-GB" dirty="0" smtClean="0"/>
              <a:t>Legislation</a:t>
            </a:r>
            <a:endParaRPr lang="en-GB" dirty="0"/>
          </a:p>
        </p:txBody>
      </p:sp>
    </p:spTree>
    <p:extLst>
      <p:ext uri="{BB962C8B-B14F-4D97-AF65-F5344CB8AC3E}">
        <p14:creationId xmlns:p14="http://schemas.microsoft.com/office/powerpoint/2010/main" val="57516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Control methods are used to monitor and guide the contractor along the required path.  This is done by using the </a:t>
            </a:r>
            <a:r>
              <a:rPr lang="en-GB" dirty="0" smtClean="0"/>
              <a:t>following:-</a:t>
            </a:r>
          </a:p>
          <a:p>
            <a:pPr marL="109728" indent="0">
              <a:buNone/>
            </a:pPr>
            <a:r>
              <a:rPr lang="en-GB" dirty="0" smtClean="0"/>
              <a:t> </a:t>
            </a:r>
          </a:p>
          <a:p>
            <a:pPr lvl="0"/>
            <a:r>
              <a:rPr lang="en-GB" dirty="0"/>
              <a:t>Health and Safety Executive</a:t>
            </a:r>
          </a:p>
          <a:p>
            <a:pPr lvl="0"/>
            <a:r>
              <a:rPr lang="en-GB" dirty="0"/>
              <a:t>Environment </a:t>
            </a:r>
            <a:r>
              <a:rPr lang="en-GB" dirty="0" smtClean="0"/>
              <a:t>Agency – Natural resources wales.</a:t>
            </a:r>
            <a:endParaRPr lang="en-GB" dirty="0"/>
          </a:p>
          <a:p>
            <a:pPr lvl="0"/>
            <a:r>
              <a:rPr lang="en-GB" dirty="0"/>
              <a:t>Local Authorities</a:t>
            </a:r>
          </a:p>
          <a:p>
            <a:pPr marL="109728" indent="0">
              <a:buNone/>
            </a:pPr>
            <a:endParaRPr lang="en-GB" dirty="0"/>
          </a:p>
          <a:p>
            <a:endParaRPr lang="en-GB" dirty="0"/>
          </a:p>
        </p:txBody>
      </p:sp>
      <p:sp>
        <p:nvSpPr>
          <p:cNvPr id="3" name="Title 2"/>
          <p:cNvSpPr>
            <a:spLocks noGrp="1"/>
          </p:cNvSpPr>
          <p:nvPr>
            <p:ph type="title"/>
          </p:nvPr>
        </p:nvSpPr>
        <p:spPr/>
        <p:txBody>
          <a:bodyPr/>
          <a:lstStyle/>
          <a:p>
            <a:r>
              <a:rPr lang="en-GB" dirty="0" smtClean="0"/>
              <a:t>Control </a:t>
            </a:r>
            <a:endParaRPr lang="en-GB" dirty="0"/>
          </a:p>
        </p:txBody>
      </p:sp>
    </p:spTree>
    <p:extLst>
      <p:ext uri="{BB962C8B-B14F-4D97-AF65-F5344CB8AC3E}">
        <p14:creationId xmlns:p14="http://schemas.microsoft.com/office/powerpoint/2010/main" val="2640157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Has the power to enforce government legislation</a:t>
            </a:r>
          </a:p>
          <a:p>
            <a:pPr lvl="1"/>
            <a:r>
              <a:rPr lang="en-GB" dirty="0" smtClean="0"/>
              <a:t>Has small input into environmental laws apart from the nuclear directive governing the release of radiation</a:t>
            </a:r>
          </a:p>
          <a:p>
            <a:pPr lvl="1"/>
            <a:r>
              <a:rPr lang="en-GB" dirty="0" smtClean="0"/>
              <a:t>Primarily investigates safety in environmental issues (PPE being used while cleaning up spillages)</a:t>
            </a:r>
          </a:p>
          <a:p>
            <a:r>
              <a:rPr lang="en-GB" dirty="0" smtClean="0"/>
              <a:t>Has the power to prosecute if safety regulations are breached.</a:t>
            </a:r>
          </a:p>
          <a:p>
            <a:pPr lvl="1"/>
            <a:endParaRPr lang="en-GB" dirty="0"/>
          </a:p>
        </p:txBody>
      </p:sp>
      <p:sp>
        <p:nvSpPr>
          <p:cNvPr id="2" name="Title 1"/>
          <p:cNvSpPr>
            <a:spLocks noGrp="1"/>
          </p:cNvSpPr>
          <p:nvPr>
            <p:ph type="title"/>
          </p:nvPr>
        </p:nvSpPr>
        <p:spPr/>
        <p:txBody>
          <a:bodyPr>
            <a:normAutofit fontScale="90000"/>
          </a:bodyPr>
          <a:lstStyle/>
          <a:p>
            <a:r>
              <a:rPr lang="en-GB" dirty="0" smtClean="0"/>
              <a:t>Health and Safety Executive (HSE)</a:t>
            </a:r>
            <a:endParaRPr lang="en-GB" dirty="0"/>
          </a:p>
        </p:txBody>
      </p:sp>
    </p:spTree>
    <p:extLst>
      <p:ext uri="{BB962C8B-B14F-4D97-AF65-F5344CB8AC3E}">
        <p14:creationId xmlns:p14="http://schemas.microsoft.com/office/powerpoint/2010/main" val="417977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en-GB" dirty="0" smtClean="0"/>
              <a:t>As of 1 October 2012, now operates a fee for intervention recovery scheme.</a:t>
            </a:r>
          </a:p>
          <a:p>
            <a:pPr lvl="1"/>
            <a:r>
              <a:rPr lang="en-GB" dirty="0" smtClean="0"/>
              <a:t>Health and Safety (Fees) Regulations 2012 states that those who break health and safety laws are liable for recovery of related costs</a:t>
            </a:r>
          </a:p>
          <a:p>
            <a:pPr lvl="1"/>
            <a:r>
              <a:rPr lang="en-GB" dirty="0" smtClean="0"/>
              <a:t>This includes</a:t>
            </a:r>
          </a:p>
          <a:p>
            <a:pPr lvl="2"/>
            <a:r>
              <a:rPr lang="en-GB" dirty="0" smtClean="0"/>
              <a:t>Inspection</a:t>
            </a:r>
          </a:p>
          <a:p>
            <a:pPr lvl="2"/>
            <a:r>
              <a:rPr lang="en-GB" dirty="0" smtClean="0"/>
              <a:t>Investigation</a:t>
            </a:r>
          </a:p>
          <a:p>
            <a:pPr lvl="2"/>
            <a:r>
              <a:rPr lang="en-GB" dirty="0" smtClean="0"/>
              <a:t>Taking enforcement action</a:t>
            </a:r>
            <a:endParaRPr lang="en-GB" dirty="0"/>
          </a:p>
          <a:p>
            <a:pPr marL="109728" indent="0">
              <a:buNone/>
            </a:pPr>
            <a:endParaRPr lang="en-GB" dirty="0" smtClean="0"/>
          </a:p>
          <a:p>
            <a:endParaRPr lang="en-GB" dirty="0"/>
          </a:p>
        </p:txBody>
      </p:sp>
    </p:spTree>
    <p:extLst>
      <p:ext uri="{BB962C8B-B14F-4D97-AF65-F5344CB8AC3E}">
        <p14:creationId xmlns:p14="http://schemas.microsoft.com/office/powerpoint/2010/main" val="296305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GB" dirty="0" smtClean="0"/>
              <a:t>Is a public body that protects and improves  the environment</a:t>
            </a:r>
          </a:p>
          <a:p>
            <a:r>
              <a:rPr lang="en-GB" dirty="0" smtClean="0"/>
              <a:t>Has passed legislation to protect</a:t>
            </a:r>
          </a:p>
          <a:p>
            <a:pPr lvl="1"/>
            <a:r>
              <a:rPr lang="en-GB" dirty="0" smtClean="0"/>
              <a:t>Air</a:t>
            </a:r>
          </a:p>
          <a:p>
            <a:pPr lvl="1"/>
            <a:r>
              <a:rPr lang="en-GB" dirty="0" smtClean="0"/>
              <a:t>Chemicals</a:t>
            </a:r>
          </a:p>
          <a:p>
            <a:pPr lvl="1"/>
            <a:r>
              <a:rPr lang="en-GB" dirty="0" smtClean="0"/>
              <a:t>Land</a:t>
            </a:r>
          </a:p>
          <a:p>
            <a:pPr lvl="1"/>
            <a:r>
              <a:rPr lang="en-GB" dirty="0" smtClean="0"/>
              <a:t>Water</a:t>
            </a:r>
          </a:p>
          <a:p>
            <a:pPr lvl="1"/>
            <a:r>
              <a:rPr lang="en-GB" dirty="0" smtClean="0"/>
              <a:t>Waste</a:t>
            </a:r>
          </a:p>
          <a:p>
            <a:pPr lvl="1"/>
            <a:r>
              <a:rPr lang="en-GB" dirty="0" smtClean="0"/>
              <a:t>Plant protection</a:t>
            </a:r>
          </a:p>
          <a:p>
            <a:pPr lvl="1"/>
            <a:r>
              <a:rPr lang="en-GB" dirty="0" smtClean="0"/>
              <a:t>Radioactive substances</a:t>
            </a:r>
          </a:p>
          <a:p>
            <a:pPr lvl="1"/>
            <a:r>
              <a:rPr lang="en-GB" dirty="0" smtClean="0"/>
              <a:t>Energy</a:t>
            </a:r>
          </a:p>
          <a:p>
            <a:pPr lvl="1"/>
            <a:r>
              <a:rPr lang="en-GB" dirty="0" smtClean="0"/>
              <a:t>Conservation</a:t>
            </a:r>
          </a:p>
          <a:p>
            <a:pPr lvl="1"/>
            <a:r>
              <a:rPr lang="en-GB" dirty="0" smtClean="0"/>
              <a:t>Noise and statutory nuisance</a:t>
            </a:r>
          </a:p>
          <a:p>
            <a:pPr lvl="1"/>
            <a:r>
              <a:rPr lang="en-GB" dirty="0" smtClean="0"/>
              <a:t>Pollution prevention and control</a:t>
            </a:r>
          </a:p>
          <a:p>
            <a:r>
              <a:rPr lang="en-GB" dirty="0" smtClean="0"/>
              <a:t>Undertake many checks on air and water quality.  They are able to prosecute offenders and also gather evidence for cases going to court</a:t>
            </a:r>
            <a:endParaRPr lang="en-GB" dirty="0"/>
          </a:p>
        </p:txBody>
      </p:sp>
      <p:sp>
        <p:nvSpPr>
          <p:cNvPr id="2" name="Title 1"/>
          <p:cNvSpPr>
            <a:spLocks noGrp="1"/>
          </p:cNvSpPr>
          <p:nvPr>
            <p:ph type="title"/>
          </p:nvPr>
        </p:nvSpPr>
        <p:spPr/>
        <p:txBody>
          <a:bodyPr/>
          <a:lstStyle/>
          <a:p>
            <a:r>
              <a:rPr lang="en-GB" dirty="0" smtClean="0"/>
              <a:t>Environment Agency</a:t>
            </a:r>
            <a:endParaRPr lang="en-GB" dirty="0"/>
          </a:p>
        </p:txBody>
      </p:sp>
    </p:spTree>
    <p:extLst>
      <p:ext uri="{BB962C8B-B14F-4D97-AF65-F5344CB8AC3E}">
        <p14:creationId xmlns:p14="http://schemas.microsoft.com/office/powerpoint/2010/main" val="132767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6" fill="hold">
                            <p:stCondLst>
                              <p:cond delay="1000"/>
                            </p:stCondLst>
                            <p:childTnLst>
                              <p:par>
                                <p:cTn id="27" presetID="2" presetClass="entr" presetSubtype="4" fill="hold"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1" fill="hold">
                            <p:stCondLst>
                              <p:cond delay="1500"/>
                            </p:stCondLst>
                            <p:childTnLst>
                              <p:par>
                                <p:cTn id="32" presetID="2" presetClass="entr" presetSubtype="4" fill="hold"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6" fill="hold">
                            <p:stCondLst>
                              <p:cond delay="2000"/>
                            </p:stCondLst>
                            <p:childTnLst>
                              <p:par>
                                <p:cTn id="37" presetID="2" presetClass="entr" presetSubtype="4" fill="hold"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1" fill="hold">
                            <p:stCondLst>
                              <p:cond delay="2500"/>
                            </p:stCondLst>
                            <p:childTnLst>
                              <p:par>
                                <p:cTn id="42" presetID="2" presetClass="entr" presetSubtype="4" fill="hold"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2" presetClass="entr" presetSubtype="4" fill="hold"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51" fill="hold">
                            <p:stCondLst>
                              <p:cond delay="3500"/>
                            </p:stCondLst>
                            <p:childTnLst>
                              <p:par>
                                <p:cTn id="52" presetID="2" presetClass="entr" presetSubtype="4" fill="hold" nodeType="after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additive="base">
                                        <p:cTn id="54"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56" fill="hold">
                            <p:stCondLst>
                              <p:cond delay="4000"/>
                            </p:stCondLst>
                            <p:childTnLst>
                              <p:par>
                                <p:cTn id="57" presetID="2" presetClass="entr" presetSubtype="4" fill="hold" nodeType="after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 calcmode="lin" valueType="num">
                                      <p:cBhvr additive="base">
                                        <p:cTn id="5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61" fill="hold">
                            <p:stCondLst>
                              <p:cond delay="4500"/>
                            </p:stCondLst>
                            <p:childTnLst>
                              <p:par>
                                <p:cTn id="62" presetID="2" presetClass="entr" presetSubtype="4" fill="hold" nodeType="afterEffect">
                                  <p:stCondLst>
                                    <p:cond delay="0"/>
                                  </p:stCondLst>
                                  <p:childTnLst>
                                    <p:set>
                                      <p:cBhvr>
                                        <p:cTn id="63" dur="1" fill="hold">
                                          <p:stCondLst>
                                            <p:cond delay="0"/>
                                          </p:stCondLst>
                                        </p:cTn>
                                        <p:tgtEl>
                                          <p:spTgt spid="3">
                                            <p:txEl>
                                              <p:pRg st="11" end="11"/>
                                            </p:txEl>
                                          </p:spTgt>
                                        </p:tgtEl>
                                        <p:attrNameLst>
                                          <p:attrName>style.visibility</p:attrName>
                                        </p:attrNameLst>
                                      </p:cBhvr>
                                      <p:to>
                                        <p:strVal val="visible"/>
                                      </p:to>
                                    </p:set>
                                    <p:anim calcmode="lin" valueType="num">
                                      <p:cBhvr additive="base">
                                        <p:cTn id="64"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66" fill="hold">
                            <p:stCondLst>
                              <p:cond delay="5000"/>
                            </p:stCondLst>
                            <p:childTnLst>
                              <p:par>
                                <p:cTn id="67" presetID="2" presetClass="entr" presetSubtype="4" fill="hold" nodeType="afterEffect">
                                  <p:stCondLst>
                                    <p:cond delay="0"/>
                                  </p:stCondLst>
                                  <p:childTnLst>
                                    <p:set>
                                      <p:cBhvr>
                                        <p:cTn id="68" dur="1" fill="hold">
                                          <p:stCondLst>
                                            <p:cond delay="0"/>
                                          </p:stCondLst>
                                        </p:cTn>
                                        <p:tgtEl>
                                          <p:spTgt spid="3">
                                            <p:txEl>
                                              <p:pRg st="12" end="12"/>
                                            </p:txEl>
                                          </p:spTgt>
                                        </p:tgtEl>
                                        <p:attrNameLst>
                                          <p:attrName>style.visibility</p:attrName>
                                        </p:attrNameLst>
                                      </p:cBhvr>
                                      <p:to>
                                        <p:strVal val="visible"/>
                                      </p:to>
                                    </p:set>
                                    <p:anim calcmode="lin" valueType="num">
                                      <p:cBhvr additive="base">
                                        <p:cTn id="6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3">
                                            <p:txEl>
                                              <p:pRg st="13" end="13"/>
                                            </p:txEl>
                                          </p:spTgt>
                                        </p:tgtEl>
                                        <p:attrNameLst>
                                          <p:attrName>style.visibility</p:attrName>
                                        </p:attrNameLst>
                                      </p:cBhvr>
                                      <p:to>
                                        <p:strVal val="visible"/>
                                      </p:to>
                                    </p:set>
                                    <p:anim calcmode="lin" valueType="num">
                                      <p:cBhvr additive="base">
                                        <p:cTn id="7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GB" dirty="0" smtClean="0"/>
              <a:t>Have powers including</a:t>
            </a:r>
          </a:p>
          <a:p>
            <a:pPr lvl="1"/>
            <a:r>
              <a:rPr lang="en-GB" dirty="0" smtClean="0"/>
              <a:t>Planning</a:t>
            </a:r>
          </a:p>
          <a:p>
            <a:pPr lvl="1"/>
            <a:r>
              <a:rPr lang="en-GB" dirty="0" smtClean="0"/>
              <a:t>Environmental Services</a:t>
            </a:r>
          </a:p>
          <a:p>
            <a:pPr lvl="1"/>
            <a:r>
              <a:rPr lang="en-GB" dirty="0" smtClean="0"/>
              <a:t>Building Control</a:t>
            </a:r>
          </a:p>
          <a:p>
            <a:r>
              <a:rPr lang="en-GB" dirty="0" smtClean="0"/>
              <a:t>The Planning department establishes the local plan.  This is done under the planning legislation.  This offers control over the alteration and construction of buildings, the removal of trees and also the development of hard landscaped areas (Parks)</a:t>
            </a:r>
          </a:p>
          <a:p>
            <a:r>
              <a:rPr lang="en-GB" dirty="0" smtClean="0"/>
              <a:t>The list areas which are earmarked for developments in industry, residential and commercial categories.  </a:t>
            </a:r>
          </a:p>
          <a:p>
            <a:pPr lvl="1"/>
            <a:r>
              <a:rPr lang="en-GB" dirty="0" smtClean="0"/>
              <a:t>Helps maintain and protect the environment.</a:t>
            </a:r>
          </a:p>
          <a:p>
            <a:r>
              <a:rPr lang="en-GB" dirty="0" smtClean="0"/>
              <a:t>It is the responsibility of the local authority to provide the following environmental services</a:t>
            </a:r>
          </a:p>
          <a:p>
            <a:pPr lvl="1"/>
            <a:r>
              <a:rPr lang="en-GB" dirty="0" smtClean="0"/>
              <a:t>Recycling</a:t>
            </a:r>
          </a:p>
          <a:p>
            <a:pPr lvl="1"/>
            <a:r>
              <a:rPr lang="en-GB" dirty="0" smtClean="0"/>
              <a:t>Pollution Control</a:t>
            </a:r>
          </a:p>
          <a:p>
            <a:pPr lvl="1"/>
            <a:r>
              <a:rPr lang="en-GB" dirty="0" smtClean="0"/>
              <a:t>Noise Control</a:t>
            </a:r>
          </a:p>
          <a:p>
            <a:pPr lvl="1"/>
            <a:r>
              <a:rPr lang="en-GB" dirty="0" smtClean="0"/>
              <a:t>Clean Air</a:t>
            </a:r>
          </a:p>
          <a:p>
            <a:pPr lvl="1"/>
            <a:r>
              <a:rPr lang="en-GB" dirty="0" smtClean="0"/>
              <a:t>Public Health</a:t>
            </a:r>
          </a:p>
          <a:p>
            <a:pPr lvl="1"/>
            <a:r>
              <a:rPr lang="en-GB" dirty="0" smtClean="0"/>
              <a:t>Food Safety</a:t>
            </a:r>
          </a:p>
          <a:p>
            <a:pPr lvl="1"/>
            <a:r>
              <a:rPr lang="en-GB" dirty="0" smtClean="0"/>
              <a:t>Commercial Waste</a:t>
            </a:r>
          </a:p>
          <a:p>
            <a:pPr lvl="1"/>
            <a:r>
              <a:rPr lang="en-GB" dirty="0" smtClean="0"/>
              <a:t>Municipal Waste Collection and Disposal</a:t>
            </a:r>
          </a:p>
          <a:p>
            <a:r>
              <a:rPr lang="en-GB" dirty="0" smtClean="0"/>
              <a:t>These can be enforced legally using fines and prosecution.</a:t>
            </a:r>
          </a:p>
          <a:p>
            <a:endParaRPr lang="en-GB" dirty="0" smtClean="0"/>
          </a:p>
          <a:p>
            <a:endParaRPr lang="en-GB" dirty="0"/>
          </a:p>
        </p:txBody>
      </p:sp>
      <p:sp>
        <p:nvSpPr>
          <p:cNvPr id="2" name="Title 1"/>
          <p:cNvSpPr>
            <a:spLocks noGrp="1"/>
          </p:cNvSpPr>
          <p:nvPr>
            <p:ph type="title"/>
          </p:nvPr>
        </p:nvSpPr>
        <p:spPr/>
        <p:txBody>
          <a:bodyPr/>
          <a:lstStyle/>
          <a:p>
            <a:r>
              <a:rPr lang="en-GB" dirty="0" smtClean="0"/>
              <a:t>Local Authorities</a:t>
            </a:r>
            <a:endParaRPr lang="en-GB" dirty="0"/>
          </a:p>
        </p:txBody>
      </p:sp>
    </p:spTree>
    <p:extLst>
      <p:ext uri="{BB962C8B-B14F-4D97-AF65-F5344CB8AC3E}">
        <p14:creationId xmlns:p14="http://schemas.microsoft.com/office/powerpoint/2010/main" val="344260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fade">
                                      <p:cBhvr>
                                        <p:cTn id="65" dur="1000"/>
                                        <p:tgtEl>
                                          <p:spTgt spid="3">
                                            <p:txEl>
                                              <p:pRg st="10" end="10"/>
                                            </p:txEl>
                                          </p:spTgt>
                                        </p:tgtEl>
                                      </p:cBhvr>
                                    </p:animEffect>
                                    <p:anim calcmode="lin" valueType="num">
                                      <p:cBhvr>
                                        <p:cTn id="6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fade">
                                      <p:cBhvr>
                                        <p:cTn id="70" dur="1000"/>
                                        <p:tgtEl>
                                          <p:spTgt spid="3">
                                            <p:txEl>
                                              <p:pRg st="11" end="11"/>
                                            </p:txEl>
                                          </p:spTgt>
                                        </p:tgtEl>
                                      </p:cBhvr>
                                    </p:animEffect>
                                    <p:anim calcmode="lin" valueType="num">
                                      <p:cBhvr>
                                        <p:cTn id="7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fade">
                                      <p:cBhvr>
                                        <p:cTn id="75" dur="1000"/>
                                        <p:tgtEl>
                                          <p:spTgt spid="3">
                                            <p:txEl>
                                              <p:pRg st="12" end="12"/>
                                            </p:txEl>
                                          </p:spTgt>
                                        </p:tgtEl>
                                      </p:cBhvr>
                                    </p:animEffect>
                                    <p:anim calcmode="lin" valueType="num">
                                      <p:cBhvr>
                                        <p:cTn id="7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3">
                                            <p:txEl>
                                              <p:pRg st="13" end="13"/>
                                            </p:txEl>
                                          </p:spTgt>
                                        </p:tgtEl>
                                        <p:attrNameLst>
                                          <p:attrName>style.visibility</p:attrName>
                                        </p:attrNameLst>
                                      </p:cBhvr>
                                      <p:to>
                                        <p:strVal val="visible"/>
                                      </p:to>
                                    </p:set>
                                    <p:animEffect transition="in" filter="fade">
                                      <p:cBhvr>
                                        <p:cTn id="80" dur="1000"/>
                                        <p:tgtEl>
                                          <p:spTgt spid="3">
                                            <p:txEl>
                                              <p:pRg st="13" end="13"/>
                                            </p:txEl>
                                          </p:spTgt>
                                        </p:tgtEl>
                                      </p:cBhvr>
                                    </p:animEffect>
                                    <p:anim calcmode="lin" valueType="num">
                                      <p:cBhvr>
                                        <p:cTn id="8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3">
                                            <p:txEl>
                                              <p:pRg st="14" end="14"/>
                                            </p:txEl>
                                          </p:spTgt>
                                        </p:tgtEl>
                                        <p:attrNameLst>
                                          <p:attrName>style.visibility</p:attrName>
                                        </p:attrNameLst>
                                      </p:cBhvr>
                                      <p:to>
                                        <p:strVal val="visible"/>
                                      </p:to>
                                    </p:set>
                                    <p:animEffect transition="in" filter="fade">
                                      <p:cBhvr>
                                        <p:cTn id="85" dur="1000"/>
                                        <p:tgtEl>
                                          <p:spTgt spid="3">
                                            <p:txEl>
                                              <p:pRg st="14" end="14"/>
                                            </p:txEl>
                                          </p:spTgt>
                                        </p:tgtEl>
                                      </p:cBhvr>
                                    </p:animEffect>
                                    <p:anim calcmode="lin" valueType="num">
                                      <p:cBhvr>
                                        <p:cTn id="86"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7"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3">
                                            <p:txEl>
                                              <p:pRg st="15" end="15"/>
                                            </p:txEl>
                                          </p:spTgt>
                                        </p:tgtEl>
                                        <p:attrNameLst>
                                          <p:attrName>style.visibility</p:attrName>
                                        </p:attrNameLst>
                                      </p:cBhvr>
                                      <p:to>
                                        <p:strVal val="visible"/>
                                      </p:to>
                                    </p:set>
                                    <p:animEffect transition="in" filter="fade">
                                      <p:cBhvr>
                                        <p:cTn id="90" dur="1000"/>
                                        <p:tgtEl>
                                          <p:spTgt spid="3">
                                            <p:txEl>
                                              <p:pRg st="15" end="15"/>
                                            </p:txEl>
                                          </p:spTgt>
                                        </p:tgtEl>
                                      </p:cBhvr>
                                    </p:animEffect>
                                    <p:anim calcmode="lin" valueType="num">
                                      <p:cBhvr>
                                        <p:cTn id="91"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92"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nodeType="clickEffect">
                                  <p:stCondLst>
                                    <p:cond delay="0"/>
                                  </p:stCondLst>
                                  <p:childTnLst>
                                    <p:set>
                                      <p:cBhvr>
                                        <p:cTn id="96" dur="1" fill="hold">
                                          <p:stCondLst>
                                            <p:cond delay="0"/>
                                          </p:stCondLst>
                                        </p:cTn>
                                        <p:tgtEl>
                                          <p:spTgt spid="3">
                                            <p:txEl>
                                              <p:pRg st="16" end="16"/>
                                            </p:txEl>
                                          </p:spTgt>
                                        </p:tgtEl>
                                        <p:attrNameLst>
                                          <p:attrName>style.visibility</p:attrName>
                                        </p:attrNameLst>
                                      </p:cBhvr>
                                      <p:to>
                                        <p:strVal val="visible"/>
                                      </p:to>
                                    </p:set>
                                    <p:animEffect transition="in" filter="fade">
                                      <p:cBhvr>
                                        <p:cTn id="97" dur="1000"/>
                                        <p:tgtEl>
                                          <p:spTgt spid="3">
                                            <p:txEl>
                                              <p:pRg st="16" end="16"/>
                                            </p:txEl>
                                          </p:spTgt>
                                        </p:tgtEl>
                                      </p:cBhvr>
                                    </p:animEffect>
                                    <p:anim calcmode="lin" valueType="num">
                                      <p:cBhvr>
                                        <p:cTn id="98"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99"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The building control department</a:t>
            </a:r>
          </a:p>
          <a:p>
            <a:pPr lvl="1"/>
            <a:r>
              <a:rPr lang="en-GB" dirty="0" smtClean="0"/>
              <a:t>Regulates the demolition, alteration and erection of commercial and domestic buildings</a:t>
            </a:r>
          </a:p>
          <a:p>
            <a:pPr lvl="1"/>
            <a:r>
              <a:rPr lang="en-GB" dirty="0" smtClean="0"/>
              <a:t>Environmental aspects include</a:t>
            </a:r>
          </a:p>
          <a:p>
            <a:pPr lvl="2"/>
            <a:r>
              <a:rPr lang="en-GB" dirty="0" smtClean="0"/>
              <a:t>Drainage</a:t>
            </a:r>
          </a:p>
          <a:p>
            <a:pPr lvl="2"/>
            <a:r>
              <a:rPr lang="en-GB" dirty="0" smtClean="0"/>
              <a:t>Heating</a:t>
            </a:r>
          </a:p>
          <a:p>
            <a:pPr lvl="2"/>
            <a:r>
              <a:rPr lang="en-GB" dirty="0" smtClean="0"/>
              <a:t>Power</a:t>
            </a:r>
          </a:p>
          <a:p>
            <a:pPr lvl="2"/>
            <a:r>
              <a:rPr lang="en-GB" dirty="0" smtClean="0"/>
              <a:t>Ventilation</a:t>
            </a:r>
          </a:p>
          <a:p>
            <a:r>
              <a:rPr lang="en-GB" dirty="0" smtClean="0"/>
              <a:t>Enforce regulations by</a:t>
            </a:r>
          </a:p>
          <a:p>
            <a:pPr lvl="1"/>
            <a:r>
              <a:rPr lang="en-GB" dirty="0" smtClean="0"/>
              <a:t>Checking of plans</a:t>
            </a:r>
          </a:p>
          <a:p>
            <a:pPr lvl="1"/>
            <a:r>
              <a:rPr lang="en-GB" dirty="0" smtClean="0"/>
              <a:t>Site inspections</a:t>
            </a:r>
          </a:p>
          <a:p>
            <a:r>
              <a:rPr lang="en-GB" dirty="0" smtClean="0"/>
              <a:t>Can legally enforce regulations</a:t>
            </a:r>
          </a:p>
          <a:p>
            <a:pPr lvl="1"/>
            <a:endParaRPr lang="en-GB" dirty="0"/>
          </a:p>
        </p:txBody>
      </p:sp>
      <p:sp>
        <p:nvSpPr>
          <p:cNvPr id="2" name="Title 1"/>
          <p:cNvSpPr>
            <a:spLocks noGrp="1"/>
          </p:cNvSpPr>
          <p:nvPr>
            <p:ph type="title"/>
          </p:nvPr>
        </p:nvSpPr>
        <p:spPr/>
        <p:txBody>
          <a:bodyPr/>
          <a:lstStyle/>
          <a:p>
            <a:r>
              <a:rPr lang="en-GB" dirty="0" smtClean="0"/>
              <a:t>Local Authorities</a:t>
            </a:r>
            <a:endParaRPr lang="en-GB" dirty="0"/>
          </a:p>
        </p:txBody>
      </p:sp>
    </p:spTree>
    <p:extLst>
      <p:ext uri="{BB962C8B-B14F-4D97-AF65-F5344CB8AC3E}">
        <p14:creationId xmlns:p14="http://schemas.microsoft.com/office/powerpoint/2010/main" val="21627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Good design is essential to protect the environment</a:t>
            </a:r>
          </a:p>
          <a:p>
            <a:r>
              <a:rPr lang="en-GB" dirty="0" smtClean="0"/>
              <a:t>Specify sustainable construction techniques to reduce impact on the environment</a:t>
            </a:r>
          </a:p>
          <a:p>
            <a:pPr lvl="1"/>
            <a:r>
              <a:rPr lang="en-GB" dirty="0" smtClean="0"/>
              <a:t>Solar panels</a:t>
            </a:r>
          </a:p>
          <a:p>
            <a:pPr lvl="1"/>
            <a:r>
              <a:rPr lang="en-GB" dirty="0" smtClean="0"/>
              <a:t>Insulation to reduce heat loss (thermal efficiency)</a:t>
            </a:r>
          </a:p>
          <a:p>
            <a:pPr lvl="1"/>
            <a:r>
              <a:rPr lang="en-GB" dirty="0" smtClean="0"/>
              <a:t>Locally sourced materials to reduce transportation pollution</a:t>
            </a:r>
          </a:p>
          <a:p>
            <a:pPr lvl="1"/>
            <a:r>
              <a:rPr lang="en-GB" dirty="0" smtClean="0"/>
              <a:t>Utilise as much renewable energy sources as possible</a:t>
            </a:r>
          </a:p>
          <a:p>
            <a:r>
              <a:rPr lang="en-GB" dirty="0" smtClean="0"/>
              <a:t>Re use old buildings where </a:t>
            </a:r>
            <a:r>
              <a:rPr lang="en-GB" smtClean="0"/>
              <a:t>ever possible</a:t>
            </a:r>
            <a:endParaRPr lang="en-GB" dirty="0" smtClean="0"/>
          </a:p>
          <a:p>
            <a:endParaRPr lang="en-GB" dirty="0" smtClean="0"/>
          </a:p>
          <a:p>
            <a:pPr lvl="1"/>
            <a:endParaRPr lang="en-GB" dirty="0" smtClean="0"/>
          </a:p>
          <a:p>
            <a:endParaRPr lang="en-GB" dirty="0"/>
          </a:p>
        </p:txBody>
      </p:sp>
      <p:sp>
        <p:nvSpPr>
          <p:cNvPr id="2" name="Title 1"/>
          <p:cNvSpPr>
            <a:spLocks noGrp="1"/>
          </p:cNvSpPr>
          <p:nvPr>
            <p:ph type="title"/>
          </p:nvPr>
        </p:nvSpPr>
        <p:spPr/>
        <p:txBody>
          <a:bodyPr/>
          <a:lstStyle/>
          <a:p>
            <a:r>
              <a:rPr lang="en-GB" dirty="0" smtClean="0"/>
              <a:t>Design and Specification</a:t>
            </a:r>
            <a:endParaRPr lang="en-GB" dirty="0"/>
          </a:p>
        </p:txBody>
      </p:sp>
    </p:spTree>
    <p:extLst>
      <p:ext uri="{BB962C8B-B14F-4D97-AF65-F5344CB8AC3E}">
        <p14:creationId xmlns:p14="http://schemas.microsoft.com/office/powerpoint/2010/main" val="352955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TotalTime>
  <Words>599</Words>
  <Application>Microsoft Office PowerPoint</Application>
  <PresentationFormat>On-screen Show (4:3)</PresentationFormat>
  <Paragraphs>107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How to Protect the Local Environment</vt:lpstr>
      <vt:lpstr>Legislation</vt:lpstr>
      <vt:lpstr>Control </vt:lpstr>
      <vt:lpstr>Health and Safety Executive (HSE)</vt:lpstr>
      <vt:lpstr>PowerPoint Presentation</vt:lpstr>
      <vt:lpstr>Environment Agency</vt:lpstr>
      <vt:lpstr>Local Authorities</vt:lpstr>
      <vt:lpstr>Local Authorities</vt:lpstr>
      <vt:lpstr>Design and Specification</vt:lpstr>
      <vt:lpstr>Management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Protect the Local Environment</dc:title>
  <dc:creator>Windows User</dc:creator>
  <cp:lastModifiedBy>Windows User</cp:lastModifiedBy>
  <cp:revision>1</cp:revision>
  <dcterms:created xsi:type="dcterms:W3CDTF">2015-11-24T12:27:01Z</dcterms:created>
  <dcterms:modified xsi:type="dcterms:W3CDTF">2015-11-24T12:34:24Z</dcterms:modified>
</cp:coreProperties>
</file>