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64" r:id="rId5"/>
    <p:sldId id="266" r:id="rId6"/>
    <p:sldId id="259" r:id="rId7"/>
    <p:sldId id="260" r:id="rId8"/>
    <p:sldId id="261" r:id="rId9"/>
    <p:sldId id="262" r:id="rId10"/>
    <p:sldId id="263" r:id="rId11"/>
    <p:sldId id="265" r:id="rId1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29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B8DAF-03AA-4088-A925-A815463B7996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0D5B4-EEB2-4195-91F2-1DBB184823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682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FD52A-CE8A-4224-A03F-46DCFD944BE7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4D763-BB70-4133-8E6D-B85EF2BFF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686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4D763-BB70-4133-8E6D-B85EF2BFF01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828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6C84D-5C8D-4404-B3F1-076A2927CDA6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7CAB-92AF-4C2E-9523-D023C3A7B6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337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6C84D-5C8D-4404-B3F1-076A2927CDA6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7CAB-92AF-4C2E-9523-D023C3A7B6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933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6C84D-5C8D-4404-B3F1-076A2927CDA6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7CAB-92AF-4C2E-9523-D023C3A7B6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774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6C84D-5C8D-4404-B3F1-076A2927CDA6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7CAB-92AF-4C2E-9523-D023C3A7B6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178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6C84D-5C8D-4404-B3F1-076A2927CDA6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7CAB-92AF-4C2E-9523-D023C3A7B6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897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6C84D-5C8D-4404-B3F1-076A2927CDA6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7CAB-92AF-4C2E-9523-D023C3A7B6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279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6C84D-5C8D-4404-B3F1-076A2927CDA6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7CAB-92AF-4C2E-9523-D023C3A7B6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586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6C84D-5C8D-4404-B3F1-076A2927CDA6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7CAB-92AF-4C2E-9523-D023C3A7B6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201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6C84D-5C8D-4404-B3F1-076A2927CDA6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7CAB-92AF-4C2E-9523-D023C3A7B6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05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6C84D-5C8D-4404-B3F1-076A2927CDA6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7CAB-92AF-4C2E-9523-D023C3A7B6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043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6C84D-5C8D-4404-B3F1-076A2927CDA6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7CAB-92AF-4C2E-9523-D023C3A7B6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358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6C84D-5C8D-4404-B3F1-076A2927CDA6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97CAB-92AF-4C2E-9523-D023C3A7B6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860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rgbClr val="FFFF00"/>
                </a:solidFill>
                <a:latin typeface="+mn-lt"/>
              </a:rPr>
              <a:t>The 4M’s In Construction Management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431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6223"/>
          </a:xfrm>
        </p:spPr>
        <p:txBody>
          <a:bodyPr/>
          <a:lstStyle/>
          <a:p>
            <a:pPr algn="ctr"/>
            <a:r>
              <a:rPr lang="en-GB" u="sng" dirty="0">
                <a:solidFill>
                  <a:srgbClr val="FFFF00"/>
                </a:solidFill>
                <a:latin typeface="+mn-lt"/>
              </a:rPr>
              <a:t>Money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8931" y="1266093"/>
            <a:ext cx="6254137" cy="39140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00123" y="5587439"/>
            <a:ext cx="10153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GB" sz="3600" dirty="0">
                <a:solidFill>
                  <a:srgbClr val="FFFF00"/>
                </a:solidFill>
              </a:rPr>
              <a:t>Money is considered the most important of the 4M’s.</a:t>
            </a:r>
          </a:p>
        </p:txBody>
      </p:sp>
    </p:spTree>
    <p:extLst>
      <p:ext uri="{BB962C8B-B14F-4D97-AF65-F5344CB8AC3E}">
        <p14:creationId xmlns:p14="http://schemas.microsoft.com/office/powerpoint/2010/main" val="387224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 smtClean="0">
                <a:solidFill>
                  <a:srgbClr val="FFFF00"/>
                </a:solidFill>
                <a:latin typeface="+mn-lt"/>
              </a:rPr>
              <a:t>Task 2</a:t>
            </a:r>
            <a:endParaRPr lang="en-GB" b="1" u="sng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200" dirty="0">
                <a:solidFill>
                  <a:srgbClr val="FFFF00"/>
                </a:solidFill>
              </a:rPr>
              <a:t>In Groups produce a presentation detailing the following :</a:t>
            </a:r>
          </a:p>
          <a:p>
            <a:pPr>
              <a:lnSpc>
                <a:spcPct val="150000"/>
              </a:lnSpc>
            </a:pPr>
            <a:r>
              <a:rPr lang="en-GB" sz="3200" dirty="0">
                <a:solidFill>
                  <a:srgbClr val="FFFF00"/>
                </a:solidFill>
              </a:rPr>
              <a:t> What type of stock materials do we use in construction?</a:t>
            </a:r>
          </a:p>
          <a:p>
            <a:pPr lvl="0">
              <a:lnSpc>
                <a:spcPct val="150000"/>
              </a:lnSpc>
            </a:pPr>
            <a:r>
              <a:rPr lang="en-GB" sz="3200" dirty="0">
                <a:solidFill>
                  <a:srgbClr val="FFFF00"/>
                </a:solidFill>
              </a:rPr>
              <a:t>Explain the importance of money?</a:t>
            </a:r>
          </a:p>
          <a:p>
            <a:pPr lvl="0">
              <a:lnSpc>
                <a:spcPct val="150000"/>
              </a:lnSpc>
            </a:pPr>
            <a:r>
              <a:rPr lang="en-GB" sz="3200" dirty="0">
                <a:solidFill>
                  <a:srgbClr val="FFFF00"/>
                </a:solidFill>
              </a:rPr>
              <a:t>What labour will be present on a building site to carry out construction work</a:t>
            </a:r>
            <a:r>
              <a:rPr lang="en-GB" sz="3200" dirty="0" smtClean="0">
                <a:solidFill>
                  <a:srgbClr val="FFFF00"/>
                </a:solidFill>
              </a:rPr>
              <a:t>?</a:t>
            </a:r>
          </a:p>
          <a:p>
            <a:pPr lvl="0">
              <a:lnSpc>
                <a:spcPct val="150000"/>
              </a:lnSpc>
            </a:pPr>
            <a:r>
              <a:rPr lang="en-GB" sz="3200" dirty="0" smtClean="0">
                <a:solidFill>
                  <a:srgbClr val="FFFF00"/>
                </a:solidFill>
              </a:rPr>
              <a:t>Types of machinery used on site.</a:t>
            </a:r>
          </a:p>
          <a:p>
            <a:pPr lvl="0">
              <a:lnSpc>
                <a:spcPct val="150000"/>
              </a:lnSpc>
            </a:pPr>
            <a:endParaRPr lang="en-GB" sz="3200" dirty="0">
              <a:solidFill>
                <a:srgbClr val="FFFF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791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Lesson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9649"/>
            <a:ext cx="10515600" cy="45873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  <a:cs typeface="Arial" panose="020B0604020202020204" pitchFamily="34" charset="0"/>
              </a:rPr>
              <a:t>At the end of the lesson the students should be able to;</a:t>
            </a:r>
          </a:p>
          <a:p>
            <a:r>
              <a:rPr lang="en-GB" dirty="0">
                <a:solidFill>
                  <a:srgbClr val="FFFF00"/>
                </a:solidFill>
                <a:cs typeface="Arial" panose="020B0604020202020204" pitchFamily="34" charset="0"/>
              </a:rPr>
              <a:t>Establish the relationship between the 4M’s required for a construction project.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4400" u="sng" dirty="0">
                <a:solidFill>
                  <a:srgbClr val="FFFF00"/>
                </a:solidFill>
                <a:cs typeface="Arial" panose="020B0604020202020204" pitchFamily="34" charset="0"/>
              </a:rPr>
              <a:t>Lesson Aims</a:t>
            </a:r>
          </a:p>
          <a:p>
            <a:endParaRPr lang="en-GB" dirty="0">
              <a:solidFill>
                <a:srgbClr val="FFFF00"/>
              </a:solidFill>
              <a:cs typeface="Arial" panose="020B0604020202020204" pitchFamily="34" charset="0"/>
            </a:endParaRPr>
          </a:p>
          <a:p>
            <a:r>
              <a:rPr lang="en-GB" dirty="0">
                <a:solidFill>
                  <a:srgbClr val="FFFF00"/>
                </a:solidFill>
                <a:cs typeface="Arial" panose="020B0604020202020204" pitchFamily="34" charset="0"/>
              </a:rPr>
              <a:t>Identify the Four M’s in construction.</a:t>
            </a:r>
          </a:p>
          <a:p>
            <a:pPr marL="0" indent="0">
              <a:buNone/>
            </a:pPr>
            <a:endParaRPr lang="en-GB" dirty="0">
              <a:solidFill>
                <a:srgbClr val="FFFF00"/>
              </a:solidFill>
              <a:cs typeface="Arial" panose="020B0604020202020204" pitchFamily="34" charset="0"/>
            </a:endParaRPr>
          </a:p>
          <a:p>
            <a:r>
              <a:rPr lang="en-GB" dirty="0">
                <a:solidFill>
                  <a:srgbClr val="FFFF00"/>
                </a:solidFill>
                <a:cs typeface="Arial" panose="020B0604020202020204" pitchFamily="34" charset="0"/>
              </a:rPr>
              <a:t>Research control measures for the four M’s.</a:t>
            </a:r>
            <a:endParaRPr lang="en-US" dirty="0">
              <a:solidFill>
                <a:srgbClr val="FFFF0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78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838200" y="130629"/>
            <a:ext cx="10515600" cy="234497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3875" y="2181446"/>
            <a:ext cx="5684250" cy="4267757"/>
          </a:xfrm>
          <a:prstGeom prst="rect">
            <a:avLst/>
          </a:prstGeom>
        </p:spPr>
      </p:pic>
      <p:sp>
        <p:nvSpPr>
          <p:cNvPr id="7" name="Rectangle: Rounded Corners 6"/>
          <p:cNvSpPr/>
          <p:nvPr/>
        </p:nvSpPr>
        <p:spPr>
          <a:xfrm>
            <a:off x="2336799" y="365126"/>
            <a:ext cx="7097485" cy="14514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rgbClr val="FFFF00"/>
                </a:solidFill>
                <a:cs typeface="Arial" panose="020B0604020202020204" pitchFamily="34" charset="0"/>
              </a:rPr>
              <a:t>Lets all think what the 4M’s are in construction</a:t>
            </a:r>
            <a:r>
              <a:rPr lang="en-GB" sz="4400" dirty="0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5244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063514" cy="4351338"/>
          </a:xfrm>
        </p:spPr>
        <p:txBody>
          <a:bodyPr>
            <a:normAutofit/>
          </a:bodyPr>
          <a:lstStyle/>
          <a:p>
            <a:endParaRPr lang="en-GB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GB" sz="6600" dirty="0">
                <a:solidFill>
                  <a:srgbClr val="FFFF00"/>
                </a:solidFill>
              </a:rPr>
              <a:t> Machinery            Materials</a:t>
            </a:r>
          </a:p>
          <a:p>
            <a:endParaRPr lang="en-GB" dirty="0">
              <a:solidFill>
                <a:srgbClr val="FFFF00"/>
              </a:solidFill>
            </a:endParaRPr>
          </a:p>
          <a:p>
            <a:endParaRPr lang="en-GB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sz="6600" dirty="0">
                <a:solidFill>
                  <a:srgbClr val="FFFF00"/>
                </a:solidFill>
              </a:rPr>
              <a:t>Manpower            Money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216963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 smtClean="0">
                <a:solidFill>
                  <a:srgbClr val="FFFF00"/>
                </a:solidFill>
              </a:rPr>
              <a:t>Task 1</a:t>
            </a:r>
            <a:endParaRPr lang="en-GB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65399"/>
            <a:ext cx="10515600" cy="3611563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FFFF00"/>
                </a:solidFill>
              </a:rPr>
              <a:t>In pairs </a:t>
            </a:r>
            <a:r>
              <a:rPr lang="en-GB" sz="3200" dirty="0" smtClean="0">
                <a:solidFill>
                  <a:srgbClr val="FFFF00"/>
                </a:solidFill>
              </a:rPr>
              <a:t>students </a:t>
            </a:r>
            <a:r>
              <a:rPr lang="en-GB" sz="3200" dirty="0">
                <a:solidFill>
                  <a:srgbClr val="FFFF00"/>
                </a:solidFill>
              </a:rPr>
              <a:t>to produce list of </a:t>
            </a:r>
            <a:r>
              <a:rPr lang="en-GB" sz="3200" dirty="0" smtClean="0">
                <a:solidFill>
                  <a:srgbClr val="FFFF00"/>
                </a:solidFill>
              </a:rPr>
              <a:t>resources, which will be required to carry out the construction of a residential building.  </a:t>
            </a:r>
            <a:r>
              <a:rPr lang="en-GB" sz="3200" b="1" u="sng" dirty="0" smtClean="0">
                <a:solidFill>
                  <a:srgbClr val="FFFF00"/>
                </a:solidFill>
              </a:rPr>
              <a:t>Without </a:t>
            </a:r>
            <a:r>
              <a:rPr lang="en-GB" sz="3200" b="1" u="sng" dirty="0">
                <a:solidFill>
                  <a:srgbClr val="FFFF00"/>
                </a:solidFill>
              </a:rPr>
              <a:t>the use of </a:t>
            </a:r>
            <a:r>
              <a:rPr lang="en-GB" sz="3200" b="1" u="sng" dirty="0" smtClean="0">
                <a:solidFill>
                  <a:srgbClr val="FFFF00"/>
                </a:solidFill>
              </a:rPr>
              <a:t>computers</a:t>
            </a:r>
            <a:r>
              <a:rPr lang="en-GB" sz="3200" dirty="0" smtClean="0">
                <a:solidFill>
                  <a:srgbClr val="FFFF00"/>
                </a:solidFill>
              </a:rPr>
              <a:t>.</a:t>
            </a:r>
            <a:endParaRPr lang="en-GB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70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>
                <a:solidFill>
                  <a:srgbClr val="FFFF00"/>
                </a:solidFill>
                <a:latin typeface="+mn-lt"/>
              </a:rPr>
              <a:t>Machinery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8966" y="1798632"/>
            <a:ext cx="3456694" cy="23109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3567" y="1773892"/>
            <a:ext cx="3832251" cy="22354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8966" y="4193061"/>
            <a:ext cx="3456694" cy="24346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3566" y="4193061"/>
            <a:ext cx="3832252" cy="241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27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>
                <a:solidFill>
                  <a:srgbClr val="FFFF00"/>
                </a:solidFill>
                <a:latin typeface="+mn-lt"/>
              </a:rPr>
              <a:t>Machinery</a:t>
            </a:r>
            <a:endParaRPr lang="en-GB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1963" y="1690688"/>
            <a:ext cx="4340461" cy="43404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221" y="1690688"/>
            <a:ext cx="4159960" cy="17383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1327" y="3756902"/>
            <a:ext cx="3270605" cy="264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81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04352"/>
          </a:xfrm>
        </p:spPr>
        <p:txBody>
          <a:bodyPr/>
          <a:lstStyle/>
          <a:p>
            <a:pPr algn="ctr"/>
            <a:r>
              <a:rPr lang="en-GB" u="sng" dirty="0">
                <a:solidFill>
                  <a:srgbClr val="FFFF00"/>
                </a:solidFill>
                <a:latin typeface="+mn-lt"/>
              </a:rPr>
              <a:t>Manpower</a:t>
            </a:r>
            <a:r>
              <a:rPr lang="en-GB" u="sng" dirty="0">
                <a:solidFill>
                  <a:srgbClr val="FFFF00"/>
                </a:solidFill>
              </a:rPr>
              <a:t> </a:t>
            </a:r>
            <a:r>
              <a:rPr lang="en-US" u="sng" dirty="0">
                <a:solidFill>
                  <a:srgbClr val="FFFF00"/>
                </a:solidFill>
              </a:rPr>
              <a:t/>
            </a:r>
            <a:br>
              <a:rPr lang="en-US" u="sng" dirty="0">
                <a:solidFill>
                  <a:srgbClr val="FFFF00"/>
                </a:solidFill>
              </a:rPr>
            </a:br>
            <a:endParaRPr lang="en-GB" u="sng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69881" y="1735805"/>
            <a:ext cx="5161676" cy="38732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443" y="1735805"/>
            <a:ext cx="5424184" cy="399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5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448972"/>
          </a:xfrm>
        </p:spPr>
        <p:txBody>
          <a:bodyPr/>
          <a:lstStyle/>
          <a:p>
            <a:pPr algn="ctr"/>
            <a:r>
              <a:rPr lang="en-GB" u="sng" dirty="0">
                <a:solidFill>
                  <a:srgbClr val="FFFF00"/>
                </a:solidFill>
                <a:latin typeface="+mn-lt"/>
              </a:rPr>
              <a:t>Materials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4208" y="1073811"/>
            <a:ext cx="3477444" cy="23989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208" y="3680910"/>
            <a:ext cx="3511535" cy="29864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1444" y="1399886"/>
            <a:ext cx="4035902" cy="16643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2105" y="3472774"/>
            <a:ext cx="3194581" cy="319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9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164</Words>
  <Application>Microsoft Office PowerPoint</Application>
  <PresentationFormat>Widescreen</PresentationFormat>
  <Paragraphs>32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The 4M’s In Construction Management</vt:lpstr>
      <vt:lpstr>Lesson Objective</vt:lpstr>
      <vt:lpstr>PowerPoint Presentation</vt:lpstr>
      <vt:lpstr>Answers</vt:lpstr>
      <vt:lpstr>Task 1</vt:lpstr>
      <vt:lpstr>Machinery</vt:lpstr>
      <vt:lpstr>Machinery</vt:lpstr>
      <vt:lpstr>Manpower  </vt:lpstr>
      <vt:lpstr>Materials</vt:lpstr>
      <vt:lpstr>Money</vt:lpstr>
      <vt:lpstr>Task 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4M’s In Construction Management</dc:title>
  <dc:creator>Meirion Lewis</dc:creator>
  <cp:lastModifiedBy>Lewis, Philip</cp:lastModifiedBy>
  <cp:revision>10</cp:revision>
  <cp:lastPrinted>2017-03-14T08:29:34Z</cp:lastPrinted>
  <dcterms:created xsi:type="dcterms:W3CDTF">2017-03-11T13:21:57Z</dcterms:created>
  <dcterms:modified xsi:type="dcterms:W3CDTF">2017-03-14T08:29:39Z</dcterms:modified>
</cp:coreProperties>
</file>