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3/29/2017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3/29/2017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3/29/2017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3/29/2017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3/29/2017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Literature review  Methods </a:t>
            </a:r>
            <a:endParaRPr lang="en-GB" sz="4800" dirty="0"/>
          </a:p>
        </p:txBody>
      </p:sp>
      <p:sp>
        <p:nvSpPr>
          <p:cNvPr id="3" name="Subtitle 2"/>
          <p:cNvSpPr>
            <a:spLocks noGrp="1"/>
          </p:cNvSpPr>
          <p:nvPr>
            <p:ph type="subTitle" idx="1"/>
          </p:nvPr>
        </p:nvSpPr>
        <p:spPr/>
        <p:txBody>
          <a:bodyPr/>
          <a:lstStyle/>
          <a:p>
            <a:r>
              <a:rPr lang="en-US" dirty="0" smtClean="0"/>
              <a:t>Review of Information for Chapter 1</a:t>
            </a:r>
            <a:endParaRPr lang="en-GB" dirty="0"/>
          </a:p>
        </p:txBody>
      </p:sp>
    </p:spTree>
    <p:extLst>
      <p:ext uri="{BB962C8B-B14F-4D97-AF65-F5344CB8AC3E}">
        <p14:creationId xmlns:p14="http://schemas.microsoft.com/office/powerpoint/2010/main" val="347513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Aim and Objectives of the dissertation</a:t>
            </a:r>
            <a:r>
              <a:rPr lang="en-GB" dirty="0"/>
              <a:t/>
            </a:r>
            <a:br>
              <a:rPr lang="en-GB" dirty="0"/>
            </a:br>
            <a:endParaRPr lang="en-GB" dirty="0"/>
          </a:p>
        </p:txBody>
      </p:sp>
      <p:sp>
        <p:nvSpPr>
          <p:cNvPr id="3" name="Content Placeholder 2"/>
          <p:cNvSpPr>
            <a:spLocks noGrp="1"/>
          </p:cNvSpPr>
          <p:nvPr>
            <p:ph idx="1"/>
          </p:nvPr>
        </p:nvSpPr>
        <p:spPr/>
        <p:txBody>
          <a:bodyPr/>
          <a:lstStyle/>
          <a:p>
            <a:r>
              <a:rPr lang="en-GB" dirty="0"/>
              <a:t>The literature review initially aimed to address the </a:t>
            </a:r>
            <a:r>
              <a:rPr lang="en-GB" dirty="0" smtClean="0"/>
              <a:t>following:</a:t>
            </a:r>
          </a:p>
          <a:p>
            <a:r>
              <a:rPr lang="en-GB" dirty="0" smtClean="0"/>
              <a:t>Write </a:t>
            </a:r>
            <a:r>
              <a:rPr lang="en-GB" dirty="0"/>
              <a:t>about what your aim </a:t>
            </a:r>
            <a:r>
              <a:rPr lang="en-GB" dirty="0" smtClean="0"/>
              <a:t>and objectives are, and, say how you decided on the following:</a:t>
            </a:r>
          </a:p>
          <a:p>
            <a:pPr lvl="0" fontAlgn="base"/>
            <a:r>
              <a:rPr lang="en-GB" dirty="0" smtClean="0"/>
              <a:t>Ways in which </a:t>
            </a:r>
            <a:r>
              <a:rPr lang="en-GB" dirty="0"/>
              <a:t>the literature </a:t>
            </a:r>
            <a:r>
              <a:rPr lang="en-GB" dirty="0" smtClean="0"/>
              <a:t>can be </a:t>
            </a:r>
            <a:r>
              <a:rPr lang="en-GB" dirty="0"/>
              <a:t>categorised / grouped so as to gain an overview of different themes relevant to … </a:t>
            </a:r>
            <a:r>
              <a:rPr lang="en-GB" dirty="0" smtClean="0">
                <a:solidFill>
                  <a:srgbClr val="0070C0"/>
                </a:solidFill>
              </a:rPr>
              <a:t>your aim , i.e. your main topic </a:t>
            </a:r>
            <a:r>
              <a:rPr lang="en-GB" dirty="0">
                <a:solidFill>
                  <a:srgbClr val="0070C0"/>
                </a:solidFill>
              </a:rPr>
              <a:t>/title </a:t>
            </a:r>
            <a:r>
              <a:rPr lang="en-GB" dirty="0"/>
              <a:t>… </a:t>
            </a:r>
          </a:p>
          <a:p>
            <a:pPr lvl="0" fontAlgn="base"/>
            <a:r>
              <a:rPr lang="en-GB" dirty="0"/>
              <a:t>Then you could start to make the </a:t>
            </a:r>
            <a:r>
              <a:rPr lang="en-GB" dirty="0" smtClean="0"/>
              <a:t>objectives </a:t>
            </a:r>
            <a:r>
              <a:rPr lang="en-GB" dirty="0"/>
              <a:t>of your dissertation clear, state how you chose your themes for the review of literature i.e. the topic you intend to explore or address in each themed chapter to answer or address your aim.. </a:t>
            </a:r>
          </a:p>
          <a:p>
            <a:endParaRPr lang="en-GB" dirty="0"/>
          </a:p>
        </p:txBody>
      </p:sp>
    </p:spTree>
    <p:extLst>
      <p:ext uri="{BB962C8B-B14F-4D97-AF65-F5344CB8AC3E}">
        <p14:creationId xmlns:p14="http://schemas.microsoft.com/office/powerpoint/2010/main" val="294207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Methods</a:t>
            </a:r>
            <a:endParaRPr lang="en-GB" dirty="0"/>
          </a:p>
        </p:txBody>
      </p:sp>
      <p:sp>
        <p:nvSpPr>
          <p:cNvPr id="3" name="Content Placeholder 2"/>
          <p:cNvSpPr>
            <a:spLocks noGrp="1"/>
          </p:cNvSpPr>
          <p:nvPr>
            <p:ph idx="1"/>
          </p:nvPr>
        </p:nvSpPr>
        <p:spPr/>
        <p:txBody>
          <a:bodyPr/>
          <a:lstStyle/>
          <a:p>
            <a:r>
              <a:rPr lang="en-GB" dirty="0"/>
              <a:t>This section outlines the structure, and methods used in the dissertation and </a:t>
            </a:r>
            <a:r>
              <a:rPr lang="en-GB" dirty="0" smtClean="0"/>
              <a:t>should include: </a:t>
            </a:r>
            <a:endParaRPr lang="en-GB" dirty="0"/>
          </a:p>
          <a:p>
            <a:r>
              <a:rPr lang="en-GB" b="1" dirty="0"/>
              <a:t>Structure of the </a:t>
            </a:r>
            <a:r>
              <a:rPr lang="en-GB" b="1" dirty="0" smtClean="0"/>
              <a:t>dissertation</a:t>
            </a:r>
          </a:p>
          <a:p>
            <a:r>
              <a:rPr lang="en-GB" b="1" dirty="0" smtClean="0"/>
              <a:t>Methods used to search for and review literature</a:t>
            </a:r>
          </a:p>
          <a:p>
            <a:r>
              <a:rPr lang="en-GB" b="1" dirty="0" smtClean="0"/>
              <a:t>Methods used to identify the </a:t>
            </a:r>
            <a:r>
              <a:rPr lang="en-GB" b="1" dirty="0"/>
              <a:t>most relevant sources </a:t>
            </a:r>
            <a:r>
              <a:rPr lang="en-GB" b="1" dirty="0" smtClean="0"/>
              <a:t>of information</a:t>
            </a:r>
          </a:p>
          <a:p>
            <a:r>
              <a:rPr lang="en-GB" b="1" dirty="0"/>
              <a:t>Analysis of the </a:t>
            </a:r>
            <a:r>
              <a:rPr lang="en-GB" b="1" dirty="0" smtClean="0"/>
              <a:t>sources found</a:t>
            </a:r>
            <a:endParaRPr lang="en-GB" b="1" dirty="0"/>
          </a:p>
          <a:p>
            <a:endParaRPr lang="en-GB" b="1" dirty="0"/>
          </a:p>
          <a:p>
            <a:endParaRPr lang="en-GB" dirty="0"/>
          </a:p>
          <a:p>
            <a:endParaRPr lang="en-GB" dirty="0"/>
          </a:p>
        </p:txBody>
      </p:sp>
    </p:spTree>
    <p:extLst>
      <p:ext uri="{BB962C8B-B14F-4D97-AF65-F5344CB8AC3E}">
        <p14:creationId xmlns:p14="http://schemas.microsoft.com/office/powerpoint/2010/main" val="676694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22870"/>
          </a:xfrm>
        </p:spPr>
        <p:txBody>
          <a:bodyPr>
            <a:normAutofit fontScale="90000"/>
          </a:bodyPr>
          <a:lstStyle/>
          <a:p>
            <a:r>
              <a:rPr lang="en-GB" b="1" dirty="0"/>
              <a:t>Structure of the </a:t>
            </a:r>
            <a:r>
              <a:rPr lang="en-GB" b="1" dirty="0" smtClean="0"/>
              <a:t>dissertation </a:t>
            </a:r>
            <a:r>
              <a:rPr lang="en-GB" b="1" dirty="0"/>
              <a:t/>
            </a:r>
            <a:br>
              <a:rPr lang="en-GB" b="1" dirty="0"/>
            </a:br>
            <a:endParaRPr lang="en-GB" dirty="0"/>
          </a:p>
        </p:txBody>
      </p:sp>
      <p:sp>
        <p:nvSpPr>
          <p:cNvPr id="3" name="Content Placeholder 2"/>
          <p:cNvSpPr>
            <a:spLocks noGrp="1"/>
          </p:cNvSpPr>
          <p:nvPr>
            <p:ph idx="1"/>
          </p:nvPr>
        </p:nvSpPr>
        <p:spPr>
          <a:xfrm>
            <a:off x="1371600" y="1515762"/>
            <a:ext cx="9601200" cy="4351638"/>
          </a:xfrm>
        </p:spPr>
        <p:txBody>
          <a:bodyPr>
            <a:normAutofit/>
          </a:bodyPr>
          <a:lstStyle/>
          <a:p>
            <a:r>
              <a:rPr lang="en-GB" sz="2400" dirty="0" smtClean="0"/>
              <a:t>Findings </a:t>
            </a:r>
            <a:r>
              <a:rPr lang="en-GB" sz="2400" dirty="0"/>
              <a:t>from the thematic review of literature are presented under the following chapter </a:t>
            </a:r>
            <a:r>
              <a:rPr lang="en-GB" sz="2400" dirty="0" smtClean="0"/>
              <a:t>headings: </a:t>
            </a:r>
            <a:endParaRPr lang="en-GB" sz="2400" dirty="0"/>
          </a:p>
          <a:p>
            <a:r>
              <a:rPr lang="en-GB" sz="2400" dirty="0"/>
              <a:t>Chapter 1 - Introduction (including methods)</a:t>
            </a:r>
          </a:p>
          <a:p>
            <a:r>
              <a:rPr lang="en-GB" sz="2400" dirty="0"/>
              <a:t>Chapter 2 – theme</a:t>
            </a:r>
          </a:p>
          <a:p>
            <a:r>
              <a:rPr lang="en-GB" sz="2400" dirty="0"/>
              <a:t>Chapter 3 – theme</a:t>
            </a:r>
          </a:p>
          <a:p>
            <a:r>
              <a:rPr lang="en-GB" sz="2400" dirty="0"/>
              <a:t>Chapter 4 - theme</a:t>
            </a:r>
          </a:p>
          <a:p>
            <a:r>
              <a:rPr lang="en-GB" sz="2400" dirty="0"/>
              <a:t>Chapter 5 – discussion, conclusion and </a:t>
            </a:r>
            <a:r>
              <a:rPr lang="en-GB" sz="2400" dirty="0" smtClean="0"/>
              <a:t>recommendations</a:t>
            </a:r>
          </a:p>
          <a:p>
            <a:r>
              <a:rPr lang="en-US" sz="2400" i="1" dirty="0" smtClean="0"/>
              <a:t>You can present this information in a different way as long as you make it clear to your reader what the structure of the dissertation is.</a:t>
            </a:r>
            <a:endParaRPr lang="en-GB" sz="2400" i="1" dirty="0"/>
          </a:p>
        </p:txBody>
      </p:sp>
    </p:spTree>
    <p:extLst>
      <p:ext uri="{BB962C8B-B14F-4D97-AF65-F5344CB8AC3E}">
        <p14:creationId xmlns:p14="http://schemas.microsoft.com/office/powerpoint/2010/main" val="2832717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Methods used to search for and review literature</a:t>
            </a:r>
            <a:br>
              <a:rPr lang="en-GB" b="1" dirty="0"/>
            </a:br>
            <a:endParaRPr lang="en-GB" dirty="0"/>
          </a:p>
        </p:txBody>
      </p:sp>
      <p:sp>
        <p:nvSpPr>
          <p:cNvPr id="3" name="Content Placeholder 2"/>
          <p:cNvSpPr>
            <a:spLocks noGrp="1"/>
          </p:cNvSpPr>
          <p:nvPr>
            <p:ph idx="1"/>
          </p:nvPr>
        </p:nvSpPr>
        <p:spPr/>
        <p:txBody>
          <a:bodyPr>
            <a:normAutofit lnSpcReduction="10000"/>
          </a:bodyPr>
          <a:lstStyle/>
          <a:p>
            <a:r>
              <a:rPr lang="en-GB" dirty="0"/>
              <a:t>Sources were identified from a range of relevant literature. </a:t>
            </a:r>
            <a:endParaRPr lang="en-GB" dirty="0" smtClean="0"/>
          </a:p>
          <a:p>
            <a:r>
              <a:rPr lang="en-GB" dirty="0" smtClean="0"/>
              <a:t>Details </a:t>
            </a:r>
            <a:r>
              <a:rPr lang="en-GB" dirty="0"/>
              <a:t>of the range of literature searched and the key words used are provided in the search strategy which is detailed in Appendix 1. </a:t>
            </a:r>
            <a:r>
              <a:rPr lang="en-GB" i="1" dirty="0"/>
              <a:t>Y</a:t>
            </a:r>
            <a:r>
              <a:rPr lang="en-GB" i="1" dirty="0" smtClean="0"/>
              <a:t>ou should have a record of your searches and how you conducted them using the template provided back in Sept/Oct 2016.</a:t>
            </a:r>
          </a:p>
          <a:p>
            <a:r>
              <a:rPr lang="en-GB" dirty="0" smtClean="0"/>
              <a:t>The </a:t>
            </a:r>
            <a:r>
              <a:rPr lang="en-GB" dirty="0"/>
              <a:t>initial criteria for inclusion were: You need to say what criteria you used to include sources you found – a few suggestions </a:t>
            </a:r>
            <a:r>
              <a:rPr lang="en-GB" dirty="0" smtClean="0"/>
              <a:t>listed below</a:t>
            </a:r>
            <a:r>
              <a:rPr lang="en-GB" dirty="0"/>
              <a:t>, </a:t>
            </a:r>
            <a:r>
              <a:rPr lang="en-GB" dirty="0" smtClean="0"/>
              <a:t>you should also </a:t>
            </a:r>
            <a:r>
              <a:rPr lang="en-GB" dirty="0"/>
              <a:t>have </a:t>
            </a:r>
            <a:r>
              <a:rPr lang="en-GB" dirty="0" smtClean="0"/>
              <a:t>some of your own relevant to your dissertation.</a:t>
            </a:r>
          </a:p>
          <a:p>
            <a:r>
              <a:rPr lang="en-GB" b="1" dirty="0"/>
              <a:t>Do not simply use the ones I have suggested to save time – your inclusion criteria </a:t>
            </a:r>
            <a:r>
              <a:rPr lang="en-GB" b="1" u="sng" dirty="0"/>
              <a:t>must relate to your dissertation </a:t>
            </a:r>
            <a:r>
              <a:rPr lang="en-GB" b="1" dirty="0"/>
              <a:t>otherwise your methods and dissertation will not match up.</a:t>
            </a:r>
            <a:endParaRPr lang="en-GB" dirty="0"/>
          </a:p>
          <a:p>
            <a:endParaRPr lang="en-GB" dirty="0"/>
          </a:p>
          <a:p>
            <a:endParaRPr lang="en-GB" dirty="0"/>
          </a:p>
        </p:txBody>
      </p:sp>
    </p:spTree>
    <p:extLst>
      <p:ext uri="{BB962C8B-B14F-4D97-AF65-F5344CB8AC3E}">
        <p14:creationId xmlns:p14="http://schemas.microsoft.com/office/powerpoint/2010/main" val="304330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potential inclusion criteria for sources</a:t>
            </a:r>
            <a:endParaRPr lang="en-GB" dirty="0"/>
          </a:p>
        </p:txBody>
      </p:sp>
      <p:sp>
        <p:nvSpPr>
          <p:cNvPr id="3" name="Content Placeholder 2"/>
          <p:cNvSpPr>
            <a:spLocks noGrp="1"/>
          </p:cNvSpPr>
          <p:nvPr>
            <p:ph idx="1"/>
          </p:nvPr>
        </p:nvSpPr>
        <p:spPr/>
        <p:txBody>
          <a:bodyPr>
            <a:normAutofit fontScale="92500" lnSpcReduction="20000"/>
          </a:bodyPr>
          <a:lstStyle/>
          <a:p>
            <a:pPr lvl="0" fontAlgn="base"/>
            <a:r>
              <a:rPr lang="en-GB" dirty="0"/>
              <a:t>Evidence from empirically-based research papers, government documents, books, newspaper and media articles…….</a:t>
            </a:r>
          </a:p>
          <a:p>
            <a:pPr lvl="0" fontAlgn="base"/>
            <a:r>
              <a:rPr lang="en-GB" dirty="0"/>
              <a:t>Evidence from a variety of sectors, such as health, social care, education, police and so </a:t>
            </a:r>
            <a:r>
              <a:rPr lang="en-GB" dirty="0" smtClean="0"/>
              <a:t>on. </a:t>
            </a:r>
            <a:r>
              <a:rPr lang="en-GB" dirty="0"/>
              <a:t>A balance of UK-based sources (and wider international literature </a:t>
            </a:r>
            <a:r>
              <a:rPr lang="en-GB" dirty="0" smtClean="0"/>
              <a:t>if appropriate)</a:t>
            </a:r>
            <a:endParaRPr lang="en-GB" dirty="0"/>
          </a:p>
          <a:p>
            <a:pPr lvl="0" fontAlgn="base"/>
            <a:r>
              <a:rPr lang="en-GB" dirty="0"/>
              <a:t>Literature published from </a:t>
            </a:r>
            <a:r>
              <a:rPr lang="en-GB" dirty="0" smtClean="0"/>
              <a:t>…….. </a:t>
            </a:r>
            <a:r>
              <a:rPr lang="en-GB" dirty="0"/>
              <a:t>onwards. </a:t>
            </a:r>
          </a:p>
          <a:p>
            <a:pPr lvl="0" fontAlgn="base"/>
            <a:r>
              <a:rPr lang="en-GB" dirty="0"/>
              <a:t>Evidence about different types of …… and its effects</a:t>
            </a:r>
          </a:p>
          <a:p>
            <a:pPr lvl="0" fontAlgn="base"/>
            <a:r>
              <a:rPr lang="en-GB" dirty="0"/>
              <a:t>The impact of early prevention of ……..</a:t>
            </a:r>
          </a:p>
          <a:p>
            <a:pPr lvl="0" fontAlgn="base"/>
            <a:r>
              <a:rPr lang="en-GB" dirty="0"/>
              <a:t>The impact of integration and collaborative working on service delivery re: …….</a:t>
            </a:r>
          </a:p>
          <a:p>
            <a:pPr lvl="0" fontAlgn="base"/>
            <a:r>
              <a:rPr lang="en-GB" dirty="0"/>
              <a:t>The facilitators and challenges to integration and collaborative working </a:t>
            </a:r>
          </a:p>
          <a:p>
            <a:pPr lvl="0" fontAlgn="base"/>
            <a:r>
              <a:rPr lang="en-GB" dirty="0"/>
              <a:t>Implications for good practice </a:t>
            </a:r>
          </a:p>
          <a:p>
            <a:endParaRPr lang="en-GB" dirty="0"/>
          </a:p>
        </p:txBody>
      </p:sp>
    </p:spTree>
    <p:extLst>
      <p:ext uri="{BB962C8B-B14F-4D97-AF65-F5344CB8AC3E}">
        <p14:creationId xmlns:p14="http://schemas.microsoft.com/office/powerpoint/2010/main" val="4049976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 a link to the next section</a:t>
            </a:r>
            <a:endParaRPr lang="en-GB" dirty="0"/>
          </a:p>
        </p:txBody>
      </p:sp>
      <p:sp>
        <p:nvSpPr>
          <p:cNvPr id="3" name="Content Placeholder 2"/>
          <p:cNvSpPr>
            <a:spLocks noGrp="1"/>
          </p:cNvSpPr>
          <p:nvPr>
            <p:ph idx="1"/>
          </p:nvPr>
        </p:nvSpPr>
        <p:spPr/>
        <p:txBody>
          <a:bodyPr/>
          <a:lstStyle/>
          <a:p>
            <a:r>
              <a:rPr lang="en-GB" dirty="0"/>
              <a:t>However, given the number of sources originally identified (see below), in the main, evidence from literature published from </a:t>
            </a:r>
            <a:r>
              <a:rPr lang="en-GB" dirty="0" smtClean="0"/>
              <a:t>….. </a:t>
            </a:r>
            <a:r>
              <a:rPr lang="en-GB" dirty="0"/>
              <a:t>onwards was included in the review, and selected prior sources were used only where they were thought to be particularly relevant. </a:t>
            </a:r>
          </a:p>
          <a:p>
            <a:endParaRPr lang="en-GB" dirty="0"/>
          </a:p>
        </p:txBody>
      </p:sp>
    </p:spTree>
    <p:extLst>
      <p:ext uri="{BB962C8B-B14F-4D97-AF65-F5344CB8AC3E}">
        <p14:creationId xmlns:p14="http://schemas.microsoft.com/office/powerpoint/2010/main" val="2831688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Identification of the most relevant sources </a:t>
            </a:r>
            <a:br>
              <a:rPr lang="en-GB" b="1" dirty="0"/>
            </a:br>
            <a:endParaRPr lang="en-GB" dirty="0"/>
          </a:p>
        </p:txBody>
      </p:sp>
      <p:sp>
        <p:nvSpPr>
          <p:cNvPr id="3" name="Content Placeholder 2"/>
          <p:cNvSpPr>
            <a:spLocks noGrp="1"/>
          </p:cNvSpPr>
          <p:nvPr>
            <p:ph idx="1"/>
          </p:nvPr>
        </p:nvSpPr>
        <p:spPr/>
        <p:txBody>
          <a:bodyPr/>
          <a:lstStyle/>
          <a:p>
            <a:r>
              <a:rPr lang="en-GB" dirty="0" smtClean="0"/>
              <a:t>You need to explain the  </a:t>
            </a:r>
            <a:r>
              <a:rPr lang="en-GB" dirty="0"/>
              <a:t>selection process </a:t>
            </a:r>
            <a:r>
              <a:rPr lang="en-GB" dirty="0" smtClean="0"/>
              <a:t>you </a:t>
            </a:r>
            <a:r>
              <a:rPr lang="en-GB" dirty="0"/>
              <a:t>applied to the identified </a:t>
            </a:r>
            <a:r>
              <a:rPr lang="en-GB" dirty="0" smtClean="0"/>
              <a:t>literature </a:t>
            </a:r>
            <a:r>
              <a:rPr lang="en-GB" dirty="0"/>
              <a:t>in order to help identify the most relevant </a:t>
            </a:r>
            <a:r>
              <a:rPr lang="en-GB" dirty="0" smtClean="0"/>
              <a:t>sources for your dissertation.</a:t>
            </a:r>
          </a:p>
          <a:p>
            <a:r>
              <a:rPr lang="en-GB" dirty="0" smtClean="0"/>
              <a:t>For example you could explain that: the </a:t>
            </a:r>
            <a:r>
              <a:rPr lang="en-GB" dirty="0"/>
              <a:t>search identified a range of literature, using manual searches of libraries at NPTC </a:t>
            </a:r>
            <a:r>
              <a:rPr lang="en-GB" dirty="0" smtClean="0"/>
              <a:t>and/or </a:t>
            </a:r>
            <a:r>
              <a:rPr lang="en-GB" dirty="0"/>
              <a:t>University of Wales TSD, online searches for government documents, ongoing searches for newspaper and other relevant media items. </a:t>
            </a:r>
            <a:endParaRPr lang="en-GB" dirty="0" smtClean="0"/>
          </a:p>
          <a:p>
            <a:r>
              <a:rPr lang="en-GB" dirty="0" smtClean="0"/>
              <a:t>The search involved the use of tools </a:t>
            </a:r>
            <a:r>
              <a:rPr lang="en-GB" dirty="0"/>
              <a:t>such as Boolean operators, </a:t>
            </a:r>
            <a:r>
              <a:rPr lang="en-GB" dirty="0" smtClean="0"/>
              <a:t>truncation, </a:t>
            </a:r>
            <a:r>
              <a:rPr lang="en-GB" dirty="0"/>
              <a:t>wildcards and </a:t>
            </a:r>
            <a:r>
              <a:rPr lang="en-GB" dirty="0" err="1" smtClean="0"/>
              <a:t>PICo</a:t>
            </a:r>
            <a:r>
              <a:rPr lang="en-GB" dirty="0" smtClean="0"/>
              <a:t> to </a:t>
            </a:r>
            <a:r>
              <a:rPr lang="en-GB" dirty="0"/>
              <a:t>search for relevant research </a:t>
            </a:r>
            <a:r>
              <a:rPr lang="en-GB" dirty="0" smtClean="0"/>
              <a:t>papers</a:t>
            </a:r>
            <a:r>
              <a:rPr lang="en-GB" dirty="0"/>
              <a:t> </a:t>
            </a:r>
            <a:r>
              <a:rPr lang="en-GB" dirty="0" smtClean="0"/>
              <a:t>– see relevant power point presentations and other </a:t>
            </a:r>
            <a:r>
              <a:rPr lang="en-GB" dirty="0" err="1" smtClean="0"/>
              <a:t>informationon</a:t>
            </a:r>
            <a:r>
              <a:rPr lang="en-GB" dirty="0" smtClean="0"/>
              <a:t> </a:t>
            </a:r>
            <a:r>
              <a:rPr lang="en-GB" dirty="0"/>
              <a:t>M</a:t>
            </a:r>
            <a:r>
              <a:rPr lang="en-GB" dirty="0" smtClean="0"/>
              <a:t>oodle.</a:t>
            </a:r>
            <a:endParaRPr lang="en-GB" dirty="0"/>
          </a:p>
          <a:p>
            <a:endParaRPr lang="en-GB" dirty="0"/>
          </a:p>
          <a:p>
            <a:endParaRPr lang="en-GB" dirty="0"/>
          </a:p>
        </p:txBody>
      </p:sp>
    </p:spTree>
    <p:extLst>
      <p:ext uri="{BB962C8B-B14F-4D97-AF65-F5344CB8AC3E}">
        <p14:creationId xmlns:p14="http://schemas.microsoft.com/office/powerpoint/2010/main" val="2161893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Identification of the most relevant sources</a:t>
            </a:r>
            <a:endParaRPr lang="en-GB" dirty="0"/>
          </a:p>
        </p:txBody>
      </p:sp>
      <p:sp>
        <p:nvSpPr>
          <p:cNvPr id="3" name="Content Placeholder 2"/>
          <p:cNvSpPr>
            <a:spLocks noGrp="1"/>
          </p:cNvSpPr>
          <p:nvPr>
            <p:ph idx="1"/>
          </p:nvPr>
        </p:nvSpPr>
        <p:spPr/>
        <p:txBody>
          <a:bodyPr/>
          <a:lstStyle/>
          <a:p>
            <a:r>
              <a:rPr lang="en-GB" dirty="0"/>
              <a:t>T</a:t>
            </a:r>
            <a:r>
              <a:rPr lang="en-GB" dirty="0" smtClean="0"/>
              <a:t>he </a:t>
            </a:r>
            <a:r>
              <a:rPr lang="en-GB" dirty="0"/>
              <a:t>literature sources identified were then explored for their relevance to the review</a:t>
            </a:r>
            <a:r>
              <a:rPr lang="en-GB" dirty="0" smtClean="0"/>
              <a:t>.</a:t>
            </a:r>
          </a:p>
          <a:p>
            <a:r>
              <a:rPr lang="en-GB" dirty="0"/>
              <a:t>How was this done – on what basis were sources included or excluded? </a:t>
            </a:r>
            <a:endParaRPr lang="en-GB" dirty="0" smtClean="0"/>
          </a:p>
          <a:p>
            <a:r>
              <a:rPr lang="en-GB" dirty="0" smtClean="0"/>
              <a:t>PRISMA</a:t>
            </a:r>
            <a:r>
              <a:rPr lang="en-GB" dirty="0"/>
              <a:t>? </a:t>
            </a:r>
            <a:endParaRPr lang="en-GB" dirty="0" smtClean="0"/>
          </a:p>
          <a:p>
            <a:r>
              <a:rPr lang="en-GB" dirty="0" smtClean="0"/>
              <a:t>Age </a:t>
            </a:r>
            <a:r>
              <a:rPr lang="en-GB" dirty="0"/>
              <a:t>of </a:t>
            </a:r>
            <a:r>
              <a:rPr lang="en-GB" dirty="0" smtClean="0"/>
              <a:t>literature</a:t>
            </a:r>
            <a:r>
              <a:rPr lang="en-GB" dirty="0"/>
              <a:t>?</a:t>
            </a:r>
            <a:endParaRPr lang="en-GB" dirty="0" smtClean="0"/>
          </a:p>
          <a:p>
            <a:r>
              <a:rPr lang="en-GB" dirty="0" smtClean="0"/>
              <a:t>Source </a:t>
            </a:r>
            <a:r>
              <a:rPr lang="en-GB" dirty="0"/>
              <a:t>of literature, e.g. journals as opposed to blogs? </a:t>
            </a:r>
            <a:endParaRPr lang="en-GB" dirty="0" smtClean="0"/>
          </a:p>
          <a:p>
            <a:r>
              <a:rPr lang="en-GB" dirty="0" smtClean="0"/>
              <a:t>Other factors?</a:t>
            </a:r>
            <a:endParaRPr lang="en-GB" dirty="0"/>
          </a:p>
          <a:p>
            <a:r>
              <a:rPr lang="en-GB" dirty="0" smtClean="0"/>
              <a:t>Refer to powerpoint presentation and PRISMA information. </a:t>
            </a:r>
            <a:endParaRPr lang="en-GB" dirty="0"/>
          </a:p>
        </p:txBody>
      </p:sp>
    </p:spTree>
    <p:extLst>
      <p:ext uri="{BB962C8B-B14F-4D97-AF65-F5344CB8AC3E}">
        <p14:creationId xmlns:p14="http://schemas.microsoft.com/office/powerpoint/2010/main" val="210998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Identification of the most relevant sources</a:t>
            </a:r>
            <a:endParaRPr lang="en-GB" dirty="0"/>
          </a:p>
        </p:txBody>
      </p:sp>
      <p:sp>
        <p:nvSpPr>
          <p:cNvPr id="3" name="Content Placeholder 2"/>
          <p:cNvSpPr>
            <a:spLocks noGrp="1"/>
          </p:cNvSpPr>
          <p:nvPr>
            <p:ph idx="1"/>
          </p:nvPr>
        </p:nvSpPr>
        <p:spPr/>
        <p:txBody>
          <a:bodyPr/>
          <a:lstStyle/>
          <a:p>
            <a:r>
              <a:rPr lang="en-GB" dirty="0" smtClean="0"/>
              <a:t>Use of CASP? </a:t>
            </a:r>
            <a:r>
              <a:rPr lang="en-GB" dirty="0"/>
              <a:t>– to evaluate quality of research </a:t>
            </a:r>
            <a:r>
              <a:rPr lang="en-GB" dirty="0" smtClean="0"/>
              <a:t>papers before including as sources in your dissertation - you are all familiar with this framework from your critique assignment.</a:t>
            </a:r>
          </a:p>
          <a:p>
            <a:r>
              <a:rPr lang="en-US" dirty="0" smtClean="0"/>
              <a:t>You could state that you used the framework you developed for the assignment from a range of critiquing frameworks – bearing in mind that you were critiquing qualitative research, if you critique any quantitative papers to assess their quality/validity for inclusion in your dissertation a different framework is used.</a:t>
            </a:r>
            <a:endParaRPr lang="en-GB" dirty="0"/>
          </a:p>
          <a:p>
            <a:endParaRPr lang="en-GB" dirty="0"/>
          </a:p>
        </p:txBody>
      </p:sp>
    </p:spTree>
    <p:extLst>
      <p:ext uri="{BB962C8B-B14F-4D97-AF65-F5344CB8AC3E}">
        <p14:creationId xmlns:p14="http://schemas.microsoft.com/office/powerpoint/2010/main" val="1948890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Analysis of the sources found</a:t>
            </a:r>
            <a:br>
              <a:rPr lang="en-GB" b="1"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Initial searches identified </a:t>
            </a:r>
            <a:r>
              <a:rPr lang="en-GB" dirty="0" smtClean="0"/>
              <a:t>…… </a:t>
            </a:r>
            <a:r>
              <a:rPr lang="en-GB" dirty="0"/>
              <a:t>sources as relevant to the literature review. As a result of the selection process (based on initial abstract information and using </a:t>
            </a:r>
            <a:r>
              <a:rPr lang="en-GB" dirty="0" smtClean="0"/>
              <a:t>the </a:t>
            </a:r>
            <a:r>
              <a:rPr lang="en-GB" dirty="0"/>
              <a:t>criteria identified above) </a:t>
            </a:r>
            <a:r>
              <a:rPr lang="en-GB" dirty="0" smtClean="0"/>
              <a:t>…… </a:t>
            </a:r>
            <a:r>
              <a:rPr lang="en-GB" dirty="0"/>
              <a:t>sources were identified </a:t>
            </a:r>
            <a:r>
              <a:rPr lang="en-GB" dirty="0" smtClean="0"/>
              <a:t>for inclusion in the dissertation.</a:t>
            </a:r>
          </a:p>
          <a:p>
            <a:r>
              <a:rPr lang="en-GB" dirty="0"/>
              <a:t>T</a:t>
            </a:r>
            <a:r>
              <a:rPr lang="en-GB" dirty="0" smtClean="0"/>
              <a:t>he </a:t>
            </a:r>
            <a:r>
              <a:rPr lang="en-GB" dirty="0"/>
              <a:t>quality of </a:t>
            </a:r>
            <a:r>
              <a:rPr lang="en-GB" dirty="0" smtClean="0"/>
              <a:t>these sources was further assessed </a:t>
            </a:r>
            <a:r>
              <a:rPr lang="en-GB" dirty="0"/>
              <a:t>by considering:  </a:t>
            </a:r>
            <a:r>
              <a:rPr lang="en-GB" i="1" dirty="0" smtClean="0"/>
              <a:t>Examples only below – you need to think of how you analysed the sources you have used.</a:t>
            </a:r>
            <a:endParaRPr lang="en-GB" i="1" dirty="0"/>
          </a:p>
          <a:p>
            <a:pPr lvl="0" fontAlgn="base"/>
            <a:r>
              <a:rPr lang="en-GB" dirty="0"/>
              <a:t>The appropriateness of the analysis that was reported </a:t>
            </a:r>
            <a:r>
              <a:rPr lang="en-GB" dirty="0" smtClean="0"/>
              <a:t>in sources to the aim and objectives of the dissertation</a:t>
            </a:r>
            <a:endParaRPr lang="en-GB" dirty="0"/>
          </a:p>
          <a:p>
            <a:pPr lvl="0" fontAlgn="base"/>
            <a:r>
              <a:rPr lang="en-GB" dirty="0"/>
              <a:t>Any author interpretations </a:t>
            </a:r>
            <a:r>
              <a:rPr lang="en-GB" dirty="0" smtClean="0"/>
              <a:t>biases/limitations</a:t>
            </a:r>
            <a:endParaRPr lang="en-GB" dirty="0"/>
          </a:p>
          <a:p>
            <a:pPr lvl="0" fontAlgn="base"/>
            <a:r>
              <a:rPr lang="en-GB" dirty="0"/>
              <a:t>Any corroboration </a:t>
            </a:r>
            <a:r>
              <a:rPr lang="en-GB" dirty="0" smtClean="0"/>
              <a:t>of evidence, e.g. triangulation </a:t>
            </a:r>
            <a:r>
              <a:rPr lang="en-GB" dirty="0"/>
              <a:t>of sources in research papers, or across sources?  </a:t>
            </a:r>
          </a:p>
          <a:p>
            <a:pPr marL="0" indent="0">
              <a:buNone/>
            </a:pPr>
            <a:r>
              <a:rPr lang="en-US" dirty="0"/>
              <a:t> </a:t>
            </a:r>
            <a:endParaRPr lang="en-GB" dirty="0"/>
          </a:p>
          <a:p>
            <a:endParaRPr lang="en-GB" dirty="0"/>
          </a:p>
        </p:txBody>
      </p:sp>
    </p:spTree>
    <p:extLst>
      <p:ext uri="{BB962C8B-B14F-4D97-AF65-F5344CB8AC3E}">
        <p14:creationId xmlns:p14="http://schemas.microsoft.com/office/powerpoint/2010/main" val="3406755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45292"/>
          </a:xfrm>
        </p:spPr>
        <p:txBody>
          <a:bodyPr>
            <a:normAutofit fontScale="90000"/>
          </a:bodyPr>
          <a:lstStyle/>
          <a:p>
            <a:r>
              <a:rPr lang="en-US" b="1" dirty="0"/>
              <a:t>Introduction</a:t>
            </a:r>
            <a:r>
              <a:rPr lang="en-GB" dirty="0"/>
              <a:t/>
            </a:r>
            <a:br>
              <a:rPr lang="en-GB" dirty="0"/>
            </a:br>
            <a:endParaRPr lang="en-GB" dirty="0"/>
          </a:p>
        </p:txBody>
      </p:sp>
      <p:sp>
        <p:nvSpPr>
          <p:cNvPr id="3" name="Content Placeholder 2"/>
          <p:cNvSpPr>
            <a:spLocks noGrp="1"/>
          </p:cNvSpPr>
          <p:nvPr>
            <p:ph idx="1"/>
          </p:nvPr>
        </p:nvSpPr>
        <p:spPr>
          <a:xfrm>
            <a:off x="1371600" y="1631092"/>
            <a:ext cx="9601200" cy="4236308"/>
          </a:xfrm>
        </p:spPr>
        <p:txBody>
          <a:bodyPr>
            <a:normAutofit/>
          </a:bodyPr>
          <a:lstStyle/>
          <a:p>
            <a:r>
              <a:rPr lang="en-US" sz="2400" dirty="0"/>
              <a:t>Write an introductory section for your dissertation to provide some context for the topic you have </a:t>
            </a:r>
            <a:r>
              <a:rPr lang="en-US" sz="2400" dirty="0" smtClean="0"/>
              <a:t>chosen.</a:t>
            </a:r>
            <a:endParaRPr lang="en-GB" sz="2400" dirty="0"/>
          </a:p>
          <a:p>
            <a:r>
              <a:rPr lang="en-US" sz="2400" dirty="0"/>
              <a:t>and </a:t>
            </a:r>
            <a:endParaRPr lang="en-GB" sz="2400" dirty="0"/>
          </a:p>
          <a:p>
            <a:r>
              <a:rPr lang="en-US" sz="2400" dirty="0"/>
              <a:t>define any words or concepts that you intend to use, e.g. if writing about ‘domestic abuse’ define the meaning of the term </a:t>
            </a:r>
            <a:r>
              <a:rPr lang="en-US" sz="2400" u="sng" dirty="0"/>
              <a:t>as it will be used in the dissertation</a:t>
            </a:r>
            <a:r>
              <a:rPr lang="en-US" sz="2400" dirty="0"/>
              <a:t>, </a:t>
            </a:r>
            <a:endParaRPr lang="en-GB" sz="2400" dirty="0"/>
          </a:p>
          <a:p>
            <a:r>
              <a:rPr lang="en-US" sz="2400" u="sng" dirty="0"/>
              <a:t>however, if ‘abuse’ is going to be used interchangeably with ‘violence</a:t>
            </a:r>
            <a:r>
              <a:rPr lang="en-US" sz="2400" dirty="0"/>
              <a:t>’ </a:t>
            </a:r>
            <a:r>
              <a:rPr lang="en-US" sz="2400" dirty="0" smtClean="0"/>
              <a:t>(because </a:t>
            </a:r>
            <a:r>
              <a:rPr lang="en-US" sz="2400" dirty="0"/>
              <a:t>the terms are sometimes used this way in the </a:t>
            </a:r>
            <a:r>
              <a:rPr lang="en-US" sz="2400" dirty="0" smtClean="0"/>
              <a:t>literature) </a:t>
            </a:r>
            <a:r>
              <a:rPr lang="en-US" sz="2400" dirty="0"/>
              <a:t>find enough commonality between the terms within different definitions to allow you to </a:t>
            </a:r>
            <a:r>
              <a:rPr lang="en-US" sz="2400" u="sng" dirty="0"/>
              <a:t>justify using the terms </a:t>
            </a:r>
            <a:r>
              <a:rPr lang="en-US" sz="2400" u="sng" dirty="0" smtClean="0"/>
              <a:t>interchangeably</a:t>
            </a:r>
            <a:r>
              <a:rPr lang="en-US" sz="2400" dirty="0" smtClean="0"/>
              <a:t>.</a:t>
            </a:r>
            <a:endParaRPr lang="en-GB" sz="2400" dirty="0"/>
          </a:p>
        </p:txBody>
      </p:sp>
    </p:spTree>
    <p:extLst>
      <p:ext uri="{BB962C8B-B14F-4D97-AF65-F5344CB8AC3E}">
        <p14:creationId xmlns:p14="http://schemas.microsoft.com/office/powerpoint/2010/main" val="3148415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section – conclusion</a:t>
            </a:r>
            <a:endParaRPr lang="en-GB" dirty="0"/>
          </a:p>
        </p:txBody>
      </p:sp>
      <p:sp>
        <p:nvSpPr>
          <p:cNvPr id="3" name="Content Placeholder 2"/>
          <p:cNvSpPr>
            <a:spLocks noGrp="1"/>
          </p:cNvSpPr>
          <p:nvPr>
            <p:ph idx="1"/>
          </p:nvPr>
        </p:nvSpPr>
        <p:spPr/>
        <p:txBody>
          <a:bodyPr>
            <a:normAutofit/>
          </a:bodyPr>
          <a:lstStyle/>
          <a:p>
            <a:r>
              <a:rPr lang="en-US" sz="2400" dirty="0" smtClean="0"/>
              <a:t>You all need to include discussion of the way you searched for and screened information for its suitability to be included in your dissertation.</a:t>
            </a:r>
          </a:p>
          <a:p>
            <a:r>
              <a:rPr lang="en-US" sz="2400" dirty="0" smtClean="0"/>
              <a:t>The higher the grade you are aiming for the more detailed your discussion needs to be, and, the more it needs to be supported by an appendix of relevant information.</a:t>
            </a:r>
            <a:endParaRPr lang="en-GB" sz="2400" dirty="0"/>
          </a:p>
        </p:txBody>
      </p:sp>
    </p:spTree>
    <p:extLst>
      <p:ext uri="{BB962C8B-B14F-4D97-AF65-F5344CB8AC3E}">
        <p14:creationId xmlns:p14="http://schemas.microsoft.com/office/powerpoint/2010/main" val="88763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71151"/>
          </a:xfrm>
        </p:spPr>
        <p:txBody>
          <a:bodyPr/>
          <a:lstStyle/>
          <a:p>
            <a:r>
              <a:rPr lang="en-US" dirty="0" smtClean="0"/>
              <a:t>Please note:</a:t>
            </a:r>
            <a:endParaRPr lang="en-GB" dirty="0"/>
          </a:p>
        </p:txBody>
      </p:sp>
      <p:sp>
        <p:nvSpPr>
          <p:cNvPr id="3" name="Content Placeholder 2"/>
          <p:cNvSpPr>
            <a:spLocks noGrp="1"/>
          </p:cNvSpPr>
          <p:nvPr>
            <p:ph idx="1"/>
          </p:nvPr>
        </p:nvSpPr>
        <p:spPr>
          <a:xfrm>
            <a:off x="1371600" y="1556951"/>
            <a:ext cx="9601200" cy="4310449"/>
          </a:xfrm>
        </p:spPr>
        <p:txBody>
          <a:bodyPr>
            <a:normAutofit lnSpcReduction="10000"/>
          </a:bodyPr>
          <a:lstStyle/>
          <a:p>
            <a:r>
              <a:rPr lang="en-US" sz="2400" dirty="0"/>
              <a:t>You need to choose the information to complete the </a:t>
            </a:r>
            <a:r>
              <a:rPr lang="en-US" sz="2400" dirty="0" smtClean="0"/>
              <a:t>suggested sentences </a:t>
            </a:r>
            <a:r>
              <a:rPr lang="en-US" sz="2400" dirty="0"/>
              <a:t>in the slides that </a:t>
            </a:r>
            <a:r>
              <a:rPr lang="en-US" sz="2400" dirty="0" smtClean="0"/>
              <a:t>follow and </a:t>
            </a:r>
            <a:r>
              <a:rPr lang="en-US" sz="2400" u="sng" dirty="0" smtClean="0"/>
              <a:t>then rewrite the sentences / paragraphs in your own words.</a:t>
            </a:r>
            <a:endParaRPr lang="en-GB" sz="2400" u="sng" dirty="0"/>
          </a:p>
          <a:p>
            <a:r>
              <a:rPr lang="en-US" sz="2800" b="1" u="sng" dirty="0" smtClean="0"/>
              <a:t>Do not</a:t>
            </a:r>
            <a:r>
              <a:rPr lang="en-US" sz="2800" b="1" dirty="0" smtClean="0"/>
              <a:t> </a:t>
            </a:r>
            <a:endParaRPr lang="en-US" sz="2800" dirty="0" smtClean="0"/>
          </a:p>
          <a:p>
            <a:r>
              <a:rPr lang="en-US" sz="2400" dirty="0" smtClean="0"/>
              <a:t>Write an exact copy of the example I have given, the wording has to be your own and relate to your topic. If the wording in your draft is too similar to the example given you will be asked to rewrite the section.</a:t>
            </a:r>
          </a:p>
          <a:p>
            <a:r>
              <a:rPr lang="en-US" sz="2400" dirty="0" smtClean="0"/>
              <a:t>Write about methods discussed in the following slides unless you have used </a:t>
            </a:r>
            <a:r>
              <a:rPr lang="en-US" sz="2400" dirty="0" err="1" smtClean="0"/>
              <a:t>them,i.e</a:t>
            </a:r>
            <a:r>
              <a:rPr lang="en-US" sz="2400" dirty="0" smtClean="0"/>
              <a:t>. what you say </a:t>
            </a:r>
            <a:r>
              <a:rPr lang="en-US" sz="2400" b="1" u="sng" dirty="0" smtClean="0"/>
              <a:t>must</a:t>
            </a:r>
            <a:r>
              <a:rPr lang="en-US" sz="2400" dirty="0" smtClean="0"/>
              <a:t> match with what you have done, if you simply rewrite all the examples suggested, e.g. to increase word count, the result could be a methods section that does not make sense.</a:t>
            </a:r>
            <a:endParaRPr lang="en-GB" sz="2400" dirty="0"/>
          </a:p>
        </p:txBody>
      </p:sp>
    </p:spTree>
    <p:extLst>
      <p:ext uri="{BB962C8B-B14F-4D97-AF65-F5344CB8AC3E}">
        <p14:creationId xmlns:p14="http://schemas.microsoft.com/office/powerpoint/2010/main" val="4286263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Introduce your methods section for Chapter 1</a:t>
            </a:r>
            <a:endParaRPr lang="en-GB" dirty="0"/>
          </a:p>
        </p:txBody>
      </p:sp>
      <p:sp>
        <p:nvSpPr>
          <p:cNvPr id="3" name="Content Placeholder 2"/>
          <p:cNvSpPr>
            <a:spLocks noGrp="1"/>
          </p:cNvSpPr>
          <p:nvPr>
            <p:ph idx="1"/>
          </p:nvPr>
        </p:nvSpPr>
        <p:spPr/>
        <p:txBody>
          <a:bodyPr>
            <a:normAutofit/>
          </a:bodyPr>
          <a:lstStyle/>
          <a:p>
            <a:r>
              <a:rPr lang="en-US" sz="2400" dirty="0"/>
              <a:t>Once you are happy with the first part of the introductory section move on to say something like</a:t>
            </a:r>
            <a:r>
              <a:rPr lang="en-US" sz="2400" dirty="0" smtClean="0"/>
              <a:t>:</a:t>
            </a:r>
            <a:endParaRPr lang="en-GB" sz="2400" dirty="0"/>
          </a:p>
          <a:p>
            <a:r>
              <a:rPr lang="en-GB" sz="2400" dirty="0"/>
              <a:t>This </a:t>
            </a:r>
            <a:r>
              <a:rPr lang="en-GB" sz="2400" dirty="0" smtClean="0"/>
              <a:t>dissertation </a:t>
            </a:r>
            <a:r>
              <a:rPr lang="en-GB" sz="2400" dirty="0"/>
              <a:t>is based on a review of literature on ………</a:t>
            </a:r>
            <a:r>
              <a:rPr lang="en-GB" sz="2400" dirty="0">
                <a:solidFill>
                  <a:srgbClr val="0070C0"/>
                </a:solidFill>
              </a:rPr>
              <a:t>your topic</a:t>
            </a:r>
            <a:r>
              <a:rPr lang="en-GB" sz="2400" dirty="0"/>
              <a:t>………with a view to contributing to current knowledge </a:t>
            </a:r>
            <a:r>
              <a:rPr lang="en-GB" sz="2400" dirty="0" smtClean="0"/>
              <a:t>and </a:t>
            </a:r>
            <a:r>
              <a:rPr lang="en-GB" sz="2400" dirty="0"/>
              <a:t>any potential implications for future practice in the field of …</a:t>
            </a:r>
            <a:r>
              <a:rPr lang="en-GB" sz="2400" dirty="0">
                <a:solidFill>
                  <a:srgbClr val="0070C0"/>
                </a:solidFill>
              </a:rPr>
              <a:t>your </a:t>
            </a:r>
            <a:r>
              <a:rPr lang="en-GB" sz="2400" dirty="0" smtClean="0">
                <a:solidFill>
                  <a:srgbClr val="0070C0"/>
                </a:solidFill>
              </a:rPr>
              <a:t>topic</a:t>
            </a:r>
            <a:r>
              <a:rPr lang="en-GB" sz="2400" dirty="0" smtClean="0"/>
              <a:t>…. </a:t>
            </a:r>
            <a:r>
              <a:rPr lang="en-GB" sz="2400" dirty="0"/>
              <a:t>in relation to </a:t>
            </a:r>
            <a:r>
              <a:rPr lang="en-GB" sz="2400" dirty="0" smtClean="0"/>
              <a:t>…….</a:t>
            </a:r>
            <a:r>
              <a:rPr lang="en-GB" sz="2400" dirty="0" smtClean="0">
                <a:solidFill>
                  <a:srgbClr val="0070C0"/>
                </a:solidFill>
              </a:rPr>
              <a:t>HSC….practice / service provision</a:t>
            </a:r>
            <a:r>
              <a:rPr lang="en-GB" sz="2400" dirty="0" smtClean="0"/>
              <a:t>…..</a:t>
            </a:r>
          </a:p>
        </p:txBody>
      </p:sp>
    </p:spTree>
    <p:extLst>
      <p:ext uri="{BB962C8B-B14F-4D97-AF65-F5344CB8AC3E}">
        <p14:creationId xmlns:p14="http://schemas.microsoft.com/office/powerpoint/2010/main" val="365767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what will be in the methods section</a:t>
            </a:r>
            <a:endParaRPr lang="en-GB" dirty="0"/>
          </a:p>
        </p:txBody>
      </p:sp>
      <p:sp>
        <p:nvSpPr>
          <p:cNvPr id="3" name="Content Placeholder 2"/>
          <p:cNvSpPr>
            <a:spLocks noGrp="1"/>
          </p:cNvSpPr>
          <p:nvPr>
            <p:ph idx="1"/>
          </p:nvPr>
        </p:nvSpPr>
        <p:spPr/>
        <p:txBody>
          <a:bodyPr/>
          <a:lstStyle/>
          <a:p>
            <a:r>
              <a:rPr lang="en-US" sz="2400" b="1" dirty="0" smtClean="0">
                <a:solidFill>
                  <a:srgbClr val="0070C0"/>
                </a:solidFill>
              </a:rPr>
              <a:t>Example:</a:t>
            </a:r>
            <a:endParaRPr lang="en-GB" sz="2400" b="1" dirty="0" smtClean="0">
              <a:solidFill>
                <a:srgbClr val="0070C0"/>
              </a:solidFill>
            </a:endParaRPr>
          </a:p>
          <a:p>
            <a:r>
              <a:rPr lang="en-GB" sz="2400" dirty="0" smtClean="0"/>
              <a:t>Within </a:t>
            </a:r>
            <a:r>
              <a:rPr lang="en-GB" sz="2400" dirty="0"/>
              <a:t>this introductory chapter, the following are detailed: </a:t>
            </a:r>
          </a:p>
          <a:p>
            <a:r>
              <a:rPr lang="en-GB" sz="2400" b="1" dirty="0"/>
              <a:t>Background </a:t>
            </a:r>
            <a:r>
              <a:rPr lang="en-GB" sz="2400" b="1" dirty="0" smtClean="0"/>
              <a:t>(to </a:t>
            </a:r>
            <a:r>
              <a:rPr lang="en-GB" sz="2400" b="1" dirty="0"/>
              <a:t>the </a:t>
            </a:r>
            <a:r>
              <a:rPr lang="en-GB" sz="2400" b="1" dirty="0" smtClean="0"/>
              <a:t>search for and review </a:t>
            </a:r>
            <a:r>
              <a:rPr lang="en-GB" sz="2400" b="1" dirty="0"/>
              <a:t>of literature for the </a:t>
            </a:r>
            <a:r>
              <a:rPr lang="en-GB" sz="2400" b="1" dirty="0" smtClean="0"/>
              <a:t>dissertation)</a:t>
            </a:r>
            <a:endParaRPr lang="en-GB" sz="2400" dirty="0"/>
          </a:p>
          <a:p>
            <a:r>
              <a:rPr lang="en-GB" sz="2400" b="1" dirty="0"/>
              <a:t>Aim and Objectives of the dissertation</a:t>
            </a:r>
            <a:endParaRPr lang="en-GB" sz="2400" dirty="0"/>
          </a:p>
          <a:p>
            <a:r>
              <a:rPr lang="en-GB" sz="2400" b="1" dirty="0" smtClean="0"/>
              <a:t>Methods</a:t>
            </a:r>
            <a:endParaRPr lang="en-GB" sz="2400" dirty="0"/>
          </a:p>
          <a:p>
            <a:endParaRPr lang="en-GB" dirty="0"/>
          </a:p>
        </p:txBody>
      </p:sp>
    </p:spTree>
    <p:extLst>
      <p:ext uri="{BB962C8B-B14F-4D97-AF65-F5344CB8AC3E}">
        <p14:creationId xmlns:p14="http://schemas.microsoft.com/office/powerpoint/2010/main" val="343344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85335"/>
          </a:xfrm>
        </p:spPr>
        <p:txBody>
          <a:bodyPr>
            <a:noAutofit/>
          </a:bodyPr>
          <a:lstStyle/>
          <a:p>
            <a:r>
              <a:rPr lang="en-GB" sz="3600" b="1" dirty="0"/>
              <a:t>Background </a:t>
            </a:r>
            <a:r>
              <a:rPr lang="en-GB" sz="3600" b="1" dirty="0" smtClean="0"/>
              <a:t>(to </a:t>
            </a:r>
            <a:r>
              <a:rPr lang="en-GB" sz="3600" b="1" dirty="0"/>
              <a:t>the </a:t>
            </a:r>
            <a:r>
              <a:rPr lang="en-GB" sz="3600" b="1" dirty="0" smtClean="0"/>
              <a:t>search for and review </a:t>
            </a:r>
            <a:r>
              <a:rPr lang="en-GB" sz="3600" b="1" dirty="0"/>
              <a:t>of literature for the </a:t>
            </a:r>
            <a:r>
              <a:rPr lang="en-GB" sz="3600" b="1" dirty="0" smtClean="0"/>
              <a:t>dissertation)</a:t>
            </a:r>
            <a:r>
              <a:rPr lang="en-GB" sz="3600" dirty="0"/>
              <a:t/>
            </a:r>
            <a:br>
              <a:rPr lang="en-GB" sz="3600" dirty="0"/>
            </a:br>
            <a:endParaRPr lang="en-GB" sz="3600" dirty="0"/>
          </a:p>
        </p:txBody>
      </p:sp>
      <p:sp>
        <p:nvSpPr>
          <p:cNvPr id="3" name="Content Placeholder 2"/>
          <p:cNvSpPr>
            <a:spLocks noGrp="1"/>
          </p:cNvSpPr>
          <p:nvPr>
            <p:ph idx="1"/>
          </p:nvPr>
        </p:nvSpPr>
        <p:spPr>
          <a:xfrm>
            <a:off x="1371600" y="1861750"/>
            <a:ext cx="9601200" cy="4720281"/>
          </a:xfrm>
        </p:spPr>
        <p:txBody>
          <a:bodyPr>
            <a:noAutofit/>
          </a:bodyPr>
          <a:lstStyle/>
          <a:p>
            <a:r>
              <a:rPr lang="en-US" sz="2400" u="sng" dirty="0" smtClean="0"/>
              <a:t>You need to include information about:</a:t>
            </a:r>
          </a:p>
          <a:p>
            <a:r>
              <a:rPr lang="en-US" sz="2400" dirty="0" smtClean="0"/>
              <a:t>The initial search for information -  called a scoping exercise in some texts.</a:t>
            </a:r>
          </a:p>
          <a:p>
            <a:r>
              <a:rPr lang="en-US" sz="2400" dirty="0" smtClean="0"/>
              <a:t>Say why this search was done: </a:t>
            </a:r>
          </a:p>
          <a:p>
            <a:r>
              <a:rPr lang="en-US" sz="2400" dirty="0" smtClean="0"/>
              <a:t>e.g. </a:t>
            </a:r>
            <a:r>
              <a:rPr lang="en-GB" sz="2400" dirty="0"/>
              <a:t>to conduct a detailed and up-to-date literature review </a:t>
            </a:r>
            <a:endParaRPr lang="en-GB" sz="2400" dirty="0" smtClean="0"/>
          </a:p>
          <a:p>
            <a:r>
              <a:rPr lang="en-GB" sz="2400" dirty="0" smtClean="0"/>
              <a:t>to explore </a:t>
            </a:r>
            <a:r>
              <a:rPr lang="en-GB" sz="2400" dirty="0"/>
              <a:t>the types of literature available </a:t>
            </a:r>
            <a:r>
              <a:rPr lang="en-GB" sz="2400" dirty="0" smtClean="0"/>
              <a:t>related to your topic</a:t>
            </a:r>
          </a:p>
          <a:p>
            <a:r>
              <a:rPr lang="en-GB" sz="2400" dirty="0"/>
              <a:t>S</a:t>
            </a:r>
            <a:r>
              <a:rPr lang="en-GB" sz="2400" dirty="0" smtClean="0"/>
              <a:t>tate that a range of </a:t>
            </a:r>
            <a:r>
              <a:rPr lang="en-GB" sz="2400" dirty="0"/>
              <a:t>sources were searched for relevant </a:t>
            </a:r>
            <a:r>
              <a:rPr lang="en-GB" sz="2400" dirty="0" smtClean="0"/>
              <a:t>literature</a:t>
            </a:r>
          </a:p>
          <a:p>
            <a:r>
              <a:rPr lang="en-GB" sz="2400" dirty="0"/>
              <a:t>N</a:t>
            </a:r>
            <a:r>
              <a:rPr lang="en-GB" sz="2400" dirty="0" smtClean="0"/>
              <a:t>ame </a:t>
            </a:r>
            <a:r>
              <a:rPr lang="en-GB" sz="2400" dirty="0"/>
              <a:t>the types of literature you searched for and read through initially when trying to decide if there was enough information available to sustain a </a:t>
            </a:r>
            <a:r>
              <a:rPr lang="en-GB" sz="2400" dirty="0" smtClean="0"/>
              <a:t>dissertation, e.g. journals, books, government reports, etc. etc.</a:t>
            </a:r>
            <a:endParaRPr lang="en-GB" sz="2400" dirty="0"/>
          </a:p>
        </p:txBody>
      </p:sp>
    </p:spTree>
    <p:extLst>
      <p:ext uri="{BB962C8B-B14F-4D97-AF65-F5344CB8AC3E}">
        <p14:creationId xmlns:p14="http://schemas.microsoft.com/office/powerpoint/2010/main" val="404987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167714"/>
          </a:xfrm>
        </p:spPr>
        <p:txBody>
          <a:bodyPr>
            <a:normAutofit fontScale="90000"/>
          </a:bodyPr>
          <a:lstStyle/>
          <a:p>
            <a:r>
              <a:rPr lang="en-GB" b="1" dirty="0"/>
              <a:t>Background (to the search for and review of literature for the dissertation</a:t>
            </a:r>
            <a:r>
              <a:rPr lang="en-GB" b="1" dirty="0" smtClean="0"/>
              <a:t>) - continued</a:t>
            </a:r>
            <a:r>
              <a:rPr lang="en-GB" dirty="0"/>
              <a:t/>
            </a:r>
            <a:br>
              <a:rPr lang="en-GB" dirty="0"/>
            </a:br>
            <a:endParaRPr lang="en-GB" dirty="0"/>
          </a:p>
        </p:txBody>
      </p:sp>
      <p:sp>
        <p:nvSpPr>
          <p:cNvPr id="3" name="Content Placeholder 2"/>
          <p:cNvSpPr>
            <a:spLocks noGrp="1"/>
          </p:cNvSpPr>
          <p:nvPr>
            <p:ph idx="1"/>
          </p:nvPr>
        </p:nvSpPr>
        <p:spPr>
          <a:xfrm>
            <a:off x="1371600" y="1853513"/>
            <a:ext cx="9601200" cy="4613189"/>
          </a:xfrm>
        </p:spPr>
        <p:txBody>
          <a:bodyPr>
            <a:normAutofit/>
          </a:bodyPr>
          <a:lstStyle/>
          <a:p>
            <a:r>
              <a:rPr lang="en-GB" sz="2200" dirty="0" smtClean="0"/>
              <a:t>You need to say what the findings </a:t>
            </a:r>
            <a:r>
              <a:rPr lang="en-GB" sz="2200" dirty="0"/>
              <a:t>from this scoping exercise </a:t>
            </a:r>
            <a:r>
              <a:rPr lang="en-GB" sz="2200" dirty="0" smtClean="0"/>
              <a:t>indicated. In other words, state </a:t>
            </a:r>
            <a:r>
              <a:rPr lang="en-GB" sz="2200" dirty="0"/>
              <a:t>what you </a:t>
            </a:r>
            <a:r>
              <a:rPr lang="en-GB" sz="2200" dirty="0" smtClean="0"/>
              <a:t>found by doing this initial search.</a:t>
            </a:r>
          </a:p>
          <a:p>
            <a:r>
              <a:rPr lang="en-GB" sz="2200" dirty="0" smtClean="0"/>
              <a:t>Questions to consider about </a:t>
            </a:r>
            <a:r>
              <a:rPr lang="en-GB" sz="2200" dirty="0"/>
              <a:t>the literature </a:t>
            </a:r>
            <a:r>
              <a:rPr lang="en-GB" sz="2200" dirty="0" smtClean="0"/>
              <a:t>you initially found on your topic:</a:t>
            </a:r>
          </a:p>
          <a:p>
            <a:r>
              <a:rPr lang="en-GB" sz="2200" dirty="0" smtClean="0"/>
              <a:t>comprehensive </a:t>
            </a:r>
            <a:r>
              <a:rPr lang="en-GB" sz="2200" dirty="0"/>
              <a:t>or </a:t>
            </a:r>
            <a:r>
              <a:rPr lang="en-GB" sz="2200" dirty="0" smtClean="0"/>
              <a:t>limited?  concentrates </a:t>
            </a:r>
            <a:r>
              <a:rPr lang="en-GB" sz="2200" dirty="0"/>
              <a:t>on different aspects of the topic to the ones you are interested in?  </a:t>
            </a:r>
            <a:r>
              <a:rPr lang="en-GB" sz="2200" dirty="0" smtClean="0"/>
              <a:t>up </a:t>
            </a:r>
            <a:r>
              <a:rPr lang="en-GB" sz="2200" dirty="0"/>
              <a:t>to date or a little dated and in need of updating? </a:t>
            </a:r>
            <a:endParaRPr lang="en-GB" sz="2200" dirty="0" smtClean="0"/>
          </a:p>
          <a:p>
            <a:r>
              <a:rPr lang="en-US" sz="2200" dirty="0" smtClean="0"/>
              <a:t>Once you have said what you found, state that the initial search indicated that there is sufficient literature available on your topic to review, in order </a:t>
            </a:r>
            <a:r>
              <a:rPr lang="en-GB" sz="2200" dirty="0" smtClean="0"/>
              <a:t>to </a:t>
            </a:r>
            <a:r>
              <a:rPr lang="en-GB" sz="2200" dirty="0"/>
              <a:t>further current knowledge about this area of Health and social Care (HSC) service provision and any potential implications for future practice. </a:t>
            </a:r>
          </a:p>
          <a:p>
            <a:endParaRPr lang="en-GB" dirty="0" smtClean="0"/>
          </a:p>
        </p:txBody>
      </p:sp>
    </p:spTree>
    <p:extLst>
      <p:ext uri="{BB962C8B-B14F-4D97-AF65-F5344CB8AC3E}">
        <p14:creationId xmlns:p14="http://schemas.microsoft.com/office/powerpoint/2010/main" val="322341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Justify your review of literature based on your scoping exercise</a:t>
            </a:r>
            <a:endParaRPr lang="en-GB" dirty="0"/>
          </a:p>
        </p:txBody>
      </p:sp>
      <p:sp>
        <p:nvSpPr>
          <p:cNvPr id="3" name="Content Placeholder 2"/>
          <p:cNvSpPr>
            <a:spLocks noGrp="1"/>
          </p:cNvSpPr>
          <p:nvPr>
            <p:ph idx="1"/>
          </p:nvPr>
        </p:nvSpPr>
        <p:spPr/>
        <p:txBody>
          <a:bodyPr/>
          <a:lstStyle/>
          <a:p>
            <a:r>
              <a:rPr lang="en-GB" sz="2400" dirty="0" smtClean="0"/>
              <a:t>Therefore, this </a:t>
            </a:r>
            <a:r>
              <a:rPr lang="en-GB" sz="2400" dirty="0"/>
              <a:t>literature review aims to build on previous research and information which focused on….</a:t>
            </a:r>
            <a:r>
              <a:rPr lang="en-GB" sz="2400" dirty="0">
                <a:solidFill>
                  <a:srgbClr val="0070C0"/>
                </a:solidFill>
              </a:rPr>
              <a:t>your topic </a:t>
            </a:r>
            <a:r>
              <a:rPr lang="en-GB" sz="2400" dirty="0"/>
              <a:t>….. which suggested that there was potential for …further </a:t>
            </a:r>
            <a:r>
              <a:rPr lang="en-GB" sz="2400" dirty="0" smtClean="0"/>
              <a:t>investigation </a:t>
            </a:r>
            <a:r>
              <a:rPr lang="en-GB" sz="2400" dirty="0" smtClean="0">
                <a:solidFill>
                  <a:srgbClr val="0070C0"/>
                </a:solidFill>
              </a:rPr>
              <a:t>of…your topic</a:t>
            </a:r>
            <a:r>
              <a:rPr lang="en-GB" sz="2400" dirty="0" smtClean="0"/>
              <a:t>...?  You could </a:t>
            </a:r>
            <a:r>
              <a:rPr lang="en-GB" sz="2400" dirty="0"/>
              <a:t>s</a:t>
            </a:r>
            <a:r>
              <a:rPr lang="en-GB" sz="2400" dirty="0" smtClean="0"/>
              <a:t>tate </a:t>
            </a:r>
            <a:r>
              <a:rPr lang="en-GB" sz="2400" dirty="0"/>
              <a:t>what your dissertation is trying to find out </a:t>
            </a:r>
            <a:r>
              <a:rPr lang="en-GB" sz="2400" dirty="0" smtClean="0"/>
              <a:t>at this point.</a:t>
            </a:r>
          </a:p>
          <a:p>
            <a:r>
              <a:rPr lang="en-GB" sz="2400" dirty="0"/>
              <a:t>This current review of literature therefore builds on the findings of previous research by providing an up-to-date analysis of what the literature is currently saying about ……</a:t>
            </a:r>
            <a:r>
              <a:rPr lang="en-GB" sz="2400" dirty="0">
                <a:solidFill>
                  <a:srgbClr val="0070C0"/>
                </a:solidFill>
              </a:rPr>
              <a:t>your topic</a:t>
            </a:r>
            <a:r>
              <a:rPr lang="en-GB" sz="2400" dirty="0" smtClean="0"/>
              <a:t>…….</a:t>
            </a:r>
          </a:p>
          <a:p>
            <a:endParaRPr lang="en-GB" dirty="0"/>
          </a:p>
          <a:p>
            <a:endParaRPr lang="en-GB" dirty="0"/>
          </a:p>
          <a:p>
            <a:endParaRPr lang="en-GB" dirty="0"/>
          </a:p>
        </p:txBody>
      </p:sp>
    </p:spTree>
    <p:extLst>
      <p:ext uri="{BB962C8B-B14F-4D97-AF65-F5344CB8AC3E}">
        <p14:creationId xmlns:p14="http://schemas.microsoft.com/office/powerpoint/2010/main" val="2632315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35908"/>
          </a:xfrm>
        </p:spPr>
        <p:txBody>
          <a:bodyPr>
            <a:normAutofit fontScale="90000"/>
          </a:bodyPr>
          <a:lstStyle/>
          <a:p>
            <a:r>
              <a:rPr lang="en-US" sz="3600" dirty="0" smtClean="0"/>
              <a:t>Provide a link to the next part of the methods section</a:t>
            </a:r>
            <a:endParaRPr lang="en-GB" sz="3600" dirty="0"/>
          </a:p>
        </p:txBody>
      </p:sp>
      <p:sp>
        <p:nvSpPr>
          <p:cNvPr id="3" name="Content Placeholder 2"/>
          <p:cNvSpPr>
            <a:spLocks noGrp="1"/>
          </p:cNvSpPr>
          <p:nvPr>
            <p:ph idx="1"/>
          </p:nvPr>
        </p:nvSpPr>
        <p:spPr>
          <a:xfrm>
            <a:off x="1371600" y="1507524"/>
            <a:ext cx="9601200" cy="4359876"/>
          </a:xfrm>
        </p:spPr>
        <p:txBody>
          <a:bodyPr>
            <a:normAutofit lnSpcReduction="10000"/>
          </a:bodyPr>
          <a:lstStyle/>
          <a:p>
            <a:r>
              <a:rPr lang="en-GB" sz="2200" dirty="0" smtClean="0"/>
              <a:t>Say that in </a:t>
            </a:r>
            <a:r>
              <a:rPr lang="en-GB" sz="2200" dirty="0"/>
              <a:t>a review of literature that is structured thematically, such as your dissertation, you group and discuss your sources in terms of the </a:t>
            </a:r>
            <a:r>
              <a:rPr lang="en-GB" sz="2200" b="1" dirty="0"/>
              <a:t>themes</a:t>
            </a:r>
            <a:r>
              <a:rPr lang="en-GB" sz="2200" dirty="0"/>
              <a:t>, </a:t>
            </a:r>
            <a:r>
              <a:rPr lang="en-GB" sz="2200" dirty="0" smtClean="0"/>
              <a:t>(theories</a:t>
            </a:r>
            <a:r>
              <a:rPr lang="en-GB" sz="2200" dirty="0"/>
              <a:t>, concepts, or </a:t>
            </a:r>
            <a:r>
              <a:rPr lang="en-GB" sz="2200" dirty="0" smtClean="0"/>
              <a:t>topics) that </a:t>
            </a:r>
            <a:r>
              <a:rPr lang="en-GB" sz="2200" b="1" dirty="0" smtClean="0"/>
              <a:t>you </a:t>
            </a:r>
            <a:r>
              <a:rPr lang="en-GB" sz="2200" b="1" dirty="0"/>
              <a:t>have decided are important to understanding your </a:t>
            </a:r>
            <a:r>
              <a:rPr lang="en-GB" sz="2200" b="1" dirty="0" smtClean="0"/>
              <a:t>topic </a:t>
            </a:r>
          </a:p>
          <a:p>
            <a:r>
              <a:rPr lang="en-GB" sz="2200" dirty="0" smtClean="0"/>
              <a:t>There is an  alternative method which is to group and discuss sources that </a:t>
            </a:r>
            <a:r>
              <a:rPr lang="en-GB" sz="2200" dirty="0"/>
              <a:t>you have identified from reviewing the key studies on your </a:t>
            </a:r>
            <a:r>
              <a:rPr lang="en-GB" sz="2200" dirty="0" smtClean="0"/>
              <a:t>topic – you could mention this but make clear that your dissertation is based on the themes you have chosen.</a:t>
            </a:r>
            <a:endParaRPr lang="en-GB" sz="2200" dirty="0"/>
          </a:p>
          <a:p>
            <a:r>
              <a:rPr lang="en-GB" sz="2200" dirty="0"/>
              <a:t>This means that </a:t>
            </a:r>
            <a:r>
              <a:rPr lang="en-GB" sz="2200" dirty="0" smtClean="0"/>
              <a:t>in the next section you </a:t>
            </a:r>
            <a:r>
              <a:rPr lang="en-GB" sz="2200" dirty="0"/>
              <a:t>need to say what the overall aim of the dissertation is, i.e. its title, and, the </a:t>
            </a:r>
            <a:r>
              <a:rPr lang="en-GB" sz="2200" dirty="0" smtClean="0"/>
              <a:t>objectives (themes) </a:t>
            </a:r>
            <a:r>
              <a:rPr lang="en-GB" sz="2200" dirty="0"/>
              <a:t>you are going to explore in the chapters to answer the </a:t>
            </a:r>
            <a:r>
              <a:rPr lang="en-GB" sz="2200" dirty="0" smtClean="0"/>
              <a:t>question, </a:t>
            </a:r>
            <a:r>
              <a:rPr lang="en-GB" sz="2200" dirty="0"/>
              <a:t>or address the </a:t>
            </a:r>
            <a:r>
              <a:rPr lang="en-GB" sz="2200" dirty="0" smtClean="0"/>
              <a:t>statement, </a:t>
            </a:r>
            <a:r>
              <a:rPr lang="en-GB" sz="2200" dirty="0"/>
              <a:t>made in your aim.</a:t>
            </a:r>
          </a:p>
          <a:p>
            <a:r>
              <a:rPr lang="en-GB" sz="2200" dirty="0"/>
              <a:t> </a:t>
            </a:r>
          </a:p>
          <a:p>
            <a:endParaRPr lang="en-GB" dirty="0"/>
          </a:p>
          <a:p>
            <a:endParaRPr lang="en-GB" dirty="0"/>
          </a:p>
        </p:txBody>
      </p:sp>
    </p:spTree>
    <p:extLst>
      <p:ext uri="{BB962C8B-B14F-4D97-AF65-F5344CB8AC3E}">
        <p14:creationId xmlns:p14="http://schemas.microsoft.com/office/powerpoint/2010/main" val="399233514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169</TotalTime>
  <Words>1825</Words>
  <Application>Microsoft Office PowerPoint</Application>
  <PresentationFormat>Widescreen</PresentationFormat>
  <Paragraphs>104</Paragraphs>
  <Slides>20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Franklin Gothic Book</vt:lpstr>
      <vt:lpstr>Crop</vt:lpstr>
      <vt:lpstr>Literature review  Methods </vt:lpstr>
      <vt:lpstr>Introduction </vt:lpstr>
      <vt:lpstr>Please note:</vt:lpstr>
      <vt:lpstr>Introduce your methods section for Chapter 1</vt:lpstr>
      <vt:lpstr>State what will be in the methods section</vt:lpstr>
      <vt:lpstr>Background (to the search for and review of literature for the dissertation) </vt:lpstr>
      <vt:lpstr>Background (to the search for and review of literature for the dissertation) - continued </vt:lpstr>
      <vt:lpstr>Justify your review of literature based on your scoping exercise</vt:lpstr>
      <vt:lpstr>Provide a link to the next part of the methods section</vt:lpstr>
      <vt:lpstr>Aim and Objectives of the dissertation </vt:lpstr>
      <vt:lpstr> Methods</vt:lpstr>
      <vt:lpstr>Structure of the dissertation  </vt:lpstr>
      <vt:lpstr>Methods used to search for and review literature </vt:lpstr>
      <vt:lpstr>Examples of potential inclusion criteria for sources</vt:lpstr>
      <vt:lpstr>Provide a link to the next section</vt:lpstr>
      <vt:lpstr>Identification of the most relevant sources  </vt:lpstr>
      <vt:lpstr>Identification of the most relevant sources</vt:lpstr>
      <vt:lpstr>Identification of the most relevant sources</vt:lpstr>
      <vt:lpstr>Analysis of the sources found </vt:lpstr>
      <vt:lpstr>Methods section –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review  Methods</dc:title>
  <dc:creator>Sue</dc:creator>
  <cp:lastModifiedBy>Sue</cp:lastModifiedBy>
  <cp:revision>17</cp:revision>
  <dcterms:created xsi:type="dcterms:W3CDTF">2017-03-29T04:01:04Z</dcterms:created>
  <dcterms:modified xsi:type="dcterms:W3CDTF">2017-03-29T06:50:42Z</dcterms:modified>
</cp:coreProperties>
</file>