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278" r:id="rId3"/>
    <p:sldId id="276" r:id="rId4"/>
    <p:sldId id="261" r:id="rId5"/>
    <p:sldId id="263" r:id="rId6"/>
    <p:sldId id="274" r:id="rId7"/>
    <p:sldId id="264" r:id="rId8"/>
    <p:sldId id="284" r:id="rId9"/>
    <p:sldId id="285" r:id="rId10"/>
    <p:sldId id="265" r:id="rId11"/>
    <p:sldId id="267" r:id="rId12"/>
    <p:sldId id="268" r:id="rId13"/>
    <p:sldId id="286" r:id="rId14"/>
    <p:sldId id="277" r:id="rId15"/>
    <p:sldId id="269" r:id="rId16"/>
    <p:sldId id="279" r:id="rId17"/>
    <p:sldId id="281" r:id="rId18"/>
    <p:sldId id="282" r:id="rId19"/>
    <p:sldId id="283" r:id="rId20"/>
    <p:sldId id="280" r:id="rId21"/>
    <p:sldId id="271" r:id="rId22"/>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85" autoAdjust="0"/>
    <p:restoredTop sz="69693" autoAdjust="0"/>
  </p:normalViewPr>
  <p:slideViewPr>
    <p:cSldViewPr>
      <p:cViewPr>
        <p:scale>
          <a:sx n="75" d="100"/>
          <a:sy n="75" d="100"/>
        </p:scale>
        <p:origin x="-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3" d="100"/>
          <a:sy n="53" d="100"/>
        </p:scale>
        <p:origin x="-1824"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15A99F2F-F837-4632-9302-F3CEC16D17AD}" type="datetimeFigureOut">
              <a:rPr lang="en-GB"/>
              <a:pPr>
                <a:defRPr/>
              </a:pPr>
              <a:t>17/03/2015</a:t>
            </a:fld>
            <a:endParaRPr lang="en-GB"/>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88925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881785AB-7B4C-4316-928D-4289C1F993D5}" type="slidenum">
              <a:rPr lang="en-GB"/>
              <a:pPr>
                <a:defRPr/>
              </a:pPr>
              <a:t>‹#›</a:t>
            </a:fld>
            <a:endParaRPr lang="en-GB"/>
          </a:p>
        </p:txBody>
      </p:sp>
    </p:spTree>
    <p:extLst>
      <p:ext uri="{BB962C8B-B14F-4D97-AF65-F5344CB8AC3E}">
        <p14:creationId xmlns:p14="http://schemas.microsoft.com/office/powerpoint/2010/main" val="237191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xfrm>
            <a:off x="669925" y="4675188"/>
            <a:ext cx="5335588" cy="4467225"/>
          </a:xfrm>
          <a:noFill/>
        </p:spPr>
        <p:txBody>
          <a:bodyPr/>
          <a:lstStyle/>
          <a:p>
            <a:pPr eaLnBrk="1" hangingPunct="1"/>
            <a:r>
              <a:rPr lang="en-GB" sz="1000" smtClean="0">
                <a:latin typeface="Arial" charset="0"/>
                <a:ea typeface="ＭＳ Ｐゴシック"/>
                <a:cs typeface="Times New Roman" pitchFamily="18" charset="0"/>
              </a:rPr>
              <a:t>Tutor notes: Try to ensure that every two slides or so there is a point where you can ask your students for brief thoughts, ideas or view points to ensure they are following and engaging with the content.</a:t>
            </a:r>
            <a:endParaRPr lang="en-US" sz="1000" dirty="0" smtClean="0">
              <a:latin typeface="Arial" charset="0"/>
              <a:ea typeface="ＭＳ Ｐゴシック"/>
              <a:cs typeface="Times New Roman" pitchFamily="18" charset="0"/>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9230C1C3-95F0-4DC9-A1DC-C0AC0F24755B}" type="slidenum">
              <a:rPr lang="en-GB" smtClean="0">
                <a:latin typeface="Calibri" pitchFamily="34" charset="0"/>
                <a:ea typeface="ＭＳ Ｐゴシック"/>
                <a:cs typeface="ＭＳ Ｐゴシック"/>
              </a:rPr>
              <a:pPr/>
              <a:t>1</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GB" sz="1000" dirty="0" smtClean="0">
                <a:latin typeface="Arial" charset="0"/>
                <a:ea typeface="ＭＳ Ｐゴシック"/>
              </a:rPr>
              <a:t>Tutor notes: Ask the students, ‘who is likely to come into contact with hidden asbestos?’</a:t>
            </a:r>
          </a:p>
          <a:p>
            <a:endParaRPr lang="en-GB" sz="1000" dirty="0" smtClean="0">
              <a:latin typeface="Arial" charset="0"/>
              <a:ea typeface="ＭＳ Ｐゴシック"/>
            </a:endParaRPr>
          </a:p>
          <a:p>
            <a:r>
              <a:rPr lang="en-GB" sz="1000" dirty="0" smtClean="0">
                <a:latin typeface="Arial" charset="0"/>
                <a:ea typeface="ＭＳ Ｐゴシック"/>
              </a:rPr>
              <a:t>The answer is, anyone in the building and maintenance trade working on an existing </a:t>
            </a:r>
            <a:r>
              <a:rPr lang="en-GB" sz="1000" dirty="0" err="1" smtClean="0">
                <a:latin typeface="Arial" charset="0"/>
                <a:ea typeface="ＭＳ Ｐゴシック"/>
              </a:rPr>
              <a:t>buidling</a:t>
            </a:r>
            <a:r>
              <a:rPr lang="en-GB" sz="1000" dirty="0" smtClean="0">
                <a:latin typeface="Arial" charset="0"/>
                <a:ea typeface="ＭＳ Ｐゴシック"/>
              </a:rPr>
              <a:t>.  In other words, YOU. When cutting, drilling, sanding or hammering asbestos-containing materials or removing panels, tiles, etc. which contain asbestos, asbestos fibres can be released into the air.  Without proper protection, you – and anyone working with you or nearby – is in real danger of breathing in the fibres. </a:t>
            </a:r>
          </a:p>
          <a:p>
            <a:endParaRPr lang="en-GB" sz="1000" dirty="0" smtClean="0">
              <a:latin typeface="Arial" charset="0"/>
              <a:ea typeface="ＭＳ Ｐゴシック"/>
            </a:endParaRPr>
          </a:p>
          <a:p>
            <a:r>
              <a:rPr lang="en-GB" sz="1000" dirty="0" smtClean="0">
                <a:latin typeface="Arial" charset="0"/>
                <a:ea typeface="ＭＳ Ｐゴシック"/>
              </a:rPr>
              <a:t>In Great Britain, asbestos-related diseases kill over twenty tradespeople every week.  This is not just joiners, electricians</a:t>
            </a:r>
            <a:r>
              <a:rPr lang="en-GB" sz="1000" baseline="0" dirty="0" smtClean="0">
                <a:latin typeface="Arial" charset="0"/>
                <a:ea typeface="ＭＳ Ｐゴシック"/>
              </a:rPr>
              <a:t> and plumbers, but anyone doing refurbishment or maintenance including gas engineers, caretakers, heating and ventilation installers, painters and decorators, </a:t>
            </a:r>
            <a:r>
              <a:rPr lang="en-GB" sz="1000" baseline="0" smtClean="0">
                <a:latin typeface="Arial" charset="0"/>
                <a:ea typeface="ＭＳ Ｐゴシック"/>
              </a:rPr>
              <a:t>general builders, roofers </a:t>
            </a:r>
            <a:r>
              <a:rPr lang="en-GB" sz="1000" baseline="0" dirty="0" smtClean="0">
                <a:latin typeface="Arial" charset="0"/>
                <a:ea typeface="ＭＳ Ｐゴシック"/>
              </a:rPr>
              <a:t>etc. etc.</a:t>
            </a:r>
            <a:endParaRPr lang="en-GB" sz="1000" dirty="0" smtClean="0">
              <a:latin typeface="Arial" charset="0"/>
              <a:ea typeface="ＭＳ Ｐゴシック"/>
            </a:endParaRPr>
          </a:p>
          <a:p>
            <a:pPr eaLnBrk="1" hangingPunct="1"/>
            <a:endParaRPr lang="en-GB" sz="1000" dirty="0" smtClean="0">
              <a:latin typeface="Arial" charset="0"/>
              <a:ea typeface="ＭＳ Ｐゴシック"/>
            </a:endParaRPr>
          </a:p>
          <a:p>
            <a:pPr eaLnBrk="1" hangingPunct="1"/>
            <a:endParaRPr lang="en-GB" sz="1000" dirty="0" smtClean="0">
              <a:latin typeface="Times New Roman" pitchFamily="18" charset="0"/>
              <a:ea typeface="ＭＳ Ｐゴシック"/>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C5AC4EDA-0ADB-4CD0-A465-B4B71A851C19}" type="slidenum">
              <a:rPr lang="en-GB" smtClean="0">
                <a:latin typeface="Calibri" pitchFamily="34" charset="0"/>
                <a:ea typeface="ＭＳ Ｐゴシック"/>
                <a:cs typeface="ＭＳ Ｐゴシック"/>
              </a:rPr>
              <a:pPr/>
              <a:t>10</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GB" sz="1000" dirty="0" smtClean="0">
                <a:latin typeface="Arial" charset="0"/>
                <a:ea typeface="ＭＳ Ｐゴシック"/>
              </a:rPr>
              <a:t>Tutor notes: Explain to students that if they think asbestos may be present where they are working, they must </a:t>
            </a:r>
            <a:r>
              <a:rPr lang="en-GB" sz="1000" b="1" u="sng" dirty="0" smtClean="0">
                <a:latin typeface="Arial" charset="0"/>
                <a:ea typeface="ＭＳ Ｐゴシック"/>
              </a:rPr>
              <a:t>stop work and check</a:t>
            </a:r>
            <a:r>
              <a:rPr lang="en-GB" sz="1000" dirty="0" smtClean="0">
                <a:latin typeface="Arial" charset="0"/>
                <a:ea typeface="ＭＳ Ｐゴシック"/>
              </a:rPr>
              <a:t>. </a:t>
            </a:r>
          </a:p>
          <a:p>
            <a:endParaRPr lang="en-GB" sz="1000" dirty="0" smtClean="0">
              <a:latin typeface="Arial" charset="0"/>
              <a:ea typeface="ＭＳ Ｐゴシック"/>
            </a:endParaRPr>
          </a:p>
          <a:p>
            <a:r>
              <a:rPr lang="en-GB" sz="1000" dirty="0" smtClean="0">
                <a:latin typeface="Arial" charset="0"/>
                <a:ea typeface="ＭＳ Ｐゴシック"/>
              </a:rPr>
              <a:t>People in charge of the maintenance and repair of workplace buildings have a legal duty to provide anyone likely to disturb asbestos-containing materials with up-to-date information about the location and condition of asbestos before work starts, so that the appropriate precautions can be taken.  This information is often referred to as the ’asbestos register’.  </a:t>
            </a:r>
          </a:p>
          <a:p>
            <a:endParaRPr lang="en-GB" sz="1000" dirty="0" smtClean="0">
              <a:latin typeface="Arial" charset="0"/>
              <a:ea typeface="ＭＳ Ｐゴシック"/>
            </a:endParaRPr>
          </a:p>
          <a:p>
            <a:r>
              <a:rPr lang="en-GB" sz="1000" dirty="0" smtClean="0">
                <a:latin typeface="Arial" charset="0"/>
                <a:ea typeface="ＭＳ Ｐゴシック"/>
              </a:rPr>
              <a:t>Ideally, information about asbestos should already have been obtained by the contractor/employer as part of the contract tendering process.  If you are not given information about whether asbestos is present, you need to ask your boss or the building manager before you start any work.  Older colleagues may tell you asbestos is not really that bad and to get on with the job. It’s up to you who you listen to…but are they still going to be around in 20 years to help you if you’ve contracted an asbestos-related disease?</a:t>
            </a:r>
          </a:p>
          <a:p>
            <a:endParaRPr lang="en-GB" sz="1000" dirty="0" smtClean="0">
              <a:latin typeface="Arial" charset="0"/>
              <a:ea typeface="ＭＳ Ｐゴシック"/>
            </a:endParaRPr>
          </a:p>
          <a:p>
            <a:r>
              <a:rPr lang="en-US" sz="1000" dirty="0" smtClean="0">
                <a:latin typeface="Arial" charset="0"/>
                <a:ea typeface="ＭＳ Ｐゴシック"/>
              </a:rPr>
              <a:t>The legal requirement to provide information does not </a:t>
            </a:r>
            <a:r>
              <a:rPr lang="en-GB" sz="1000" dirty="0" smtClean="0">
                <a:latin typeface="Arial" charset="0"/>
                <a:ea typeface="ＭＳ Ｐゴシック"/>
              </a:rPr>
              <a:t>apply to domestic building owners/occupiers, and therefore does not cover private/rented domestic housing.  If work is being done in domestic premises, then the contractor/employer must establish whether asbestos is present before work starts.  Therefore, you should ask your boss for information about asbestos before doing any work. </a:t>
            </a:r>
          </a:p>
        </p:txBody>
      </p:sp>
      <p:sp>
        <p:nvSpPr>
          <p:cNvPr id="31747" name="Slide Number Placeholder 3"/>
          <p:cNvSpPr>
            <a:spLocks noGrp="1"/>
          </p:cNvSpPr>
          <p:nvPr>
            <p:ph type="sldNum" sz="quarter" idx="5"/>
          </p:nvPr>
        </p:nvSpPr>
        <p:spPr bwMode="auto">
          <a:noFill/>
          <a:ln>
            <a:miter lim="800000"/>
            <a:headEnd/>
            <a:tailEnd/>
          </a:ln>
        </p:spPr>
        <p:txBody>
          <a:bodyPr/>
          <a:lstStyle/>
          <a:p>
            <a:fld id="{2B733055-0997-46BC-BEF5-E17DF22C129B}" type="slidenum">
              <a:rPr lang="en-GB" smtClean="0">
                <a:latin typeface="Calibri" pitchFamily="34" charset="0"/>
                <a:ea typeface="ＭＳ Ｐゴシック"/>
                <a:cs typeface="ＭＳ Ｐゴシック"/>
              </a:rPr>
              <a:pPr/>
              <a:t>11</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a:lnSpc>
                <a:spcPct val="80000"/>
              </a:lnSpc>
            </a:pPr>
            <a:r>
              <a:rPr lang="en-GB" sz="1000" dirty="0" smtClean="0">
                <a:latin typeface="Arial" charset="0"/>
                <a:ea typeface="ＭＳ Ｐゴシック"/>
              </a:rPr>
              <a:t>Tutor notes: Ask the students what they should do if they think they have disturbed asbestos without any precautions.</a:t>
            </a:r>
          </a:p>
          <a:p>
            <a:pPr>
              <a:lnSpc>
                <a:spcPct val="80000"/>
              </a:lnSpc>
            </a:pPr>
            <a:endParaRPr lang="en-GB" sz="1000" dirty="0" smtClean="0">
              <a:latin typeface="Arial" charset="0"/>
              <a:ea typeface="ＭＳ Ｐゴシック"/>
            </a:endParaRPr>
          </a:p>
          <a:p>
            <a:pPr>
              <a:lnSpc>
                <a:spcPct val="80000"/>
              </a:lnSpc>
            </a:pPr>
            <a:r>
              <a:rPr lang="en-GB" sz="1000" dirty="0" smtClean="0">
                <a:latin typeface="Arial" charset="0"/>
                <a:ea typeface="ＭＳ Ｐゴシック"/>
              </a:rPr>
              <a:t>You should:</a:t>
            </a:r>
          </a:p>
          <a:p>
            <a:pPr>
              <a:lnSpc>
                <a:spcPct val="80000"/>
              </a:lnSpc>
            </a:pPr>
            <a:endParaRPr lang="en-GB" sz="1000" dirty="0" smtClean="0">
              <a:latin typeface="Arial" charset="0"/>
              <a:ea typeface="ＭＳ Ｐゴシック"/>
            </a:endParaRPr>
          </a:p>
          <a:p>
            <a:pPr>
              <a:lnSpc>
                <a:spcPct val="80000"/>
              </a:lnSpc>
              <a:buFontTx/>
              <a:buChar char="•"/>
            </a:pPr>
            <a:r>
              <a:rPr lang="en-GB" sz="1000" dirty="0" smtClean="0">
                <a:latin typeface="Arial" charset="0"/>
                <a:ea typeface="ＭＳ Ｐゴシック"/>
              </a:rPr>
              <a:t>stop work immediately;</a:t>
            </a:r>
          </a:p>
          <a:p>
            <a:pPr>
              <a:lnSpc>
                <a:spcPct val="80000"/>
              </a:lnSpc>
              <a:buFontTx/>
              <a:buChar char="-"/>
            </a:pPr>
            <a:r>
              <a:rPr lang="en-GB" sz="1000" dirty="0" smtClean="0">
                <a:latin typeface="Arial" charset="0"/>
                <a:ea typeface="ＭＳ Ｐゴシック"/>
              </a:rPr>
              <a:t>minimise the spread of possible contamination by keeping others out, closing the area off and putting up warning signs;</a:t>
            </a:r>
          </a:p>
          <a:p>
            <a:pPr>
              <a:lnSpc>
                <a:spcPct val="80000"/>
              </a:lnSpc>
              <a:buFontTx/>
              <a:buChar char="-"/>
            </a:pPr>
            <a:r>
              <a:rPr lang="en-GB" sz="1000" dirty="0" smtClean="0">
                <a:latin typeface="Arial" charset="0"/>
                <a:ea typeface="ＭＳ Ｐゴシック"/>
              </a:rPr>
              <a:t>tell your boss; and  </a:t>
            </a:r>
          </a:p>
          <a:p>
            <a:pPr>
              <a:lnSpc>
                <a:spcPct val="80000"/>
              </a:lnSpc>
              <a:buFontTx/>
              <a:buChar char="-"/>
            </a:pPr>
            <a:r>
              <a:rPr lang="en-GB" sz="1000" dirty="0" smtClean="0">
                <a:latin typeface="Arial" charset="0"/>
                <a:ea typeface="ＭＳ Ｐゴシック"/>
              </a:rPr>
              <a:t>if there is visible dust on clothing, put on an FFP3 type disposable mask (FFP=Filtering Face Piece) and wipe the area and yourself down with damp rags. </a:t>
            </a:r>
          </a:p>
          <a:p>
            <a:pPr>
              <a:lnSpc>
                <a:spcPct val="80000"/>
              </a:lnSpc>
              <a:buFontTx/>
              <a:buChar char="-"/>
            </a:pPr>
            <a:r>
              <a:rPr lang="en-GB" sz="1000" dirty="0" smtClean="0">
                <a:latin typeface="Arial" charset="0"/>
                <a:ea typeface="ＭＳ Ｐゴシック"/>
              </a:rPr>
              <a:t>Dispose of contaminated clothing, damp rags and</a:t>
            </a:r>
            <a:r>
              <a:rPr lang="en-GB" sz="1000" baseline="0" dirty="0" smtClean="0">
                <a:latin typeface="Arial" charset="0"/>
                <a:ea typeface="ＭＳ Ｐゴシック"/>
              </a:rPr>
              <a:t> mask as contaminated waste</a:t>
            </a:r>
            <a:endParaRPr lang="en-GB" sz="1000" dirty="0" smtClean="0">
              <a:latin typeface="Arial" charset="0"/>
              <a:ea typeface="ＭＳ Ｐゴシック"/>
            </a:endParaRPr>
          </a:p>
          <a:p>
            <a:pPr>
              <a:lnSpc>
                <a:spcPct val="80000"/>
              </a:lnSpc>
            </a:pPr>
            <a:endParaRPr lang="en-GB" sz="1000" dirty="0" smtClean="0">
              <a:latin typeface="Arial" charset="0"/>
              <a:ea typeface="ＭＳ Ｐゴシック"/>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16A56670-8855-41FC-BADE-D21C95B088B1}" type="slidenum">
              <a:rPr lang="en-GB" smtClean="0">
                <a:latin typeface="Calibri" pitchFamily="34" charset="0"/>
                <a:ea typeface="ＭＳ Ｐゴシック"/>
                <a:cs typeface="ＭＳ Ｐゴシック"/>
              </a:rPr>
              <a:pPr/>
              <a:t>12</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a:lnSpc>
                <a:spcPct val="80000"/>
              </a:lnSpc>
            </a:pPr>
            <a:endParaRPr lang="en-GB" sz="1000" dirty="0" smtClean="0">
              <a:latin typeface="Arial" charset="0"/>
              <a:ea typeface="ＭＳ Ｐゴシック"/>
            </a:endParaRPr>
          </a:p>
          <a:p>
            <a:pPr>
              <a:lnSpc>
                <a:spcPct val="80000"/>
              </a:lnSpc>
            </a:pPr>
            <a:r>
              <a:rPr lang="en-US" sz="1000" dirty="0" smtClean="0">
                <a:latin typeface="Arial" charset="0"/>
                <a:ea typeface="ＭＳ Ｐゴシック"/>
              </a:rPr>
              <a:t>People that carry out any work on asbestos materials must have the correct instruction, information and training.  There are three types of asbestos training:</a:t>
            </a:r>
          </a:p>
          <a:p>
            <a:pPr>
              <a:lnSpc>
                <a:spcPct val="80000"/>
              </a:lnSpc>
            </a:pPr>
            <a:r>
              <a:rPr lang="en-US" sz="1000" dirty="0" smtClean="0">
                <a:latin typeface="Arial" charset="0"/>
                <a:ea typeface="ＭＳ Ｐゴシック"/>
              </a:rPr>
              <a:t>1.</a:t>
            </a:r>
            <a:r>
              <a:rPr lang="en-US" sz="1000" baseline="0" dirty="0" smtClean="0">
                <a:latin typeface="Arial" charset="0"/>
                <a:ea typeface="ＭＳ Ｐゴシック"/>
              </a:rPr>
              <a:t>   </a:t>
            </a:r>
            <a:r>
              <a:rPr lang="en-US" sz="1000" dirty="0" smtClean="0">
                <a:latin typeface="Arial" charset="0"/>
                <a:ea typeface="ＭＳ Ｐゴシック"/>
              </a:rPr>
              <a:t>Awareness training </a:t>
            </a:r>
          </a:p>
          <a:p>
            <a:pPr lvl="0">
              <a:lnSpc>
                <a:spcPct val="80000"/>
              </a:lnSpc>
            </a:pPr>
            <a:r>
              <a:rPr lang="en-US" sz="1000" dirty="0" smtClean="0">
                <a:latin typeface="Arial" charset="0"/>
                <a:ea typeface="ＭＳ Ｐゴシック"/>
              </a:rPr>
              <a:t>2.</a:t>
            </a:r>
            <a:r>
              <a:rPr lang="en-US" sz="1000" baseline="0" dirty="0" smtClean="0">
                <a:latin typeface="Arial" charset="0"/>
                <a:ea typeface="ＭＳ Ｐゴシック"/>
              </a:rPr>
              <a:t>   </a:t>
            </a:r>
            <a:r>
              <a:rPr lang="en-US" sz="1000" dirty="0" smtClean="0">
                <a:latin typeface="Arial" charset="0"/>
                <a:ea typeface="ＭＳ Ｐゴシック"/>
              </a:rPr>
              <a:t>Training for work with asbestos that does not require a license </a:t>
            </a:r>
          </a:p>
          <a:p>
            <a:pPr marL="228600" indent="-228600">
              <a:lnSpc>
                <a:spcPct val="80000"/>
              </a:lnSpc>
              <a:buAutoNum type="arabicPeriod" startAt="3"/>
            </a:pPr>
            <a:r>
              <a:rPr lang="en-US" sz="1000" dirty="0" smtClean="0">
                <a:latin typeface="Arial" charset="0"/>
                <a:ea typeface="ＭＳ Ｐゴシック"/>
              </a:rPr>
              <a:t>Training for asbestos work that does require a license </a:t>
            </a:r>
          </a:p>
          <a:p>
            <a:pPr marL="0" indent="0">
              <a:lnSpc>
                <a:spcPct val="80000"/>
              </a:lnSpc>
              <a:buNone/>
            </a:pPr>
            <a:endParaRPr lang="en-US" sz="1000" dirty="0" smtClean="0">
              <a:latin typeface="Arial" charset="0"/>
              <a:ea typeface="ＭＳ Ｐゴシック"/>
            </a:endParaRPr>
          </a:p>
          <a:p>
            <a:pPr>
              <a:lnSpc>
                <a:spcPct val="80000"/>
              </a:lnSpc>
            </a:pPr>
            <a:r>
              <a:rPr lang="en-US" sz="1000" b="1" dirty="0" smtClean="0">
                <a:latin typeface="Arial" charset="0"/>
                <a:ea typeface="ＭＳ Ｐゴシック"/>
              </a:rPr>
              <a:t>Asbestos Awareness</a:t>
            </a:r>
          </a:p>
          <a:p>
            <a:pPr>
              <a:lnSpc>
                <a:spcPct val="80000"/>
              </a:lnSpc>
            </a:pPr>
            <a:r>
              <a:rPr lang="en-US" sz="1000" dirty="0" smtClean="0">
                <a:latin typeface="Arial" charset="0"/>
                <a:ea typeface="ＭＳ Ｐゴシック"/>
              </a:rPr>
              <a:t>This is the most basic level of training.  It will not equip you to carry out work that may disturb asbestos, but will teach you: </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W</a:t>
            </a:r>
            <a:r>
              <a:rPr lang="en-US" sz="1000" dirty="0" smtClean="0">
                <a:latin typeface="Arial" charset="0"/>
                <a:ea typeface="ＭＳ Ｐゴシック"/>
              </a:rPr>
              <a:t>hy asbestos is dangerous</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W</a:t>
            </a:r>
            <a:r>
              <a:rPr lang="en-US" sz="1000" dirty="0" smtClean="0">
                <a:latin typeface="Arial" charset="0"/>
                <a:ea typeface="ＭＳ Ｐゴシック"/>
              </a:rPr>
              <a:t>here it is found and how to avoid working on it </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H</a:t>
            </a:r>
            <a:r>
              <a:rPr lang="en-US" sz="1000" dirty="0" smtClean="0">
                <a:latin typeface="Arial" charset="0"/>
                <a:ea typeface="ＭＳ Ｐゴシック"/>
              </a:rPr>
              <a:t>ow to protect yourself if you accidentally disturb asbestos</a:t>
            </a:r>
          </a:p>
          <a:p>
            <a:pPr>
              <a:lnSpc>
                <a:spcPct val="80000"/>
              </a:lnSpc>
            </a:pPr>
            <a:r>
              <a:rPr lang="en-US" sz="1000" dirty="0" smtClean="0">
                <a:latin typeface="Arial" charset="0"/>
                <a:ea typeface="ＭＳ Ｐゴシック"/>
              </a:rPr>
              <a:t>It is important for anyone who may disturb asbestos in their normal everyday work, such as any tradesperson or maintenance worker.  </a:t>
            </a:r>
          </a:p>
          <a:p>
            <a:pPr>
              <a:lnSpc>
                <a:spcPct val="80000"/>
              </a:lnSpc>
            </a:pPr>
            <a:endParaRPr lang="en-US" sz="1000" dirty="0" smtClean="0">
              <a:latin typeface="Arial" charset="0"/>
              <a:ea typeface="ＭＳ Ｐゴシック"/>
            </a:endParaRPr>
          </a:p>
          <a:p>
            <a:pPr>
              <a:lnSpc>
                <a:spcPct val="80000"/>
              </a:lnSpc>
            </a:pPr>
            <a:r>
              <a:rPr lang="en-US" sz="1000" b="1" dirty="0" smtClean="0">
                <a:latin typeface="Arial" charset="0"/>
                <a:ea typeface="ＭＳ Ｐゴシック"/>
              </a:rPr>
              <a:t>Training for asbestos work that does not require a license</a:t>
            </a:r>
          </a:p>
          <a:p>
            <a:pPr>
              <a:lnSpc>
                <a:spcPct val="80000"/>
              </a:lnSpc>
            </a:pPr>
            <a:r>
              <a:rPr lang="en-US" sz="1000" dirty="0" smtClean="0">
                <a:latin typeface="Arial" charset="0"/>
                <a:ea typeface="ＭＳ Ｐゴシック"/>
              </a:rPr>
              <a:t>This will not equip you to do all work on asbestos as most work requires a licensed contractor.  It is important for anyone who may actually disturb lower risk materials doing the small non-licensed tasks in the How-to Guides.  This will teach you:</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a:t>
            </a:r>
            <a:r>
              <a:rPr lang="en-US" sz="1000" dirty="0" smtClean="0">
                <a:latin typeface="Arial" charset="0"/>
                <a:ea typeface="ＭＳ Ｐゴシック"/>
              </a:rPr>
              <a:t>To assess the risks of exposure to asbestos associated with the particular job </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a:t>
            </a:r>
            <a:r>
              <a:rPr lang="en-US" sz="1000" dirty="0" smtClean="0">
                <a:latin typeface="Arial" charset="0"/>
                <a:ea typeface="ＭＳ Ｐゴシック"/>
              </a:rPr>
              <a:t>Safe work practices, control measures and work methods </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a:t>
            </a:r>
            <a:r>
              <a:rPr lang="en-US" sz="1000" dirty="0" smtClean="0">
                <a:latin typeface="Arial" charset="0"/>
                <a:ea typeface="ＭＳ Ｐゴシック"/>
              </a:rPr>
              <a:t>Selection and appropriate use of protective equipment </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a:t>
            </a:r>
            <a:r>
              <a:rPr lang="en-US" sz="1000" dirty="0" smtClean="0">
                <a:latin typeface="Arial" charset="0"/>
                <a:ea typeface="ＭＳ Ｐゴシック"/>
              </a:rPr>
              <a:t>How to handle and dispose of contaminated waste </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a:t>
            </a:r>
            <a:r>
              <a:rPr lang="en-US" sz="1000" dirty="0" smtClean="0">
                <a:latin typeface="Arial" charset="0"/>
                <a:ea typeface="ＭＳ Ｐゴシック"/>
              </a:rPr>
              <a:t>Emergency procedures </a:t>
            </a:r>
          </a:p>
          <a:p>
            <a:pPr>
              <a:lnSpc>
                <a:spcPct val="80000"/>
              </a:lnSpc>
            </a:pPr>
            <a:r>
              <a:rPr lang="en-US" sz="1000" dirty="0" smtClean="0">
                <a:latin typeface="Arial" charset="0"/>
                <a:ea typeface="ＭＳ Ｐゴシック"/>
              </a:rPr>
              <a:t>•</a:t>
            </a:r>
            <a:r>
              <a:rPr lang="en-US" sz="1000" baseline="0" dirty="0" smtClean="0">
                <a:latin typeface="Arial" charset="0"/>
                <a:ea typeface="ＭＳ Ｐゴシック"/>
              </a:rPr>
              <a:t>   </a:t>
            </a:r>
            <a:r>
              <a:rPr lang="en-US" sz="1000" dirty="0" smtClean="0">
                <a:latin typeface="Arial" charset="0"/>
                <a:ea typeface="ＭＳ Ｐゴシック"/>
              </a:rPr>
              <a:t>Relevant legal requirements </a:t>
            </a:r>
          </a:p>
          <a:p>
            <a:pPr>
              <a:lnSpc>
                <a:spcPct val="80000"/>
              </a:lnSpc>
            </a:pPr>
            <a:endParaRPr lang="en-US" sz="1000" dirty="0" smtClean="0">
              <a:latin typeface="Arial" charset="0"/>
              <a:ea typeface="ＭＳ Ｐゴシック"/>
            </a:endParaRPr>
          </a:p>
          <a:p>
            <a:pPr>
              <a:lnSpc>
                <a:spcPct val="80000"/>
              </a:lnSpc>
            </a:pPr>
            <a:r>
              <a:rPr lang="en-US" sz="1000" b="1" dirty="0" smtClean="0">
                <a:latin typeface="Arial" charset="0"/>
                <a:ea typeface="ＭＳ Ｐゴシック"/>
              </a:rPr>
              <a:t>Training to carry out licensed asbestos work</a:t>
            </a:r>
          </a:p>
          <a:p>
            <a:pPr>
              <a:lnSpc>
                <a:spcPct val="80000"/>
              </a:lnSpc>
            </a:pPr>
            <a:r>
              <a:rPr lang="en-US" sz="1000" dirty="0" smtClean="0">
                <a:latin typeface="Arial" charset="0"/>
                <a:ea typeface="ＭＳ Ｐゴシック"/>
              </a:rPr>
              <a:t>Most work with asbestos containing materials must be carried out by licensed contractors under very strict conditions. This type of work requires very </a:t>
            </a:r>
            <a:r>
              <a:rPr lang="en-US" sz="1000" smtClean="0">
                <a:latin typeface="Arial" charset="0"/>
                <a:ea typeface="ＭＳ Ｐゴシック"/>
              </a:rPr>
              <a:t>detailed training.</a:t>
            </a:r>
            <a:endParaRPr lang="en-US" sz="1000" dirty="0" smtClean="0">
              <a:latin typeface="Arial" charset="0"/>
              <a:ea typeface="ＭＳ Ｐゴシック"/>
            </a:endParaRPr>
          </a:p>
          <a:p>
            <a:pPr>
              <a:lnSpc>
                <a:spcPct val="80000"/>
              </a:lnSpc>
            </a:pPr>
            <a:endParaRPr lang="en-US" sz="1000" dirty="0" smtClean="0">
              <a:latin typeface="Arial" charset="0"/>
              <a:ea typeface="ＭＳ Ｐゴシック"/>
            </a:endParaRPr>
          </a:p>
          <a:p>
            <a:pPr>
              <a:lnSpc>
                <a:spcPct val="80000"/>
              </a:lnSpc>
            </a:pPr>
            <a:r>
              <a:rPr lang="en-US" sz="1000" dirty="0" smtClean="0">
                <a:latin typeface="Arial" charset="0"/>
                <a:ea typeface="ＭＳ Ｐゴシック"/>
              </a:rPr>
              <a:t>For more information got to www.hse.gov.uk/asbestos/training.htm</a:t>
            </a:r>
            <a:endParaRPr lang="en-GB" sz="1000" dirty="0" smtClean="0">
              <a:latin typeface="Arial" charset="0"/>
              <a:ea typeface="ＭＳ Ｐゴシック"/>
            </a:endParaRPr>
          </a:p>
          <a:p>
            <a:pPr>
              <a:lnSpc>
                <a:spcPct val="80000"/>
              </a:lnSpc>
            </a:pPr>
            <a:endParaRPr lang="en-GB" sz="1000" dirty="0" smtClean="0">
              <a:latin typeface="Arial" charset="0"/>
              <a:ea typeface="ＭＳ Ｐゴシック"/>
            </a:endParaRPr>
          </a:p>
          <a:p>
            <a:pPr>
              <a:lnSpc>
                <a:spcPct val="80000"/>
              </a:lnSpc>
            </a:pPr>
            <a:r>
              <a:rPr lang="en-US" sz="1000" dirty="0" smtClean="0">
                <a:latin typeface="Arial" charset="0"/>
                <a:ea typeface="ＭＳ Ｐゴシック"/>
              </a:rPr>
              <a:t>The UK Asbestos Training Association, UKATA, and Independent Asbestos Training Providers, IATP, represent organisations which provide suitable training.  Other training providers also exist.</a:t>
            </a:r>
          </a:p>
          <a:p>
            <a:pPr>
              <a:lnSpc>
                <a:spcPct val="80000"/>
              </a:lnSpc>
            </a:pPr>
            <a:endParaRPr lang="en-GB" sz="1000" dirty="0" smtClean="0">
              <a:latin typeface="Arial" charset="0"/>
              <a:ea typeface="ＭＳ Ｐゴシック"/>
            </a:endParaRPr>
          </a:p>
          <a:p>
            <a:pPr>
              <a:lnSpc>
                <a:spcPct val="80000"/>
              </a:lnSpc>
            </a:pPr>
            <a:endParaRPr lang="en-GB" sz="800" dirty="0" smtClean="0">
              <a:latin typeface="Times New Roman" pitchFamily="18" charset="0"/>
              <a:ea typeface="ＭＳ Ｐゴシック"/>
            </a:endParaRPr>
          </a:p>
          <a:p>
            <a:pPr>
              <a:lnSpc>
                <a:spcPct val="80000"/>
              </a:lnSpc>
            </a:pPr>
            <a:endParaRPr lang="en-GB" sz="800" dirty="0" smtClean="0">
              <a:latin typeface="Times New Roman" pitchFamily="18" charset="0"/>
              <a:ea typeface="ＭＳ Ｐゴシック"/>
            </a:endParaRPr>
          </a:p>
          <a:p>
            <a:pPr>
              <a:lnSpc>
                <a:spcPct val="80000"/>
              </a:lnSpc>
            </a:pPr>
            <a:endParaRPr lang="en-GB" sz="800" dirty="0" smtClean="0">
              <a:latin typeface="Times New Roman" pitchFamily="18" charset="0"/>
              <a:ea typeface="ＭＳ Ｐゴシック"/>
            </a:endParaRPr>
          </a:p>
          <a:p>
            <a:pPr>
              <a:lnSpc>
                <a:spcPct val="80000"/>
              </a:lnSpc>
            </a:pPr>
            <a:endParaRPr lang="en-GB" sz="800" dirty="0" smtClean="0">
              <a:latin typeface="Times New Roman" pitchFamily="18" charset="0"/>
              <a:ea typeface="ＭＳ Ｐゴシック"/>
            </a:endParaRPr>
          </a:p>
          <a:p>
            <a:pPr>
              <a:lnSpc>
                <a:spcPct val="80000"/>
              </a:lnSpc>
            </a:pPr>
            <a:endParaRPr lang="en-GB" sz="800" dirty="0" smtClean="0">
              <a:latin typeface="Times New Roman" pitchFamily="18" charset="0"/>
              <a:ea typeface="ＭＳ Ｐゴシック"/>
            </a:endParaRPr>
          </a:p>
          <a:p>
            <a:pPr>
              <a:lnSpc>
                <a:spcPct val="80000"/>
              </a:lnSpc>
            </a:pPr>
            <a:endParaRPr lang="en-GB" sz="800" dirty="0" smtClean="0">
              <a:latin typeface="Times New Roman" pitchFamily="18" charset="0"/>
              <a:ea typeface="ＭＳ Ｐゴシック"/>
            </a:endParaRPr>
          </a:p>
          <a:p>
            <a:pPr>
              <a:lnSpc>
                <a:spcPct val="80000"/>
              </a:lnSpc>
            </a:pPr>
            <a:r>
              <a:rPr lang="en-GB" sz="800" dirty="0" smtClean="0">
                <a:latin typeface="Times New Roman" pitchFamily="18" charset="0"/>
                <a:ea typeface="ＭＳ Ｐゴシック"/>
              </a:rPr>
              <a:t> </a:t>
            </a:r>
            <a:endParaRPr lang="en-US" sz="800" dirty="0" smtClean="0">
              <a:latin typeface="Times New Roman" pitchFamily="18" charset="0"/>
              <a:ea typeface="ＭＳ Ｐゴシック"/>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16A56670-8855-41FC-BADE-D21C95B088B1}" type="slidenum">
              <a:rPr lang="en-GB" smtClean="0">
                <a:latin typeface="Calibri" pitchFamily="34" charset="0"/>
                <a:ea typeface="ＭＳ Ｐゴシック"/>
                <a:cs typeface="ＭＳ Ｐゴシック"/>
              </a:rPr>
              <a:pPr/>
              <a:t>13</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GB" sz="1000" dirty="0" smtClean="0">
                <a:latin typeface="Arial" charset="0"/>
                <a:ea typeface="ＭＳ Ｐゴシック"/>
              </a:rPr>
              <a:t>Tutor notes: Ask students if they think they can do work on asbestos containing materials.</a:t>
            </a:r>
          </a:p>
          <a:p>
            <a:endParaRPr lang="en-GB" sz="1000" dirty="0" smtClean="0">
              <a:latin typeface="Arial" charset="0"/>
              <a:ea typeface="ＭＳ Ｐゴシック"/>
            </a:endParaRPr>
          </a:p>
          <a:p>
            <a:r>
              <a:rPr lang="en-GB" sz="1000" dirty="0" smtClean="0">
                <a:latin typeface="Arial" charset="0"/>
                <a:ea typeface="ＭＳ Ｐゴシック"/>
              </a:rPr>
              <a:t>All types of asbestos are classified as class 1 human carcinogens (which means they cause cancer), but blue and brown asbestos are known to be much more dangerous than white asbestos.</a:t>
            </a:r>
          </a:p>
          <a:p>
            <a:endParaRPr lang="en-GB" sz="1000" dirty="0" smtClean="0">
              <a:latin typeface="Arial" charset="0"/>
              <a:ea typeface="ＭＳ Ｐゴシック"/>
            </a:endParaRPr>
          </a:p>
          <a:p>
            <a:r>
              <a:rPr lang="en-GB" sz="1000" dirty="0" smtClean="0">
                <a:latin typeface="Arial" charset="0"/>
                <a:ea typeface="ＭＳ Ｐゴシック"/>
              </a:rPr>
              <a:t>The risk an asbestos-containing material presents depends on the type of asbestos it contains (often, more than one type may be present) and how easily the fibres are released from the material into the air when it is damaged, disturbed or worked on.   </a:t>
            </a:r>
          </a:p>
          <a:p>
            <a:endParaRPr lang="en-GB" sz="1000" dirty="0" smtClean="0">
              <a:latin typeface="Arial" charset="0"/>
              <a:ea typeface="ＭＳ Ｐゴシック"/>
            </a:endParaRPr>
          </a:p>
          <a:p>
            <a:r>
              <a:rPr lang="en-GB" sz="1000" dirty="0" smtClean="0">
                <a:latin typeface="Arial" charset="0"/>
                <a:ea typeface="ＭＳ Ｐゴシック"/>
              </a:rPr>
              <a:t>Most work on high risk materials, </a:t>
            </a:r>
            <a:r>
              <a:rPr lang="en-GB" sz="1000" dirty="0" err="1" smtClean="0">
                <a:latin typeface="Arial" charset="0"/>
                <a:ea typeface="ＭＳ Ｐゴシック"/>
              </a:rPr>
              <a:t>eg</a:t>
            </a:r>
            <a:r>
              <a:rPr lang="en-GB" sz="1000" dirty="0" smtClean="0">
                <a:latin typeface="Arial" charset="0"/>
                <a:ea typeface="ＭＳ Ｐゴシック"/>
              </a:rPr>
              <a:t> asbestos insulation/lagging, sprayed coatings and asbestos insulating board,  can only be carried out by licensed contractors.  They have special training, wear special protective clothing, and will seal rooms and take other precautions to prevent the spread of asbestos.</a:t>
            </a:r>
          </a:p>
          <a:p>
            <a:endParaRPr lang="en-GB" sz="1000" dirty="0" smtClean="0">
              <a:latin typeface="Arial" charset="0"/>
              <a:ea typeface="ＭＳ Ｐゴシック"/>
            </a:endParaRPr>
          </a:p>
          <a:p>
            <a:r>
              <a:rPr lang="en-GB" sz="1000" dirty="0" smtClean="0">
                <a:latin typeface="Arial" charset="0"/>
                <a:ea typeface="ＭＳ Ｐゴシック"/>
              </a:rPr>
              <a:t>Short-duration maintenance tasks can be carried out on low risk asbestos-containing materials, </a:t>
            </a:r>
            <a:r>
              <a:rPr lang="en-GB" sz="1000" dirty="0" err="1" smtClean="0">
                <a:latin typeface="Arial" charset="0"/>
                <a:ea typeface="ＭＳ Ｐゴシック"/>
              </a:rPr>
              <a:t>eg</a:t>
            </a:r>
            <a:r>
              <a:rPr lang="en-GB" sz="1000" dirty="0" smtClean="0">
                <a:latin typeface="Arial" charset="0"/>
                <a:ea typeface="ＭＳ Ｐゴシック"/>
              </a:rPr>
              <a:t> asbestos cement sheet, without a licence, but if you plan to disturb asbestos you must have job-specific non-licensed training – Awareness training alone is not enough.</a:t>
            </a:r>
          </a:p>
          <a:p>
            <a:endParaRPr lang="en-GB" sz="1000" dirty="0" smtClean="0">
              <a:latin typeface="Arial" charset="0"/>
              <a:ea typeface="ＭＳ Ｐゴシック"/>
            </a:endParaRPr>
          </a:p>
          <a:p>
            <a:endParaRPr lang="en-GB" sz="1000" dirty="0" smtClean="0">
              <a:latin typeface="Times New Roman" pitchFamily="18" charset="0"/>
              <a:ea typeface="ＭＳ Ｐゴシック"/>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82273CC1-D082-4678-AA58-2AE4DA0A02DA}" type="slidenum">
              <a:rPr lang="en-GB" smtClean="0">
                <a:latin typeface="Calibri" pitchFamily="34" charset="0"/>
                <a:ea typeface="ＭＳ Ｐゴシック"/>
                <a:cs typeface="ＭＳ Ｐゴシック"/>
              </a:rPr>
              <a:pPr/>
              <a:t>14</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pPr>
              <a:lnSpc>
                <a:spcPct val="90000"/>
              </a:lnSpc>
            </a:pPr>
            <a:r>
              <a:rPr lang="en-GB" sz="1000" dirty="0" smtClean="0">
                <a:latin typeface="Arial" charset="0"/>
                <a:ea typeface="ＭＳ Ｐゴシック"/>
              </a:rPr>
              <a:t>Tutor notes: The aim is not to stop people working, but to ensure they are working safely. So… what can you do? </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Normally, non-licensed work includes work on asbestos cement sheet, asbestos-containing textured coatings and certain work of ‘short duration’ on asbestos insulating board.</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‘Short duration’ means any one person doing this type of work for less than 1 hour, or more people doing the work for a total of less than 2 hours, in any 7 day period.</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With the right non-licensed training and the correct equipment, you can do such maintenance jobs as:</a:t>
            </a:r>
          </a:p>
          <a:p>
            <a:pPr>
              <a:lnSpc>
                <a:spcPct val="90000"/>
              </a:lnSpc>
            </a:pPr>
            <a:endParaRPr lang="en-GB" sz="1000" dirty="0" smtClean="0">
              <a:latin typeface="Arial" charset="0"/>
              <a:ea typeface="ＭＳ Ｐゴシック"/>
            </a:endParaRPr>
          </a:p>
          <a:p>
            <a:pPr>
              <a:lnSpc>
                <a:spcPct val="90000"/>
              </a:lnSpc>
              <a:buFontTx/>
              <a:buChar char="•"/>
            </a:pPr>
            <a:r>
              <a:rPr lang="en-GB" sz="1000" dirty="0" smtClean="0">
                <a:latin typeface="Arial" charset="0"/>
                <a:ea typeface="ＭＳ Ｐゴシック"/>
              </a:rPr>
              <a:t>drilling holes in or passing cables through asbestos insulation board (AIB) – short duration work only;</a:t>
            </a:r>
          </a:p>
          <a:p>
            <a:pPr>
              <a:lnSpc>
                <a:spcPct val="90000"/>
              </a:lnSpc>
              <a:buFontTx/>
              <a:buChar char="•"/>
            </a:pPr>
            <a:r>
              <a:rPr lang="en-GB" sz="1000" dirty="0" smtClean="0">
                <a:latin typeface="Arial" charset="0"/>
                <a:ea typeface="ＭＳ Ｐゴシック"/>
              </a:rPr>
              <a:t>replacing light fittings attached to AIB ceiling tiles;</a:t>
            </a:r>
          </a:p>
          <a:p>
            <a:pPr>
              <a:lnSpc>
                <a:spcPct val="90000"/>
              </a:lnSpc>
              <a:buFontTx/>
              <a:buChar char="•"/>
            </a:pPr>
            <a:r>
              <a:rPr lang="en-GB" sz="1000" dirty="0" smtClean="0">
                <a:latin typeface="Arial" charset="0"/>
                <a:ea typeface="ＭＳ Ｐゴシック"/>
              </a:rPr>
              <a:t>removing asbestos–containing floor tiles (tiles may have asbestos-paper backing or be fixed with asbestos-containing mastic); and</a:t>
            </a:r>
          </a:p>
          <a:p>
            <a:pPr>
              <a:lnSpc>
                <a:spcPct val="90000"/>
              </a:lnSpc>
              <a:buFontTx/>
              <a:buChar char="•"/>
            </a:pPr>
            <a:r>
              <a:rPr lang="en-GB" sz="1000" dirty="0" smtClean="0">
                <a:latin typeface="Arial" charset="0"/>
                <a:ea typeface="ＭＳ Ｐゴシック"/>
              </a:rPr>
              <a:t>cleaning guttering on an asbestos cement roof – these types of roofs are fragile and precautions must be taken to protect against the risk of falls from height. </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But, remember, you need to have job-specific non-licensed training first. </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Further examples and guidance on non-licensed work can be found in HSE’s publication, </a:t>
            </a:r>
            <a:r>
              <a:rPr lang="en-GB" sz="1000" i="1" dirty="0" smtClean="0">
                <a:latin typeface="Arial" charset="0"/>
                <a:ea typeface="ＭＳ Ｐゴシック"/>
              </a:rPr>
              <a:t>Asbestos Essentials</a:t>
            </a:r>
            <a:r>
              <a:rPr lang="en-GB" sz="1000" dirty="0" smtClean="0">
                <a:latin typeface="Arial" charset="0"/>
                <a:ea typeface="ＭＳ Ｐゴシック"/>
              </a:rPr>
              <a:t> (HSG 210) which can be found at: www.hse.gov.uk/asbestos/essentials/index.htm.   </a:t>
            </a:r>
          </a:p>
          <a:p>
            <a:pPr>
              <a:lnSpc>
                <a:spcPct val="90000"/>
              </a:lnSpc>
            </a:pPr>
            <a:endParaRPr lang="en-GB" sz="1000" dirty="0" smtClean="0">
              <a:latin typeface="Arial" charset="0"/>
              <a:ea typeface="ＭＳ Ｐゴシック"/>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E8F0FEB8-06DB-4C98-BC17-AD4CC76ECDDF}" type="slidenum">
              <a:rPr lang="en-GB" smtClean="0">
                <a:latin typeface="Calibri" pitchFamily="34" charset="0"/>
                <a:ea typeface="ＭＳ Ｐゴシック"/>
                <a:cs typeface="ＭＳ Ｐゴシック"/>
              </a:rPr>
              <a:pPr/>
              <a:t>15</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eaLnBrk="1" hangingPunct="1">
              <a:spcBef>
                <a:spcPct val="0"/>
              </a:spcBef>
            </a:pPr>
            <a:endParaRPr lang="en-US" sz="1000" dirty="0" smtClean="0">
              <a:latin typeface="Arial" charset="0"/>
              <a:ea typeface="ＭＳ Ｐゴシック"/>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D95D969E-6DC8-45D2-ACAD-8F5EC15B5A2B}" type="slidenum">
              <a:rPr lang="en-GB" smtClean="0">
                <a:latin typeface="Calibri" pitchFamily="34" charset="0"/>
                <a:ea typeface="ＭＳ Ｐゴシック"/>
                <a:cs typeface="ＭＳ Ｐゴシック"/>
              </a:rPr>
              <a:pPr/>
              <a:t>16</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a:lnSpc>
                <a:spcPct val="80000"/>
              </a:lnSpc>
            </a:pPr>
            <a:r>
              <a:rPr lang="en-US" sz="1000" dirty="0" smtClean="0">
                <a:latin typeface="Arial" charset="0"/>
                <a:ea typeface="ＭＳ Ｐゴシック"/>
              </a:rPr>
              <a:t>Tutor notes: Explain to the students how they can </a:t>
            </a:r>
            <a:r>
              <a:rPr lang="en-US" sz="1000" dirty="0" err="1" smtClean="0">
                <a:latin typeface="Arial" charset="0"/>
                <a:ea typeface="ＭＳ Ｐゴシック"/>
              </a:rPr>
              <a:t>minimise</a:t>
            </a:r>
            <a:r>
              <a:rPr lang="en-US" sz="1000" dirty="0" smtClean="0">
                <a:latin typeface="Arial" charset="0"/>
                <a:ea typeface="ＭＳ Ｐゴシック"/>
              </a:rPr>
              <a:t> their risk when they plan to work with asbestos.</a:t>
            </a:r>
          </a:p>
          <a:p>
            <a:pPr>
              <a:lnSpc>
                <a:spcPct val="80000"/>
              </a:lnSpc>
            </a:pPr>
            <a:endParaRPr lang="en-US" sz="1000" dirty="0" smtClean="0">
              <a:latin typeface="Arial" charset="0"/>
              <a:ea typeface="ＭＳ Ｐゴシック"/>
            </a:endParaRPr>
          </a:p>
          <a:p>
            <a:pPr>
              <a:lnSpc>
                <a:spcPct val="80000"/>
              </a:lnSpc>
            </a:pPr>
            <a:r>
              <a:rPr lang="en-US" sz="1000" dirty="0" smtClean="0">
                <a:latin typeface="Arial" charset="0"/>
                <a:ea typeface="ＭＳ Ｐゴシック"/>
              </a:rPr>
              <a:t>Wear suitable disposable overalls and respiratory protective equipment. Ordinary dust masks are </a:t>
            </a:r>
            <a:r>
              <a:rPr lang="en-US" sz="1000" b="1" dirty="0" smtClean="0">
                <a:latin typeface="Arial" charset="0"/>
                <a:ea typeface="ＭＳ Ｐゴシック"/>
              </a:rPr>
              <a:t>no</a:t>
            </a:r>
            <a:r>
              <a:rPr lang="en-US" sz="1000" dirty="0" smtClean="0">
                <a:latin typeface="Arial" charset="0"/>
                <a:ea typeface="ＭＳ Ｐゴシック"/>
              </a:rPr>
              <a:t>t effective with asbestos fibres (using an ordinary dust mask is like catching peas in a goal net). You must wear a FFP3 respirator mask.  The mask must fit your face properly – warning: if you have stubble, the mask will not be effective! FFP3 masks are not suitable for people with beards or stubble, or for long periods of continuous use; you need specialist equipment and training for such situations. </a:t>
            </a:r>
          </a:p>
          <a:p>
            <a:pPr>
              <a:lnSpc>
                <a:spcPct val="80000"/>
              </a:lnSpc>
            </a:pPr>
            <a:endParaRPr lang="en-US" sz="1000" dirty="0" smtClean="0">
              <a:latin typeface="Arial" charset="0"/>
              <a:ea typeface="ＭＳ Ｐゴシック"/>
            </a:endParaRPr>
          </a:p>
          <a:p>
            <a:pPr>
              <a:lnSpc>
                <a:spcPct val="80000"/>
              </a:lnSpc>
            </a:pPr>
            <a:r>
              <a:rPr lang="en-US" sz="1000" dirty="0" smtClean="0">
                <a:latin typeface="Arial" charset="0"/>
                <a:ea typeface="ＭＳ Ｐゴシック"/>
              </a:rPr>
              <a:t>If you take a break: don’t eat, smoke or drink in the workplace.</a:t>
            </a:r>
          </a:p>
          <a:p>
            <a:pPr>
              <a:lnSpc>
                <a:spcPct val="80000"/>
              </a:lnSpc>
            </a:pPr>
            <a:endParaRPr lang="en-US" sz="1000" dirty="0" smtClean="0">
              <a:latin typeface="Arial" charset="0"/>
              <a:ea typeface="ＭＳ Ｐゴシック"/>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EAAFFBCC-8CAD-4534-B890-3C99B2B7F96C}" type="slidenum">
              <a:rPr lang="en-GB" smtClean="0">
                <a:latin typeface="Calibri" pitchFamily="34" charset="0"/>
                <a:ea typeface="ＭＳ Ｐゴシック"/>
                <a:cs typeface="ＭＳ Ｐゴシック"/>
              </a:rPr>
              <a:pPr/>
              <a:t>17</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a:lnSpc>
                <a:spcPct val="80000"/>
              </a:lnSpc>
            </a:pPr>
            <a:r>
              <a:rPr lang="en-US" sz="1000" dirty="0" smtClean="0">
                <a:latin typeface="Arial" charset="0"/>
                <a:ea typeface="ＭＳ Ｐゴシック"/>
              </a:rPr>
              <a:t>Tutor notes: Explain to the students how they can </a:t>
            </a:r>
            <a:r>
              <a:rPr lang="en-GB" sz="1000" noProof="0" dirty="0" smtClean="0">
                <a:latin typeface="Arial" charset="0"/>
                <a:ea typeface="ＭＳ Ｐゴシック"/>
              </a:rPr>
              <a:t>minimise</a:t>
            </a:r>
            <a:r>
              <a:rPr lang="en-US" sz="1000" dirty="0" smtClean="0">
                <a:latin typeface="Arial" charset="0"/>
                <a:ea typeface="ＭＳ Ｐゴシック"/>
              </a:rPr>
              <a:t> their risk when they plan to work with asbestos.</a:t>
            </a:r>
          </a:p>
          <a:p>
            <a:pPr>
              <a:lnSpc>
                <a:spcPct val="80000"/>
              </a:lnSpc>
            </a:pPr>
            <a:endParaRPr lang="en-US" sz="1000" dirty="0" smtClean="0">
              <a:latin typeface="Arial" charset="0"/>
              <a:ea typeface="ＭＳ Ｐゴシック"/>
            </a:endParaRPr>
          </a:p>
          <a:p>
            <a:pPr>
              <a:lnSpc>
                <a:spcPct val="80000"/>
              </a:lnSpc>
            </a:pPr>
            <a:r>
              <a:rPr lang="en-US" sz="1000" dirty="0" err="1" smtClean="0">
                <a:latin typeface="Arial" charset="0"/>
                <a:ea typeface="ＭＳ Ｐゴシック"/>
              </a:rPr>
              <a:t>Minimise</a:t>
            </a:r>
            <a:r>
              <a:rPr lang="en-US" sz="1000" dirty="0" smtClean="0">
                <a:latin typeface="Arial" charset="0"/>
                <a:ea typeface="ＭＳ Ｐゴシック"/>
              </a:rPr>
              <a:t> dust: </a:t>
            </a:r>
          </a:p>
          <a:p>
            <a:pPr marL="171450" indent="-171450">
              <a:lnSpc>
                <a:spcPct val="80000"/>
              </a:lnSpc>
              <a:buFont typeface="Arial" panose="020B0604020202020204" pitchFamily="34" charset="0"/>
              <a:buChar char="•"/>
            </a:pPr>
            <a:r>
              <a:rPr lang="en-US" sz="1000" dirty="0" smtClean="0">
                <a:latin typeface="Arial" charset="0"/>
                <a:ea typeface="ＭＳ Ｐゴシック"/>
              </a:rPr>
              <a:t>Cause as little disturbance to the material as possible and stop the </a:t>
            </a:r>
            <a:r>
              <a:rPr lang="en-US" sz="1000" dirty="0" err="1" smtClean="0">
                <a:latin typeface="Arial" charset="0"/>
                <a:ea typeface="ＭＳ Ｐゴシック"/>
              </a:rPr>
              <a:t>fibres</a:t>
            </a:r>
            <a:r>
              <a:rPr lang="en-US" sz="1000" dirty="0" smtClean="0">
                <a:latin typeface="Arial" charset="0"/>
                <a:ea typeface="ＭＳ Ｐゴシック"/>
              </a:rPr>
              <a:t> from being released into the air.</a:t>
            </a:r>
          </a:p>
          <a:p>
            <a:pPr marL="171450" indent="-171450">
              <a:lnSpc>
                <a:spcPct val="80000"/>
              </a:lnSpc>
              <a:buFont typeface="Arial" panose="020B0604020202020204" pitchFamily="34" charset="0"/>
              <a:buChar char="•"/>
            </a:pPr>
            <a:r>
              <a:rPr lang="en-US" sz="1000" dirty="0" smtClean="0">
                <a:latin typeface="Arial" charset="0"/>
                <a:ea typeface="ＭＳ Ｐゴシック"/>
              </a:rPr>
              <a:t>Hand tools should be used instead</a:t>
            </a:r>
            <a:r>
              <a:rPr lang="en-US" sz="1000" baseline="0" dirty="0" smtClean="0">
                <a:latin typeface="Arial" charset="0"/>
                <a:ea typeface="ＭＳ Ｐゴシック"/>
              </a:rPr>
              <a:t> of</a:t>
            </a:r>
            <a:r>
              <a:rPr lang="en-US" sz="1000" dirty="0" smtClean="0">
                <a:latin typeface="Arial" charset="0"/>
                <a:ea typeface="ＭＳ Ｐゴシック"/>
              </a:rPr>
              <a:t> power tools where possible, particularly drilling, as power tools are high energy and generate a lot of dust</a:t>
            </a:r>
          </a:p>
          <a:p>
            <a:pPr marL="171450" indent="-171450">
              <a:lnSpc>
                <a:spcPct val="80000"/>
              </a:lnSpc>
              <a:buFont typeface="Arial" panose="020B0604020202020204" pitchFamily="34" charset="0"/>
              <a:buChar char="•"/>
            </a:pPr>
            <a:r>
              <a:rPr lang="en-US" sz="1000" dirty="0" smtClean="0">
                <a:latin typeface="Arial" charset="0"/>
                <a:ea typeface="ＭＳ Ｐゴシック"/>
              </a:rPr>
              <a:t>A</a:t>
            </a:r>
            <a:r>
              <a:rPr lang="en-US" sz="1000" baseline="0" dirty="0" smtClean="0">
                <a:latin typeface="Arial" charset="0"/>
                <a:ea typeface="ＭＳ Ｐゴシック"/>
              </a:rPr>
              <a:t> blob of wallpaper paste or shaving gel is used to capture the </a:t>
            </a:r>
            <a:r>
              <a:rPr lang="en-GB" sz="1000" baseline="0" noProof="0" dirty="0" smtClean="0">
                <a:latin typeface="Arial" charset="0"/>
                <a:ea typeface="ＭＳ Ｐゴシック"/>
              </a:rPr>
              <a:t>fibres</a:t>
            </a:r>
            <a:r>
              <a:rPr lang="en-US" sz="1000" baseline="0" dirty="0" smtClean="0">
                <a:latin typeface="Arial" charset="0"/>
                <a:ea typeface="ＭＳ Ｐゴシック"/>
              </a:rPr>
              <a:t> and stop them escaping when drilling</a:t>
            </a:r>
          </a:p>
          <a:p>
            <a:pPr marL="171450" indent="-171450">
              <a:lnSpc>
                <a:spcPct val="80000"/>
              </a:lnSpc>
              <a:buFont typeface="Arial" panose="020B0604020202020204" pitchFamily="34" charset="0"/>
              <a:buChar char="•"/>
            </a:pPr>
            <a:r>
              <a:rPr lang="en-US" sz="1000" baseline="0" dirty="0" smtClean="0">
                <a:latin typeface="Arial" charset="0"/>
                <a:ea typeface="ＭＳ Ｐゴシック"/>
              </a:rPr>
              <a:t>Materials should be kept damp to stop dust going into the air.  This is helped by using washing up liquid in the water or a proprietary wetting agent</a:t>
            </a:r>
          </a:p>
          <a:p>
            <a:pPr marL="171450" indent="-171450">
              <a:lnSpc>
                <a:spcPct val="80000"/>
              </a:lnSpc>
              <a:buFont typeface="Arial" panose="020B0604020202020204" pitchFamily="34" charset="0"/>
              <a:buChar char="•"/>
            </a:pPr>
            <a:r>
              <a:rPr lang="en-US" sz="1000" baseline="0" dirty="0" smtClean="0">
                <a:latin typeface="Arial" charset="0"/>
                <a:ea typeface="ＭＳ Ｐゴシック"/>
              </a:rPr>
              <a:t>Too much water will create a slurry with asbestos </a:t>
            </a:r>
            <a:r>
              <a:rPr lang="en-US" sz="1000" baseline="0" dirty="0" err="1" smtClean="0">
                <a:latin typeface="Arial" charset="0"/>
                <a:ea typeface="ＭＳ Ｐゴシック"/>
              </a:rPr>
              <a:t>fibres</a:t>
            </a:r>
            <a:r>
              <a:rPr lang="en-US" sz="1000" baseline="0" dirty="0" smtClean="0">
                <a:latin typeface="Arial" charset="0"/>
                <a:ea typeface="ＭＳ Ｐゴシック"/>
              </a:rPr>
              <a:t> in it that is difficult to contain and clean up.</a:t>
            </a:r>
            <a:endParaRPr lang="en-US" sz="1000" dirty="0" smtClean="0">
              <a:latin typeface="Arial" charset="0"/>
              <a:ea typeface="ＭＳ Ｐゴシック"/>
            </a:endParaRPr>
          </a:p>
          <a:p>
            <a:pPr>
              <a:lnSpc>
                <a:spcPct val="80000"/>
              </a:lnSpc>
            </a:pPr>
            <a:endParaRPr lang="en-US" sz="1000" dirty="0" smtClean="0">
              <a:latin typeface="Arial" charset="0"/>
              <a:ea typeface="ＭＳ Ｐゴシック"/>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EAAFFBCC-8CAD-4534-B890-3C99B2B7F96C}" type="slidenum">
              <a:rPr lang="en-GB" smtClean="0">
                <a:latin typeface="Calibri" pitchFamily="34" charset="0"/>
                <a:ea typeface="ＭＳ Ｐゴシック"/>
                <a:cs typeface="ＭＳ Ｐゴシック"/>
              </a:rPr>
              <a:pPr/>
              <a:t>18</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a:lnSpc>
                <a:spcPct val="80000"/>
              </a:lnSpc>
            </a:pPr>
            <a:r>
              <a:rPr lang="en-US" sz="1000" dirty="0" smtClean="0">
                <a:latin typeface="Arial" charset="0"/>
                <a:ea typeface="ＭＳ Ｐゴシック"/>
              </a:rPr>
              <a:t>Tutor notes: Explain to the students how they can </a:t>
            </a:r>
            <a:r>
              <a:rPr lang="en-US" sz="1000" dirty="0" err="1" smtClean="0">
                <a:latin typeface="Arial" charset="0"/>
                <a:ea typeface="ＭＳ Ｐゴシック"/>
              </a:rPr>
              <a:t>minimise</a:t>
            </a:r>
            <a:r>
              <a:rPr lang="en-US" sz="1000" dirty="0" smtClean="0">
                <a:latin typeface="Arial" charset="0"/>
                <a:ea typeface="ＭＳ Ｐゴシック"/>
              </a:rPr>
              <a:t> their risk when they plan to work with asbestos.</a:t>
            </a:r>
          </a:p>
          <a:p>
            <a:pPr>
              <a:lnSpc>
                <a:spcPct val="80000"/>
              </a:lnSpc>
            </a:pPr>
            <a:endParaRPr lang="en-US" sz="1000" dirty="0" smtClean="0">
              <a:latin typeface="Arial" charset="0"/>
              <a:ea typeface="ＭＳ Ｐゴシック"/>
            </a:endParaRPr>
          </a:p>
          <a:p>
            <a:pPr>
              <a:lnSpc>
                <a:spcPct val="80000"/>
              </a:lnSpc>
            </a:pPr>
            <a:r>
              <a:rPr lang="en-US" sz="1000" dirty="0" smtClean="0">
                <a:latin typeface="Arial" charset="0"/>
                <a:ea typeface="ＭＳ Ｐゴシック"/>
              </a:rPr>
              <a:t>When you finish work: decontaminate yourself, wipe down your overalls with a damp rag and remove them before removing your mask.  Double-bag asbestos waste, label it, and take it to a licensed disposal site.   </a:t>
            </a:r>
          </a:p>
          <a:p>
            <a:pPr>
              <a:lnSpc>
                <a:spcPct val="80000"/>
              </a:lnSpc>
            </a:pPr>
            <a:endParaRPr lang="en-US" sz="1000" dirty="0" smtClean="0">
              <a:latin typeface="Arial" charset="0"/>
              <a:ea typeface="ＭＳ Ｐゴシック"/>
            </a:endParaRPr>
          </a:p>
          <a:p>
            <a:pPr>
              <a:lnSpc>
                <a:spcPct val="80000"/>
              </a:lnSpc>
            </a:pPr>
            <a:r>
              <a:rPr lang="en-US" sz="1000" dirty="0" smtClean="0">
                <a:latin typeface="Arial" charset="0"/>
                <a:ea typeface="ＭＳ Ｐゴシック"/>
              </a:rPr>
              <a:t>Job-specific non-licensed training will make sure students have the skills to:</a:t>
            </a:r>
          </a:p>
          <a:p>
            <a:pPr>
              <a:lnSpc>
                <a:spcPct val="80000"/>
              </a:lnSpc>
            </a:pPr>
            <a:endParaRPr lang="en-US" sz="1000" dirty="0" smtClean="0">
              <a:latin typeface="Arial" charset="0"/>
              <a:ea typeface="ＭＳ Ｐゴシック"/>
            </a:endParaRPr>
          </a:p>
          <a:p>
            <a:pPr>
              <a:lnSpc>
                <a:spcPct val="80000"/>
              </a:lnSpc>
              <a:buFontTx/>
              <a:buChar char="•"/>
            </a:pPr>
            <a:r>
              <a:rPr lang="en-US" sz="1000" dirty="0" smtClean="0">
                <a:latin typeface="Arial" charset="0"/>
                <a:ea typeface="ＭＳ Ｐゴシック"/>
              </a:rPr>
              <a:t>use and fit a face-mask;</a:t>
            </a:r>
          </a:p>
          <a:p>
            <a:pPr>
              <a:lnSpc>
                <a:spcPct val="80000"/>
              </a:lnSpc>
              <a:buFontTx/>
              <a:buChar char="•"/>
            </a:pPr>
            <a:r>
              <a:rPr lang="en-US" sz="1000" dirty="0" smtClean="0">
                <a:latin typeface="Arial" charset="0"/>
                <a:ea typeface="ＭＳ Ｐゴシック"/>
              </a:rPr>
              <a:t>use safe work methods; and</a:t>
            </a:r>
          </a:p>
          <a:p>
            <a:pPr>
              <a:lnSpc>
                <a:spcPct val="80000"/>
              </a:lnSpc>
              <a:buFontTx/>
              <a:buChar char="•"/>
            </a:pPr>
            <a:r>
              <a:rPr lang="en-US" sz="1000" dirty="0" smtClean="0">
                <a:latin typeface="Arial" charset="0"/>
                <a:ea typeface="ＭＳ Ｐゴシック"/>
              </a:rPr>
              <a:t>deal with asbestos waste.</a:t>
            </a:r>
          </a:p>
          <a:p>
            <a:pPr>
              <a:lnSpc>
                <a:spcPct val="80000"/>
              </a:lnSpc>
            </a:pPr>
            <a:r>
              <a:rPr lang="en-US" sz="1000" dirty="0" smtClean="0">
                <a:latin typeface="Arial" charset="0"/>
                <a:ea typeface="ＭＳ Ｐゴシック"/>
              </a:rPr>
              <a:t> </a:t>
            </a:r>
          </a:p>
        </p:txBody>
      </p:sp>
      <p:sp>
        <p:nvSpPr>
          <p:cNvPr id="39939" name="Slide Number Placeholder 3"/>
          <p:cNvSpPr>
            <a:spLocks noGrp="1"/>
          </p:cNvSpPr>
          <p:nvPr>
            <p:ph type="sldNum" sz="quarter" idx="5"/>
          </p:nvPr>
        </p:nvSpPr>
        <p:spPr bwMode="auto">
          <a:noFill/>
          <a:ln>
            <a:miter lim="800000"/>
            <a:headEnd/>
            <a:tailEnd/>
          </a:ln>
        </p:spPr>
        <p:txBody>
          <a:bodyPr/>
          <a:lstStyle/>
          <a:p>
            <a:fld id="{EAAFFBCC-8CAD-4534-B890-3C99B2B7F96C}" type="slidenum">
              <a:rPr lang="en-GB" smtClean="0">
                <a:latin typeface="Calibri" pitchFamily="34" charset="0"/>
                <a:ea typeface="ＭＳ Ｐゴシック"/>
                <a:cs typeface="ＭＳ Ｐゴシック"/>
              </a:rPr>
              <a:pPr/>
              <a:t>19</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xfrm>
            <a:off x="742950" y="4746625"/>
            <a:ext cx="5262563" cy="4467225"/>
          </a:xfrm>
          <a:noFill/>
        </p:spPr>
        <p:txBody>
          <a:bodyPr/>
          <a:lstStyle/>
          <a:p>
            <a:r>
              <a:rPr lang="en-US" sz="1000" dirty="0" smtClean="0">
                <a:latin typeface="Arial" charset="0"/>
                <a:ea typeface="ＭＳ Ｐゴシック"/>
              </a:rPr>
              <a:t>Tutor notes: The video clip features Chris, who talks about his experience of contracting an asbestos-related disease.</a:t>
            </a:r>
          </a:p>
          <a:p>
            <a:endParaRPr lang="en-US" sz="1000" dirty="0" smtClean="0">
              <a:latin typeface="Arial" charset="0"/>
              <a:ea typeface="ＭＳ Ｐゴシック"/>
            </a:endParaRPr>
          </a:p>
          <a:p>
            <a:r>
              <a:rPr lang="en-US" sz="1000" dirty="0" smtClean="0">
                <a:latin typeface="Arial" charset="0"/>
                <a:ea typeface="ＭＳ Ｐゴシック"/>
              </a:rPr>
              <a:t>Show the film to the students. Before students watch the film, ask them to think about all the people who could be affected by asbestos in the workplace.</a:t>
            </a:r>
          </a:p>
          <a:p>
            <a:endParaRPr lang="en-GB" sz="1000" dirty="0" smtClean="0">
              <a:latin typeface="Arial" charset="0"/>
              <a:ea typeface="ＭＳ Ｐゴシック"/>
            </a:endParaRPr>
          </a:p>
          <a:p>
            <a:r>
              <a:rPr lang="en-GB" sz="1000" dirty="0" smtClean="0">
                <a:latin typeface="Arial" charset="0"/>
                <a:ea typeface="ＭＳ Ｐゴシック"/>
              </a:rPr>
              <a:t>To start the film, click your mouse button. </a:t>
            </a:r>
          </a:p>
          <a:p>
            <a:endParaRPr lang="en-GB" sz="1000" dirty="0" smtClean="0">
              <a:latin typeface="Arial" charset="0"/>
              <a:ea typeface="ＭＳ Ｐゴシック"/>
            </a:endParaRPr>
          </a:p>
          <a:p>
            <a:r>
              <a:rPr lang="en-GB" sz="1000" dirty="0" smtClean="0">
                <a:latin typeface="Arial" charset="0"/>
                <a:ea typeface="ＭＳ Ｐゴシック"/>
              </a:rPr>
              <a:t>Sadly, Chris died on 19th March 2010.</a:t>
            </a:r>
          </a:p>
          <a:p>
            <a:endParaRPr lang="en-GB" sz="1000" dirty="0" smtClean="0">
              <a:latin typeface="Arial" charset="0"/>
              <a:ea typeface="ＭＳ Ｐゴシック"/>
            </a:endParaRPr>
          </a:p>
          <a:p>
            <a:r>
              <a:rPr lang="en-GB" sz="1000" dirty="0" smtClean="0">
                <a:latin typeface="Arial" charset="0"/>
                <a:ea typeface="ＭＳ Ｐゴシック"/>
              </a:rPr>
              <a:t>When the film finishes, open up a short classroom discussion. The aim is to discover  the level of knowledge, misinformation/myths and if the students have any understanding of the risks involved in working with asbestos. Ask the class the following questions:</a:t>
            </a:r>
          </a:p>
          <a:p>
            <a:endParaRPr lang="en-GB" sz="1000" dirty="0" smtClean="0">
              <a:latin typeface="Arial" charset="0"/>
              <a:ea typeface="ＭＳ Ｐゴシック"/>
            </a:endParaRPr>
          </a:p>
          <a:p>
            <a:r>
              <a:rPr lang="en-GB" sz="1000" dirty="0" smtClean="0">
                <a:latin typeface="Arial" charset="0"/>
                <a:ea typeface="ＭＳ Ｐゴシック"/>
              </a:rPr>
              <a:t>1) What do you think about this short film? </a:t>
            </a:r>
          </a:p>
          <a:p>
            <a:r>
              <a:rPr lang="en-GB" sz="1000" dirty="0" smtClean="0">
                <a:latin typeface="Arial" charset="0"/>
                <a:ea typeface="ＭＳ Ｐゴシック"/>
              </a:rPr>
              <a:t>2) What does the class know about asbestos?</a:t>
            </a:r>
          </a:p>
          <a:p>
            <a:r>
              <a:rPr lang="en-GB" sz="1000" dirty="0" smtClean="0">
                <a:latin typeface="Arial" charset="0"/>
                <a:ea typeface="ＭＳ Ｐゴシック"/>
              </a:rPr>
              <a:t>3) Does anybody in the class know someone who has been affected by asbestos?</a:t>
            </a:r>
          </a:p>
        </p:txBody>
      </p:sp>
      <p:sp>
        <p:nvSpPr>
          <p:cNvPr id="17411"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7A4EA09E-E86B-4660-A218-F1CFDECDC0BC}" type="slidenum">
              <a:rPr lang="en-GB" sz="1200">
                <a:latin typeface="Calibri" pitchFamily="34" charset="0"/>
              </a:rPr>
              <a:pPr algn="r"/>
              <a:t>2</a:t>
            </a:fld>
            <a:endParaRPr lang="en-GB"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eaLnBrk="1" hangingPunct="1"/>
            <a:r>
              <a:rPr lang="en-GB" sz="1000" dirty="0" smtClean="0">
                <a:latin typeface="Arial" charset="0"/>
                <a:ea typeface="ＭＳ Ｐゴシック"/>
              </a:rPr>
              <a:t>Ask the students to look up the web app and bookmark</a:t>
            </a:r>
            <a:r>
              <a:rPr lang="en-GB" sz="1000" baseline="0" dirty="0" smtClean="0">
                <a:latin typeface="Arial" charset="0"/>
                <a:ea typeface="ＭＳ Ｐゴシック"/>
              </a:rPr>
              <a:t> it or add a shortcut icon so they can return to it</a:t>
            </a:r>
            <a:endParaRPr lang="en-US" sz="1000" dirty="0" smtClean="0">
              <a:latin typeface="Arial" charset="0"/>
              <a:ea typeface="ＭＳ Ｐゴシック"/>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D95D969E-6DC8-45D2-ACAD-8F5EC15B5A2B}" type="slidenum">
              <a:rPr lang="en-GB" smtClean="0">
                <a:latin typeface="Calibri" pitchFamily="34" charset="0"/>
                <a:ea typeface="ＭＳ Ｐゴシック"/>
                <a:cs typeface="ＭＳ Ｐゴシック"/>
              </a:rPr>
              <a:pPr/>
              <a:t>20</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eaLnBrk="1" hangingPunct="1"/>
            <a:r>
              <a:rPr lang="en-GB" sz="1000" smtClean="0">
                <a:latin typeface="Arial" charset="0"/>
                <a:ea typeface="ＭＳ Ｐゴシック"/>
              </a:rPr>
              <a:t>Tutor notes: [ask students for suggestions] ‘So in summary, can you tell me what we’ve learned about asbestos?’</a:t>
            </a:r>
          </a:p>
          <a:p>
            <a:pPr eaLnBrk="1" hangingPunct="1"/>
            <a:endParaRPr lang="en-GB" sz="1000" smtClean="0">
              <a:latin typeface="Arial" charset="0"/>
              <a:ea typeface="ＭＳ Ｐゴシック"/>
            </a:endParaRPr>
          </a:p>
          <a:p>
            <a:pPr eaLnBrk="1" hangingPunct="1"/>
            <a:r>
              <a:rPr lang="en-GB" sz="1000" smtClean="0">
                <a:latin typeface="Arial" charset="0"/>
                <a:ea typeface="ＭＳ Ｐゴシック"/>
              </a:rPr>
              <a:t>These are the really important points you need to remember:</a:t>
            </a:r>
          </a:p>
          <a:p>
            <a:pPr eaLnBrk="1" hangingPunct="1">
              <a:buFontTx/>
              <a:buChar char="•"/>
            </a:pPr>
            <a:r>
              <a:rPr lang="en-GB" altLang="ja-JP" sz="1000" smtClean="0">
                <a:latin typeface="Arial" charset="0"/>
                <a:ea typeface="ＭＳ Ｐゴシック"/>
              </a:rPr>
              <a:t> Asbestos is very dangerous, especially to young people;</a:t>
            </a:r>
          </a:p>
          <a:p>
            <a:pPr eaLnBrk="1" hangingPunct="1">
              <a:buFontTx/>
              <a:buChar char="•"/>
            </a:pPr>
            <a:r>
              <a:rPr lang="en-GB" altLang="ja-JP" sz="1000" smtClean="0">
                <a:latin typeface="Arial" charset="0"/>
                <a:ea typeface="ＭＳ Ｐゴシック"/>
              </a:rPr>
              <a:t> Asbestos can be found in almost any pre-2000 building;</a:t>
            </a:r>
          </a:p>
          <a:p>
            <a:pPr eaLnBrk="1" hangingPunct="1">
              <a:buFontTx/>
              <a:buChar char="•"/>
            </a:pPr>
            <a:r>
              <a:rPr lang="en-GB" altLang="ja-JP" sz="1000" smtClean="0">
                <a:latin typeface="Arial" charset="0"/>
                <a:ea typeface="ＭＳ Ｐゴシック"/>
              </a:rPr>
              <a:t> If in doubt, stop work and check;</a:t>
            </a:r>
          </a:p>
          <a:p>
            <a:pPr eaLnBrk="1" hangingPunct="1">
              <a:buFontTx/>
              <a:buChar char="•"/>
            </a:pPr>
            <a:r>
              <a:rPr lang="en-GB" altLang="ja-JP" sz="1000" smtClean="0">
                <a:latin typeface="Arial" charset="0"/>
                <a:ea typeface="ＭＳ Ｐゴシック"/>
              </a:rPr>
              <a:t> You can only do minor jobs, and only if you’ve been trained. It is a legal requirement!</a:t>
            </a:r>
          </a:p>
          <a:p>
            <a:pPr eaLnBrk="1" hangingPunct="1">
              <a:buFontTx/>
              <a:buChar char="•"/>
            </a:pPr>
            <a:r>
              <a:rPr lang="en-GB" altLang="ja-JP" sz="1000" smtClean="0">
                <a:latin typeface="Arial" charset="0"/>
                <a:ea typeface="ＭＳ Ｐゴシック"/>
              </a:rPr>
              <a:t> You have a legal right to training if you think you need it;</a:t>
            </a:r>
          </a:p>
          <a:p>
            <a:pPr eaLnBrk="1" hangingPunct="1">
              <a:buFontTx/>
              <a:buChar char="•"/>
            </a:pPr>
            <a:r>
              <a:rPr lang="en-GB" altLang="ja-JP" sz="1000" smtClean="0">
                <a:latin typeface="Arial" charset="0"/>
                <a:ea typeface="ＭＳ Ｐゴシック"/>
              </a:rPr>
              <a:t> Don’t put yourself at risk – asbestos is a hidden killer.</a:t>
            </a:r>
            <a:br>
              <a:rPr lang="en-GB" altLang="ja-JP" sz="1000" smtClean="0">
                <a:latin typeface="Arial" charset="0"/>
                <a:ea typeface="ＭＳ Ｐゴシック"/>
              </a:rPr>
            </a:br>
            <a:endParaRPr lang="en-GB" altLang="ja-JP" sz="1000" smtClean="0">
              <a:latin typeface="Arial" charset="0"/>
              <a:ea typeface="ＭＳ Ｐゴシック"/>
            </a:endParaRPr>
          </a:p>
          <a:p>
            <a:pPr eaLnBrk="1" hangingPunct="1"/>
            <a:r>
              <a:rPr lang="en-US" sz="1000" smtClean="0">
                <a:latin typeface="Arial" charset="0"/>
                <a:ea typeface="ＭＳ Ｐゴシック"/>
              </a:rPr>
              <a:t>Ask the students to complete the task sheet.</a:t>
            </a:r>
          </a:p>
          <a:p>
            <a:pPr eaLnBrk="1" hangingPunct="1"/>
            <a:endParaRPr lang="en-US" sz="1000" smtClean="0">
              <a:latin typeface="Arial" charset="0"/>
              <a:ea typeface="ＭＳ Ｐゴシック"/>
            </a:endParaRPr>
          </a:p>
          <a:p>
            <a:pPr eaLnBrk="1" hangingPunct="1">
              <a:spcBef>
                <a:spcPct val="0"/>
              </a:spcBef>
            </a:pPr>
            <a:r>
              <a:rPr lang="en-US" sz="1000" smtClean="0">
                <a:latin typeface="Arial" charset="0"/>
                <a:ea typeface="ＭＳ Ｐゴシック"/>
              </a:rPr>
              <a:t>For more information, encourage the students to visit the HSE website, which includes an interactive version of the task sheet and a </a:t>
            </a:r>
            <a:r>
              <a:rPr lang="en-US" sz="1000" i="1" smtClean="0">
                <a:latin typeface="Arial" charset="0"/>
                <a:ea typeface="ＭＳ Ｐゴシック"/>
              </a:rPr>
              <a:t>Do you know the facts?</a:t>
            </a:r>
            <a:r>
              <a:rPr lang="en-US" sz="1000" smtClean="0">
                <a:latin typeface="Arial" charset="0"/>
                <a:ea typeface="ＭＳ Ｐゴシック"/>
              </a:rPr>
              <a:t> quiz to test their understanding.   </a:t>
            </a:r>
          </a:p>
          <a:p>
            <a:pPr eaLnBrk="1" hangingPunct="1">
              <a:spcBef>
                <a:spcPct val="0"/>
              </a:spcBef>
            </a:pPr>
            <a:endParaRPr lang="en-US" sz="1000" smtClean="0">
              <a:latin typeface="Arial" charset="0"/>
              <a:ea typeface="ＭＳ Ｐゴシック"/>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D95D969E-6DC8-45D2-ACAD-8F5EC15B5A2B}" type="slidenum">
              <a:rPr lang="en-GB" smtClean="0">
                <a:latin typeface="Calibri" pitchFamily="34" charset="0"/>
                <a:ea typeface="ＭＳ Ｐゴシック"/>
                <a:cs typeface="ＭＳ Ｐゴシック"/>
              </a:rPr>
              <a:pPr/>
              <a:t>21</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GB" sz="1000" dirty="0" smtClean="0">
                <a:latin typeface="Arial" charset="0"/>
                <a:ea typeface="ＭＳ Ｐゴシック"/>
              </a:rPr>
              <a:t>Tutor notes: Click your mouse button for each image to appear.</a:t>
            </a:r>
          </a:p>
          <a:p>
            <a:r>
              <a:rPr lang="en-GB" sz="1000" dirty="0" smtClean="0">
                <a:latin typeface="Arial" charset="0"/>
                <a:ea typeface="ＭＳ Ｐゴシック"/>
              </a:rPr>
              <a:t>Lead a discussion with students about why asbestos was once used. </a:t>
            </a:r>
          </a:p>
          <a:p>
            <a:endParaRPr lang="en-GB" sz="1000" dirty="0" smtClean="0">
              <a:latin typeface="Arial" charset="0"/>
              <a:ea typeface="ＭＳ Ｐゴシック"/>
            </a:endParaRPr>
          </a:p>
          <a:p>
            <a:r>
              <a:rPr lang="en-GB" sz="1000" dirty="0" smtClean="0">
                <a:latin typeface="Arial" charset="0"/>
                <a:ea typeface="ＭＳ Ｐゴシック"/>
              </a:rPr>
              <a:t>Asbestos is a naturally occurring fibrous material. It is very resistant to heat, electricity and chemical damage, plus, it absorbs sound really well and is as strong as steel when being stretched.  Asbestos-containing materials are versatile and were used extensively in the UK as building materials (</a:t>
            </a:r>
            <a:r>
              <a:rPr lang="en-GB" sz="1000" dirty="0" err="1" smtClean="0">
                <a:latin typeface="Arial" charset="0"/>
                <a:ea typeface="ＭＳ Ｐゴシック"/>
              </a:rPr>
              <a:t>eg</a:t>
            </a:r>
            <a:r>
              <a:rPr lang="en-GB" sz="1000" dirty="0" smtClean="0">
                <a:latin typeface="Arial" charset="0"/>
                <a:ea typeface="ＭＳ Ｐゴシック"/>
              </a:rPr>
              <a:t> for fire-proofing and as insulation material), from the 1950s.  </a:t>
            </a:r>
          </a:p>
          <a:p>
            <a:endParaRPr lang="en-GB" sz="1000" dirty="0" smtClean="0">
              <a:latin typeface="Arial" charset="0"/>
              <a:ea typeface="ＭＳ Ｐゴシック"/>
            </a:endParaRPr>
          </a:p>
          <a:p>
            <a:r>
              <a:rPr lang="en-GB" sz="1000" dirty="0" smtClean="0">
                <a:latin typeface="Arial" charset="0"/>
                <a:ea typeface="ＭＳ Ｐゴシック"/>
              </a:rPr>
              <a:t>The three main types of asbestos that have been used commercially are:</a:t>
            </a:r>
          </a:p>
          <a:p>
            <a:pPr>
              <a:buFontTx/>
              <a:buChar char="•"/>
            </a:pPr>
            <a:r>
              <a:rPr lang="en-GB" sz="1000" dirty="0" smtClean="0">
                <a:latin typeface="Arial" charset="0"/>
                <a:ea typeface="ＭＳ Ｐゴシック"/>
              </a:rPr>
              <a:t>blue (</a:t>
            </a:r>
            <a:r>
              <a:rPr lang="en-GB" sz="1000" dirty="0" err="1" smtClean="0">
                <a:latin typeface="Arial" charset="0"/>
                <a:ea typeface="ＭＳ Ｐゴシック"/>
              </a:rPr>
              <a:t>crocidolite</a:t>
            </a:r>
            <a:r>
              <a:rPr lang="en-GB" sz="1000" dirty="0" smtClean="0">
                <a:latin typeface="Arial" charset="0"/>
                <a:ea typeface="ＭＳ Ｐゴシック"/>
              </a:rPr>
              <a:t>);</a:t>
            </a:r>
          </a:p>
          <a:p>
            <a:pPr>
              <a:buFontTx/>
              <a:buChar char="•"/>
            </a:pPr>
            <a:r>
              <a:rPr lang="en-GB" sz="1000" dirty="0" smtClean="0">
                <a:latin typeface="Arial" charset="0"/>
                <a:ea typeface="ＭＳ Ｐゴシック"/>
              </a:rPr>
              <a:t>brown (</a:t>
            </a:r>
            <a:r>
              <a:rPr lang="en-GB" sz="1000" dirty="0" err="1" smtClean="0">
                <a:latin typeface="Arial" charset="0"/>
                <a:ea typeface="ＭＳ Ｐゴシック"/>
              </a:rPr>
              <a:t>amosite</a:t>
            </a:r>
            <a:r>
              <a:rPr lang="en-GB" sz="1000" dirty="0" smtClean="0">
                <a:latin typeface="Arial" charset="0"/>
                <a:ea typeface="ＭＳ Ｐゴシック"/>
              </a:rPr>
              <a:t>); and</a:t>
            </a:r>
          </a:p>
          <a:p>
            <a:pPr>
              <a:buFontTx/>
              <a:buChar char="•"/>
            </a:pPr>
            <a:r>
              <a:rPr lang="en-GB" sz="1000" dirty="0" smtClean="0">
                <a:latin typeface="Arial" charset="0"/>
                <a:ea typeface="ＭＳ Ｐゴシック"/>
              </a:rPr>
              <a:t>white (</a:t>
            </a:r>
            <a:r>
              <a:rPr lang="en-GB" sz="1000" dirty="0" err="1" smtClean="0">
                <a:latin typeface="Arial" charset="0"/>
                <a:ea typeface="ＭＳ Ｐゴシック"/>
              </a:rPr>
              <a:t>chrysotile</a:t>
            </a:r>
            <a:r>
              <a:rPr lang="en-GB" sz="1000" dirty="0" smtClean="0">
                <a:latin typeface="Arial" charset="0"/>
                <a:ea typeface="ＭＳ Ｐゴシック"/>
              </a:rPr>
              <a:t>).</a:t>
            </a:r>
          </a:p>
          <a:p>
            <a:endParaRPr lang="en-GB" sz="1000" dirty="0" smtClean="0">
              <a:latin typeface="Arial" charset="0"/>
              <a:ea typeface="ＭＳ Ｐゴシック"/>
            </a:endParaRPr>
          </a:p>
          <a:p>
            <a:r>
              <a:rPr lang="en-GB" sz="1000" dirty="0" smtClean="0">
                <a:latin typeface="Arial" charset="0"/>
                <a:ea typeface="ＭＳ Ｐゴシック"/>
              </a:rPr>
              <a:t>Usage began to decline in the 1970s as evidence about the harmful effects of asbestos were gradually better understood.  The use of blue and brown asbestos was banned by law in 1985 and using white asbestos was finally banned in 1999. </a:t>
            </a:r>
            <a:r>
              <a:rPr lang="en-GB" sz="1000" u="sng" dirty="0" smtClean="0">
                <a:latin typeface="Arial" charset="0"/>
                <a:ea typeface="ＭＳ Ｐゴシック"/>
              </a:rPr>
              <a:t>This means that asbestos-containing materials can still be found in many buildings built or refurbished up to the year 2000.</a:t>
            </a:r>
            <a:r>
              <a:rPr lang="en-GB" sz="1000" dirty="0" smtClean="0">
                <a:latin typeface="Arial" charset="0"/>
                <a:ea typeface="ＭＳ Ｐゴシック"/>
              </a:rPr>
              <a:t> </a:t>
            </a:r>
          </a:p>
          <a:p>
            <a:endParaRPr lang="en-GB" sz="1000" dirty="0" smtClean="0">
              <a:latin typeface="Arial" charset="0"/>
              <a:ea typeface="ＭＳ Ｐゴシック"/>
            </a:endParaRPr>
          </a:p>
          <a:p>
            <a:r>
              <a:rPr lang="en-GB" sz="1000" dirty="0" smtClean="0">
                <a:latin typeface="Arial" charset="0"/>
                <a:ea typeface="ＭＳ Ｐゴシック"/>
              </a:rPr>
              <a:t>Here are some of its uses in the building trade - See how many of them your students can recognise on this slide: boilers,  ceiling tiles, fire doors,  soffit boards,  textured coatings, </a:t>
            </a:r>
            <a:r>
              <a:rPr lang="en-GB" sz="1000" dirty="0" err="1" smtClean="0">
                <a:latin typeface="Arial" charset="0"/>
                <a:ea typeface="ＭＳ Ｐゴシック"/>
              </a:rPr>
              <a:t>eg</a:t>
            </a:r>
            <a:r>
              <a:rPr lang="en-GB" sz="1000" dirty="0" smtClean="0">
                <a:latin typeface="Arial" charset="0"/>
                <a:ea typeface="ＭＳ Ｐゴシック"/>
              </a:rPr>
              <a:t> ‘</a:t>
            </a:r>
            <a:r>
              <a:rPr lang="en-GB" sz="1000" dirty="0" err="1" smtClean="0">
                <a:latin typeface="Arial" charset="0"/>
                <a:ea typeface="ＭＳ Ｐゴシック"/>
              </a:rPr>
              <a:t>Artex</a:t>
            </a:r>
            <a:r>
              <a:rPr lang="en-GB" sz="1000" dirty="0" smtClean="0">
                <a:latin typeface="Arial" charset="0"/>
                <a:ea typeface="ＭＳ Ｐゴシック"/>
              </a:rPr>
              <a:t>’, cement sheeting, sprayed coatings, asbestos cement boiler flue,  gaskets and sealants on pipe joints, boards around windows, fireplaces and radiators, etc.</a:t>
            </a:r>
          </a:p>
        </p:txBody>
      </p:sp>
      <p:sp>
        <p:nvSpPr>
          <p:cNvPr id="19459" name="Slide Number Placeholder 3"/>
          <p:cNvSpPr>
            <a:spLocks noGrp="1"/>
          </p:cNvSpPr>
          <p:nvPr>
            <p:ph type="sldNum" sz="quarter" idx="5"/>
          </p:nvPr>
        </p:nvSpPr>
        <p:spPr bwMode="auto">
          <a:noFill/>
          <a:ln>
            <a:miter lim="800000"/>
            <a:headEnd/>
            <a:tailEnd/>
          </a:ln>
        </p:spPr>
        <p:txBody>
          <a:bodyPr/>
          <a:lstStyle/>
          <a:p>
            <a:fld id="{35992B86-177B-4612-97AF-83471F8DAD43}" type="slidenum">
              <a:rPr lang="en-GB" smtClean="0">
                <a:latin typeface="Calibri" pitchFamily="34" charset="0"/>
                <a:ea typeface="ＭＳ Ｐゴシック"/>
                <a:cs typeface="ＭＳ Ｐゴシック"/>
              </a:rPr>
              <a:pPr/>
              <a:t>3</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GB" sz="1000" dirty="0" smtClean="0">
                <a:latin typeface="Arial" charset="0"/>
                <a:ea typeface="ＭＳ Ｐゴシック"/>
              </a:rPr>
              <a:t>Tutor notes: </a:t>
            </a:r>
          </a:p>
          <a:p>
            <a:endParaRPr lang="en-GB" sz="1000" dirty="0" smtClean="0">
              <a:latin typeface="Arial" charset="0"/>
              <a:ea typeface="ＭＳ Ｐゴシック"/>
            </a:endParaRPr>
          </a:p>
          <a:p>
            <a:r>
              <a:rPr lang="en-GB" sz="1000" dirty="0" smtClean="0">
                <a:latin typeface="Arial" charset="0"/>
                <a:ea typeface="ＭＳ Ｐゴシック"/>
              </a:rPr>
              <a:t>Asbestos is difficult to identify. Often referred to by colour, this refers to its raw mineral state and you cannot generally tell the type of asbestos by simply looking at it.  </a:t>
            </a:r>
          </a:p>
          <a:p>
            <a:endParaRPr lang="en-GB" sz="1000" dirty="0" smtClean="0">
              <a:latin typeface="Arial" charset="0"/>
              <a:ea typeface="ＭＳ Ｐゴシック"/>
            </a:endParaRPr>
          </a:p>
          <a:p>
            <a:r>
              <a:rPr lang="en-GB" sz="1000" dirty="0" smtClean="0">
                <a:latin typeface="Arial" charset="0"/>
                <a:ea typeface="ＭＳ Ｐゴシック"/>
              </a:rPr>
              <a:t>For building use, asbestos is usually mixed with another material, for example, board, insulation or coatings, which often look similar to other materials. In addition, asbestos-containing materials are often covered or placed behind other building materials, so it's hard to know if you're working with it or not.   But, if you work in a building built before the year 2000, it's likely that some parts of the building will contain asbestos. </a:t>
            </a:r>
          </a:p>
          <a:p>
            <a:endParaRPr lang="en-GB" sz="1000" dirty="0" smtClean="0">
              <a:latin typeface="Arial" charset="0"/>
              <a:ea typeface="ＭＳ Ｐゴシック"/>
            </a:endParaRPr>
          </a:p>
          <a:p>
            <a:pPr eaLnBrk="1" hangingPunct="1"/>
            <a:endParaRPr lang="en-GB" sz="1000" dirty="0" smtClean="0">
              <a:latin typeface="Times New Roman" pitchFamily="18" charset="0"/>
              <a:ea typeface="ＭＳ Ｐゴシック"/>
            </a:endParaRPr>
          </a:p>
          <a:p>
            <a:pPr eaLnBrk="1" hangingPunct="1"/>
            <a:endParaRPr lang="en-GB" sz="1000" dirty="0" smtClean="0">
              <a:latin typeface="Times New Roman" pitchFamily="18" charset="0"/>
              <a:ea typeface="ＭＳ Ｐゴシック"/>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A03F7EB1-3D57-42E1-82E2-9EB6F4314613}" type="slidenum">
              <a:rPr lang="en-GB" smtClean="0">
                <a:latin typeface="Calibri" pitchFamily="34" charset="0"/>
                <a:ea typeface="ＭＳ Ｐゴシック"/>
                <a:cs typeface="ＭＳ Ｐゴシック"/>
              </a:rPr>
              <a:pPr/>
              <a:t>4</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a:lnSpc>
                <a:spcPct val="90000"/>
              </a:lnSpc>
            </a:pPr>
            <a:r>
              <a:rPr lang="en-GB" sz="1000" dirty="0" smtClean="0">
                <a:latin typeface="Arial" charset="0"/>
                <a:ea typeface="ＭＳ Ｐゴシック"/>
              </a:rPr>
              <a:t>Tutor notes: Ask students. ‘does anyone know how asbestos can kill?’ (Listen to answers before continuing to show lung diagram)</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Generally, asbestos is only a risk if it is disturbed or damaged so that fibres are released into the air where they can be breathed in.  </a:t>
            </a:r>
          </a:p>
          <a:p>
            <a:pPr>
              <a:lnSpc>
                <a:spcPct val="90000"/>
              </a:lnSpc>
            </a:pPr>
            <a:r>
              <a:rPr lang="en-GB" sz="1000" dirty="0" smtClean="0">
                <a:latin typeface="Arial" charset="0"/>
                <a:ea typeface="ＭＳ Ｐゴシック"/>
              </a:rPr>
              <a:t>Unlike other minerals, asbestos doesn't grind into small grains – it breaks down into tiny fibres. These fibres are smaller than hair, and can only be seen under a microscope. When someone breathes in asbestos fibres, some of them become lodged in delicate lung tissue. The body's immune system tries to break the fibres down, but asbestos is resilient and only breaks down extremely slowly. </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Over time, if exposure to asbestos is repeated, fibres build up and can damage the lung tissue and lining.  Damage can continue to develop for many years - even if there is no further exposure to asbestos. Eventually, the lungs can be very badly harmed due to asbestos-related diseases, such as mesothelioma, lung cancer, asbestosis and diffuse pleural thickening.  You don't need to remember the names of these illnesses. Just remember that they are all horrible, and some of these conditions will kill. </a:t>
            </a:r>
          </a:p>
          <a:p>
            <a:pPr>
              <a:lnSpc>
                <a:spcPct val="90000"/>
              </a:lnSpc>
            </a:pPr>
            <a:endParaRPr lang="en-GB" sz="1000" dirty="0" smtClean="0">
              <a:latin typeface="Arial" charset="0"/>
              <a:ea typeface="ＭＳ Ｐゴシック"/>
            </a:endParaRPr>
          </a:p>
          <a:p>
            <a:pPr>
              <a:lnSpc>
                <a:spcPct val="90000"/>
              </a:lnSpc>
            </a:pPr>
            <a:r>
              <a:rPr lang="en-GB" sz="1000" dirty="0" smtClean="0">
                <a:latin typeface="Arial" charset="0"/>
                <a:ea typeface="ＭＳ Ｐゴシック"/>
              </a:rPr>
              <a:t>All exposure to asbestos should be avoided. However, that does not mean you should worry about a single one-off exposure, this is very unlikely to lead to disease - It is not true that one single fibre kills.  A key factor in the risk of developing an asbestos-related disease is the total number of fibres breathed in.  The degree of risk depends on the total lifetime cumulative exposure; the type of asbestos involved and the time elapsed since you were first exposed.   Young people, if routinely exposed to asbestos over time, because of the latency, are at greater risk of developing disease than older workers.  It is therefore very important you protect yourself now to prevent the possibility of contracting an asbestos-related disease in the future.  It is also important to understand that people who smoke and are also exposed to asbestos fibres are at a much greater risk of developing lung cancer. </a:t>
            </a:r>
          </a:p>
        </p:txBody>
      </p:sp>
      <p:sp>
        <p:nvSpPr>
          <p:cNvPr id="23555" name="Slide Number Placeholder 3"/>
          <p:cNvSpPr>
            <a:spLocks noGrp="1"/>
          </p:cNvSpPr>
          <p:nvPr>
            <p:ph type="sldNum" sz="quarter" idx="5"/>
          </p:nvPr>
        </p:nvSpPr>
        <p:spPr bwMode="auto">
          <a:noFill/>
          <a:ln>
            <a:miter lim="800000"/>
            <a:headEnd/>
            <a:tailEnd/>
          </a:ln>
        </p:spPr>
        <p:txBody>
          <a:bodyPr/>
          <a:lstStyle/>
          <a:p>
            <a:fld id="{67D5C65A-2FF5-41C9-B912-A93708000734}" type="slidenum">
              <a:rPr lang="en-GB" smtClean="0">
                <a:latin typeface="Calibri" pitchFamily="34" charset="0"/>
                <a:ea typeface="ＭＳ Ｐゴシック"/>
                <a:cs typeface="ＭＳ Ｐゴシック"/>
              </a:rPr>
              <a:pPr/>
              <a:t>5</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pPr eaLnBrk="1" hangingPunct="1">
              <a:spcBef>
                <a:spcPct val="0"/>
              </a:spcBef>
            </a:pPr>
            <a:r>
              <a:rPr lang="en-US" sz="1000" smtClean="0">
                <a:latin typeface="Arial" charset="0"/>
                <a:ea typeface="ＭＳ Ｐゴシック"/>
                <a:cs typeface="Times New Roman" pitchFamily="18" charset="0"/>
              </a:rPr>
              <a:t>Tutor notes: </a:t>
            </a:r>
            <a:r>
              <a:rPr lang="en-GB" sz="1000" smtClean="0">
                <a:latin typeface="Arial" charset="0"/>
                <a:ea typeface="ＭＳ Ｐゴシック"/>
              </a:rPr>
              <a:t>This is an optional additonal video clip telling Jean’s story (Chris’s wife). </a:t>
            </a:r>
            <a:endParaRPr lang="en-US" sz="1000" smtClean="0">
              <a:latin typeface="Arial" charset="0"/>
              <a:ea typeface="ＭＳ Ｐゴシック"/>
              <a:cs typeface="Times New Roman" pitchFamily="18" charset="0"/>
            </a:endParaRPr>
          </a:p>
          <a:p>
            <a:pPr eaLnBrk="1" hangingPunct="1">
              <a:spcBef>
                <a:spcPct val="0"/>
              </a:spcBef>
            </a:pPr>
            <a:endParaRPr lang="en-US" sz="1000" smtClean="0">
              <a:latin typeface="Arial" charset="0"/>
              <a:ea typeface="ＭＳ Ｐゴシック"/>
              <a:cs typeface="Times New Roman" pitchFamily="18" charset="0"/>
            </a:endParaRPr>
          </a:p>
          <a:p>
            <a:pPr eaLnBrk="1" hangingPunct="1">
              <a:spcBef>
                <a:spcPct val="0"/>
              </a:spcBef>
            </a:pPr>
            <a:r>
              <a:rPr lang="en-US" sz="1000" smtClean="0">
                <a:latin typeface="Arial" charset="0"/>
                <a:ea typeface="ＭＳ Ｐゴシック"/>
                <a:cs typeface="Times New Roman" pitchFamily="18" charset="0"/>
              </a:rPr>
              <a:t>Before students watch the film, ask them to think about who could be affected by the consequences of asbestos exposure in the workplace. </a:t>
            </a:r>
          </a:p>
          <a:p>
            <a:pPr eaLnBrk="1" hangingPunct="1">
              <a:spcBef>
                <a:spcPct val="0"/>
              </a:spcBef>
            </a:pPr>
            <a:r>
              <a:rPr lang="en-GB" sz="1000" smtClean="0">
                <a:latin typeface="Arial" charset="0"/>
                <a:ea typeface="ＭＳ Ｐゴシック"/>
              </a:rPr>
              <a:t>Show the film to the class. To start the film, click your mouse button,. </a:t>
            </a:r>
          </a:p>
          <a:p>
            <a:endParaRPr lang="en-GB" sz="1000" smtClean="0">
              <a:latin typeface="Arial" charset="0"/>
              <a:ea typeface="ＭＳ Ｐゴシック"/>
            </a:endParaRPr>
          </a:p>
          <a:p>
            <a:endParaRPr lang="en-GB" sz="1000" smtClean="0">
              <a:latin typeface="Times New Roman" pitchFamily="18" charset="0"/>
              <a:ea typeface="ＭＳ Ｐゴシック"/>
            </a:endParaRPr>
          </a:p>
          <a:p>
            <a:pPr eaLnBrk="1" hangingPunct="1">
              <a:spcBef>
                <a:spcPct val="0"/>
              </a:spcBef>
            </a:pPr>
            <a:endParaRPr lang="en-GB" sz="1000" smtClean="0">
              <a:latin typeface="Times New Roman" pitchFamily="18" charset="0"/>
              <a:ea typeface="ＭＳ Ｐゴシック"/>
              <a:cs typeface="Times New Roman" pitchFamily="18" charset="0"/>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87F5828D-7C8E-41E8-9F29-8C6C53DE4154}" type="slidenum">
              <a:rPr lang="en-GB" smtClean="0">
                <a:latin typeface="Calibri" pitchFamily="34" charset="0"/>
                <a:ea typeface="ＭＳ Ｐゴシック"/>
                <a:cs typeface="ＭＳ Ｐゴシック"/>
              </a:rPr>
              <a:pPr/>
              <a:t>6</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GB" sz="1000" smtClean="0">
                <a:latin typeface="Arial" charset="0"/>
                <a:ea typeface="ＭＳ Ｐゴシック"/>
              </a:rPr>
              <a:t>Tutor notes: </a:t>
            </a:r>
          </a:p>
          <a:p>
            <a:endParaRPr lang="en-GB" sz="1000" smtClean="0">
              <a:latin typeface="Arial" charset="0"/>
              <a:ea typeface="ＭＳ Ｐゴシック"/>
            </a:endParaRPr>
          </a:p>
          <a:p>
            <a:r>
              <a:rPr lang="en-GB" sz="1000" smtClean="0">
                <a:latin typeface="Arial" charset="0"/>
                <a:ea typeface="ＭＳ Ｐゴシック"/>
              </a:rPr>
              <a:t>All asbestos was finally banned in Great Britain in 1999. It can’t be used in manufacture, construction or elsewhere.  However, asbestos-containing materials still exist in many buildings that were constructed or refurbished before 2000. That could be an industrial building, office block or a house. </a:t>
            </a:r>
          </a:p>
          <a:p>
            <a:endParaRPr lang="en-GB" sz="1000" smtClean="0">
              <a:latin typeface="Arial" charset="0"/>
              <a:ea typeface="ＭＳ Ｐゴシック"/>
            </a:endParaRPr>
          </a:p>
          <a:p>
            <a:r>
              <a:rPr lang="en-GB" sz="1000" smtClean="0">
                <a:latin typeface="Arial" charset="0"/>
                <a:ea typeface="ＭＳ Ｐゴシック"/>
              </a:rPr>
              <a:t>Without taking proper precautions, disturbing asbestos can release fibres into the air.  So, if the asbestos-containing material is in good condition and is unlikely to be disturbed or damaged during the normal use of the building, it is safer to leave it in place.</a:t>
            </a:r>
          </a:p>
          <a:p>
            <a:endParaRPr lang="en-GB" sz="1000" smtClean="0">
              <a:latin typeface="Arial" charset="0"/>
              <a:ea typeface="ＭＳ Ｐゴシック"/>
            </a:endParaRPr>
          </a:p>
          <a:p>
            <a:r>
              <a:rPr lang="en-GB" sz="1000" smtClean="0">
                <a:latin typeface="Arial" charset="0"/>
                <a:ea typeface="ＭＳ Ｐゴシック"/>
              </a:rPr>
              <a:t>Therefore, you could still find asbestos in lots of buildings today!</a:t>
            </a:r>
            <a:endParaRPr lang="en-US" sz="1000" smtClean="0">
              <a:latin typeface="Arial" charset="0"/>
              <a:ea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A64F6701-272F-4C3C-B95C-607D28F6941D}" type="slidenum">
              <a:rPr lang="en-GB" smtClean="0">
                <a:latin typeface="Calibri" pitchFamily="34" charset="0"/>
                <a:ea typeface="ＭＳ Ｐゴシック"/>
                <a:cs typeface="ＭＳ Ｐゴシック"/>
              </a:rPr>
              <a:pPr/>
              <a:t>7</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GB" sz="1000" dirty="0" smtClean="0">
                <a:latin typeface="Arial" charset="0"/>
                <a:ea typeface="ＭＳ Ｐゴシック"/>
              </a:rPr>
              <a:t>Tutor notes: </a:t>
            </a:r>
          </a:p>
          <a:p>
            <a:endParaRPr lang="en-GB" sz="1000" dirty="0" smtClean="0">
              <a:latin typeface="Arial" charset="0"/>
              <a:ea typeface="ＭＳ Ｐゴシック"/>
            </a:endParaRPr>
          </a:p>
          <a:p>
            <a:r>
              <a:rPr lang="en-GB" sz="1000" dirty="0" smtClean="0">
                <a:latin typeface="Arial" charset="0"/>
                <a:ea typeface="ＭＳ Ｐゴシック"/>
              </a:rPr>
              <a:t>This is a diagram of a pre-2000 industrial premises.  The numbers show places where asbestos might be hidden.  There are common misconceptions about There is a task sheet of this diagram that accompanies the presentation and can be used to test knowledge at the end.</a:t>
            </a:r>
          </a:p>
          <a:p>
            <a:endParaRPr lang="en-GB" sz="1000" dirty="0" smtClean="0">
              <a:latin typeface="Arial" charset="0"/>
              <a:ea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A64F6701-272F-4C3C-B95C-607D28F6941D}" type="slidenum">
              <a:rPr lang="en-GB" smtClean="0">
                <a:latin typeface="Calibri" pitchFamily="34" charset="0"/>
                <a:ea typeface="ＭＳ Ｐゴシック"/>
                <a:cs typeface="ＭＳ Ｐゴシック"/>
              </a:rPr>
              <a:pPr/>
              <a:t>8</a:t>
            </a:fld>
            <a:endParaRPr lang="en-GB" smtClean="0">
              <a:latin typeface="Calibri"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GB" sz="1000" dirty="0" smtClean="0">
                <a:latin typeface="Arial" charset="0"/>
                <a:ea typeface="ＭＳ Ｐゴシック"/>
              </a:rPr>
              <a:t>Tutor notes: </a:t>
            </a:r>
          </a:p>
          <a:p>
            <a:endParaRPr lang="en-GB" sz="1000" dirty="0" smtClean="0">
              <a:latin typeface="Arial" charset="0"/>
              <a:ea typeface="ＭＳ Ｐゴシック"/>
            </a:endParaRPr>
          </a:p>
          <a:p>
            <a:r>
              <a:rPr lang="en-GB" sz="1000" dirty="0" smtClean="0">
                <a:latin typeface="Arial" charset="0"/>
                <a:ea typeface="ＭＳ Ｐゴシック"/>
              </a:rPr>
              <a:t>This is a diagram of a pre-2000 home.  The numbers show places where asbestos might be hidden. There is a task sheet of this diagram that accompanies the presentation and can be used to test knowledge at the end.</a:t>
            </a:r>
          </a:p>
          <a:p>
            <a:endParaRPr lang="en-GB" sz="1000" dirty="0" smtClean="0">
              <a:latin typeface="Arial" charset="0"/>
              <a:ea typeface="ＭＳ Ｐゴシック"/>
            </a:endParaRPr>
          </a:p>
          <a:p>
            <a:r>
              <a:rPr lang="en-GB" sz="1000" dirty="0" smtClean="0">
                <a:latin typeface="Arial" charset="0"/>
                <a:ea typeface="ＭＳ Ｐゴシック"/>
              </a:rPr>
              <a:t>There are common misconceptions about where asbestos can be found</a:t>
            </a:r>
            <a:r>
              <a:rPr lang="en-GB" sz="1000" baseline="0" dirty="0" smtClean="0">
                <a:latin typeface="Arial" charset="0"/>
                <a:ea typeface="ＭＳ Ｐゴシック"/>
              </a:rPr>
              <a:t> and these diagrams aim to dispel the myths that:</a:t>
            </a:r>
          </a:p>
          <a:p>
            <a:pPr marL="171450" indent="-171450">
              <a:buFont typeface="Arial" panose="020B0604020202020204" pitchFamily="34" charset="0"/>
              <a:buChar char="•"/>
            </a:pPr>
            <a:r>
              <a:rPr lang="en-GB" sz="1000" baseline="0" dirty="0" smtClean="0">
                <a:latin typeface="Arial" charset="0"/>
                <a:ea typeface="ＭＳ Ｐゴシック"/>
              </a:rPr>
              <a:t>Asbestos is only found in industrial properties or blocks of flats</a:t>
            </a:r>
          </a:p>
          <a:p>
            <a:pPr marL="171450" indent="-171450">
              <a:buFont typeface="Arial" panose="020B0604020202020204" pitchFamily="34" charset="0"/>
              <a:buChar char="•"/>
            </a:pPr>
            <a:r>
              <a:rPr lang="en-GB" sz="1000" baseline="0" dirty="0" smtClean="0">
                <a:latin typeface="Arial" charset="0"/>
                <a:ea typeface="ＭＳ Ｐゴシック"/>
              </a:rPr>
              <a:t>Asbestos is only in old buildings</a:t>
            </a:r>
          </a:p>
          <a:p>
            <a:pPr marL="171450" indent="-171450">
              <a:buFont typeface="Arial" panose="020B0604020202020204" pitchFamily="34" charset="0"/>
              <a:buChar char="•"/>
            </a:pPr>
            <a:r>
              <a:rPr lang="en-GB" sz="1000" baseline="0" dirty="0" smtClean="0">
                <a:latin typeface="Arial" charset="0"/>
                <a:ea typeface="ＭＳ Ｐゴシック"/>
              </a:rPr>
              <a:t>Asbestos is only found outside</a:t>
            </a:r>
            <a:endParaRPr lang="en-GB" sz="1000" dirty="0" smtClean="0">
              <a:latin typeface="Arial" charset="0"/>
              <a:ea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A64F6701-272F-4C3C-B95C-607D28F6941D}" type="slidenum">
              <a:rPr lang="en-GB" smtClean="0">
                <a:latin typeface="Calibri" pitchFamily="34" charset="0"/>
                <a:ea typeface="ＭＳ Ｐゴシック"/>
                <a:cs typeface="ＭＳ Ｐゴシック"/>
              </a:rPr>
              <a:pPr/>
              <a:t>9</a:t>
            </a:fld>
            <a:endParaRPr lang="en-GB" smtClean="0">
              <a:latin typeface="Calibri"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D443599-D51A-4F13-9351-9F85D9024CA1}"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5FA9E9-8A69-4931-9A9C-2DFFB74257A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EA0783C-536E-44F8-88F7-E45718819EFD}"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FBFD5F6-1B02-43F2-8446-3A57EF40B91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A614849-7F5A-4733-B2DA-0BE92A414A68}"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CC89B0-D4B8-4967-859A-789512A3D83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258204B-2900-4BE9-9386-0E98BA43F8A9}"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BB18E0-2BB4-4401-97FF-69D1BA5E538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9EFB5D-4083-4607-9954-B3AA7C0F6CC1}"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25E44E-B9D3-45C8-A8AA-C8080A02C68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19B9C8D-070E-48F6-B67E-147EDA92C13A}" type="datetimeFigureOut">
              <a:rPr lang="en-GB"/>
              <a:pPr>
                <a:defRPr/>
              </a:pPr>
              <a:t>17/03/2015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3F7CA0-8FBA-431E-9E1A-29E3212E4B7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464CC00-3765-4205-909E-E75F79C13B38}" type="datetimeFigureOut">
              <a:rPr lang="en-GB"/>
              <a:pPr>
                <a:defRPr/>
              </a:pPr>
              <a:t>17/03/2015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3DA4D71-3B41-43BB-9F84-43DD779F7E0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9E94564-0746-42FC-9409-691F192BD364}" type="datetimeFigureOut">
              <a:rPr lang="en-GB"/>
              <a:pPr>
                <a:defRPr/>
              </a:pPr>
              <a:t>17/03/2015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4A7F779-DC0E-4540-8D4B-281343E56C0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241134-BE60-4417-86D1-3CC667E9DCBD}" type="datetimeFigureOut">
              <a:rPr lang="en-GB"/>
              <a:pPr>
                <a:defRPr/>
              </a:pPr>
              <a:t>17/03/2015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1C4663F-D96C-426C-A764-3A9A7D5F397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576AC-BE29-40F4-B634-5DED69E2AF2A}" type="datetimeFigureOut">
              <a:rPr lang="en-GB"/>
              <a:pPr>
                <a:defRPr/>
              </a:pPr>
              <a:t>17/03/2015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FD9D71-DD26-44F9-92F1-0DC32FFDB9A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8D41A1-369A-40BF-AD6C-F3443BFBEEA5}" type="datetimeFigureOut">
              <a:rPr lang="en-GB"/>
              <a:pPr>
                <a:defRPr/>
              </a:pPr>
              <a:t>17/03/2015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AB8FEE-8084-4EE3-A962-477AFE5974C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32F6E431-1711-469B-A2D2-EB5B05DEA072}" type="datetimeFigureOut">
              <a:rPr lang="en-GB"/>
              <a:pPr>
                <a:defRPr/>
              </a:pPr>
              <a:t>17/03/2015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8A522382-043F-41B6-99A0-93EA4A22AF3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4.png"/><Relationship Id="rId4" Type="http://schemas.openxmlformats.org/officeDocument/2006/relationships/image" Target="../media/image34.pn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jpe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jpeg"/><Relationship Id="rId7"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4.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4.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file:///C:\Work\Asbestos\ChistopherMorganShort.mpg" TargetMode="External"/><Relationship Id="rId1" Type="http://schemas.microsoft.com/office/2007/relationships/media" Target="file:///C:\Work\Asbestos\ChistopherMorganShort.mpg" TargetMode="Externa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beware-asbestos.info/" TargetMode="Externa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1.jpe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hse.gov.uk/asbestos/hiddenkiller" TargetMode="Externa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file:///C:\Work\Asbestos\jeansstory.mpg" TargetMode="External"/><Relationship Id="rId1" Type="http://schemas.microsoft.com/office/2007/relationships/media" Target="file:///C:\Work\Asbestos\jeansstory.mpg" TargetMode="External"/><Relationship Id="rId6" Type="http://schemas.openxmlformats.org/officeDocument/2006/relationships/image" Target="../media/image25.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grpSp>
        <p:nvGrpSpPr>
          <p:cNvPr id="13" name="Rectangle 12"/>
          <p:cNvGrpSpPr>
            <a:grpSpLocks/>
          </p:cNvGrpSpPr>
          <p:nvPr/>
        </p:nvGrpSpPr>
        <p:grpSpPr bwMode="auto">
          <a:xfrm>
            <a:off x="2706688" y="1066800"/>
            <a:ext cx="6802437" cy="6297613"/>
            <a:chOff x="1705" y="672"/>
            <a:chExt cx="4285" cy="3967"/>
          </a:xfrm>
        </p:grpSpPr>
        <p:pic>
          <p:nvPicPr>
            <p:cNvPr id="14347" name="Rectangle 12"/>
            <p:cNvPicPr>
              <a:picLocks noChangeArrowheads="1"/>
            </p:cNvPicPr>
            <p:nvPr/>
          </p:nvPicPr>
          <p:blipFill>
            <a:blip r:embed="rId4"/>
            <a:srcRect/>
            <a:stretch>
              <a:fillRect/>
            </a:stretch>
          </p:blipFill>
          <p:spPr bwMode="auto">
            <a:xfrm>
              <a:off x="1705" y="672"/>
              <a:ext cx="4285" cy="3967"/>
            </a:xfrm>
            <a:prstGeom prst="rect">
              <a:avLst/>
            </a:prstGeom>
            <a:noFill/>
            <a:ln w="9525">
              <a:noFill/>
              <a:miter lim="800000"/>
              <a:headEnd/>
              <a:tailEnd/>
            </a:ln>
          </p:spPr>
        </p:pic>
        <p:sp>
          <p:nvSpPr>
            <p:cNvPr id="14348" name="Text Box 2"/>
            <p:cNvSpPr txBox="1">
              <a:spLocks noChangeArrowheads="1"/>
            </p:cNvSpPr>
            <p:nvPr/>
          </p:nvSpPr>
          <p:spPr bwMode="auto">
            <a:xfrm>
              <a:off x="1710" y="675"/>
              <a:ext cx="4275" cy="3960"/>
            </a:xfrm>
            <a:prstGeom prst="rect">
              <a:avLst/>
            </a:prstGeom>
            <a:noFill/>
            <a:ln w="9525">
              <a:noFill/>
              <a:miter lim="800000"/>
              <a:headEnd/>
              <a:tailEnd/>
            </a:ln>
          </p:spPr>
          <p:txBody>
            <a:bodyPr anchor="ctr"/>
            <a:lstStyle/>
            <a:p>
              <a:pPr algn="ctr"/>
              <a:endParaRPr lang="en-GB">
                <a:solidFill>
                  <a:srgbClr val="000000"/>
                </a:solidFill>
                <a:latin typeface="Calibri" pitchFamily="34" charset="0"/>
              </a:endParaRPr>
            </a:p>
          </p:txBody>
        </p:sp>
      </p:grpSp>
      <p:pic>
        <p:nvPicPr>
          <p:cNvPr id="14342" name="Rectangle 11"/>
          <p:cNvPicPr>
            <a:picLocks noChangeArrowheads="1"/>
          </p:cNvPicPr>
          <p:nvPr/>
        </p:nvPicPr>
        <p:blipFill>
          <a:blip r:embed="rId5"/>
          <a:srcRect/>
          <a:stretch>
            <a:fillRect/>
          </a:stretch>
        </p:blipFill>
        <p:spPr bwMode="auto">
          <a:xfrm>
            <a:off x="2524125" y="42863"/>
            <a:ext cx="6626225" cy="1116012"/>
          </a:xfrm>
          <a:prstGeom prst="rect">
            <a:avLst/>
          </a:prstGeom>
          <a:noFill/>
          <a:ln w="9525">
            <a:noFill/>
            <a:miter lim="800000"/>
            <a:headEnd/>
            <a:tailEnd/>
          </a:ln>
        </p:spPr>
      </p:pic>
      <p:sp>
        <p:nvSpPr>
          <p:cNvPr id="11" name="TextBox 10"/>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21" name="Picture 20"/>
          <p:cNvPicPr>
            <a:picLocks noChangeAspect="1"/>
          </p:cNvPicPr>
          <p:nvPr/>
        </p:nvPicPr>
        <p:blipFill>
          <a:blip r:embed="rId6"/>
          <a:srcRect/>
          <a:stretch>
            <a:fillRect/>
          </a:stretch>
        </p:blipFill>
        <p:spPr bwMode="auto">
          <a:xfrm>
            <a:off x="1962150" y="-127000"/>
            <a:ext cx="1038225" cy="9547225"/>
          </a:xfrm>
          <a:prstGeom prst="rect">
            <a:avLst/>
          </a:prstGeom>
          <a:noFill/>
          <a:ln w="9525">
            <a:noFill/>
            <a:miter lim="800000"/>
            <a:headEnd/>
            <a:tailEnd/>
          </a:ln>
        </p:spPr>
      </p:pic>
      <p:pic>
        <p:nvPicPr>
          <p:cNvPr id="22" name="Picture 21"/>
          <p:cNvPicPr>
            <a:picLocks noChangeAspect="1"/>
          </p:cNvPicPr>
          <p:nvPr/>
        </p:nvPicPr>
        <p:blipFill>
          <a:blip r:embed="rId7"/>
          <a:srcRect/>
          <a:stretch>
            <a:fillRect/>
          </a:stretch>
        </p:blipFill>
        <p:spPr bwMode="auto">
          <a:xfrm>
            <a:off x="2051050" y="-57150"/>
            <a:ext cx="933450" cy="1619250"/>
          </a:xfrm>
          <a:prstGeom prst="rect">
            <a:avLst/>
          </a:prstGeom>
          <a:noFill/>
          <a:ln w="9525">
            <a:noFill/>
            <a:miter lim="800000"/>
            <a:headEnd/>
            <a:tailEnd/>
          </a:ln>
        </p:spPr>
      </p:pic>
      <p:pic>
        <p:nvPicPr>
          <p:cNvPr id="14346" name="Rectangle 13"/>
          <p:cNvPicPr>
            <a:picLocks noChangeArrowheads="1"/>
          </p:cNvPicPr>
          <p:nvPr/>
        </p:nvPicPr>
        <p:blipFill>
          <a:blip r:embed="rId8"/>
          <a:srcRect/>
          <a:stretch>
            <a:fillRect/>
          </a:stretch>
        </p:blipFill>
        <p:spPr bwMode="auto">
          <a:xfrm>
            <a:off x="2524125" y="42863"/>
            <a:ext cx="6626225" cy="28098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childTnLst>
                          </p:cTn>
                        </p:par>
                        <p:par>
                          <p:cTn id="8" fill="hold">
                            <p:stCondLst>
                              <p:cond delay="1500"/>
                            </p:stCondLst>
                            <p:childTnLst>
                              <p:par>
                                <p:cTn id="9" presetID="42" presetClass="path" presetSubtype="0" accel="50000" decel="50000" fill="hold" nodeType="afterEffect">
                                  <p:stCondLst>
                                    <p:cond delay="0"/>
                                  </p:stCondLst>
                                  <p:childTnLst>
                                    <p:animMotion origin="layout" path="M 2.77778E-6 -7.21554E-7 L -0.01163 1.01943 " pathEditMode="relative" rAng="0" ptsTypes="AA">
                                      <p:cBhvr>
                                        <p:cTn id="10" dur="2000" fill="hold"/>
                                        <p:tgtEl>
                                          <p:spTgt spid="22"/>
                                        </p:tgtEl>
                                        <p:attrNameLst>
                                          <p:attrName>ppt_x</p:attrName>
                                          <p:attrName>ppt_y</p:attrName>
                                        </p:attrNameLst>
                                      </p:cBhvr>
                                      <p:rCtr x="-590" y="50971"/>
                                    </p:animMotion>
                                  </p:childTnLst>
                                </p:cTn>
                              </p:par>
                              <p:par>
                                <p:cTn id="11" presetID="22"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2000"/>
                                        <p:tgtEl>
                                          <p:spTgt spid="21"/>
                                        </p:tgtEl>
                                      </p:cBhvr>
                                    </p:animEffect>
                                  </p:childTnLst>
                                </p:cTn>
                              </p:par>
                            </p:childTnLst>
                          </p:cTn>
                        </p:par>
                        <p:par>
                          <p:cTn id="14" fill="hold">
                            <p:stCondLst>
                              <p:cond delay="3500"/>
                            </p:stCondLst>
                            <p:childTnLst>
                              <p:par>
                                <p:cTn id="15" presetID="17" presetClass="entr" presetSubtype="1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450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28677" name="TextBox 18"/>
          <p:cNvPicPr>
            <a:picLocks noChangeArrowheads="1"/>
          </p:cNvPicPr>
          <p:nvPr/>
        </p:nvPicPr>
        <p:blipFill>
          <a:blip r:embed="rId4"/>
          <a:srcRect/>
          <a:stretch>
            <a:fillRect/>
          </a:stretch>
        </p:blipFill>
        <p:spPr bwMode="auto">
          <a:xfrm>
            <a:off x="2987675" y="0"/>
            <a:ext cx="8045450" cy="3657600"/>
          </a:xfrm>
          <a:prstGeom prst="rect">
            <a:avLst/>
          </a:prstGeom>
          <a:noFill/>
          <a:ln w="9525">
            <a:noFill/>
            <a:miter lim="800000"/>
            <a:headEnd/>
            <a:tailEnd/>
          </a:ln>
        </p:spPr>
      </p:pic>
      <p:sp>
        <p:nvSpPr>
          <p:cNvPr id="16" name="Rectangle 3"/>
          <p:cNvSpPr txBox="1">
            <a:spLocks noChangeArrowheads="1"/>
          </p:cNvSpPr>
          <p:nvPr/>
        </p:nvSpPr>
        <p:spPr bwMode="auto">
          <a:xfrm>
            <a:off x="2003425" y="4292600"/>
            <a:ext cx="8997950" cy="2952750"/>
          </a:xfrm>
          <a:prstGeom prst="rect">
            <a:avLst/>
          </a:prstGeom>
          <a:noFill/>
          <a:ln w="9525">
            <a:noFill/>
            <a:miter lim="800000"/>
            <a:headEnd/>
            <a:tailEnd/>
          </a:ln>
        </p:spPr>
        <p:txBody>
          <a:bodyPr anchor="ctr"/>
          <a:lstStyle/>
          <a:p>
            <a:pPr marL="1143000" lvl="2" indent="-228600">
              <a:spcBef>
                <a:spcPct val="20000"/>
              </a:spcBef>
            </a:pPr>
            <a:endParaRPr lang="en-GB" sz="2000" dirty="0">
              <a:latin typeface="Arial Black" pitchFamily="34" charset="0"/>
            </a:endParaRPr>
          </a:p>
          <a:p>
            <a:pPr marL="1143000" lvl="2" indent="-228600">
              <a:spcBef>
                <a:spcPct val="20000"/>
              </a:spcBef>
            </a:pPr>
            <a:endParaRPr lang="en-GB" sz="2000" dirty="0">
              <a:latin typeface="Arial Black" pitchFamily="34" charset="0"/>
            </a:endParaRPr>
          </a:p>
          <a:p>
            <a:pPr marL="1143000" lvl="2" indent="-228600">
              <a:lnSpc>
                <a:spcPct val="90000"/>
              </a:lnSpc>
              <a:spcBef>
                <a:spcPct val="20000"/>
              </a:spcBef>
              <a:buFont typeface="Arial" charset="0"/>
              <a:buChar char="•"/>
            </a:pPr>
            <a:r>
              <a:rPr lang="en-GB" sz="2000" dirty="0">
                <a:latin typeface="Arial Black" pitchFamily="34" charset="0"/>
              </a:rPr>
              <a:t>You</a:t>
            </a:r>
          </a:p>
          <a:p>
            <a:pPr marL="1143000" lvl="2" indent="-228600">
              <a:lnSpc>
                <a:spcPct val="90000"/>
              </a:lnSpc>
              <a:spcBef>
                <a:spcPct val="20000"/>
              </a:spcBef>
              <a:buFont typeface="Arial" charset="0"/>
              <a:buChar char="•"/>
            </a:pPr>
            <a:r>
              <a:rPr lang="en-GB" sz="2000" dirty="0">
                <a:latin typeface="Arial Black" pitchFamily="34" charset="0"/>
              </a:rPr>
              <a:t>Around 8 joiners die every week</a:t>
            </a:r>
          </a:p>
          <a:p>
            <a:pPr marL="1143000" lvl="2" indent="-228600">
              <a:lnSpc>
                <a:spcPct val="90000"/>
              </a:lnSpc>
              <a:spcBef>
                <a:spcPct val="20000"/>
              </a:spcBef>
              <a:buFont typeface="Arial" charset="0"/>
              <a:buChar char="•"/>
            </a:pPr>
            <a:r>
              <a:rPr lang="en-GB" sz="2000" dirty="0">
                <a:latin typeface="Arial Black" pitchFamily="34" charset="0"/>
              </a:rPr>
              <a:t>Around 6 electricians die every week</a:t>
            </a:r>
          </a:p>
          <a:p>
            <a:pPr marL="1143000" lvl="2" indent="-228600">
              <a:lnSpc>
                <a:spcPct val="90000"/>
              </a:lnSpc>
              <a:spcBef>
                <a:spcPct val="20000"/>
              </a:spcBef>
              <a:buFont typeface="Arial" charset="0"/>
              <a:buChar char="•"/>
            </a:pPr>
            <a:r>
              <a:rPr lang="en-GB" sz="2000" dirty="0">
                <a:latin typeface="Arial Black" pitchFamily="34" charset="0"/>
              </a:rPr>
              <a:t>Around 4 plumbers die every </a:t>
            </a:r>
            <a:r>
              <a:rPr lang="en-GB" sz="2000" dirty="0" smtClean="0">
                <a:latin typeface="Arial Black" pitchFamily="34" charset="0"/>
              </a:rPr>
              <a:t>week</a:t>
            </a:r>
          </a:p>
          <a:p>
            <a:pPr marL="1143000" lvl="2" indent="-228600">
              <a:lnSpc>
                <a:spcPct val="90000"/>
              </a:lnSpc>
              <a:spcBef>
                <a:spcPct val="20000"/>
              </a:spcBef>
              <a:buFont typeface="Arial" charset="0"/>
              <a:buChar char="•"/>
            </a:pPr>
            <a:r>
              <a:rPr lang="en-GB" sz="2000" dirty="0" smtClean="0">
                <a:latin typeface="Arial Black" pitchFamily="34" charset="0"/>
              </a:rPr>
              <a:t>ANY tradesperson is at risk</a:t>
            </a:r>
            <a:endParaRPr lang="en-GB" sz="2000" dirty="0">
              <a:latin typeface="Arial Black" pitchFamily="34" charset="0"/>
            </a:endParaRPr>
          </a:p>
          <a:p>
            <a:pPr marL="1143000" lvl="2" indent="-228600">
              <a:lnSpc>
                <a:spcPct val="90000"/>
              </a:lnSpc>
              <a:spcBef>
                <a:spcPct val="20000"/>
              </a:spcBef>
              <a:buFont typeface="Arial" charset="0"/>
              <a:buNone/>
            </a:pPr>
            <a:endParaRPr lang="en-GB" sz="2000" dirty="0">
              <a:latin typeface="Arial Black" pitchFamily="34" charset="0"/>
            </a:endParaRPr>
          </a:p>
          <a:p>
            <a:pPr marL="342900" indent="-342900">
              <a:lnSpc>
                <a:spcPct val="90000"/>
              </a:lnSpc>
              <a:spcBef>
                <a:spcPct val="20000"/>
              </a:spcBef>
              <a:buFont typeface="Arial" charset="0"/>
              <a:buNone/>
            </a:pPr>
            <a:endParaRPr lang="en-US" sz="3200" dirty="0">
              <a:latin typeface="Arial Black" pitchFamily="34" charset="0"/>
            </a:endParaRPr>
          </a:p>
        </p:txBody>
      </p:sp>
      <p:pic>
        <p:nvPicPr>
          <p:cNvPr id="28679" name="Picture 19"/>
          <p:cNvPicPr>
            <a:picLocks noChangeAspect="1"/>
          </p:cNvPicPr>
          <p:nvPr/>
        </p:nvPicPr>
        <p:blipFill>
          <a:blip r:embed="rId5"/>
          <a:srcRect/>
          <a:stretch>
            <a:fillRect/>
          </a:stretch>
        </p:blipFill>
        <p:spPr bwMode="auto">
          <a:xfrm>
            <a:off x="1962150" y="-127000"/>
            <a:ext cx="1038225" cy="9547225"/>
          </a:xfrm>
          <a:prstGeom prst="rect">
            <a:avLst/>
          </a:prstGeom>
          <a:noFill/>
          <a:ln w="9525">
            <a:noFill/>
            <a:miter lim="800000"/>
            <a:headEnd/>
            <a:tailEnd/>
          </a:ln>
        </p:spPr>
      </p:pic>
      <p:sp>
        <p:nvSpPr>
          <p:cNvPr id="21" name="TextBox 20"/>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12" name="Picture 11" descr="iStock_000007697314Small.jpg"/>
          <p:cNvPicPr>
            <a:picLocks noChangeAspect="1"/>
          </p:cNvPicPr>
          <p:nvPr/>
        </p:nvPicPr>
        <p:blipFill>
          <a:blip r:embed="rId6"/>
          <a:srcRect/>
          <a:stretch>
            <a:fillRect/>
          </a:stretch>
        </p:blipFill>
        <p:spPr bwMode="auto">
          <a:xfrm rot="-583234">
            <a:off x="2987675" y="1773238"/>
            <a:ext cx="1871663" cy="2584450"/>
          </a:xfrm>
          <a:prstGeom prst="rect">
            <a:avLst/>
          </a:prstGeom>
          <a:noFill/>
          <a:ln w="9525">
            <a:noFill/>
            <a:miter lim="800000"/>
            <a:headEnd/>
            <a:tailEnd/>
          </a:ln>
          <a:effectLst>
            <a:outerShdw dist="139700" dir="2700000" algn="tl" rotWithShape="0">
              <a:srgbClr val="333333">
                <a:alpha val="64999"/>
              </a:srgbClr>
            </a:outerShdw>
          </a:effectLst>
        </p:spPr>
      </p:pic>
      <p:pic>
        <p:nvPicPr>
          <p:cNvPr id="4" name="Picture 3"/>
          <p:cNvPicPr>
            <a:picLocks noChangeAspect="1"/>
          </p:cNvPicPr>
          <p:nvPr/>
        </p:nvPicPr>
        <p:blipFill>
          <a:blip r:embed="rId7"/>
          <a:srcRect/>
          <a:stretch>
            <a:fillRect/>
          </a:stretch>
        </p:blipFill>
        <p:spPr bwMode="auto">
          <a:xfrm>
            <a:off x="5435600" y="620713"/>
            <a:ext cx="2017713" cy="2943225"/>
          </a:xfrm>
          <a:prstGeom prst="rect">
            <a:avLst/>
          </a:prstGeom>
          <a:noFill/>
          <a:ln w="9525">
            <a:noFill/>
            <a:miter lim="800000"/>
            <a:headEnd/>
            <a:tailEnd/>
          </a:ln>
          <a:effectLst>
            <a:outerShdw dist="139700" dir="2700000" algn="tl" rotWithShape="0">
              <a:srgbClr val="333333">
                <a:alpha val="64999"/>
              </a:srgbClr>
            </a:outerShdw>
          </a:effectLst>
        </p:spPr>
      </p:pic>
      <p:pic>
        <p:nvPicPr>
          <p:cNvPr id="5" name="Picture 4"/>
          <p:cNvPicPr>
            <a:picLocks noChangeAspect="1"/>
          </p:cNvPicPr>
          <p:nvPr/>
        </p:nvPicPr>
        <p:blipFill>
          <a:blip r:embed="rId8"/>
          <a:srcRect/>
          <a:stretch>
            <a:fillRect/>
          </a:stretch>
        </p:blipFill>
        <p:spPr bwMode="auto">
          <a:xfrm rot="900000">
            <a:off x="6516688" y="1700213"/>
            <a:ext cx="1871662" cy="2814637"/>
          </a:xfrm>
          <a:prstGeom prst="rect">
            <a:avLst/>
          </a:prstGeom>
          <a:noFill/>
          <a:ln w="9525">
            <a:noFill/>
            <a:miter lim="800000"/>
            <a:headEnd/>
            <a:tailEnd/>
          </a:ln>
          <a:effectLst>
            <a:outerShdw dist="139700" dir="2700000" algn="tl" rotWithShape="0">
              <a:srgbClr val="333333">
                <a:alpha val="64999"/>
              </a:srgbClr>
            </a:outerShdw>
          </a:effectLst>
        </p:spPr>
      </p:pic>
      <p:pic>
        <p:nvPicPr>
          <p:cNvPr id="15" name="Picture 14" descr="72542386.jpg"/>
          <p:cNvPicPr>
            <a:picLocks noChangeAspect="1"/>
          </p:cNvPicPr>
          <p:nvPr/>
        </p:nvPicPr>
        <p:blipFill>
          <a:blip r:embed="rId9"/>
          <a:srcRect/>
          <a:stretch>
            <a:fillRect/>
          </a:stretch>
        </p:blipFill>
        <p:spPr bwMode="auto">
          <a:xfrm rot="-205509">
            <a:off x="3492500" y="188913"/>
            <a:ext cx="2709863" cy="3532187"/>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2000"/>
                                        <p:tgtEl>
                                          <p:spTgt spid="16">
                                            <p:txEl>
                                              <p:pRg st="2" end="2"/>
                                            </p:txEl>
                                          </p:spTgt>
                                        </p:tgtEl>
                                      </p:cBhvr>
                                    </p:animEffect>
                                    <p:anim calcmode="lin" valueType="num">
                                      <p:cBhvr>
                                        <p:cTn id="8"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100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2000"/>
                                        <p:tgtEl>
                                          <p:spTgt spid="16">
                                            <p:txEl>
                                              <p:pRg st="3" end="3"/>
                                            </p:txEl>
                                          </p:spTgt>
                                        </p:tgtEl>
                                      </p:cBhvr>
                                    </p:animEffect>
                                    <p:anim calcmode="lin" valueType="num">
                                      <p:cBhvr>
                                        <p:cTn id="14" dur="2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5" dur="2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Effect transition="in" filter="fade">
                                      <p:cBhvr>
                                        <p:cTn id="25" dur="2000"/>
                                        <p:tgtEl>
                                          <p:spTgt spid="16">
                                            <p:txEl>
                                              <p:pRg st="4" end="4"/>
                                            </p:txEl>
                                          </p:spTgt>
                                        </p:tgtEl>
                                      </p:cBhvr>
                                    </p:animEffect>
                                    <p:anim calcmode="lin" valueType="num">
                                      <p:cBhvr>
                                        <p:cTn id="26"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9000"/>
                            </p:stCondLst>
                            <p:childTnLst>
                              <p:par>
                                <p:cTn id="29" presetID="42" presetClass="entr" presetSubtype="0" fill="hold" nodeType="after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10500"/>
                            </p:stCondLst>
                            <p:childTnLst>
                              <p:par>
                                <p:cTn id="35" presetID="42" presetClass="entr" presetSubtype="0" fill="hold" nodeType="after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2000"/>
                                        <p:tgtEl>
                                          <p:spTgt spid="16">
                                            <p:txEl>
                                              <p:pRg st="5" end="5"/>
                                            </p:txEl>
                                          </p:spTgt>
                                        </p:tgtEl>
                                      </p:cBhvr>
                                    </p:animEffect>
                                    <p:anim calcmode="lin" valueType="num">
                                      <p:cBhvr>
                                        <p:cTn id="38" dur="2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500"/>
                            </p:stCondLst>
                            <p:childTnLst>
                              <p:par>
                                <p:cTn id="41" presetID="42" presetClass="entr" presetSubtype="0" fill="hold" nodeType="afterEffect">
                                  <p:stCondLst>
                                    <p:cond delay="5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nodeType="after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Effect transition="in" filter="fade">
                                      <p:cBhvr>
                                        <p:cTn id="49" dur="2000"/>
                                        <p:tgtEl>
                                          <p:spTgt spid="16">
                                            <p:txEl>
                                              <p:pRg st="6" end="6"/>
                                            </p:txEl>
                                          </p:spTgt>
                                        </p:tgtEl>
                                      </p:cBhvr>
                                    </p:animEffect>
                                    <p:anim calcmode="lin" valueType="num">
                                      <p:cBhvr>
                                        <p:cTn id="50" dur="2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17000"/>
                            </p:stCondLst>
                            <p:childTnLst>
                              <p:par>
                                <p:cTn id="59" presetID="1" presetClass="entr" presetSubtype="0" fill="hold" grpId="0" nodeType="afterEffect">
                                  <p:stCondLst>
                                    <p:cond delay="200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19" name="TextBox 18"/>
          <p:cNvPicPr>
            <a:picLocks noChangeArrowheads="1"/>
          </p:cNvPicPr>
          <p:nvPr/>
        </p:nvPicPr>
        <p:blipFill>
          <a:blip r:embed="rId4"/>
          <a:srcRect/>
          <a:stretch>
            <a:fillRect/>
          </a:stretch>
        </p:blipFill>
        <p:spPr bwMode="auto">
          <a:xfrm>
            <a:off x="2438400" y="42863"/>
            <a:ext cx="8047038" cy="1962150"/>
          </a:xfrm>
          <a:prstGeom prst="rect">
            <a:avLst/>
          </a:prstGeom>
          <a:noFill/>
          <a:ln w="9525">
            <a:noFill/>
            <a:miter lim="800000"/>
            <a:headEnd/>
            <a:tailEnd/>
          </a:ln>
        </p:spPr>
      </p:pic>
      <p:sp>
        <p:nvSpPr>
          <p:cNvPr id="16" name="Rectangle 3"/>
          <p:cNvSpPr txBox="1">
            <a:spLocks noChangeArrowheads="1"/>
          </p:cNvSpPr>
          <p:nvPr/>
        </p:nvSpPr>
        <p:spPr bwMode="auto">
          <a:xfrm>
            <a:off x="1979613" y="3500438"/>
            <a:ext cx="7164387" cy="2951162"/>
          </a:xfrm>
          <a:prstGeom prst="rect">
            <a:avLst/>
          </a:prstGeom>
          <a:noFill/>
          <a:ln w="9525">
            <a:noFill/>
            <a:miter lim="800000"/>
            <a:headEnd/>
            <a:tailEnd/>
          </a:ln>
        </p:spPr>
        <p:txBody>
          <a:bodyPr anchor="ctr"/>
          <a:lstStyle/>
          <a:p>
            <a:pPr marL="1143000" lvl="2" indent="-228600">
              <a:spcBef>
                <a:spcPct val="20000"/>
              </a:spcBef>
            </a:pPr>
            <a:endParaRPr lang="en-GB" sz="2000" dirty="0">
              <a:latin typeface="Arial Black" pitchFamily="34" charset="0"/>
            </a:endParaRPr>
          </a:p>
          <a:p>
            <a:pPr marL="1143000" lvl="2" indent="-228600">
              <a:spcBef>
                <a:spcPct val="20000"/>
              </a:spcBef>
            </a:pPr>
            <a:endParaRPr lang="en-GB" sz="2000" dirty="0">
              <a:latin typeface="Arial Black" pitchFamily="34" charset="0"/>
            </a:endParaRPr>
          </a:p>
          <a:p>
            <a:pPr marL="1143000" lvl="2" indent="-228600">
              <a:lnSpc>
                <a:spcPct val="70000"/>
              </a:lnSpc>
              <a:spcBef>
                <a:spcPct val="20000"/>
              </a:spcBef>
              <a:buFont typeface="Arial" charset="0"/>
              <a:buChar char="•"/>
            </a:pPr>
            <a:r>
              <a:rPr lang="en-GB" sz="1800" dirty="0">
                <a:latin typeface="Arial Black" pitchFamily="34" charset="0"/>
              </a:rPr>
              <a:t>Ask the building manager or your boss for </a:t>
            </a:r>
          </a:p>
          <a:p>
            <a:pPr marL="1143000" lvl="2" indent="-228600">
              <a:lnSpc>
                <a:spcPct val="70000"/>
              </a:lnSpc>
              <a:spcBef>
                <a:spcPct val="20000"/>
              </a:spcBef>
              <a:buFont typeface="Arial" charset="0"/>
              <a:buNone/>
            </a:pPr>
            <a:r>
              <a:rPr lang="en-GB" sz="1800" dirty="0">
                <a:latin typeface="Arial Black" pitchFamily="34" charset="0"/>
              </a:rPr>
              <a:t>	information on asbestos in the building </a:t>
            </a:r>
          </a:p>
          <a:p>
            <a:pPr marL="1143000" lvl="2" indent="-228600">
              <a:lnSpc>
                <a:spcPct val="70000"/>
              </a:lnSpc>
              <a:spcBef>
                <a:spcPct val="20000"/>
              </a:spcBef>
              <a:buFont typeface="Arial" charset="0"/>
              <a:buNone/>
            </a:pPr>
            <a:r>
              <a:rPr lang="en-GB" sz="1800" dirty="0">
                <a:latin typeface="Arial Black" pitchFamily="34" charset="0"/>
              </a:rPr>
              <a:t>	or the area your working in</a:t>
            </a:r>
          </a:p>
          <a:p>
            <a:pPr marL="1143000" lvl="2" indent="-228600">
              <a:lnSpc>
                <a:spcPct val="70000"/>
              </a:lnSpc>
              <a:spcBef>
                <a:spcPct val="20000"/>
              </a:spcBef>
              <a:buFont typeface="Arial" charset="0"/>
              <a:buNone/>
            </a:pPr>
            <a:endParaRPr lang="en-GB" sz="1800" dirty="0">
              <a:latin typeface="Arial Black" pitchFamily="34" charset="0"/>
            </a:endParaRPr>
          </a:p>
          <a:p>
            <a:pPr marL="1143000" lvl="2" indent="-228600">
              <a:lnSpc>
                <a:spcPct val="70000"/>
              </a:lnSpc>
              <a:spcBef>
                <a:spcPct val="20000"/>
              </a:spcBef>
              <a:buFont typeface="Arial" charset="0"/>
              <a:buChar char="•"/>
            </a:pPr>
            <a:r>
              <a:rPr lang="en-GB" sz="1800" dirty="0">
                <a:latin typeface="Arial Black" pitchFamily="34" charset="0"/>
              </a:rPr>
              <a:t>If no information about asbestos is available,</a:t>
            </a:r>
          </a:p>
          <a:p>
            <a:pPr marL="1143000" lvl="2" indent="-228600">
              <a:lnSpc>
                <a:spcPct val="70000"/>
              </a:lnSpc>
              <a:spcBef>
                <a:spcPct val="20000"/>
              </a:spcBef>
              <a:buFont typeface="Arial" charset="0"/>
              <a:buNone/>
            </a:pPr>
            <a:r>
              <a:rPr lang="en-GB" sz="1800" dirty="0">
                <a:latin typeface="Arial Black" pitchFamily="34" charset="0"/>
              </a:rPr>
              <a:t>	stop and check. You have a legal right to</a:t>
            </a:r>
          </a:p>
          <a:p>
            <a:pPr marL="1143000" lvl="2" indent="-228600">
              <a:lnSpc>
                <a:spcPct val="70000"/>
              </a:lnSpc>
              <a:spcBef>
                <a:spcPct val="20000"/>
              </a:spcBef>
              <a:buFont typeface="Arial" charset="0"/>
              <a:buNone/>
            </a:pPr>
            <a:r>
              <a:rPr lang="en-GB" sz="1800" dirty="0">
                <a:latin typeface="Arial Black" pitchFamily="34" charset="0"/>
              </a:rPr>
              <a:t>	know</a:t>
            </a:r>
          </a:p>
          <a:p>
            <a:pPr marL="1143000" lvl="2" indent="-228600">
              <a:lnSpc>
                <a:spcPct val="70000"/>
              </a:lnSpc>
              <a:spcBef>
                <a:spcPct val="20000"/>
              </a:spcBef>
              <a:buFont typeface="Arial" charset="0"/>
              <a:buChar char="•"/>
            </a:pPr>
            <a:endParaRPr lang="en-GB" sz="1800" dirty="0">
              <a:latin typeface="Arial Black" pitchFamily="34" charset="0"/>
            </a:endParaRPr>
          </a:p>
          <a:p>
            <a:pPr marL="1143000" lvl="2" indent="-228600">
              <a:lnSpc>
                <a:spcPct val="70000"/>
              </a:lnSpc>
              <a:spcBef>
                <a:spcPct val="20000"/>
              </a:spcBef>
              <a:buFont typeface="Arial" charset="0"/>
              <a:buChar char="•"/>
            </a:pPr>
            <a:r>
              <a:rPr lang="en-GB" sz="1800" dirty="0">
                <a:latin typeface="Arial Black" pitchFamily="34" charset="0"/>
              </a:rPr>
              <a:t>Remember, the people you are working with may not be aware of the dangers, or worse; not care!</a:t>
            </a:r>
          </a:p>
          <a:p>
            <a:pPr marL="342900" indent="-342900">
              <a:lnSpc>
                <a:spcPct val="90000"/>
              </a:lnSpc>
              <a:spcBef>
                <a:spcPct val="20000"/>
              </a:spcBef>
              <a:buFont typeface="Arial" charset="0"/>
              <a:buNone/>
            </a:pPr>
            <a:endParaRPr lang="en-US" sz="1800" dirty="0">
              <a:latin typeface="Arial Black" pitchFamily="34" charset="0"/>
            </a:endParaRPr>
          </a:p>
        </p:txBody>
      </p:sp>
      <p:pic>
        <p:nvPicPr>
          <p:cNvPr id="7" name="Picture 6"/>
          <p:cNvPicPr>
            <a:picLocks noChangeAspect="1"/>
          </p:cNvPicPr>
          <p:nvPr/>
        </p:nvPicPr>
        <p:blipFill>
          <a:blip r:embed="rId5"/>
          <a:srcRect/>
          <a:stretch>
            <a:fillRect/>
          </a:stretch>
        </p:blipFill>
        <p:spPr bwMode="auto">
          <a:xfrm>
            <a:off x="6586538" y="1908175"/>
            <a:ext cx="1009650" cy="1665288"/>
          </a:xfrm>
          <a:prstGeom prst="rect">
            <a:avLst/>
          </a:prstGeom>
          <a:noFill/>
          <a:ln w="9525">
            <a:noFill/>
            <a:miter lim="800000"/>
            <a:headEnd/>
            <a:tailEnd/>
          </a:ln>
          <a:effectLst>
            <a:outerShdw dist="139700" dir="2700000" algn="tl" rotWithShape="0">
              <a:srgbClr val="333333">
                <a:alpha val="64999"/>
              </a:srgbClr>
            </a:outerShdw>
          </a:effectLst>
        </p:spPr>
      </p:pic>
      <p:pic>
        <p:nvPicPr>
          <p:cNvPr id="9" name="Picture 8"/>
          <p:cNvPicPr>
            <a:picLocks noChangeAspect="1"/>
          </p:cNvPicPr>
          <p:nvPr/>
        </p:nvPicPr>
        <p:blipFill>
          <a:blip r:embed="rId6"/>
          <a:srcRect/>
          <a:stretch>
            <a:fillRect/>
          </a:stretch>
        </p:blipFill>
        <p:spPr bwMode="auto">
          <a:xfrm>
            <a:off x="4289425" y="415925"/>
            <a:ext cx="2071688" cy="3157538"/>
          </a:xfrm>
          <a:prstGeom prst="rect">
            <a:avLst/>
          </a:prstGeom>
          <a:noFill/>
          <a:ln w="9525">
            <a:noFill/>
            <a:miter lim="800000"/>
            <a:headEnd/>
            <a:tailEnd/>
          </a:ln>
          <a:effectLst>
            <a:outerShdw dist="139700" dir="2700000" algn="tl" rotWithShape="0">
              <a:srgbClr val="333333">
                <a:alpha val="64999"/>
              </a:srgbClr>
            </a:outerShdw>
          </a:effectLst>
        </p:spPr>
      </p:pic>
      <p:pic>
        <p:nvPicPr>
          <p:cNvPr id="30729" name="Picture 21"/>
          <p:cNvPicPr>
            <a:picLocks noChangeAspect="1"/>
          </p:cNvPicPr>
          <p:nvPr/>
        </p:nvPicPr>
        <p:blipFill>
          <a:blip r:embed="rId7"/>
          <a:srcRect/>
          <a:stretch>
            <a:fillRect/>
          </a:stretch>
        </p:blipFill>
        <p:spPr bwMode="auto">
          <a:xfrm>
            <a:off x="1962150" y="-127000"/>
            <a:ext cx="1038225" cy="9547225"/>
          </a:xfrm>
          <a:prstGeom prst="rect">
            <a:avLst/>
          </a:prstGeom>
          <a:noFill/>
          <a:ln w="9525">
            <a:noFill/>
            <a:miter lim="800000"/>
            <a:headEnd/>
            <a:tailEnd/>
          </a:ln>
        </p:spPr>
      </p:pic>
      <p:sp>
        <p:nvSpPr>
          <p:cNvPr id="23" name="TextBox 22"/>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childTnLst>
                                </p:cTn>
                              </p:par>
                            </p:childTnLst>
                          </p:cTn>
                        </p:par>
                        <p:par>
                          <p:cTn id="8" fill="hold">
                            <p:stCondLst>
                              <p:cond delay="1500"/>
                            </p:stCondLst>
                            <p:childTnLst>
                              <p:par>
                                <p:cTn id="9" presetID="10" presetClass="exit" presetSubtype="0" fill="hold" nodeType="afterEffect">
                                  <p:stCondLst>
                                    <p:cond delay="1000"/>
                                  </p:stCondLst>
                                  <p:childTnLst>
                                    <p:animEffect transition="out" filter="fade">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par>
                                <p:cTn id="12" presetID="10" presetClass="entr" presetSubtype="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42" presetClass="entr" presetSubtype="0" fill="hold" nodeType="withEffect">
                                  <p:stCondLst>
                                    <p:cond delay="100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2000"/>
                                        <p:tgtEl>
                                          <p:spTgt spid="16">
                                            <p:txEl>
                                              <p:pRg st="2" end="2"/>
                                            </p:txEl>
                                          </p:spTgt>
                                        </p:tgtEl>
                                      </p:cBhvr>
                                    </p:animEffect>
                                    <p:anim calcmode="lin" valueType="num">
                                      <p:cBhvr>
                                        <p:cTn id="21"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42" presetClass="entr" presetSubtype="0" fill="hold" nodeType="after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2000"/>
                                        <p:tgtEl>
                                          <p:spTgt spid="16">
                                            <p:txEl>
                                              <p:pRg st="3" end="3"/>
                                            </p:txEl>
                                          </p:spTgt>
                                        </p:tgtEl>
                                      </p:cBhvr>
                                    </p:animEffect>
                                    <p:anim calcmode="lin" valueType="num">
                                      <p:cBhvr>
                                        <p:cTn id="27" dur="2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6500"/>
                            </p:stCondLst>
                            <p:childTnLst>
                              <p:par>
                                <p:cTn id="30" presetID="42" presetClass="entr" presetSubtype="0" fill="hold" nodeType="after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2000"/>
                                        <p:tgtEl>
                                          <p:spTgt spid="16">
                                            <p:txEl>
                                              <p:pRg st="4" end="4"/>
                                            </p:txEl>
                                          </p:spTgt>
                                        </p:tgtEl>
                                      </p:cBhvr>
                                    </p:animEffect>
                                    <p:anim calcmode="lin" valueType="num">
                                      <p:cBhvr>
                                        <p:cTn id="33"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8500"/>
                            </p:stCondLst>
                            <p:childTnLst>
                              <p:par>
                                <p:cTn id="36" presetID="42" presetClass="entr" presetSubtype="0" fill="hold" nodeType="afterEffect">
                                  <p:stCondLst>
                                    <p:cond delay="0"/>
                                  </p:stCondLst>
                                  <p:childTnLst>
                                    <p:set>
                                      <p:cBhvr>
                                        <p:cTn id="37" dur="1" fill="hold">
                                          <p:stCondLst>
                                            <p:cond delay="0"/>
                                          </p:stCondLst>
                                        </p:cTn>
                                        <p:tgtEl>
                                          <p:spTgt spid="16">
                                            <p:txEl>
                                              <p:pRg st="6" end="6"/>
                                            </p:txEl>
                                          </p:spTgt>
                                        </p:tgtEl>
                                        <p:attrNameLst>
                                          <p:attrName>style.visibility</p:attrName>
                                        </p:attrNameLst>
                                      </p:cBhvr>
                                      <p:to>
                                        <p:strVal val="visible"/>
                                      </p:to>
                                    </p:set>
                                    <p:animEffect transition="in" filter="fade">
                                      <p:cBhvr>
                                        <p:cTn id="38" dur="1500"/>
                                        <p:tgtEl>
                                          <p:spTgt spid="16">
                                            <p:txEl>
                                              <p:pRg st="6" end="6"/>
                                            </p:txEl>
                                          </p:spTgt>
                                        </p:tgtEl>
                                      </p:cBhvr>
                                    </p:animEffect>
                                    <p:anim calcmode="lin" valueType="num">
                                      <p:cBhvr>
                                        <p:cTn id="39" dur="1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0" dur="1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0"/>
                            </p:stCondLst>
                            <p:childTnLst>
                              <p:par>
                                <p:cTn id="42" presetID="42" presetClass="entr" presetSubtype="0" fill="hold" nodeType="afterEffect">
                                  <p:stCondLst>
                                    <p:cond delay="0"/>
                                  </p:stCondLst>
                                  <p:childTnLst>
                                    <p:set>
                                      <p:cBhvr>
                                        <p:cTn id="43" dur="1" fill="hold">
                                          <p:stCondLst>
                                            <p:cond delay="0"/>
                                          </p:stCondLst>
                                        </p:cTn>
                                        <p:tgtEl>
                                          <p:spTgt spid="16">
                                            <p:txEl>
                                              <p:pRg st="7" end="7"/>
                                            </p:txEl>
                                          </p:spTgt>
                                        </p:tgtEl>
                                        <p:attrNameLst>
                                          <p:attrName>style.visibility</p:attrName>
                                        </p:attrNameLst>
                                      </p:cBhvr>
                                      <p:to>
                                        <p:strVal val="visible"/>
                                      </p:to>
                                    </p:set>
                                    <p:animEffect transition="in" filter="fade">
                                      <p:cBhvr>
                                        <p:cTn id="44" dur="400"/>
                                        <p:tgtEl>
                                          <p:spTgt spid="16">
                                            <p:txEl>
                                              <p:pRg st="7" end="7"/>
                                            </p:txEl>
                                          </p:spTgt>
                                        </p:tgtEl>
                                      </p:cBhvr>
                                    </p:animEffect>
                                    <p:anim calcmode="lin" valueType="num">
                                      <p:cBhvr>
                                        <p:cTn id="45" dur="4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6" dur="4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400"/>
                            </p:stCondLst>
                            <p:childTnLst>
                              <p:par>
                                <p:cTn id="48" presetID="42" presetClass="entr" presetSubtype="0" fill="hold" nodeType="afterEffect">
                                  <p:stCondLst>
                                    <p:cond delay="0"/>
                                  </p:stCondLst>
                                  <p:childTnLst>
                                    <p:set>
                                      <p:cBhvr>
                                        <p:cTn id="49" dur="1" fill="hold">
                                          <p:stCondLst>
                                            <p:cond delay="0"/>
                                          </p:stCondLst>
                                        </p:cTn>
                                        <p:tgtEl>
                                          <p:spTgt spid="16">
                                            <p:txEl>
                                              <p:pRg st="8" end="8"/>
                                            </p:txEl>
                                          </p:spTgt>
                                        </p:tgtEl>
                                        <p:attrNameLst>
                                          <p:attrName>style.visibility</p:attrName>
                                        </p:attrNameLst>
                                      </p:cBhvr>
                                      <p:to>
                                        <p:strVal val="visible"/>
                                      </p:to>
                                    </p:set>
                                    <p:animEffect transition="in" filter="fade">
                                      <p:cBhvr>
                                        <p:cTn id="50" dur="500"/>
                                        <p:tgtEl>
                                          <p:spTgt spid="16">
                                            <p:txEl>
                                              <p:pRg st="8" end="8"/>
                                            </p:txEl>
                                          </p:spTgt>
                                        </p:tgtEl>
                                      </p:cBhvr>
                                    </p:animEffect>
                                    <p:anim calcmode="lin" valueType="num">
                                      <p:cBhvr>
                                        <p:cTn id="51"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52"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900"/>
                            </p:stCondLst>
                            <p:childTnLst>
                              <p:par>
                                <p:cTn id="54" presetID="42" presetClass="entr" presetSubtype="0" fill="hold" nodeType="afterEffect">
                                  <p:stCondLst>
                                    <p:cond delay="0"/>
                                  </p:stCondLst>
                                  <p:childTnLst>
                                    <p:set>
                                      <p:cBhvr>
                                        <p:cTn id="55" dur="1" fill="hold">
                                          <p:stCondLst>
                                            <p:cond delay="0"/>
                                          </p:stCondLst>
                                        </p:cTn>
                                        <p:tgtEl>
                                          <p:spTgt spid="16">
                                            <p:txEl>
                                              <p:pRg st="10" end="10"/>
                                            </p:txEl>
                                          </p:spTgt>
                                        </p:tgtEl>
                                        <p:attrNameLst>
                                          <p:attrName>style.visibility</p:attrName>
                                        </p:attrNameLst>
                                      </p:cBhvr>
                                      <p:to>
                                        <p:strVal val="visible"/>
                                      </p:to>
                                    </p:set>
                                    <p:animEffect transition="in" filter="fade">
                                      <p:cBhvr>
                                        <p:cTn id="56" dur="2000"/>
                                        <p:tgtEl>
                                          <p:spTgt spid="16">
                                            <p:txEl>
                                              <p:pRg st="10" end="10"/>
                                            </p:txEl>
                                          </p:spTgt>
                                        </p:tgtEl>
                                      </p:cBhvr>
                                    </p:animEffect>
                                    <p:anim calcmode="lin" valueType="num">
                                      <p:cBhvr>
                                        <p:cTn id="57" dur="2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58" dur="20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59" fill="hold">
                            <p:stCondLst>
                              <p:cond delay="12900"/>
                            </p:stCondLst>
                            <p:childTnLst>
                              <p:par>
                                <p:cTn id="60" presetID="1"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32775" name="Picture 20"/>
          <p:cNvPicPr>
            <a:picLocks noChangeAspect="1"/>
          </p:cNvPicPr>
          <p:nvPr/>
        </p:nvPicPr>
        <p:blipFill>
          <a:blip r:embed="rId4"/>
          <a:srcRect/>
          <a:stretch>
            <a:fillRect/>
          </a:stretch>
        </p:blipFill>
        <p:spPr bwMode="auto">
          <a:xfrm>
            <a:off x="1962150" y="-127000"/>
            <a:ext cx="1038225" cy="9547225"/>
          </a:xfrm>
          <a:prstGeom prst="rect">
            <a:avLst/>
          </a:prstGeom>
          <a:noFill/>
          <a:ln w="9525">
            <a:noFill/>
            <a:miter lim="800000"/>
            <a:headEnd/>
            <a:tailEnd/>
          </a:ln>
        </p:spPr>
      </p:pic>
      <p:sp>
        <p:nvSpPr>
          <p:cNvPr id="22" name="TextBox 2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
        <p:nvSpPr>
          <p:cNvPr id="32779" name="Text Box 11"/>
          <p:cNvSpPr txBox="1">
            <a:spLocks noChangeArrowheads="1"/>
          </p:cNvSpPr>
          <p:nvPr/>
        </p:nvSpPr>
        <p:spPr bwMode="auto">
          <a:xfrm>
            <a:off x="2916238" y="260350"/>
            <a:ext cx="5688012" cy="2585323"/>
          </a:xfrm>
          <a:prstGeom prst="rect">
            <a:avLst/>
          </a:prstGeom>
          <a:noFill/>
          <a:ln w="9525">
            <a:noFill/>
            <a:miter lim="800000"/>
            <a:headEnd/>
            <a:tailEnd/>
          </a:ln>
        </p:spPr>
        <p:txBody>
          <a:bodyPr>
            <a:spAutoFit/>
          </a:bodyPr>
          <a:lstStyle/>
          <a:p>
            <a:r>
              <a:rPr lang="en-GB" sz="5400" b="1" i="1" dirty="0">
                <a:latin typeface="Arial Black" pitchFamily="34" charset="0"/>
              </a:rPr>
              <a:t>What should I </a:t>
            </a:r>
            <a:r>
              <a:rPr lang="en-GB" sz="5400" b="1" i="1" dirty="0" smtClean="0">
                <a:latin typeface="Arial Black" pitchFamily="34" charset="0"/>
              </a:rPr>
              <a:t>do if I disturb it?</a:t>
            </a:r>
            <a:endParaRPr lang="en-GB" sz="5400" b="1" i="1" dirty="0">
              <a:latin typeface="Arial Black"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2958" y="2845673"/>
            <a:ext cx="4201247" cy="3150935"/>
          </a:xfrm>
          <a:prstGeom prst="rect">
            <a:avLst/>
          </a:prstGeom>
        </p:spPr>
      </p:pic>
      <p:cxnSp>
        <p:nvCxnSpPr>
          <p:cNvPr id="11" name="Straight Connector 10"/>
          <p:cNvCxnSpPr/>
          <p:nvPr/>
        </p:nvCxnSpPr>
        <p:spPr>
          <a:xfrm flipV="1">
            <a:off x="3318710" y="2756364"/>
            <a:ext cx="4468688" cy="32402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4380000" flipV="1">
            <a:off x="3286956" y="2801017"/>
            <a:ext cx="4468688" cy="32402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fade">
                                      <p:cBhvr>
                                        <p:cTn id="7" dur="1000"/>
                                        <p:tgtEl>
                                          <p:spTgt spid="32779"/>
                                        </p:tgtEl>
                                      </p:cBhvr>
                                    </p:animEffect>
                                  </p:childTnLst>
                                </p:cTn>
                              </p:par>
                            </p:childTnLst>
                          </p:cTn>
                        </p:par>
                        <p:par>
                          <p:cTn id="8" fill="hold">
                            <p:stCondLst>
                              <p:cond delay="1000"/>
                            </p:stCondLst>
                            <p:childTnLst>
                              <p:par>
                                <p:cTn id="9" presetID="1" presetClass="entr" presetSubtype="0" fill="hold" grpId="0" nodeType="afterEffect">
                                  <p:stCondLst>
                                    <p:cond delay="200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3000"/>
                            </p:stCondLst>
                            <p:childTnLst>
                              <p:par>
                                <p:cTn id="12" presetID="22" presetClass="entr" presetSubtype="4"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3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7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sp>
        <p:nvSpPr>
          <p:cNvPr id="16" name="Rectangle 3"/>
          <p:cNvSpPr txBox="1">
            <a:spLocks noChangeArrowheads="1"/>
          </p:cNvSpPr>
          <p:nvPr/>
        </p:nvSpPr>
        <p:spPr bwMode="auto">
          <a:xfrm>
            <a:off x="5292080" y="1963686"/>
            <a:ext cx="3672408" cy="5257155"/>
          </a:xfrm>
          <a:prstGeom prst="rect">
            <a:avLst/>
          </a:prstGeom>
          <a:noFill/>
          <a:ln w="9525">
            <a:noFill/>
            <a:miter lim="800000"/>
            <a:headEnd/>
            <a:tailEnd/>
          </a:ln>
        </p:spPr>
        <p:txBody>
          <a:bodyPr anchor="ctr"/>
          <a:lstStyle/>
          <a:p>
            <a:pPr marL="1143000" lvl="2" indent="-228600">
              <a:spcBef>
                <a:spcPct val="20000"/>
              </a:spcBef>
            </a:pPr>
            <a:endParaRPr lang="en-GB" sz="2000" dirty="0">
              <a:latin typeface="Arial Black" pitchFamily="34" charset="0"/>
            </a:endParaRPr>
          </a:p>
          <a:p>
            <a:pPr marL="1143000" lvl="2" indent="-228600">
              <a:spcBef>
                <a:spcPct val="20000"/>
              </a:spcBef>
            </a:pPr>
            <a:endParaRPr lang="en-GB" sz="2000" dirty="0">
              <a:latin typeface="Arial Black" pitchFamily="34" charset="0"/>
            </a:endParaRPr>
          </a:p>
          <a:p>
            <a:pPr marL="1143000" lvl="2" indent="-228600">
              <a:lnSpc>
                <a:spcPct val="90000"/>
              </a:lnSpc>
              <a:spcBef>
                <a:spcPct val="20000"/>
              </a:spcBef>
              <a:buFont typeface="Arial" charset="0"/>
              <a:buChar char="•"/>
            </a:pPr>
            <a:r>
              <a:rPr lang="en-US" sz="2000" dirty="0" smtClean="0">
                <a:latin typeface="Arial Black" pitchFamily="34" charset="0"/>
              </a:rPr>
              <a:t>Your </a:t>
            </a:r>
            <a:r>
              <a:rPr lang="en-US" sz="2000" dirty="0">
                <a:latin typeface="Arial Black" pitchFamily="34" charset="0"/>
              </a:rPr>
              <a:t>employer </a:t>
            </a:r>
            <a:r>
              <a:rPr lang="en-US" sz="2000" dirty="0" smtClean="0">
                <a:latin typeface="Arial Black" pitchFamily="34" charset="0"/>
              </a:rPr>
              <a:t>must provide adequate </a:t>
            </a:r>
            <a:r>
              <a:rPr lang="en-US" sz="2000" dirty="0">
                <a:latin typeface="Arial Black" pitchFamily="34" charset="0"/>
              </a:rPr>
              <a:t>information, instruction and training where an employee </a:t>
            </a:r>
            <a:r>
              <a:rPr lang="en-US" sz="2000" dirty="0" smtClean="0">
                <a:latin typeface="Arial Black" pitchFamily="34" charset="0"/>
              </a:rPr>
              <a:t>is likely to be </a:t>
            </a:r>
            <a:r>
              <a:rPr lang="en-US" sz="2000" dirty="0">
                <a:latin typeface="Arial Black" pitchFamily="34" charset="0"/>
              </a:rPr>
              <a:t>exposed to asbestos</a:t>
            </a:r>
            <a:endParaRPr lang="en-GB" sz="2000" dirty="0">
              <a:latin typeface="Arial Black" pitchFamily="34" charset="0"/>
            </a:endParaRPr>
          </a:p>
          <a:p>
            <a:pPr marL="1143000" lvl="2" indent="-228600">
              <a:lnSpc>
                <a:spcPct val="90000"/>
              </a:lnSpc>
              <a:spcBef>
                <a:spcPct val="20000"/>
              </a:spcBef>
              <a:buFont typeface="Arial" charset="0"/>
              <a:buNone/>
            </a:pPr>
            <a:r>
              <a:rPr lang="en-GB" sz="2000" dirty="0">
                <a:latin typeface="Arial Black" pitchFamily="34" charset="0"/>
              </a:rPr>
              <a:t>	</a:t>
            </a:r>
            <a:endParaRPr lang="en-GB" sz="2000" u="sng" dirty="0">
              <a:latin typeface="Arial Black" pitchFamily="34" charset="0"/>
            </a:endParaRPr>
          </a:p>
          <a:p>
            <a:pPr marL="1143000" lvl="2" indent="-228600">
              <a:lnSpc>
                <a:spcPct val="90000"/>
              </a:lnSpc>
              <a:spcBef>
                <a:spcPct val="20000"/>
              </a:spcBef>
              <a:buFont typeface="Arial" charset="0"/>
              <a:buChar char="•"/>
            </a:pPr>
            <a:endParaRPr lang="en-GB" sz="2000" dirty="0">
              <a:latin typeface="Arial Black" pitchFamily="34" charset="0"/>
            </a:endParaRPr>
          </a:p>
          <a:p>
            <a:pPr marL="1143000" lvl="2" indent="-228600">
              <a:lnSpc>
                <a:spcPct val="90000"/>
              </a:lnSpc>
              <a:spcBef>
                <a:spcPct val="20000"/>
              </a:spcBef>
              <a:buFont typeface="Arial" charset="0"/>
              <a:buNone/>
            </a:pPr>
            <a:endParaRPr lang="en-GB" sz="2000" dirty="0">
              <a:latin typeface="Arial Black" pitchFamily="34" charset="0"/>
            </a:endParaRPr>
          </a:p>
          <a:p>
            <a:pPr marL="342900" indent="-342900">
              <a:lnSpc>
                <a:spcPct val="90000"/>
              </a:lnSpc>
              <a:spcBef>
                <a:spcPct val="20000"/>
              </a:spcBef>
              <a:buFont typeface="Arial" charset="0"/>
              <a:buNone/>
            </a:pPr>
            <a:endParaRPr lang="en-US" sz="3200" dirty="0">
              <a:latin typeface="Arial Black" pitchFamily="34" charset="0"/>
            </a:endParaRPr>
          </a:p>
        </p:txBody>
      </p:sp>
      <p:pic>
        <p:nvPicPr>
          <p:cNvPr id="32775" name="Picture 20"/>
          <p:cNvPicPr>
            <a:picLocks noChangeAspect="1"/>
          </p:cNvPicPr>
          <p:nvPr/>
        </p:nvPicPr>
        <p:blipFill>
          <a:blip r:embed="rId4"/>
          <a:srcRect/>
          <a:stretch>
            <a:fillRect/>
          </a:stretch>
        </p:blipFill>
        <p:spPr bwMode="auto">
          <a:xfrm>
            <a:off x="1962150" y="-127000"/>
            <a:ext cx="1038225" cy="9547225"/>
          </a:xfrm>
          <a:prstGeom prst="rect">
            <a:avLst/>
          </a:prstGeom>
          <a:noFill/>
          <a:ln w="9525">
            <a:noFill/>
            <a:miter lim="800000"/>
            <a:headEnd/>
            <a:tailEnd/>
          </a:ln>
        </p:spPr>
      </p:pic>
      <p:sp>
        <p:nvSpPr>
          <p:cNvPr id="22" name="TextBox 2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
        <p:nvSpPr>
          <p:cNvPr id="32779" name="Text Box 11"/>
          <p:cNvSpPr txBox="1">
            <a:spLocks noChangeArrowheads="1"/>
          </p:cNvSpPr>
          <p:nvPr/>
        </p:nvSpPr>
        <p:spPr bwMode="auto">
          <a:xfrm>
            <a:off x="2916238" y="260350"/>
            <a:ext cx="5688012" cy="1754326"/>
          </a:xfrm>
          <a:prstGeom prst="rect">
            <a:avLst/>
          </a:prstGeom>
          <a:noFill/>
          <a:ln w="9525">
            <a:noFill/>
            <a:miter lim="800000"/>
            <a:headEnd/>
            <a:tailEnd/>
          </a:ln>
        </p:spPr>
        <p:txBody>
          <a:bodyPr>
            <a:spAutoFit/>
          </a:bodyPr>
          <a:lstStyle/>
          <a:p>
            <a:r>
              <a:rPr lang="en-GB" sz="5400" b="1" i="1" dirty="0">
                <a:latin typeface="Arial Black" pitchFamily="34" charset="0"/>
              </a:rPr>
              <a:t>What </a:t>
            </a:r>
            <a:r>
              <a:rPr lang="en-GB" sz="5400" b="1" i="1" dirty="0" smtClean="0">
                <a:latin typeface="Arial Black" pitchFamily="34" charset="0"/>
              </a:rPr>
              <a:t>training do I need?</a:t>
            </a:r>
            <a:endParaRPr lang="en-GB" sz="5400" b="1" i="1" dirty="0">
              <a:latin typeface="Arial Black" pitchFamily="34" charset="0"/>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3695" y="1963686"/>
            <a:ext cx="2692933" cy="451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0623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fade">
                                      <p:cBhvr>
                                        <p:cTn id="7" dur="1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10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8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8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900"/>
                                        <p:tgtEl>
                                          <p:spTgt spid="16"/>
                                        </p:tgtEl>
                                      </p:cBhvr>
                                    </p:animEffect>
                                  </p:childTnLst>
                                </p:cTn>
                              </p:par>
                            </p:childTnLst>
                          </p:cTn>
                        </p:par>
                        <p:par>
                          <p:cTn id="18" fill="hold">
                            <p:stCondLst>
                              <p:cond delay="2700"/>
                            </p:stCondLst>
                            <p:childTnLst>
                              <p:par>
                                <p:cTn id="19" presetID="1" presetClass="entr" presetSubtype="0" fill="hold" grpId="0" nodeType="afterEffect">
                                  <p:stCondLst>
                                    <p:cond delay="200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327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24" name="Picture 23" descr="0906085__21small.jpg"/>
          <p:cNvPicPr>
            <a:picLocks noChangeAspect="1" noChangeArrowheads="1"/>
          </p:cNvPicPr>
          <p:nvPr/>
        </p:nvPicPr>
        <p:blipFill>
          <a:blip r:embed="rId4"/>
          <a:srcRect/>
          <a:stretch>
            <a:fillRect/>
          </a:stretch>
        </p:blipFill>
        <p:spPr bwMode="auto">
          <a:xfrm>
            <a:off x="2762250" y="3279775"/>
            <a:ext cx="3121025" cy="4645025"/>
          </a:xfrm>
          <a:prstGeom prst="rect">
            <a:avLst/>
          </a:prstGeom>
          <a:noFill/>
          <a:ln w="9525">
            <a:noFill/>
            <a:miter lim="800000"/>
            <a:headEnd/>
            <a:tailEnd/>
          </a:ln>
        </p:spPr>
      </p:pic>
      <p:pic>
        <p:nvPicPr>
          <p:cNvPr id="34822" name="Picture 20"/>
          <p:cNvPicPr>
            <a:picLocks noChangeAspect="1"/>
          </p:cNvPicPr>
          <p:nvPr/>
        </p:nvPicPr>
        <p:blipFill>
          <a:blip r:embed="rId5"/>
          <a:srcRect/>
          <a:stretch>
            <a:fillRect/>
          </a:stretch>
        </p:blipFill>
        <p:spPr bwMode="auto">
          <a:xfrm>
            <a:off x="1962150" y="-127000"/>
            <a:ext cx="1038225" cy="9547225"/>
          </a:xfrm>
          <a:prstGeom prst="rect">
            <a:avLst/>
          </a:prstGeom>
          <a:noFill/>
          <a:ln w="9525">
            <a:noFill/>
            <a:miter lim="800000"/>
            <a:headEnd/>
            <a:tailEnd/>
          </a:ln>
        </p:spPr>
      </p:pic>
      <p:sp>
        <p:nvSpPr>
          <p:cNvPr id="22" name="TextBox 2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cxnSp>
        <p:nvCxnSpPr>
          <p:cNvPr id="32" name="Straight Connector 31"/>
          <p:cNvCxnSpPr/>
          <p:nvPr/>
        </p:nvCxnSpPr>
        <p:spPr>
          <a:xfrm>
            <a:off x="2786063" y="3286125"/>
            <a:ext cx="3000375" cy="2286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786063" y="3286125"/>
            <a:ext cx="3000375" cy="22145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descr="0906085__22small.jpg"/>
          <p:cNvPicPr>
            <a:picLocks noChangeAspect="1" noChangeArrowheads="1"/>
          </p:cNvPicPr>
          <p:nvPr/>
        </p:nvPicPr>
        <p:blipFill>
          <a:blip r:embed="rId6"/>
          <a:srcRect/>
          <a:stretch>
            <a:fillRect/>
          </a:stretch>
        </p:blipFill>
        <p:spPr bwMode="auto">
          <a:xfrm>
            <a:off x="5943600" y="3279775"/>
            <a:ext cx="3097213" cy="4608513"/>
          </a:xfrm>
          <a:prstGeom prst="rect">
            <a:avLst/>
          </a:prstGeom>
          <a:noFill/>
          <a:ln w="9525">
            <a:noFill/>
            <a:miter lim="800000"/>
            <a:headEnd/>
            <a:tailEnd/>
          </a:ln>
        </p:spPr>
      </p:pic>
      <p:cxnSp>
        <p:nvCxnSpPr>
          <p:cNvPr id="36" name="Straight Connector 35"/>
          <p:cNvCxnSpPr/>
          <p:nvPr/>
        </p:nvCxnSpPr>
        <p:spPr>
          <a:xfrm>
            <a:off x="5929313" y="3286125"/>
            <a:ext cx="3071812" cy="2286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857875" y="3357563"/>
            <a:ext cx="3143250" cy="22145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TextBox 18"/>
          <p:cNvPicPr>
            <a:picLocks noChangeArrowheads="1"/>
          </p:cNvPicPr>
          <p:nvPr/>
        </p:nvPicPr>
        <p:blipFill>
          <a:blip r:embed="rId7"/>
          <a:srcRect/>
          <a:stretch>
            <a:fillRect/>
          </a:stretch>
        </p:blipFill>
        <p:spPr bwMode="auto">
          <a:xfrm>
            <a:off x="2484438" y="0"/>
            <a:ext cx="7070725" cy="2809875"/>
          </a:xfrm>
          <a:prstGeom prst="rect">
            <a:avLst/>
          </a:prstGeom>
          <a:noFill/>
          <a:ln w="9525">
            <a:noFill/>
            <a:miter lim="800000"/>
            <a:headEnd/>
            <a:tailEnd/>
          </a:ln>
        </p:spPr>
      </p:pic>
      <p:sp>
        <p:nvSpPr>
          <p:cNvPr id="34832" name="Text Box 16"/>
          <p:cNvSpPr txBox="1">
            <a:spLocks noChangeArrowheads="1"/>
          </p:cNvSpPr>
          <p:nvPr/>
        </p:nvSpPr>
        <p:spPr bwMode="auto">
          <a:xfrm>
            <a:off x="2987675" y="5876925"/>
            <a:ext cx="5926138" cy="701675"/>
          </a:xfrm>
          <a:prstGeom prst="rect">
            <a:avLst/>
          </a:prstGeom>
          <a:noFill/>
          <a:ln w="9525">
            <a:noFill/>
            <a:miter lim="800000"/>
            <a:headEnd/>
            <a:tailEnd/>
          </a:ln>
        </p:spPr>
        <p:txBody>
          <a:bodyPr>
            <a:spAutoFit/>
          </a:bodyPr>
          <a:lstStyle/>
          <a:p>
            <a:r>
              <a:rPr lang="en-GB" sz="2000" b="1">
                <a:latin typeface="Arial Black" pitchFamily="34" charset="0"/>
              </a:rPr>
              <a:t>Most work with asbestos requires a licensed contractor</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par>
                          <p:cTn id="32" fill="hold">
                            <p:stCondLst>
                              <p:cond delay="5500"/>
                            </p:stCondLst>
                            <p:childTnLst>
                              <p:par>
                                <p:cTn id="33" presetID="22" presetClass="entr" presetSubtype="4"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par>
                          <p:cTn id="36" fill="hold">
                            <p:stCondLst>
                              <p:cond delay="6000"/>
                            </p:stCondLst>
                            <p:childTnLst>
                              <p:par>
                                <p:cTn id="37" presetID="2" presetClass="entr" presetSubtype="4" fill="hold" grpId="0" nodeType="afterEffect">
                                  <p:stCondLst>
                                    <p:cond delay="0"/>
                                  </p:stCondLst>
                                  <p:childTnLst>
                                    <p:set>
                                      <p:cBhvr>
                                        <p:cTn id="38" dur="1" fill="hold">
                                          <p:stCondLst>
                                            <p:cond delay="0"/>
                                          </p:stCondLst>
                                        </p:cTn>
                                        <p:tgtEl>
                                          <p:spTgt spid="34832"/>
                                        </p:tgtEl>
                                        <p:attrNameLst>
                                          <p:attrName>style.visibility</p:attrName>
                                        </p:attrNameLst>
                                      </p:cBhvr>
                                      <p:to>
                                        <p:strVal val="visible"/>
                                      </p:to>
                                    </p:set>
                                    <p:anim calcmode="lin" valueType="num">
                                      <p:cBhvr additive="base">
                                        <p:cTn id="39" dur="2000" fill="hold"/>
                                        <p:tgtEl>
                                          <p:spTgt spid="34832"/>
                                        </p:tgtEl>
                                        <p:attrNameLst>
                                          <p:attrName>ppt_x</p:attrName>
                                        </p:attrNameLst>
                                      </p:cBhvr>
                                      <p:tavLst>
                                        <p:tav tm="0">
                                          <p:val>
                                            <p:strVal val="#ppt_x"/>
                                          </p:val>
                                        </p:tav>
                                        <p:tav tm="100000">
                                          <p:val>
                                            <p:strVal val="#ppt_x"/>
                                          </p:val>
                                        </p:tav>
                                      </p:tavLst>
                                    </p:anim>
                                    <p:anim calcmode="lin" valueType="num">
                                      <p:cBhvr additive="base">
                                        <p:cTn id="40" dur="2000" fill="hold"/>
                                        <p:tgtEl>
                                          <p:spTgt spid="34832"/>
                                        </p:tgtEl>
                                        <p:attrNameLst>
                                          <p:attrName>ppt_y</p:attrName>
                                        </p:attrNameLst>
                                      </p:cBhvr>
                                      <p:tavLst>
                                        <p:tav tm="0">
                                          <p:val>
                                            <p:strVal val="1+#ppt_h/2"/>
                                          </p:val>
                                        </p:tav>
                                        <p:tav tm="100000">
                                          <p:val>
                                            <p:strVal val="#ppt_y"/>
                                          </p:val>
                                        </p:tav>
                                      </p:tavLst>
                                    </p:anim>
                                  </p:childTnLst>
                                </p:cTn>
                              </p:par>
                            </p:childTnLst>
                          </p:cTn>
                        </p:par>
                        <p:par>
                          <p:cTn id="41" fill="hold">
                            <p:stCondLst>
                              <p:cond delay="8000"/>
                            </p:stCondLst>
                            <p:childTnLst>
                              <p:par>
                                <p:cTn id="42" presetID="1"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8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19" name="TextBox 18"/>
          <p:cNvPicPr>
            <a:picLocks noChangeArrowheads="1"/>
          </p:cNvPicPr>
          <p:nvPr/>
        </p:nvPicPr>
        <p:blipFill>
          <a:blip r:embed="rId4"/>
          <a:srcRect/>
          <a:stretch>
            <a:fillRect/>
          </a:stretch>
        </p:blipFill>
        <p:spPr bwMode="auto">
          <a:xfrm>
            <a:off x="2438400" y="42863"/>
            <a:ext cx="8047038" cy="1962150"/>
          </a:xfrm>
          <a:prstGeom prst="rect">
            <a:avLst/>
          </a:prstGeom>
          <a:noFill/>
          <a:ln w="9525">
            <a:noFill/>
            <a:miter lim="800000"/>
            <a:headEnd/>
            <a:tailEnd/>
          </a:ln>
        </p:spPr>
      </p:pic>
      <p:sp>
        <p:nvSpPr>
          <p:cNvPr id="16" name="Rectangle 3"/>
          <p:cNvSpPr txBox="1">
            <a:spLocks noChangeArrowheads="1"/>
          </p:cNvSpPr>
          <p:nvPr/>
        </p:nvSpPr>
        <p:spPr bwMode="auto">
          <a:xfrm>
            <a:off x="1838325" y="4076700"/>
            <a:ext cx="8997950" cy="2952750"/>
          </a:xfrm>
          <a:prstGeom prst="rect">
            <a:avLst/>
          </a:prstGeom>
          <a:noFill/>
          <a:ln w="9525">
            <a:noFill/>
            <a:miter lim="800000"/>
            <a:headEnd/>
            <a:tailEnd/>
          </a:ln>
        </p:spPr>
        <p:txBody>
          <a:bodyPr anchor="ctr"/>
          <a:lstStyle/>
          <a:p>
            <a:pPr marL="1143000" lvl="2" indent="-228600">
              <a:spcBef>
                <a:spcPct val="20000"/>
              </a:spcBef>
            </a:pPr>
            <a:endParaRPr lang="en-GB" sz="1800">
              <a:latin typeface="Arial Black" pitchFamily="34" charset="0"/>
            </a:endParaRPr>
          </a:p>
          <a:p>
            <a:pPr marL="1143000" lvl="2" indent="-228600">
              <a:spcBef>
                <a:spcPct val="20000"/>
              </a:spcBef>
            </a:pPr>
            <a:endParaRPr lang="en-GB" sz="1800">
              <a:latin typeface="Arial Black" pitchFamily="34" charset="0"/>
            </a:endParaRPr>
          </a:p>
          <a:p>
            <a:pPr marL="1143000" lvl="2" indent="-228600">
              <a:lnSpc>
                <a:spcPct val="90000"/>
              </a:lnSpc>
              <a:spcBef>
                <a:spcPct val="20000"/>
              </a:spcBef>
              <a:buFont typeface="Arial" charset="0"/>
              <a:buNone/>
            </a:pPr>
            <a:r>
              <a:rPr lang="en-GB" sz="1800">
                <a:solidFill>
                  <a:schemeClr val="bg1"/>
                </a:solidFill>
                <a:latin typeface="Arial Black" pitchFamily="34" charset="0"/>
              </a:rPr>
              <a:t>   </a:t>
            </a:r>
            <a:r>
              <a:rPr lang="en-GB" sz="1800">
                <a:latin typeface="Arial Black" pitchFamily="34" charset="0"/>
              </a:rPr>
              <a:t>What can a trained non-licensed contractor do?</a:t>
            </a:r>
          </a:p>
          <a:p>
            <a:pPr marL="1143000" lvl="2" indent="-228600">
              <a:lnSpc>
                <a:spcPct val="90000"/>
              </a:lnSpc>
              <a:spcBef>
                <a:spcPct val="20000"/>
              </a:spcBef>
              <a:buFont typeface="Arial" charset="0"/>
              <a:buChar char="•"/>
            </a:pPr>
            <a:r>
              <a:rPr lang="en-GB" sz="1800">
                <a:latin typeface="Arial Black" pitchFamily="34" charset="0"/>
              </a:rPr>
              <a:t>Drill holes in asbestos insulating board (AIB)</a:t>
            </a:r>
          </a:p>
          <a:p>
            <a:pPr marL="1143000" lvl="2" indent="-228600">
              <a:lnSpc>
                <a:spcPct val="90000"/>
              </a:lnSpc>
              <a:spcBef>
                <a:spcPct val="20000"/>
              </a:spcBef>
              <a:buFont typeface="Arial" charset="0"/>
              <a:buChar char="•"/>
            </a:pPr>
            <a:r>
              <a:rPr lang="en-GB" sz="1800">
                <a:latin typeface="Arial Black" pitchFamily="34" charset="0"/>
              </a:rPr>
              <a:t>Replace light fittings attached to AIB</a:t>
            </a:r>
          </a:p>
          <a:p>
            <a:pPr marL="1143000" lvl="2" indent="-228600">
              <a:lnSpc>
                <a:spcPct val="90000"/>
              </a:lnSpc>
              <a:spcBef>
                <a:spcPct val="20000"/>
              </a:spcBef>
              <a:buFont typeface="Arial" charset="0"/>
              <a:buChar char="•"/>
            </a:pPr>
            <a:r>
              <a:rPr lang="en-GB" sz="1800">
                <a:latin typeface="Arial Black" pitchFamily="34" charset="0"/>
              </a:rPr>
              <a:t>Replace asbestos-containing floor tiles </a:t>
            </a:r>
          </a:p>
          <a:p>
            <a:pPr marL="1143000" lvl="2" indent="-228600">
              <a:lnSpc>
                <a:spcPct val="90000"/>
              </a:lnSpc>
              <a:spcBef>
                <a:spcPct val="20000"/>
              </a:spcBef>
              <a:buFont typeface="Arial" charset="0"/>
              <a:buChar char="•"/>
            </a:pPr>
            <a:r>
              <a:rPr lang="en-GB" sz="1800">
                <a:latin typeface="Arial Black" pitchFamily="34" charset="0"/>
              </a:rPr>
              <a:t>Clean guttering on an asbestos cement roof</a:t>
            </a:r>
          </a:p>
          <a:p>
            <a:pPr marL="1143000" lvl="2" indent="-228600">
              <a:lnSpc>
                <a:spcPct val="90000"/>
              </a:lnSpc>
              <a:spcBef>
                <a:spcPct val="20000"/>
              </a:spcBef>
              <a:buFont typeface="Arial" charset="0"/>
              <a:buChar char="•"/>
            </a:pPr>
            <a:r>
              <a:rPr lang="en-GB" sz="1800">
                <a:latin typeface="Arial Black" pitchFamily="34" charset="0"/>
              </a:rPr>
              <a:t>Anything beyond this type of work requires </a:t>
            </a:r>
          </a:p>
          <a:p>
            <a:pPr marL="1143000" lvl="2" indent="-228600">
              <a:lnSpc>
                <a:spcPct val="90000"/>
              </a:lnSpc>
              <a:spcBef>
                <a:spcPct val="20000"/>
              </a:spcBef>
              <a:buFont typeface="Arial" charset="0"/>
              <a:buNone/>
            </a:pPr>
            <a:r>
              <a:rPr lang="en-GB" sz="1800">
                <a:latin typeface="Arial Black" pitchFamily="34" charset="0"/>
              </a:rPr>
              <a:t>   specialist help</a:t>
            </a:r>
          </a:p>
          <a:p>
            <a:pPr marL="1143000" lvl="2" indent="-228600">
              <a:lnSpc>
                <a:spcPct val="90000"/>
              </a:lnSpc>
              <a:spcBef>
                <a:spcPct val="20000"/>
              </a:spcBef>
              <a:buFont typeface="Arial" charset="0"/>
              <a:buChar char="•"/>
            </a:pPr>
            <a:endParaRPr lang="en-GB" sz="1800">
              <a:latin typeface="Arial Black" pitchFamily="34" charset="0"/>
            </a:endParaRPr>
          </a:p>
          <a:p>
            <a:pPr marL="1143000" lvl="2" indent="-228600">
              <a:lnSpc>
                <a:spcPct val="90000"/>
              </a:lnSpc>
              <a:spcBef>
                <a:spcPct val="20000"/>
              </a:spcBef>
              <a:buFont typeface="Arial" charset="0"/>
              <a:buChar char="•"/>
            </a:pPr>
            <a:endParaRPr lang="en-GB" sz="1800">
              <a:latin typeface="Arial Black" pitchFamily="34" charset="0"/>
            </a:endParaRPr>
          </a:p>
          <a:p>
            <a:pPr marL="1143000" lvl="2" indent="-228600">
              <a:lnSpc>
                <a:spcPct val="90000"/>
              </a:lnSpc>
              <a:spcBef>
                <a:spcPct val="20000"/>
              </a:spcBef>
              <a:buFont typeface="Arial" charset="0"/>
              <a:buNone/>
            </a:pPr>
            <a:endParaRPr lang="en-GB" sz="1800">
              <a:latin typeface="Arial Black" pitchFamily="34" charset="0"/>
            </a:endParaRPr>
          </a:p>
          <a:p>
            <a:pPr marL="342900" indent="-342900">
              <a:lnSpc>
                <a:spcPct val="90000"/>
              </a:lnSpc>
              <a:spcBef>
                <a:spcPct val="20000"/>
              </a:spcBef>
              <a:buFont typeface="Arial" charset="0"/>
              <a:buNone/>
            </a:pPr>
            <a:endParaRPr lang="en-US" sz="1800">
              <a:latin typeface="Arial Black" pitchFamily="34" charset="0"/>
            </a:endParaRPr>
          </a:p>
        </p:txBody>
      </p:sp>
      <p:pic>
        <p:nvPicPr>
          <p:cNvPr id="4" name="Picture 3"/>
          <p:cNvPicPr>
            <a:picLocks noChangeAspect="1" noChangeArrowheads="1"/>
          </p:cNvPicPr>
          <p:nvPr/>
        </p:nvPicPr>
        <p:blipFill>
          <a:blip r:embed="rId5"/>
          <a:srcRect/>
          <a:stretch>
            <a:fillRect/>
          </a:stretch>
        </p:blipFill>
        <p:spPr bwMode="auto">
          <a:xfrm>
            <a:off x="3084513" y="195263"/>
            <a:ext cx="4591050" cy="3468687"/>
          </a:xfrm>
          <a:prstGeom prst="rect">
            <a:avLst/>
          </a:prstGeom>
          <a:noFill/>
          <a:ln w="9525">
            <a:noFill/>
            <a:miter lim="800000"/>
            <a:headEnd/>
            <a:tailEnd/>
          </a:ln>
        </p:spPr>
      </p:pic>
      <p:pic>
        <p:nvPicPr>
          <p:cNvPr id="36872" name="Picture 21"/>
          <p:cNvPicPr>
            <a:picLocks noChangeAspect="1"/>
          </p:cNvPicPr>
          <p:nvPr/>
        </p:nvPicPr>
        <p:blipFill>
          <a:blip r:embed="rId6"/>
          <a:srcRect/>
          <a:stretch>
            <a:fillRect/>
          </a:stretch>
        </p:blipFill>
        <p:spPr bwMode="auto">
          <a:xfrm>
            <a:off x="1962150" y="-127000"/>
            <a:ext cx="1038225" cy="9547225"/>
          </a:xfrm>
          <a:prstGeom prst="rect">
            <a:avLst/>
          </a:prstGeom>
          <a:noFill/>
          <a:ln w="9525">
            <a:noFill/>
            <a:miter lim="800000"/>
            <a:headEnd/>
            <a:tailEnd/>
          </a:ln>
        </p:spPr>
      </p:pic>
      <p:sp>
        <p:nvSpPr>
          <p:cNvPr id="23" name="TextBox 22"/>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17" name="Picture 16" descr="0002068_56BUX.tif"/>
          <p:cNvPicPr>
            <a:picLocks noChangeAspect="1" noChangeArrowheads="1"/>
          </p:cNvPicPr>
          <p:nvPr/>
        </p:nvPicPr>
        <p:blipFill>
          <a:blip r:embed="rId7"/>
          <a:srcRect/>
          <a:stretch>
            <a:fillRect/>
          </a:stretch>
        </p:blipFill>
        <p:spPr bwMode="auto">
          <a:xfrm>
            <a:off x="3925888" y="212725"/>
            <a:ext cx="3657600" cy="3657600"/>
          </a:xfrm>
          <a:prstGeom prst="rect">
            <a:avLst/>
          </a:prstGeom>
          <a:noFill/>
          <a:ln w="9525">
            <a:noFill/>
            <a:miter lim="800000"/>
            <a:headEnd/>
            <a:tailEnd/>
          </a:ln>
        </p:spPr>
      </p:pic>
      <p:pic>
        <p:nvPicPr>
          <p:cNvPr id="26" name="Picture 25" descr="Slide 13 SMALL - tiles.tif"/>
          <p:cNvPicPr>
            <a:picLocks noChangeAspect="1" noChangeArrowheads="1"/>
          </p:cNvPicPr>
          <p:nvPr/>
        </p:nvPicPr>
        <p:blipFill>
          <a:blip r:embed="rId8"/>
          <a:srcRect/>
          <a:stretch>
            <a:fillRect/>
          </a:stretch>
        </p:blipFill>
        <p:spPr bwMode="auto">
          <a:xfrm>
            <a:off x="4121150" y="554038"/>
            <a:ext cx="4529138" cy="3341687"/>
          </a:xfrm>
          <a:prstGeom prst="rect">
            <a:avLst/>
          </a:prstGeom>
          <a:noFill/>
          <a:ln w="9525">
            <a:noFill/>
            <a:miter lim="800000"/>
            <a:headEnd/>
            <a:tailEnd/>
          </a:ln>
        </p:spPr>
      </p:pic>
      <p:pic>
        <p:nvPicPr>
          <p:cNvPr id="27" name="Picture 26" descr="Slide 13small - roof.jpg"/>
          <p:cNvPicPr>
            <a:picLocks noChangeAspect="1" noChangeArrowheads="1"/>
          </p:cNvPicPr>
          <p:nvPr/>
        </p:nvPicPr>
        <p:blipFill>
          <a:blip r:embed="rId9"/>
          <a:srcRect/>
          <a:stretch>
            <a:fillRect/>
          </a:stretch>
        </p:blipFill>
        <p:spPr bwMode="auto">
          <a:xfrm>
            <a:off x="4144963" y="665163"/>
            <a:ext cx="4449762" cy="324167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2000"/>
                                        <p:tgtEl>
                                          <p:spTgt spid="16">
                                            <p:txEl>
                                              <p:pRg st="2" end="2"/>
                                            </p:txEl>
                                          </p:spTgt>
                                        </p:tgtEl>
                                      </p:cBhvr>
                                    </p:animEffect>
                                    <p:anim calcmode="lin" valueType="num">
                                      <p:cBhvr>
                                        <p:cTn id="16"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nodeType="afterEffect">
                                  <p:stCondLst>
                                    <p:cond delay="200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2000"/>
                                        <p:tgtEl>
                                          <p:spTgt spid="16">
                                            <p:txEl>
                                              <p:pRg st="3" end="3"/>
                                            </p:txEl>
                                          </p:spTgt>
                                        </p:tgtEl>
                                      </p:cBhvr>
                                    </p:animEffect>
                                    <p:anim calcmode="lin" valueType="num">
                                      <p:cBhvr>
                                        <p:cTn id="22" dur="2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9000"/>
                            </p:stCondLst>
                            <p:childTnLst>
                              <p:par>
                                <p:cTn id="25" presetID="10" presetClass="entr" presetSubtype="0" fill="hold"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par>
                          <p:cTn id="28" fill="hold">
                            <p:stCondLst>
                              <p:cond delay="11500"/>
                            </p:stCondLst>
                            <p:childTnLst>
                              <p:par>
                                <p:cTn id="29" presetID="42" presetClass="entr" presetSubtype="0" fill="hold"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2000"/>
                                        <p:tgtEl>
                                          <p:spTgt spid="16">
                                            <p:txEl>
                                              <p:pRg st="4" end="4"/>
                                            </p:txEl>
                                          </p:spTgt>
                                        </p:tgtEl>
                                      </p:cBhvr>
                                    </p:animEffect>
                                    <p:anim calcmode="lin" valueType="num">
                                      <p:cBhvr>
                                        <p:cTn id="32"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par>
                          <p:cTn id="38" fill="hold">
                            <p:stCondLst>
                              <p:cond delay="15500"/>
                            </p:stCondLst>
                            <p:childTnLst>
                              <p:par>
                                <p:cTn id="39" presetID="42" presetClass="entr" presetSubtype="0" fill="hold"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2000"/>
                                        <p:tgtEl>
                                          <p:spTgt spid="16">
                                            <p:txEl>
                                              <p:pRg st="5" end="5"/>
                                            </p:txEl>
                                          </p:spTgt>
                                        </p:tgtEl>
                                      </p:cBhvr>
                                    </p:animEffect>
                                    <p:anim calcmode="lin" valueType="num">
                                      <p:cBhvr>
                                        <p:cTn id="42" dur="2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2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175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000"/>
                                        <p:tgtEl>
                                          <p:spTgt spid="26"/>
                                        </p:tgtEl>
                                      </p:cBhvr>
                                    </p:animEffect>
                                  </p:childTnLst>
                                </p:cTn>
                              </p:par>
                            </p:childTnLst>
                          </p:cTn>
                        </p:par>
                        <p:par>
                          <p:cTn id="48" fill="hold">
                            <p:stCondLst>
                              <p:cond delay="19500"/>
                            </p:stCondLst>
                            <p:childTnLst>
                              <p:par>
                                <p:cTn id="49" presetID="42" presetClass="entr" presetSubtype="0" fill="hold" nodeType="after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animEffect transition="in" filter="fade">
                                      <p:cBhvr>
                                        <p:cTn id="51" dur="2000"/>
                                        <p:tgtEl>
                                          <p:spTgt spid="16">
                                            <p:txEl>
                                              <p:pRg st="6" end="6"/>
                                            </p:txEl>
                                          </p:spTgt>
                                        </p:tgtEl>
                                      </p:cBhvr>
                                    </p:animEffect>
                                    <p:anim calcmode="lin" valueType="num">
                                      <p:cBhvr>
                                        <p:cTn id="52" dur="2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3" dur="2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21500"/>
                            </p:stCondLst>
                            <p:childTnLst>
                              <p:par>
                                <p:cTn id="55" presetID="10"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2000"/>
                                        <p:tgtEl>
                                          <p:spTgt spid="27"/>
                                        </p:tgtEl>
                                      </p:cBhvr>
                                    </p:animEffect>
                                  </p:childTnLst>
                                </p:cTn>
                              </p:par>
                            </p:childTnLst>
                          </p:cTn>
                        </p:par>
                        <p:par>
                          <p:cTn id="58" fill="hold">
                            <p:stCondLst>
                              <p:cond delay="23500"/>
                            </p:stCondLst>
                            <p:childTnLst>
                              <p:par>
                                <p:cTn id="59" presetID="42" presetClass="entr" presetSubtype="0" fill="hold" nodeType="afterEffect">
                                  <p:stCondLst>
                                    <p:cond delay="0"/>
                                  </p:stCondLst>
                                  <p:childTnLst>
                                    <p:set>
                                      <p:cBhvr>
                                        <p:cTn id="60" dur="1" fill="hold">
                                          <p:stCondLst>
                                            <p:cond delay="0"/>
                                          </p:stCondLst>
                                        </p:cTn>
                                        <p:tgtEl>
                                          <p:spTgt spid="16">
                                            <p:txEl>
                                              <p:pRg st="7" end="7"/>
                                            </p:txEl>
                                          </p:spTgt>
                                        </p:tgtEl>
                                        <p:attrNameLst>
                                          <p:attrName>style.visibility</p:attrName>
                                        </p:attrNameLst>
                                      </p:cBhvr>
                                      <p:to>
                                        <p:strVal val="visible"/>
                                      </p:to>
                                    </p:set>
                                    <p:animEffect transition="in" filter="fade">
                                      <p:cBhvr>
                                        <p:cTn id="61" dur="2000"/>
                                        <p:tgtEl>
                                          <p:spTgt spid="16">
                                            <p:txEl>
                                              <p:pRg st="7" end="7"/>
                                            </p:txEl>
                                          </p:spTgt>
                                        </p:tgtEl>
                                      </p:cBhvr>
                                    </p:animEffect>
                                    <p:anim calcmode="lin" valueType="num">
                                      <p:cBhvr>
                                        <p:cTn id="62" dur="2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63" dur="2000" fill="hold"/>
                                        <p:tgtEl>
                                          <p:spTgt spid="16">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xEl>
                                              <p:pRg st="8" end="8"/>
                                            </p:txEl>
                                          </p:spTgt>
                                        </p:tgtEl>
                                        <p:attrNameLst>
                                          <p:attrName>style.visibility</p:attrName>
                                        </p:attrNameLst>
                                      </p:cBhvr>
                                      <p:to>
                                        <p:strVal val="visible"/>
                                      </p:to>
                                    </p:set>
                                    <p:animEffect transition="in" filter="fade">
                                      <p:cBhvr>
                                        <p:cTn id="66" dur="2000"/>
                                        <p:tgtEl>
                                          <p:spTgt spid="16">
                                            <p:txEl>
                                              <p:pRg st="8" end="8"/>
                                            </p:txEl>
                                          </p:spTgt>
                                        </p:tgtEl>
                                      </p:cBhvr>
                                    </p:animEffect>
                                    <p:anim calcmode="lin" valueType="num">
                                      <p:cBhvr>
                                        <p:cTn id="67" dur="2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68" dur="2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69" fill="hold">
                            <p:stCondLst>
                              <p:cond delay="25500"/>
                            </p:stCondLst>
                            <p:childTnLst>
                              <p:par>
                                <p:cTn id="70" presetID="1" presetClass="entr" presetSubtype="0" fill="hold" grpId="0" nodeType="afterEffect">
                                  <p:stCondLst>
                                    <p:cond delay="200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09871" y="5351562"/>
            <a:ext cx="1453257" cy="146784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73009" y="2338556"/>
            <a:ext cx="1526983" cy="1524832"/>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40969" name="Picture 19"/>
          <p:cNvPicPr>
            <a:picLocks noChangeAspect="1"/>
          </p:cNvPicPr>
          <p:nvPr/>
        </p:nvPicPr>
        <p:blipFill>
          <a:blip r:embed="rId6"/>
          <a:srcRect/>
          <a:stretch>
            <a:fillRect/>
          </a:stretch>
        </p:blipFill>
        <p:spPr bwMode="auto">
          <a:xfrm>
            <a:off x="1962150" y="-127000"/>
            <a:ext cx="1038225" cy="9547225"/>
          </a:xfrm>
          <a:prstGeom prst="rect">
            <a:avLst/>
          </a:prstGeom>
          <a:noFill/>
          <a:ln w="9525">
            <a:noFill/>
            <a:miter lim="800000"/>
            <a:headEnd/>
            <a:tailEnd/>
          </a:ln>
        </p:spPr>
      </p:pic>
      <p:sp>
        <p:nvSpPr>
          <p:cNvPr id="21" name="TextBox 20"/>
          <p:cNvSpPr txBox="1"/>
          <p:nvPr/>
        </p:nvSpPr>
        <p:spPr>
          <a:xfrm>
            <a:off x="714375" y="5851525"/>
            <a:ext cx="1000125" cy="1077218"/>
          </a:xfrm>
          <a:prstGeom prst="rect">
            <a:avLst/>
          </a:prstGeom>
          <a:noFill/>
          <a:ln>
            <a:noFill/>
          </a:ln>
        </p:spPr>
        <p:txBody>
          <a:bodyPr>
            <a:spAutoFit/>
          </a:bodyPr>
          <a:lstStyle/>
          <a:p>
            <a:pPr algn="ctr">
              <a:defRPr/>
            </a:pPr>
            <a:r>
              <a:rPr lang="en-GB" sz="2000" dirty="0">
                <a:effectLst>
                  <a:outerShdw blurRad="38100" dist="38100" dir="2700000" algn="tl">
                    <a:srgbClr val="C0C0C0"/>
                  </a:outerShdw>
                </a:effectLst>
                <a:latin typeface="Arial Black" pitchFamily="34" charset="0"/>
              </a:rPr>
              <a:t>c</a:t>
            </a:r>
            <a:r>
              <a:rPr lang="en-GB" sz="2000" dirty="0" smtClean="0">
                <a:effectLst>
                  <a:outerShdw blurRad="38100" dist="38100" dir="2700000" algn="tl">
                    <a:srgbClr val="C0C0C0"/>
                  </a:outerShdw>
                </a:effectLst>
                <a:latin typeface="Arial Black" pitchFamily="34" charset="0"/>
              </a:rPr>
              <a:t>lick</a:t>
            </a:r>
          </a:p>
          <a:p>
            <a:pPr algn="ctr">
              <a:defRPr/>
            </a:pPr>
            <a:r>
              <a:rPr lang="en-GB" sz="2000" dirty="0" smtClean="0">
                <a:effectLst>
                  <a:outerShdw blurRad="38100" dist="38100" dir="2700000" algn="tl">
                    <a:srgbClr val="C0C0C0"/>
                  </a:outerShdw>
                </a:effectLst>
                <a:latin typeface="Arial Black" pitchFamily="34" charset="0"/>
              </a:rPr>
              <a:t>now</a:t>
            </a:r>
            <a:endParaRPr lang="en-GB" sz="2000" dirty="0">
              <a:effectLst>
                <a:outerShdw blurRad="38100" dist="38100" dir="2700000" algn="tl">
                  <a:srgbClr val="C0C0C0"/>
                </a:outerShdw>
              </a:effectLst>
              <a:latin typeface="Arial Black" pitchFamily="34" charset="0"/>
            </a:endParaRPr>
          </a:p>
          <a:p>
            <a:pPr>
              <a:defRPr/>
            </a:pPr>
            <a:endParaRPr lang="en-GB" dirty="0">
              <a:effectLst>
                <a:outerShdw blurRad="38100" dist="38100" dir="2700000" algn="tl">
                  <a:srgbClr val="C0C0C0"/>
                </a:outerShdw>
              </a:effectLst>
            </a:endParaRPr>
          </a:p>
        </p:txBody>
      </p:sp>
      <p:sp>
        <p:nvSpPr>
          <p:cNvPr id="2" name="TextBox 1"/>
          <p:cNvSpPr txBox="1"/>
          <p:nvPr/>
        </p:nvSpPr>
        <p:spPr>
          <a:xfrm>
            <a:off x="4556970" y="1875006"/>
            <a:ext cx="5643563" cy="646331"/>
          </a:xfrm>
          <a:prstGeom prst="rect">
            <a:avLst/>
          </a:prstGeom>
          <a:noFill/>
        </p:spPr>
        <p:txBody>
          <a:bodyPr wrap="square" rtlCol="0">
            <a:spAutoFit/>
          </a:bodyPr>
          <a:lstStyle/>
          <a:p>
            <a:r>
              <a:rPr lang="en-GB" sz="3600" b="1" i="1" dirty="0" smtClean="0">
                <a:solidFill>
                  <a:schemeClr val="accent1">
                    <a:lumMod val="75000"/>
                  </a:schemeClr>
                </a:solidFill>
              </a:rPr>
              <a:t>3 Key Principles:</a:t>
            </a:r>
            <a:endParaRPr lang="en-GB" sz="3600" b="1" i="1" dirty="0">
              <a:solidFill>
                <a:schemeClr val="accent1">
                  <a:lumMod val="75000"/>
                </a:schemeClr>
              </a:solidFill>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999010" y="3838856"/>
            <a:ext cx="1544051" cy="1548995"/>
          </a:xfrm>
          <a:prstGeom prst="rect">
            <a:avLst/>
          </a:prstGeom>
        </p:spPr>
      </p:pic>
      <p:sp>
        <p:nvSpPr>
          <p:cNvPr id="9" name="TextBox 8"/>
          <p:cNvSpPr txBox="1"/>
          <p:nvPr/>
        </p:nvSpPr>
        <p:spPr>
          <a:xfrm>
            <a:off x="5148064" y="2564109"/>
            <a:ext cx="3141589" cy="1200329"/>
          </a:xfrm>
          <a:prstGeom prst="rect">
            <a:avLst/>
          </a:prstGeom>
          <a:noFill/>
        </p:spPr>
        <p:txBody>
          <a:bodyPr wrap="square" rtlCol="0">
            <a:spAutoFit/>
          </a:bodyPr>
          <a:lstStyle/>
          <a:p>
            <a:r>
              <a:rPr lang="en-GB" sz="3600" b="1" dirty="0" smtClean="0">
                <a:solidFill>
                  <a:schemeClr val="accent1">
                    <a:lumMod val="75000"/>
                  </a:schemeClr>
                </a:solidFill>
              </a:rPr>
              <a:t>Wear the right kit</a:t>
            </a:r>
          </a:p>
        </p:txBody>
      </p:sp>
      <p:pic>
        <p:nvPicPr>
          <p:cNvPr id="20" name="TextBox 18"/>
          <p:cNvPicPr>
            <a:picLocks noChangeArrowheads="1"/>
          </p:cNvPicPr>
          <p:nvPr/>
        </p:nvPicPr>
        <p:blipFill>
          <a:blip r:embed="rId8"/>
          <a:srcRect/>
          <a:stretch>
            <a:fillRect/>
          </a:stretch>
        </p:blipFill>
        <p:spPr bwMode="auto">
          <a:xfrm>
            <a:off x="2481262" y="-127000"/>
            <a:ext cx="6997700" cy="1962150"/>
          </a:xfrm>
          <a:prstGeom prst="rect">
            <a:avLst/>
          </a:prstGeom>
          <a:noFill/>
          <a:ln w="9525">
            <a:noFill/>
            <a:miter lim="800000"/>
            <a:headEnd/>
            <a:tailEnd/>
          </a:ln>
        </p:spPr>
      </p:pic>
      <p:sp>
        <p:nvSpPr>
          <p:cNvPr id="3" name="TextBox 2"/>
          <p:cNvSpPr txBox="1"/>
          <p:nvPr/>
        </p:nvSpPr>
        <p:spPr>
          <a:xfrm>
            <a:off x="5144368" y="4013188"/>
            <a:ext cx="3141589" cy="1200329"/>
          </a:xfrm>
          <a:prstGeom prst="rect">
            <a:avLst/>
          </a:prstGeom>
          <a:noFill/>
        </p:spPr>
        <p:txBody>
          <a:bodyPr wrap="square" rtlCol="0">
            <a:spAutoFit/>
          </a:bodyPr>
          <a:lstStyle/>
          <a:p>
            <a:pPr lvl="0"/>
            <a:r>
              <a:rPr lang="en-GB" sz="3600" b="1" dirty="0">
                <a:solidFill>
                  <a:srgbClr val="4F81BD">
                    <a:lumMod val="75000"/>
                  </a:srgbClr>
                </a:solidFill>
              </a:rPr>
              <a:t>Keep dust </a:t>
            </a:r>
            <a:r>
              <a:rPr lang="en-GB" sz="3600" b="1" dirty="0" smtClean="0">
                <a:solidFill>
                  <a:srgbClr val="4F81BD">
                    <a:lumMod val="75000"/>
                  </a:srgbClr>
                </a:solidFill>
              </a:rPr>
              <a:t>down</a:t>
            </a:r>
            <a:endParaRPr lang="en-GB" sz="3600" b="1" dirty="0">
              <a:solidFill>
                <a:srgbClr val="4F81BD">
                  <a:lumMod val="75000"/>
                </a:srgbClr>
              </a:solidFill>
            </a:endParaRPr>
          </a:p>
        </p:txBody>
      </p:sp>
      <p:sp>
        <p:nvSpPr>
          <p:cNvPr id="4" name="TextBox 3"/>
          <p:cNvSpPr txBox="1"/>
          <p:nvPr/>
        </p:nvSpPr>
        <p:spPr>
          <a:xfrm>
            <a:off x="5148064" y="5387851"/>
            <a:ext cx="3168352" cy="1200329"/>
          </a:xfrm>
          <a:prstGeom prst="rect">
            <a:avLst/>
          </a:prstGeom>
          <a:noFill/>
        </p:spPr>
        <p:txBody>
          <a:bodyPr wrap="square" rtlCol="0">
            <a:spAutoFit/>
          </a:bodyPr>
          <a:lstStyle/>
          <a:p>
            <a:pPr lvl="0"/>
            <a:r>
              <a:rPr lang="en-GB" sz="3600" b="1" dirty="0">
                <a:solidFill>
                  <a:srgbClr val="4F81BD">
                    <a:lumMod val="75000"/>
                  </a:srgbClr>
                </a:solidFill>
              </a:rPr>
              <a:t>Clean up properly</a:t>
            </a:r>
          </a:p>
        </p:txBody>
      </p:sp>
    </p:spTree>
    <p:extLst>
      <p:ext uri="{BB962C8B-B14F-4D97-AF65-F5344CB8AC3E}">
        <p14:creationId xmlns:p14="http://schemas.microsoft.com/office/powerpoint/2010/main" val="32183577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6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400"/>
                                        <p:tgtEl>
                                          <p:spTgt spid="6"/>
                                        </p:tgtEl>
                                      </p:cBhvr>
                                    </p:animEffect>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100" fill="hold"/>
                                        <p:tgtEl>
                                          <p:spTgt spid="9"/>
                                        </p:tgtEl>
                                        <p:attrNameLst>
                                          <p:attrName>ppt_x</p:attrName>
                                        </p:attrNameLst>
                                      </p:cBhvr>
                                      <p:tavLst>
                                        <p:tav tm="0">
                                          <p:val>
                                            <p:strVal val="#ppt_x"/>
                                          </p:val>
                                        </p:tav>
                                        <p:tav tm="100000">
                                          <p:val>
                                            <p:strVal val="#ppt_x"/>
                                          </p:val>
                                        </p:tav>
                                      </p:tavLst>
                                    </p:anim>
                                    <p:anim calcmode="lin" valueType="num">
                                      <p:cBhvr additive="base">
                                        <p:cTn id="21" dur="11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41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400"/>
                                        <p:tgtEl>
                                          <p:spTgt spid="7"/>
                                        </p:tgtEl>
                                      </p:cBhvr>
                                    </p:animEffect>
                                  </p:childTnLst>
                                </p:cTn>
                              </p:par>
                            </p:childTnLst>
                          </p:cTn>
                        </p:par>
                        <p:par>
                          <p:cTn id="26" fill="hold">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100" fill="hold"/>
                                        <p:tgtEl>
                                          <p:spTgt spid="3"/>
                                        </p:tgtEl>
                                        <p:attrNameLst>
                                          <p:attrName>ppt_x</p:attrName>
                                        </p:attrNameLst>
                                      </p:cBhvr>
                                      <p:tavLst>
                                        <p:tav tm="0">
                                          <p:val>
                                            <p:strVal val="#ppt_x"/>
                                          </p:val>
                                        </p:tav>
                                        <p:tav tm="100000">
                                          <p:val>
                                            <p:strVal val="#ppt_x"/>
                                          </p:val>
                                        </p:tav>
                                      </p:tavLst>
                                    </p:anim>
                                    <p:anim calcmode="lin" valueType="num">
                                      <p:cBhvr additive="base">
                                        <p:cTn id="30" dur="11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56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400"/>
                                        <p:tgtEl>
                                          <p:spTgt spid="8"/>
                                        </p:tgtEl>
                                      </p:cBhvr>
                                    </p:animEffect>
                                  </p:childTnLst>
                                </p:cTn>
                              </p:par>
                            </p:childTnLst>
                          </p:cTn>
                        </p:par>
                        <p:par>
                          <p:cTn id="35" fill="hold">
                            <p:stCondLst>
                              <p:cond delay="6000"/>
                            </p:stCondLst>
                            <p:childTnLst>
                              <p:par>
                                <p:cTn id="36" presetID="2" presetClass="entr" presetSubtype="4"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100" fill="hold"/>
                                        <p:tgtEl>
                                          <p:spTgt spid="4"/>
                                        </p:tgtEl>
                                        <p:attrNameLst>
                                          <p:attrName>ppt_x</p:attrName>
                                        </p:attrNameLst>
                                      </p:cBhvr>
                                      <p:tavLst>
                                        <p:tav tm="0">
                                          <p:val>
                                            <p:strVal val="#ppt_x"/>
                                          </p:val>
                                        </p:tav>
                                        <p:tav tm="100000">
                                          <p:val>
                                            <p:strVal val="#ppt_x"/>
                                          </p:val>
                                        </p:tav>
                                      </p:tavLst>
                                    </p:anim>
                                    <p:anim calcmode="lin" valueType="num">
                                      <p:cBhvr additive="base">
                                        <p:cTn id="39" dur="1100" fill="hold"/>
                                        <p:tgtEl>
                                          <p:spTgt spid="4"/>
                                        </p:tgtEl>
                                        <p:attrNameLst>
                                          <p:attrName>ppt_y</p:attrName>
                                        </p:attrNameLst>
                                      </p:cBhvr>
                                      <p:tavLst>
                                        <p:tav tm="0">
                                          <p:val>
                                            <p:strVal val="1+#ppt_h/2"/>
                                          </p:val>
                                        </p:tav>
                                        <p:tav tm="100000">
                                          <p:val>
                                            <p:strVal val="#ppt_y"/>
                                          </p:val>
                                        </p:tav>
                                      </p:tavLst>
                                    </p:anim>
                                  </p:childTnLst>
                                </p:cTn>
                              </p:par>
                            </p:childTnLst>
                          </p:cTn>
                        </p:par>
                        <p:par>
                          <p:cTn id="40" fill="hold">
                            <p:stCondLst>
                              <p:cond delay="7100"/>
                            </p:stCondLst>
                            <p:childTnLst>
                              <p:par>
                                <p:cTn id="41" presetID="1"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9"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19" name="TextBox 18"/>
          <p:cNvPicPr>
            <a:picLocks noChangeArrowheads="1"/>
          </p:cNvPicPr>
          <p:nvPr/>
        </p:nvPicPr>
        <p:blipFill>
          <a:blip r:embed="rId4"/>
          <a:srcRect/>
          <a:stretch>
            <a:fillRect/>
          </a:stretch>
        </p:blipFill>
        <p:spPr bwMode="auto">
          <a:xfrm>
            <a:off x="2438400" y="42863"/>
            <a:ext cx="6997700" cy="1962150"/>
          </a:xfrm>
          <a:prstGeom prst="rect">
            <a:avLst/>
          </a:prstGeom>
          <a:noFill/>
          <a:ln w="9525">
            <a:noFill/>
            <a:miter lim="800000"/>
            <a:headEnd/>
            <a:tailEnd/>
          </a:ln>
        </p:spPr>
      </p:pic>
      <p:sp>
        <p:nvSpPr>
          <p:cNvPr id="16" name="Rectangle 3"/>
          <p:cNvSpPr txBox="1">
            <a:spLocks noChangeArrowheads="1"/>
          </p:cNvSpPr>
          <p:nvPr/>
        </p:nvSpPr>
        <p:spPr bwMode="auto">
          <a:xfrm>
            <a:off x="2827412" y="4166636"/>
            <a:ext cx="6489552" cy="2952750"/>
          </a:xfrm>
          <a:prstGeom prst="rect">
            <a:avLst/>
          </a:prstGeom>
          <a:noFill/>
          <a:ln w="9525">
            <a:noFill/>
            <a:miter lim="800000"/>
            <a:headEnd/>
            <a:tailEnd/>
          </a:ln>
        </p:spPr>
        <p:txBody>
          <a:bodyPr anchor="ctr"/>
          <a:lstStyle/>
          <a:p>
            <a:pPr marL="1143000" lvl="2" indent="-228600">
              <a:spcBef>
                <a:spcPct val="20000"/>
              </a:spcBef>
            </a:pPr>
            <a:endParaRPr lang="en-GB" sz="1800" dirty="0">
              <a:latin typeface="Arial Black" pitchFamily="34" charset="0"/>
            </a:endParaRPr>
          </a:p>
          <a:p>
            <a:pPr marL="1143000" lvl="2" indent="-228600">
              <a:spcBef>
                <a:spcPct val="20000"/>
              </a:spcBef>
            </a:pPr>
            <a:endParaRPr lang="en-GB" sz="1800" dirty="0">
              <a:latin typeface="Arial Black" pitchFamily="34" charset="0"/>
            </a:endParaRPr>
          </a:p>
          <a:p>
            <a:pPr marL="342900" indent="-342900">
              <a:lnSpc>
                <a:spcPct val="90000"/>
              </a:lnSpc>
              <a:spcBef>
                <a:spcPct val="20000"/>
              </a:spcBef>
              <a:buFont typeface="Arial" charset="0"/>
              <a:buChar char="•"/>
            </a:pPr>
            <a:r>
              <a:rPr lang="en-US" sz="1800" dirty="0">
                <a:latin typeface="Arial Black" pitchFamily="34" charset="0"/>
              </a:rPr>
              <a:t>Wear a disposable, correctly </a:t>
            </a:r>
            <a:r>
              <a:rPr lang="en-US" sz="1800" dirty="0" smtClean="0">
                <a:latin typeface="Arial Black" pitchFamily="34" charset="0"/>
              </a:rPr>
              <a:t>fitted FFP3 </a:t>
            </a:r>
            <a:r>
              <a:rPr lang="en-US" sz="1800" dirty="0">
                <a:latin typeface="Arial Black" pitchFamily="34" charset="0"/>
              </a:rPr>
              <a:t>face mask </a:t>
            </a:r>
            <a:endParaRPr lang="en-US" sz="1800" dirty="0" smtClean="0">
              <a:latin typeface="Arial Black" pitchFamily="34" charset="0"/>
            </a:endParaRPr>
          </a:p>
          <a:p>
            <a:pPr marL="342900" indent="-342900">
              <a:lnSpc>
                <a:spcPct val="90000"/>
              </a:lnSpc>
              <a:spcBef>
                <a:spcPct val="20000"/>
              </a:spcBef>
              <a:buFont typeface="Arial" charset="0"/>
              <a:buChar char="•"/>
            </a:pPr>
            <a:r>
              <a:rPr lang="en-US" sz="1800" dirty="0" smtClean="0">
                <a:latin typeface="Arial Black" pitchFamily="34" charset="0"/>
              </a:rPr>
              <a:t>Use Type </a:t>
            </a:r>
            <a:r>
              <a:rPr lang="en-US" sz="1800" dirty="0">
                <a:latin typeface="Arial Black" pitchFamily="34" charset="0"/>
              </a:rPr>
              <a:t>5 disposable overalls </a:t>
            </a:r>
            <a:r>
              <a:rPr lang="en-US" sz="1800" dirty="0" smtClean="0">
                <a:latin typeface="Arial Black" pitchFamily="34" charset="0"/>
              </a:rPr>
              <a:t>to </a:t>
            </a:r>
            <a:r>
              <a:rPr lang="en-US" sz="1800" dirty="0">
                <a:latin typeface="Arial Black" pitchFamily="34" charset="0"/>
              </a:rPr>
              <a:t>stop </a:t>
            </a:r>
            <a:r>
              <a:rPr lang="en-US" sz="1800" dirty="0" smtClean="0">
                <a:latin typeface="Arial Black" pitchFamily="34" charset="0"/>
              </a:rPr>
              <a:t>the tiny </a:t>
            </a:r>
            <a:r>
              <a:rPr lang="en-US" sz="1800" dirty="0">
                <a:latin typeface="Arial Black" pitchFamily="34" charset="0"/>
              </a:rPr>
              <a:t>asbestos fibres getting on your </a:t>
            </a:r>
            <a:r>
              <a:rPr lang="en-US" sz="1800" dirty="0" smtClean="0">
                <a:latin typeface="Arial Black" pitchFamily="34" charset="0"/>
              </a:rPr>
              <a:t>clothes.  </a:t>
            </a:r>
          </a:p>
          <a:p>
            <a:pPr marL="342900" indent="-342900">
              <a:lnSpc>
                <a:spcPct val="90000"/>
              </a:lnSpc>
              <a:spcBef>
                <a:spcPct val="20000"/>
              </a:spcBef>
              <a:buFont typeface="Arial" charset="0"/>
              <a:buChar char="•"/>
            </a:pPr>
            <a:r>
              <a:rPr lang="en-US" sz="1800" dirty="0" smtClean="0">
                <a:latin typeface="Arial Black" pitchFamily="34" charset="0"/>
              </a:rPr>
              <a:t>Don’t </a:t>
            </a:r>
            <a:r>
              <a:rPr lang="en-US" sz="1800" dirty="0">
                <a:latin typeface="Arial Black" pitchFamily="34" charset="0"/>
              </a:rPr>
              <a:t>reuse </a:t>
            </a:r>
            <a:r>
              <a:rPr lang="en-US" sz="1800" dirty="0" smtClean="0">
                <a:latin typeface="Arial Black" pitchFamily="34" charset="0"/>
              </a:rPr>
              <a:t>overalls </a:t>
            </a:r>
            <a:r>
              <a:rPr lang="en-US" sz="1800" dirty="0">
                <a:latin typeface="Arial Black" pitchFamily="34" charset="0"/>
              </a:rPr>
              <a:t>and </a:t>
            </a:r>
            <a:r>
              <a:rPr lang="en-US" sz="1800" dirty="0" smtClean="0">
                <a:latin typeface="Arial Black" pitchFamily="34" charset="0"/>
              </a:rPr>
              <a:t>masks – </a:t>
            </a:r>
            <a:r>
              <a:rPr lang="en-US" sz="1800" dirty="0">
                <a:latin typeface="Arial Black" pitchFamily="34" charset="0"/>
              </a:rPr>
              <a:t>dispose of them safely as </a:t>
            </a:r>
            <a:r>
              <a:rPr lang="en-US" sz="1800" dirty="0" smtClean="0">
                <a:latin typeface="Arial Black" pitchFamily="34" charset="0"/>
              </a:rPr>
              <a:t>hazardous waste, don’t </a:t>
            </a:r>
            <a:r>
              <a:rPr lang="en-US" sz="1800" dirty="0">
                <a:latin typeface="Arial Black" pitchFamily="34" charset="0"/>
              </a:rPr>
              <a:t>take them </a:t>
            </a:r>
            <a:r>
              <a:rPr lang="en-US" sz="1800" dirty="0" smtClean="0">
                <a:latin typeface="Arial Black" pitchFamily="34" charset="0"/>
              </a:rPr>
              <a:t>home</a:t>
            </a:r>
          </a:p>
          <a:p>
            <a:pPr marL="342900" indent="-342900">
              <a:lnSpc>
                <a:spcPct val="90000"/>
              </a:lnSpc>
              <a:spcBef>
                <a:spcPct val="20000"/>
              </a:spcBef>
              <a:buFont typeface="Arial" charset="0"/>
              <a:buChar char="•"/>
            </a:pPr>
            <a:r>
              <a:rPr lang="en-US" sz="1800" dirty="0" smtClean="0">
                <a:latin typeface="Arial Black" pitchFamily="34" charset="0"/>
              </a:rPr>
              <a:t>Make </a:t>
            </a:r>
            <a:r>
              <a:rPr lang="en-US" sz="1800" dirty="0">
                <a:latin typeface="Arial Black" pitchFamily="34" charset="0"/>
              </a:rPr>
              <a:t>sure you put the legs of the overalls over the top of your footwear – don’t </a:t>
            </a:r>
            <a:r>
              <a:rPr lang="en-US" sz="1800" dirty="0" smtClean="0">
                <a:latin typeface="Arial Black" pitchFamily="34" charset="0"/>
              </a:rPr>
              <a:t>tuck</a:t>
            </a:r>
          </a:p>
          <a:p>
            <a:pPr marL="342900" indent="-342900">
              <a:lnSpc>
                <a:spcPct val="90000"/>
              </a:lnSpc>
              <a:spcBef>
                <a:spcPct val="20000"/>
              </a:spcBef>
            </a:pPr>
            <a:r>
              <a:rPr lang="en-US" sz="1400" dirty="0" smtClean="0">
                <a:latin typeface="Arial Black" pitchFamily="34" charset="0"/>
                <a:sym typeface="Wingdings" pitchFamily="2" charset="2"/>
              </a:rPr>
              <a:t>    </a:t>
            </a:r>
            <a:r>
              <a:rPr lang="en-US" sz="1800" dirty="0">
                <a:latin typeface="Arial Black" pitchFamily="34" charset="0"/>
              </a:rPr>
              <a:t>Don’t eat, drink or smoke in the workplace</a:t>
            </a:r>
          </a:p>
          <a:p>
            <a:pPr marL="1143000" lvl="2" indent="-228600">
              <a:lnSpc>
                <a:spcPct val="90000"/>
              </a:lnSpc>
              <a:spcBef>
                <a:spcPct val="20000"/>
              </a:spcBef>
              <a:buFont typeface="Arial" charset="0"/>
              <a:buChar char="•"/>
            </a:pPr>
            <a:endParaRPr lang="en-GB" sz="1800" dirty="0">
              <a:latin typeface="Arial Black" pitchFamily="34" charset="0"/>
            </a:endParaRPr>
          </a:p>
          <a:p>
            <a:pPr marL="1143000" lvl="2" indent="-228600">
              <a:lnSpc>
                <a:spcPct val="90000"/>
              </a:lnSpc>
              <a:spcBef>
                <a:spcPct val="20000"/>
              </a:spcBef>
              <a:buFont typeface="Arial" charset="0"/>
              <a:buChar char="•"/>
            </a:pPr>
            <a:endParaRPr lang="en-GB" sz="1800" dirty="0">
              <a:latin typeface="Arial Black" pitchFamily="34" charset="0"/>
            </a:endParaRPr>
          </a:p>
          <a:p>
            <a:pPr marL="1143000" lvl="2" indent="-228600">
              <a:lnSpc>
                <a:spcPct val="90000"/>
              </a:lnSpc>
              <a:spcBef>
                <a:spcPct val="20000"/>
              </a:spcBef>
              <a:buFont typeface="Arial" charset="0"/>
              <a:buNone/>
            </a:pPr>
            <a:endParaRPr lang="en-GB" sz="1800" dirty="0">
              <a:latin typeface="Arial Black" pitchFamily="34" charset="0"/>
            </a:endParaRPr>
          </a:p>
          <a:p>
            <a:pPr marL="342900" indent="-342900">
              <a:lnSpc>
                <a:spcPct val="90000"/>
              </a:lnSpc>
              <a:spcBef>
                <a:spcPct val="20000"/>
              </a:spcBef>
              <a:buFont typeface="Arial" charset="0"/>
              <a:buNone/>
            </a:pPr>
            <a:endParaRPr lang="en-US" sz="1800" dirty="0">
              <a:latin typeface="Arial Black" pitchFamily="34" charset="0"/>
            </a:endParaRPr>
          </a:p>
        </p:txBody>
      </p:sp>
      <p:pic>
        <p:nvPicPr>
          <p:cNvPr id="2" name="Picture 1"/>
          <p:cNvPicPr>
            <a:picLocks noChangeAspect="1"/>
          </p:cNvPicPr>
          <p:nvPr/>
        </p:nvPicPr>
        <p:blipFill>
          <a:blip r:embed="rId5"/>
          <a:srcRect/>
          <a:stretch>
            <a:fillRect/>
          </a:stretch>
        </p:blipFill>
        <p:spPr bwMode="auto">
          <a:xfrm>
            <a:off x="3348038" y="476250"/>
            <a:ext cx="2295525" cy="3429000"/>
          </a:xfrm>
          <a:prstGeom prst="rect">
            <a:avLst/>
          </a:prstGeom>
          <a:noFill/>
          <a:ln w="9525">
            <a:noFill/>
            <a:miter lim="800000"/>
            <a:headEnd/>
            <a:tailEnd/>
          </a:ln>
        </p:spPr>
      </p:pic>
      <p:pic>
        <p:nvPicPr>
          <p:cNvPr id="3" name="Picture 2"/>
          <p:cNvPicPr>
            <a:picLocks noChangeAspect="1"/>
          </p:cNvPicPr>
          <p:nvPr/>
        </p:nvPicPr>
        <p:blipFill>
          <a:blip r:embed="rId6"/>
          <a:srcRect/>
          <a:stretch>
            <a:fillRect/>
          </a:stretch>
        </p:blipFill>
        <p:spPr bwMode="auto">
          <a:xfrm>
            <a:off x="6072188" y="498475"/>
            <a:ext cx="2292350" cy="3430588"/>
          </a:xfrm>
          <a:prstGeom prst="rect">
            <a:avLst/>
          </a:prstGeom>
          <a:noFill/>
          <a:ln w="9525">
            <a:noFill/>
            <a:miter lim="800000"/>
            <a:headEnd/>
            <a:tailEnd/>
          </a:ln>
        </p:spPr>
      </p:pic>
      <p:cxnSp>
        <p:nvCxnSpPr>
          <p:cNvPr id="9" name="Straight Connector 8"/>
          <p:cNvCxnSpPr>
            <a:cxnSpLocks noChangeShapeType="1"/>
          </p:cNvCxnSpPr>
          <p:nvPr/>
        </p:nvCxnSpPr>
        <p:spPr bwMode="auto">
          <a:xfrm rot="5400000">
            <a:off x="5500688" y="1071563"/>
            <a:ext cx="3429000" cy="2286000"/>
          </a:xfrm>
          <a:prstGeom prst="line">
            <a:avLst/>
          </a:prstGeom>
          <a:noFill/>
          <a:ln w="76200">
            <a:solidFill>
              <a:srgbClr val="FF0000"/>
            </a:solidFill>
            <a:round/>
            <a:headEnd/>
            <a:tailEnd/>
          </a:ln>
        </p:spPr>
      </p:cxnSp>
      <p:cxnSp>
        <p:nvCxnSpPr>
          <p:cNvPr id="20" name="Straight Connector 19"/>
          <p:cNvCxnSpPr/>
          <p:nvPr/>
        </p:nvCxnSpPr>
        <p:spPr>
          <a:xfrm rot="16200000" flipH="1">
            <a:off x="5500688" y="1071563"/>
            <a:ext cx="3429000" cy="2286000"/>
          </a:xfrm>
          <a:prstGeom prst="line">
            <a:avLst/>
          </a:prstGeom>
          <a:ln w="76200">
            <a:solidFill>
              <a:srgbClr val="FF0000"/>
            </a:solidFill>
          </a:ln>
          <a:effectLst/>
        </p:spPr>
        <p:style>
          <a:lnRef idx="1">
            <a:schemeClr val="accent1"/>
          </a:lnRef>
          <a:fillRef idx="0">
            <a:schemeClr val="accent1"/>
          </a:fillRef>
          <a:effectRef idx="0">
            <a:schemeClr val="accent1"/>
          </a:effectRef>
          <a:fontRef idx="minor">
            <a:schemeClr val="tx1"/>
          </a:fontRef>
        </p:style>
      </p:cxnSp>
      <p:pic>
        <p:nvPicPr>
          <p:cNvPr id="38923" name="Picture 20"/>
          <p:cNvPicPr>
            <a:picLocks noChangeAspect="1"/>
          </p:cNvPicPr>
          <p:nvPr/>
        </p:nvPicPr>
        <p:blipFill>
          <a:blip r:embed="rId7"/>
          <a:srcRect/>
          <a:stretch>
            <a:fillRect/>
          </a:stretch>
        </p:blipFill>
        <p:spPr bwMode="auto">
          <a:xfrm>
            <a:off x="1962150" y="-127000"/>
            <a:ext cx="1038225" cy="9547225"/>
          </a:xfrm>
          <a:prstGeom prst="rect">
            <a:avLst/>
          </a:prstGeom>
          <a:noFill/>
          <a:ln w="9525">
            <a:noFill/>
            <a:miter lim="800000"/>
            <a:headEnd/>
            <a:tailEnd/>
          </a:ln>
        </p:spPr>
      </p:pic>
      <p:sp>
        <p:nvSpPr>
          <p:cNvPr id="22" name="TextBox 2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528" y="3429000"/>
            <a:ext cx="1526983" cy="1524832"/>
          </a:xfrm>
          <a:prstGeom prst="rect">
            <a:avLst/>
          </a:prstGeom>
        </p:spPr>
      </p:pic>
    </p:spTree>
    <p:extLst>
      <p:ext uri="{BB962C8B-B14F-4D97-AF65-F5344CB8AC3E}">
        <p14:creationId xmlns:p14="http://schemas.microsoft.com/office/powerpoint/2010/main" val="18362975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10000"/>
                            </p:stCondLst>
                            <p:childTnLst>
                              <p:par>
                                <p:cTn id="17" presetID="42" presetClass="entr" presetSubtype="0" fill="hold"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2000"/>
                                        <p:tgtEl>
                                          <p:spTgt spid="16">
                                            <p:txEl>
                                              <p:pRg st="2" end="2"/>
                                            </p:txEl>
                                          </p:spTgt>
                                        </p:tgtEl>
                                      </p:cBhvr>
                                    </p:animEffect>
                                    <p:anim calcmode="lin" valueType="num">
                                      <p:cBhvr>
                                        <p:cTn id="20"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3000"/>
                            </p:stCondLst>
                            <p:childTnLst>
                              <p:par>
                                <p:cTn id="23" presetID="42" presetClass="entr" presetSubtype="0" fill="hold" nodeType="after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fade">
                                      <p:cBhvr>
                                        <p:cTn id="25" dur="2000"/>
                                        <p:tgtEl>
                                          <p:spTgt spid="16">
                                            <p:txEl>
                                              <p:pRg st="3" end="3"/>
                                            </p:txEl>
                                          </p:spTgt>
                                        </p:tgtEl>
                                      </p:cBhvr>
                                    </p:animEffect>
                                    <p:anim calcmode="lin" valueType="num">
                                      <p:cBhvr>
                                        <p:cTn id="26" dur="2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0"/>
                            </p:stCondLst>
                            <p:childTnLst>
                              <p:par>
                                <p:cTn id="29" presetID="42" presetClass="entr" presetSubtype="0" fill="hold"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2000"/>
                                        <p:tgtEl>
                                          <p:spTgt spid="16">
                                            <p:txEl>
                                              <p:pRg st="4" end="4"/>
                                            </p:txEl>
                                          </p:spTgt>
                                        </p:tgtEl>
                                      </p:cBhvr>
                                    </p:animEffect>
                                    <p:anim calcmode="lin" valueType="num">
                                      <p:cBhvr>
                                        <p:cTn id="32"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7000"/>
                            </p:stCondLst>
                            <p:childTnLst>
                              <p:par>
                                <p:cTn id="35" presetID="42" presetClass="entr" presetSubtype="0" fill="hold" nodeType="after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2000"/>
                                        <p:tgtEl>
                                          <p:spTgt spid="16">
                                            <p:txEl>
                                              <p:pRg st="5" end="5"/>
                                            </p:txEl>
                                          </p:spTgt>
                                        </p:tgtEl>
                                      </p:cBhvr>
                                    </p:animEffect>
                                    <p:anim calcmode="lin" valueType="num">
                                      <p:cBhvr>
                                        <p:cTn id="38" dur="2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90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3000"/>
                                        <p:tgtEl>
                                          <p:spTgt spid="3"/>
                                        </p:tgtEl>
                                      </p:cBhvr>
                                    </p:animEffect>
                                  </p:childTnLst>
                                </p:cTn>
                              </p:par>
                            </p:childTnLst>
                          </p:cTn>
                        </p:par>
                        <p:par>
                          <p:cTn id="44" fill="hold">
                            <p:stCondLst>
                              <p:cond delay="22000"/>
                            </p:stCondLst>
                            <p:childTnLst>
                              <p:par>
                                <p:cTn id="45" presetID="42" presetClass="entr" presetSubtype="0" fill="hold" nodeType="after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animEffect transition="in" filter="fade">
                                      <p:cBhvr>
                                        <p:cTn id="47" dur="2000"/>
                                        <p:tgtEl>
                                          <p:spTgt spid="16">
                                            <p:txEl>
                                              <p:pRg st="6" end="6"/>
                                            </p:txEl>
                                          </p:spTgt>
                                        </p:tgtEl>
                                      </p:cBhvr>
                                    </p:animEffect>
                                    <p:anim calcmode="lin" valueType="num">
                                      <p:cBhvr>
                                        <p:cTn id="48" dur="2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9" dur="2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24000"/>
                            </p:stCondLst>
                            <p:childTnLst>
                              <p:par>
                                <p:cTn id="51" presetID="22" presetClass="entr" presetSubtype="4"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par>
                          <p:cTn id="54" fill="hold">
                            <p:stCondLst>
                              <p:cond delay="24500"/>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25000"/>
                            </p:stCondLst>
                            <p:childTnLst>
                              <p:par>
                                <p:cTn id="59" presetID="1" presetClass="entr" presetSubtype="0" fill="hold" grpId="0" nodeType="afterEffect">
                                  <p:stCondLst>
                                    <p:cond delay="200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19" name="TextBox 18"/>
          <p:cNvPicPr>
            <a:picLocks noChangeArrowheads="1"/>
          </p:cNvPicPr>
          <p:nvPr/>
        </p:nvPicPr>
        <p:blipFill>
          <a:blip r:embed="rId4"/>
          <a:srcRect/>
          <a:stretch>
            <a:fillRect/>
          </a:stretch>
        </p:blipFill>
        <p:spPr bwMode="auto">
          <a:xfrm>
            <a:off x="2438400" y="42863"/>
            <a:ext cx="6997700" cy="1962150"/>
          </a:xfrm>
          <a:prstGeom prst="rect">
            <a:avLst/>
          </a:prstGeom>
          <a:noFill/>
          <a:ln w="9525">
            <a:noFill/>
            <a:miter lim="800000"/>
            <a:headEnd/>
            <a:tailEnd/>
          </a:ln>
        </p:spPr>
      </p:pic>
      <p:sp>
        <p:nvSpPr>
          <p:cNvPr id="16" name="Rectangle 3"/>
          <p:cNvSpPr txBox="1">
            <a:spLocks noChangeArrowheads="1"/>
          </p:cNvSpPr>
          <p:nvPr/>
        </p:nvSpPr>
        <p:spPr bwMode="auto">
          <a:xfrm>
            <a:off x="3000376" y="3717032"/>
            <a:ext cx="6036120" cy="3610868"/>
          </a:xfrm>
          <a:prstGeom prst="rect">
            <a:avLst/>
          </a:prstGeom>
          <a:noFill/>
          <a:ln w="9525">
            <a:noFill/>
            <a:miter lim="800000"/>
            <a:headEnd/>
            <a:tailEnd/>
          </a:ln>
        </p:spPr>
        <p:txBody>
          <a:bodyPr anchor="ctr"/>
          <a:lstStyle/>
          <a:p>
            <a:pPr marL="1143000" lvl="2" indent="-228600">
              <a:spcBef>
                <a:spcPct val="20000"/>
              </a:spcBef>
            </a:pPr>
            <a:endParaRPr lang="en-GB" sz="1800" dirty="0">
              <a:latin typeface="Arial Black" pitchFamily="34" charset="0"/>
            </a:endParaRPr>
          </a:p>
          <a:p>
            <a:pPr marL="1143000" lvl="2" indent="-228600">
              <a:spcBef>
                <a:spcPct val="20000"/>
              </a:spcBef>
            </a:pPr>
            <a:endParaRPr lang="en-GB" sz="1800" dirty="0">
              <a:latin typeface="Arial Black" pitchFamily="34" charset="0"/>
            </a:endParaRPr>
          </a:p>
          <a:p>
            <a:pPr marL="342900" indent="-342900">
              <a:lnSpc>
                <a:spcPct val="90000"/>
              </a:lnSpc>
              <a:spcBef>
                <a:spcPct val="20000"/>
              </a:spcBef>
              <a:buFont typeface="Arial" charset="0"/>
              <a:buChar char="•"/>
            </a:pPr>
            <a:r>
              <a:rPr lang="en-US" sz="1800" dirty="0" smtClean="0">
                <a:latin typeface="Arial Black" pitchFamily="34" charset="0"/>
              </a:rPr>
              <a:t>Use </a:t>
            </a:r>
            <a:r>
              <a:rPr lang="en-US" sz="1800" dirty="0">
                <a:latin typeface="Arial Black" pitchFamily="34" charset="0"/>
              </a:rPr>
              <a:t>a garden sprayer or a hand </a:t>
            </a:r>
            <a:r>
              <a:rPr lang="en-US" sz="1800" dirty="0" smtClean="0">
                <a:latin typeface="Arial Black" pitchFamily="34" charset="0"/>
              </a:rPr>
              <a:t>held water </a:t>
            </a:r>
            <a:r>
              <a:rPr lang="en-US" sz="1800" dirty="0">
                <a:latin typeface="Arial Black" pitchFamily="34" charset="0"/>
              </a:rPr>
              <a:t>spray </a:t>
            </a:r>
            <a:r>
              <a:rPr lang="en-US" sz="1800" dirty="0" smtClean="0">
                <a:latin typeface="Arial Black" pitchFamily="34" charset="0"/>
              </a:rPr>
              <a:t>to keep materials damp</a:t>
            </a:r>
          </a:p>
          <a:p>
            <a:pPr marL="342900" indent="-342900">
              <a:lnSpc>
                <a:spcPct val="90000"/>
              </a:lnSpc>
              <a:spcBef>
                <a:spcPct val="20000"/>
              </a:spcBef>
              <a:buFont typeface="Arial" charset="0"/>
              <a:buChar char="•"/>
            </a:pPr>
            <a:r>
              <a:rPr lang="en-US" sz="1800" dirty="0">
                <a:latin typeface="Arial Black" pitchFamily="34" charset="0"/>
              </a:rPr>
              <a:t>Wet the materials with a mixture of </a:t>
            </a:r>
            <a:r>
              <a:rPr lang="en-US" sz="1800" dirty="0" smtClean="0">
                <a:latin typeface="Arial Black" pitchFamily="34" charset="0"/>
              </a:rPr>
              <a:t>eight parts </a:t>
            </a:r>
            <a:r>
              <a:rPr lang="en-US" sz="1800" dirty="0">
                <a:latin typeface="Arial Black" pitchFamily="34" charset="0"/>
              </a:rPr>
              <a:t>water to one part washing-up liquid</a:t>
            </a:r>
          </a:p>
          <a:p>
            <a:pPr marL="285750" indent="-285750">
              <a:lnSpc>
                <a:spcPct val="90000"/>
              </a:lnSpc>
              <a:spcBef>
                <a:spcPct val="20000"/>
              </a:spcBef>
              <a:buFont typeface="Arial" panose="020B0604020202020204" pitchFamily="34" charset="0"/>
              <a:buChar char="•"/>
            </a:pPr>
            <a:r>
              <a:rPr lang="en-US" sz="1800" dirty="0">
                <a:latin typeface="Arial Black" pitchFamily="34" charset="0"/>
              </a:rPr>
              <a:t>Keep materials damp but not too wet.  Do    not use a hose as this can be high-pressure </a:t>
            </a:r>
          </a:p>
          <a:p>
            <a:pPr marL="342900" indent="-342900">
              <a:lnSpc>
                <a:spcPct val="90000"/>
              </a:lnSpc>
              <a:spcBef>
                <a:spcPct val="20000"/>
              </a:spcBef>
              <a:buFont typeface="Arial" charset="0"/>
              <a:buChar char="•"/>
            </a:pPr>
            <a:r>
              <a:rPr lang="en-US" sz="1800" dirty="0" smtClean="0">
                <a:latin typeface="Arial Black" pitchFamily="34" charset="0"/>
              </a:rPr>
              <a:t>Use </a:t>
            </a:r>
            <a:r>
              <a:rPr lang="en-US" sz="1800" dirty="0">
                <a:latin typeface="Arial Black" pitchFamily="34" charset="0"/>
              </a:rPr>
              <a:t>plastic sheets to cover your </a:t>
            </a:r>
            <a:r>
              <a:rPr lang="en-US" sz="1800" dirty="0" smtClean="0">
                <a:latin typeface="Arial Black" pitchFamily="34" charset="0"/>
              </a:rPr>
              <a:t>work area </a:t>
            </a:r>
            <a:r>
              <a:rPr lang="en-US" sz="1800" dirty="0">
                <a:latin typeface="Arial Black" pitchFamily="34" charset="0"/>
              </a:rPr>
              <a:t>to help stop the spread of </a:t>
            </a:r>
            <a:r>
              <a:rPr lang="en-US" sz="1800" dirty="0" smtClean="0">
                <a:latin typeface="Arial Black" pitchFamily="34" charset="0"/>
              </a:rPr>
              <a:t>dust</a:t>
            </a:r>
          </a:p>
          <a:p>
            <a:pPr marL="342900" indent="-342900">
              <a:lnSpc>
                <a:spcPct val="90000"/>
              </a:lnSpc>
              <a:spcBef>
                <a:spcPct val="20000"/>
              </a:spcBef>
              <a:buFont typeface="Arial" charset="0"/>
              <a:buChar char="•"/>
            </a:pPr>
            <a:r>
              <a:rPr lang="en-US" sz="1800" dirty="0" smtClean="0">
                <a:latin typeface="Arial Black" pitchFamily="34" charset="0"/>
              </a:rPr>
              <a:t>Use </a:t>
            </a:r>
            <a:r>
              <a:rPr lang="en-US" sz="1800" dirty="0">
                <a:latin typeface="Arial Black" pitchFamily="34" charset="0"/>
              </a:rPr>
              <a:t>hand tools not power </a:t>
            </a:r>
            <a:r>
              <a:rPr lang="en-US" sz="1800" dirty="0" smtClean="0">
                <a:latin typeface="Arial Black" pitchFamily="34" charset="0"/>
              </a:rPr>
              <a:t>tools as they create a lot of dust</a:t>
            </a:r>
            <a:endParaRPr lang="en-GB" sz="1800" dirty="0">
              <a:latin typeface="Arial Black" pitchFamily="34" charset="0"/>
            </a:endParaRPr>
          </a:p>
          <a:p>
            <a:pPr marL="1143000" lvl="2" indent="-228600">
              <a:lnSpc>
                <a:spcPct val="90000"/>
              </a:lnSpc>
              <a:spcBef>
                <a:spcPct val="20000"/>
              </a:spcBef>
              <a:buFont typeface="Arial" charset="0"/>
              <a:buChar char="•"/>
            </a:pPr>
            <a:endParaRPr lang="en-GB" sz="1800" dirty="0">
              <a:latin typeface="Arial Black" pitchFamily="34" charset="0"/>
            </a:endParaRPr>
          </a:p>
          <a:p>
            <a:pPr marL="1143000" lvl="2" indent="-228600">
              <a:lnSpc>
                <a:spcPct val="90000"/>
              </a:lnSpc>
              <a:spcBef>
                <a:spcPct val="20000"/>
              </a:spcBef>
              <a:buFont typeface="Arial" charset="0"/>
              <a:buNone/>
            </a:pPr>
            <a:endParaRPr lang="en-GB" sz="1800" dirty="0">
              <a:latin typeface="Arial Black" pitchFamily="34" charset="0"/>
            </a:endParaRPr>
          </a:p>
          <a:p>
            <a:pPr marL="342900" indent="-342900">
              <a:lnSpc>
                <a:spcPct val="90000"/>
              </a:lnSpc>
              <a:spcBef>
                <a:spcPct val="20000"/>
              </a:spcBef>
              <a:buFont typeface="Arial" charset="0"/>
              <a:buNone/>
            </a:pPr>
            <a:endParaRPr lang="en-US" sz="1800" dirty="0">
              <a:latin typeface="Arial Black" pitchFamily="34" charset="0"/>
            </a:endParaRPr>
          </a:p>
        </p:txBody>
      </p:sp>
      <p:pic>
        <p:nvPicPr>
          <p:cNvPr id="38923" name="Picture 20"/>
          <p:cNvPicPr>
            <a:picLocks noChangeAspect="1"/>
          </p:cNvPicPr>
          <p:nvPr/>
        </p:nvPicPr>
        <p:blipFill>
          <a:blip r:embed="rId5"/>
          <a:srcRect/>
          <a:stretch>
            <a:fillRect/>
          </a:stretch>
        </p:blipFill>
        <p:spPr bwMode="auto">
          <a:xfrm>
            <a:off x="1962150" y="-127000"/>
            <a:ext cx="1038225" cy="9547225"/>
          </a:xfrm>
          <a:prstGeom prst="rect">
            <a:avLst/>
          </a:prstGeom>
          <a:noFill/>
          <a:ln w="9525">
            <a:noFill/>
            <a:miter lim="800000"/>
            <a:headEnd/>
            <a:tailEnd/>
          </a:ln>
        </p:spPr>
      </p:pic>
      <p:sp>
        <p:nvSpPr>
          <p:cNvPr id="22" name="TextBox 2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4" name="Picture 3"/>
          <p:cNvPicPr>
            <a:picLocks noChangeAspect="1"/>
          </p:cNvPicPr>
          <p:nvPr/>
        </p:nvPicPr>
        <p:blipFill>
          <a:blip r:embed="rId6"/>
          <a:srcRect/>
          <a:stretch>
            <a:fillRect/>
          </a:stretch>
        </p:blipFill>
        <p:spPr bwMode="auto">
          <a:xfrm>
            <a:off x="3131840" y="297185"/>
            <a:ext cx="2460625" cy="3676650"/>
          </a:xfrm>
          <a:prstGeom prst="rect">
            <a:avLst/>
          </a:prstGeom>
          <a:noFill/>
          <a:ln w="9525">
            <a:noFill/>
            <a:miter lim="800000"/>
            <a:headEnd/>
            <a:tailEnd/>
          </a:ln>
        </p:spPr>
      </p:pic>
      <p:pic>
        <p:nvPicPr>
          <p:cNvPr id="5" name="Picture 4"/>
          <p:cNvPicPr>
            <a:picLocks noChangeAspect="1"/>
          </p:cNvPicPr>
          <p:nvPr/>
        </p:nvPicPr>
        <p:blipFill>
          <a:blip r:embed="rId7"/>
          <a:srcRect/>
          <a:stretch>
            <a:fillRect/>
          </a:stretch>
        </p:blipFill>
        <p:spPr bwMode="auto">
          <a:xfrm>
            <a:off x="6084887" y="297185"/>
            <a:ext cx="2459037" cy="3676650"/>
          </a:xfrm>
          <a:prstGeom prst="rect">
            <a:avLst/>
          </a:prstGeom>
          <a:noFill/>
          <a:ln w="9525">
            <a:noFill/>
            <a:miter lim="800000"/>
            <a:headEnd/>
            <a:tailEnd/>
          </a:ln>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18099" y="3717032"/>
            <a:ext cx="1544051" cy="1548995"/>
          </a:xfrm>
          <a:prstGeom prst="rect">
            <a:avLst/>
          </a:prstGeom>
        </p:spPr>
      </p:pic>
    </p:spTree>
    <p:extLst>
      <p:ext uri="{BB962C8B-B14F-4D97-AF65-F5344CB8AC3E}">
        <p14:creationId xmlns:p14="http://schemas.microsoft.com/office/powerpoint/2010/main" val="18362975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9000"/>
                            </p:stCondLst>
                            <p:childTnLst>
                              <p:par>
                                <p:cTn id="21" presetID="42" presetClass="entr" presetSubtype="0" fill="hold" nodeType="after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2000"/>
                                        <p:tgtEl>
                                          <p:spTgt spid="16">
                                            <p:txEl>
                                              <p:pRg st="2" end="2"/>
                                            </p:txEl>
                                          </p:spTgt>
                                        </p:tgtEl>
                                      </p:cBhvr>
                                    </p:animEffect>
                                    <p:anim calcmode="lin" valueType="num">
                                      <p:cBhvr>
                                        <p:cTn id="24"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13000"/>
                            </p:stCondLst>
                            <p:childTnLst>
                              <p:par>
                                <p:cTn id="27" presetID="42" presetClass="entr" presetSubtype="0" fill="hold" nodeType="after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fade">
                                      <p:cBhvr>
                                        <p:cTn id="29" dur="2000"/>
                                        <p:tgtEl>
                                          <p:spTgt spid="16">
                                            <p:txEl>
                                              <p:pRg st="3" end="3"/>
                                            </p:txEl>
                                          </p:spTgt>
                                        </p:tgtEl>
                                      </p:cBhvr>
                                    </p:animEffect>
                                    <p:anim calcmode="lin" valueType="num">
                                      <p:cBhvr>
                                        <p:cTn id="30" dur="2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1" dur="2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5000"/>
                            </p:stCondLst>
                            <p:childTnLst>
                              <p:par>
                                <p:cTn id="33" presetID="42" presetClass="entr" presetSubtype="0" fill="hold" nodeType="after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2000"/>
                                        <p:tgtEl>
                                          <p:spTgt spid="16">
                                            <p:txEl>
                                              <p:pRg st="4" end="4"/>
                                            </p:txEl>
                                          </p:spTgt>
                                        </p:tgtEl>
                                      </p:cBhvr>
                                    </p:animEffect>
                                    <p:anim calcmode="lin" valueType="num">
                                      <p:cBhvr>
                                        <p:cTn id="36"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7000"/>
                            </p:stCondLst>
                            <p:childTnLst>
                              <p:par>
                                <p:cTn id="39" presetID="42" presetClass="entr" presetSubtype="0" fill="hold"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2000"/>
                                        <p:tgtEl>
                                          <p:spTgt spid="16">
                                            <p:txEl>
                                              <p:pRg st="5" end="5"/>
                                            </p:txEl>
                                          </p:spTgt>
                                        </p:tgtEl>
                                      </p:cBhvr>
                                    </p:animEffect>
                                    <p:anim calcmode="lin" valueType="num">
                                      <p:cBhvr>
                                        <p:cTn id="42" dur="2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2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19000"/>
                            </p:stCondLst>
                            <p:childTnLst>
                              <p:par>
                                <p:cTn id="45" presetID="42" presetClass="entr" presetSubtype="0" fill="hold" nodeType="after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animEffect transition="in" filter="fade">
                                      <p:cBhvr>
                                        <p:cTn id="47" dur="2000"/>
                                        <p:tgtEl>
                                          <p:spTgt spid="16">
                                            <p:txEl>
                                              <p:pRg st="6" end="6"/>
                                            </p:txEl>
                                          </p:spTgt>
                                        </p:tgtEl>
                                      </p:cBhvr>
                                    </p:animEffect>
                                    <p:anim calcmode="lin" valueType="num">
                                      <p:cBhvr>
                                        <p:cTn id="48" dur="2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9" dur="2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21000"/>
                            </p:stCondLst>
                            <p:childTnLst>
                              <p:par>
                                <p:cTn id="51" presetID="1" presetClass="entr" presetSubtype="0" fill="hold" grpId="0" nodeType="afterEffect">
                                  <p:stCondLst>
                                    <p:cond delay="200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19" name="TextBox 18"/>
          <p:cNvPicPr>
            <a:picLocks noChangeArrowheads="1"/>
          </p:cNvPicPr>
          <p:nvPr/>
        </p:nvPicPr>
        <p:blipFill>
          <a:blip r:embed="rId4"/>
          <a:srcRect/>
          <a:stretch>
            <a:fillRect/>
          </a:stretch>
        </p:blipFill>
        <p:spPr bwMode="auto">
          <a:xfrm>
            <a:off x="2438400" y="42863"/>
            <a:ext cx="6997700" cy="1962150"/>
          </a:xfrm>
          <a:prstGeom prst="rect">
            <a:avLst/>
          </a:prstGeom>
          <a:noFill/>
          <a:ln w="9525">
            <a:noFill/>
            <a:miter lim="800000"/>
            <a:headEnd/>
            <a:tailEnd/>
          </a:ln>
        </p:spPr>
      </p:pic>
      <p:sp>
        <p:nvSpPr>
          <p:cNvPr id="16" name="Rectangle 3"/>
          <p:cNvSpPr txBox="1">
            <a:spLocks noChangeArrowheads="1"/>
          </p:cNvSpPr>
          <p:nvPr/>
        </p:nvSpPr>
        <p:spPr bwMode="auto">
          <a:xfrm>
            <a:off x="2771801" y="3744770"/>
            <a:ext cx="6372199" cy="3184916"/>
          </a:xfrm>
          <a:prstGeom prst="rect">
            <a:avLst/>
          </a:prstGeom>
          <a:noFill/>
          <a:ln w="9525">
            <a:noFill/>
            <a:miter lim="800000"/>
            <a:headEnd/>
            <a:tailEnd/>
          </a:ln>
        </p:spPr>
        <p:txBody>
          <a:bodyPr anchor="ctr"/>
          <a:lstStyle/>
          <a:p>
            <a:pPr marL="1143000" lvl="2" indent="-228600">
              <a:spcBef>
                <a:spcPct val="20000"/>
              </a:spcBef>
            </a:pPr>
            <a:endParaRPr lang="en-GB" sz="1800" dirty="0">
              <a:latin typeface="Arial Black" pitchFamily="34" charset="0"/>
            </a:endParaRPr>
          </a:p>
          <a:p>
            <a:pPr marL="342900" indent="-342900">
              <a:lnSpc>
                <a:spcPct val="90000"/>
              </a:lnSpc>
              <a:spcBef>
                <a:spcPct val="20000"/>
              </a:spcBef>
              <a:buFont typeface="Arial" charset="0"/>
              <a:buChar char="•"/>
            </a:pPr>
            <a:r>
              <a:rPr lang="en-US" sz="1800" dirty="0" smtClean="0">
                <a:latin typeface="Arial Black" pitchFamily="34" charset="0"/>
              </a:rPr>
              <a:t>Clean </a:t>
            </a:r>
            <a:r>
              <a:rPr lang="en-US" sz="1800" dirty="0">
                <a:latin typeface="Arial Black" pitchFamily="34" charset="0"/>
              </a:rPr>
              <a:t>up as you go to stop </a:t>
            </a:r>
            <a:r>
              <a:rPr lang="en-US" sz="1800" dirty="0" smtClean="0">
                <a:latin typeface="Arial Black" pitchFamily="34" charset="0"/>
              </a:rPr>
              <a:t>waste building </a:t>
            </a:r>
            <a:r>
              <a:rPr lang="en-US" sz="1800" dirty="0">
                <a:latin typeface="Arial Black" pitchFamily="34" charset="0"/>
              </a:rPr>
              <a:t>up </a:t>
            </a:r>
            <a:endParaRPr lang="en-US" sz="1800" dirty="0" smtClean="0">
              <a:latin typeface="Arial Black" pitchFamily="34" charset="0"/>
            </a:endParaRPr>
          </a:p>
          <a:p>
            <a:pPr marL="342900" indent="-342900">
              <a:lnSpc>
                <a:spcPct val="90000"/>
              </a:lnSpc>
              <a:spcBef>
                <a:spcPct val="20000"/>
              </a:spcBef>
              <a:buFont typeface="Arial" charset="0"/>
              <a:buChar char="•"/>
            </a:pPr>
            <a:r>
              <a:rPr lang="en-US" sz="1800" dirty="0" smtClean="0">
                <a:latin typeface="Arial Black" pitchFamily="34" charset="0"/>
              </a:rPr>
              <a:t>Use </a:t>
            </a:r>
            <a:r>
              <a:rPr lang="en-US" sz="1800" dirty="0">
                <a:latin typeface="Arial Black" pitchFamily="34" charset="0"/>
              </a:rPr>
              <a:t>a damp cloth to wipe down </a:t>
            </a:r>
            <a:r>
              <a:rPr lang="en-US" sz="1800" dirty="0" smtClean="0">
                <a:latin typeface="Arial Black" pitchFamily="34" charset="0"/>
              </a:rPr>
              <a:t>tools and </a:t>
            </a:r>
            <a:r>
              <a:rPr lang="en-US" sz="1800" dirty="0">
                <a:latin typeface="Arial Black" pitchFamily="34" charset="0"/>
              </a:rPr>
              <a:t>surfaces to remove asbestos fibres </a:t>
            </a:r>
            <a:endParaRPr lang="en-US" sz="1800" dirty="0" smtClean="0">
              <a:latin typeface="Arial Black" pitchFamily="34" charset="0"/>
            </a:endParaRPr>
          </a:p>
          <a:p>
            <a:pPr marL="342900" indent="-342900">
              <a:lnSpc>
                <a:spcPct val="90000"/>
              </a:lnSpc>
              <a:spcBef>
                <a:spcPct val="20000"/>
              </a:spcBef>
              <a:buFont typeface="Arial" charset="0"/>
              <a:buChar char="•"/>
            </a:pPr>
            <a:r>
              <a:rPr lang="en-US" sz="1800" dirty="0" smtClean="0">
                <a:latin typeface="Arial Black" pitchFamily="34" charset="0"/>
              </a:rPr>
              <a:t>Don’t </a:t>
            </a:r>
            <a:r>
              <a:rPr lang="en-US" sz="1800" dirty="0">
                <a:latin typeface="Arial Black" pitchFamily="34" charset="0"/>
              </a:rPr>
              <a:t>sweep up or use a domestic vacuum </a:t>
            </a:r>
            <a:r>
              <a:rPr lang="en-US" sz="1800" dirty="0" smtClean="0">
                <a:latin typeface="Arial Black" pitchFamily="34" charset="0"/>
              </a:rPr>
              <a:t>cleaner. </a:t>
            </a:r>
            <a:r>
              <a:rPr lang="en-US" sz="1800" dirty="0">
                <a:latin typeface="Arial Black" pitchFamily="34" charset="0"/>
              </a:rPr>
              <a:t>Only a class H vacuum is suitable as this has a special type of filter </a:t>
            </a:r>
            <a:endParaRPr lang="en-US" sz="1800" dirty="0" smtClean="0">
              <a:latin typeface="Arial Black" pitchFamily="34" charset="0"/>
            </a:endParaRPr>
          </a:p>
          <a:p>
            <a:pPr marL="342900" indent="-342900">
              <a:lnSpc>
                <a:spcPct val="90000"/>
              </a:lnSpc>
              <a:spcBef>
                <a:spcPct val="20000"/>
              </a:spcBef>
              <a:buFont typeface="Arial" charset="0"/>
              <a:buChar char="•"/>
            </a:pPr>
            <a:r>
              <a:rPr lang="en-US" sz="1800" dirty="0" smtClean="0">
                <a:latin typeface="Arial Black" pitchFamily="34" charset="0"/>
              </a:rPr>
              <a:t>Make </a:t>
            </a:r>
            <a:r>
              <a:rPr lang="en-US" sz="1800" dirty="0">
                <a:latin typeface="Arial Black" pitchFamily="34" charset="0"/>
              </a:rPr>
              <a:t>sure all waste including masks, overalls, cloths and plastic sheets are double bagged in plastic sacks, sealed with tape and </a:t>
            </a:r>
            <a:r>
              <a:rPr lang="en-US" sz="1800" dirty="0" smtClean="0">
                <a:latin typeface="Arial Black" pitchFamily="34" charset="0"/>
              </a:rPr>
              <a:t>labeled </a:t>
            </a:r>
            <a:r>
              <a:rPr lang="en-US" sz="1800" dirty="0">
                <a:latin typeface="Arial Black" pitchFamily="34" charset="0"/>
              </a:rPr>
              <a:t>as asbestos waste. </a:t>
            </a:r>
            <a:endParaRPr lang="en-US" sz="1800" dirty="0" smtClean="0">
              <a:latin typeface="Arial Black" pitchFamily="34" charset="0"/>
            </a:endParaRPr>
          </a:p>
          <a:p>
            <a:pPr marL="342900" indent="-342900">
              <a:lnSpc>
                <a:spcPct val="90000"/>
              </a:lnSpc>
              <a:spcBef>
                <a:spcPct val="20000"/>
              </a:spcBef>
              <a:buFont typeface="Arial" charset="0"/>
              <a:buChar char="•"/>
            </a:pPr>
            <a:r>
              <a:rPr lang="en-US" sz="1800" dirty="0" smtClean="0">
                <a:latin typeface="Arial Black" pitchFamily="34" charset="0"/>
              </a:rPr>
              <a:t>Dispose </a:t>
            </a:r>
            <a:r>
              <a:rPr lang="en-US" sz="1800" dirty="0">
                <a:latin typeface="Arial Black" pitchFamily="34" charset="0"/>
              </a:rPr>
              <a:t>of properly as hazardous waste at a </a:t>
            </a:r>
            <a:r>
              <a:rPr lang="en-US" sz="1800" dirty="0" smtClean="0">
                <a:latin typeface="Arial Black" pitchFamily="34" charset="0"/>
              </a:rPr>
              <a:t>licensed disposal </a:t>
            </a:r>
            <a:r>
              <a:rPr lang="en-US" sz="1800" dirty="0">
                <a:latin typeface="Arial Black" pitchFamily="34" charset="0"/>
              </a:rPr>
              <a:t>site </a:t>
            </a:r>
            <a:endParaRPr lang="en-GB" sz="1800" dirty="0">
              <a:latin typeface="Arial Black" pitchFamily="34" charset="0"/>
            </a:endParaRPr>
          </a:p>
          <a:p>
            <a:pPr marL="1143000" lvl="2" indent="-228600">
              <a:lnSpc>
                <a:spcPct val="90000"/>
              </a:lnSpc>
              <a:spcBef>
                <a:spcPct val="20000"/>
              </a:spcBef>
              <a:buFont typeface="Arial" charset="0"/>
              <a:buNone/>
            </a:pPr>
            <a:endParaRPr lang="en-GB" sz="1800" dirty="0">
              <a:latin typeface="Arial Black" pitchFamily="34" charset="0"/>
            </a:endParaRPr>
          </a:p>
          <a:p>
            <a:pPr marL="342900" indent="-342900">
              <a:lnSpc>
                <a:spcPct val="90000"/>
              </a:lnSpc>
              <a:spcBef>
                <a:spcPct val="20000"/>
              </a:spcBef>
              <a:buFont typeface="Arial" charset="0"/>
              <a:buNone/>
            </a:pPr>
            <a:endParaRPr lang="en-US" sz="1800" dirty="0">
              <a:latin typeface="Arial Black" pitchFamily="34" charset="0"/>
            </a:endParaRPr>
          </a:p>
        </p:txBody>
      </p:sp>
      <p:pic>
        <p:nvPicPr>
          <p:cNvPr id="38923" name="Picture 20"/>
          <p:cNvPicPr>
            <a:picLocks noChangeAspect="1"/>
          </p:cNvPicPr>
          <p:nvPr/>
        </p:nvPicPr>
        <p:blipFill>
          <a:blip r:embed="rId5"/>
          <a:srcRect/>
          <a:stretch>
            <a:fillRect/>
          </a:stretch>
        </p:blipFill>
        <p:spPr bwMode="auto">
          <a:xfrm>
            <a:off x="1962150" y="-127000"/>
            <a:ext cx="1038225" cy="9547225"/>
          </a:xfrm>
          <a:prstGeom prst="rect">
            <a:avLst/>
          </a:prstGeom>
          <a:noFill/>
          <a:ln w="9525">
            <a:noFill/>
            <a:miter lim="800000"/>
            <a:headEnd/>
            <a:tailEnd/>
          </a:ln>
        </p:spPr>
      </p:pic>
      <p:sp>
        <p:nvSpPr>
          <p:cNvPr id="22" name="TextBox 2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6" name="Picture 5"/>
          <p:cNvPicPr>
            <a:picLocks noChangeAspect="1"/>
          </p:cNvPicPr>
          <p:nvPr/>
        </p:nvPicPr>
        <p:blipFill rotWithShape="1">
          <a:blip r:embed="rId6"/>
          <a:srcRect t="3378" b="2837"/>
          <a:stretch/>
        </p:blipFill>
        <p:spPr bwMode="auto">
          <a:xfrm>
            <a:off x="3968750" y="116632"/>
            <a:ext cx="3555578" cy="3306316"/>
          </a:xfrm>
          <a:prstGeom prst="rect">
            <a:avLst/>
          </a:prstGeom>
          <a:noFill/>
          <a:ln w="9525">
            <a:noFill/>
            <a:miter lim="800000"/>
            <a:headEnd/>
            <a:tailEnd/>
          </a:ln>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5536" y="3573016"/>
            <a:ext cx="1453257" cy="1467842"/>
          </a:xfrm>
          <a:prstGeom prst="rect">
            <a:avLst/>
          </a:prstGeom>
        </p:spPr>
      </p:pic>
    </p:spTree>
    <p:extLst>
      <p:ext uri="{BB962C8B-B14F-4D97-AF65-F5344CB8AC3E}">
        <p14:creationId xmlns:p14="http://schemas.microsoft.com/office/powerpoint/2010/main" val="18362975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7500"/>
                            </p:stCondLst>
                            <p:childTnLst>
                              <p:par>
                                <p:cTn id="17" presetID="10" presetClass="entr" presetSubtype="0" fill="hold" grpId="0"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2000"/>
                                        <p:tgtEl>
                                          <p:spTgt spid="16">
                                            <p:txEl>
                                              <p:pRg st="1" end="1"/>
                                            </p:txEl>
                                          </p:spTgt>
                                        </p:tgtEl>
                                      </p:cBhvr>
                                    </p:animEffect>
                                  </p:childTnLst>
                                </p:cTn>
                              </p:par>
                            </p:childTnLst>
                          </p:cTn>
                        </p:par>
                        <p:par>
                          <p:cTn id="20" fill="hold">
                            <p:stCondLst>
                              <p:cond delay="9500"/>
                            </p:stCondLst>
                            <p:childTnLst>
                              <p:par>
                                <p:cTn id="21" presetID="10" presetClass="entr" presetSubtype="0" fill="hold" grpId="0" nodeType="after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2000"/>
                                        <p:tgtEl>
                                          <p:spTgt spid="16">
                                            <p:txEl>
                                              <p:pRg st="2" end="2"/>
                                            </p:txEl>
                                          </p:spTgt>
                                        </p:tgtEl>
                                      </p:cBhvr>
                                    </p:animEffect>
                                  </p:childTnLst>
                                </p:cTn>
                              </p:par>
                            </p:childTnLst>
                          </p:cTn>
                        </p:par>
                        <p:par>
                          <p:cTn id="24" fill="hold">
                            <p:stCondLst>
                              <p:cond delay="11500"/>
                            </p:stCondLst>
                            <p:childTnLst>
                              <p:par>
                                <p:cTn id="25" presetID="10" presetClass="entr" presetSubtype="0" fill="hold" grpId="0" nodeType="after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2000"/>
                                        <p:tgtEl>
                                          <p:spTgt spid="16">
                                            <p:txEl>
                                              <p:pRg st="3" end="3"/>
                                            </p:txEl>
                                          </p:spTgt>
                                        </p:tgtEl>
                                      </p:cBhvr>
                                    </p:animEffect>
                                  </p:childTnLst>
                                </p:cTn>
                              </p:par>
                            </p:childTnLst>
                          </p:cTn>
                        </p:par>
                        <p:par>
                          <p:cTn id="28" fill="hold">
                            <p:stCondLst>
                              <p:cond delay="13500"/>
                            </p:stCondLst>
                            <p:childTnLst>
                              <p:par>
                                <p:cTn id="29" presetID="10" presetClass="entr" presetSubtype="0" fill="hold" grpId="0"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2000"/>
                                        <p:tgtEl>
                                          <p:spTgt spid="16">
                                            <p:txEl>
                                              <p:pRg st="4" end="4"/>
                                            </p:txEl>
                                          </p:spTgt>
                                        </p:tgtEl>
                                      </p:cBhvr>
                                    </p:animEffect>
                                  </p:childTnLst>
                                </p:cTn>
                              </p:par>
                            </p:childTnLst>
                          </p:cTn>
                        </p:par>
                        <p:par>
                          <p:cTn id="32" fill="hold">
                            <p:stCondLst>
                              <p:cond delay="15500"/>
                            </p:stCondLst>
                            <p:childTnLst>
                              <p:par>
                                <p:cTn id="33" presetID="10" presetClass="entr" presetSubtype="0" fill="hold" grpId="0" nodeType="after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2000"/>
                                        <p:tgtEl>
                                          <p:spTgt spid="16">
                                            <p:txEl>
                                              <p:pRg st="5" end="5"/>
                                            </p:txEl>
                                          </p:spTgt>
                                        </p:tgtEl>
                                      </p:cBhvr>
                                    </p:animEffect>
                                  </p:childTnLst>
                                </p:cTn>
                              </p:par>
                            </p:childTnLst>
                          </p:cTn>
                        </p:par>
                        <p:par>
                          <p:cTn id="36" fill="hold">
                            <p:stCondLst>
                              <p:cond delay="17500"/>
                            </p:stCondLst>
                            <p:childTnLst>
                              <p:par>
                                <p:cTn id="37" presetID="1" presetClass="entr" presetSubtype="0" fill="hold" grpId="0" nodeType="afterEffect">
                                  <p:stCondLst>
                                    <p:cond delay="200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sp>
        <p:nvSpPr>
          <p:cNvPr id="22" name="Rectangle 21"/>
          <p:cNvSpPr/>
          <p:nvPr/>
        </p:nvSpPr>
        <p:spPr>
          <a:xfrm>
            <a:off x="2779278" y="2143116"/>
            <a:ext cx="6358741" cy="3714776"/>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19" name="Rectangle 18"/>
          <p:cNvSpPr/>
          <p:nvPr/>
        </p:nvSpPr>
        <p:spPr>
          <a:xfrm>
            <a:off x="2786050" y="215136"/>
            <a:ext cx="6634958" cy="1785104"/>
          </a:xfrm>
          <a:prstGeom prst="rect">
            <a:avLst/>
          </a:prstGeom>
        </p:spPr>
        <p:txBody>
          <a:bodyPr wrap="none">
            <a:spAutoFit/>
          </a:bodyPr>
          <a:lstStyle/>
          <a:p>
            <a:pPr>
              <a:defRPr/>
            </a:pPr>
            <a:r>
              <a:rPr lang="en-GB" sz="5500" dirty="0">
                <a:effectLst>
                  <a:innerShdw blurRad="63500" dist="50800" dir="18900000">
                    <a:prstClr val="black">
                      <a:alpha val="50000"/>
                    </a:prstClr>
                  </a:innerShdw>
                </a:effectLst>
                <a:latin typeface="Arial Black" pitchFamily="34" charset="0"/>
                <a:ea typeface="+mn-ea"/>
                <a:cs typeface="+mn-cs"/>
              </a:rPr>
              <a:t>The devastating </a:t>
            </a:r>
          </a:p>
          <a:p>
            <a:pPr>
              <a:defRPr/>
            </a:pPr>
            <a:r>
              <a:rPr lang="en-GB" sz="5500" dirty="0">
                <a:effectLst>
                  <a:innerShdw blurRad="63500" dist="50800" dir="18900000">
                    <a:prstClr val="black">
                      <a:alpha val="50000"/>
                    </a:prstClr>
                  </a:innerShdw>
                </a:effectLst>
                <a:latin typeface="Arial Black" pitchFamily="34" charset="0"/>
                <a:ea typeface="+mn-ea"/>
                <a:cs typeface="+mn-cs"/>
              </a:rPr>
              <a:t>consequences</a:t>
            </a:r>
            <a:endParaRPr lang="en-US" sz="5500" dirty="0">
              <a:latin typeface="Arial" pitchFamily="34" charset="0"/>
              <a:ea typeface="+mn-ea"/>
              <a:cs typeface="+mn-cs"/>
            </a:endParaRPr>
          </a:p>
        </p:txBody>
      </p:sp>
      <p:pic>
        <p:nvPicPr>
          <p:cNvPr id="16393" name="Picture 10"/>
          <p:cNvPicPr>
            <a:picLocks noChangeAspect="1"/>
          </p:cNvPicPr>
          <p:nvPr/>
        </p:nvPicPr>
        <p:blipFill>
          <a:blip r:embed="rId6"/>
          <a:srcRect/>
          <a:stretch>
            <a:fillRect/>
          </a:stretch>
        </p:blipFill>
        <p:spPr bwMode="auto">
          <a:xfrm>
            <a:off x="1962150" y="-127000"/>
            <a:ext cx="1038225" cy="9547225"/>
          </a:xfrm>
          <a:prstGeom prst="rect">
            <a:avLst/>
          </a:prstGeom>
          <a:noFill/>
          <a:ln w="9525">
            <a:noFill/>
            <a:miter lim="800000"/>
            <a:headEnd/>
            <a:tailEnd/>
          </a:ln>
        </p:spPr>
      </p:pic>
      <p:sp>
        <p:nvSpPr>
          <p:cNvPr id="12" name="TextBox 1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10" name="ChistopherMorganShort.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srcRect l="2345" r="2734"/>
          <a:stretch>
            <a:fillRect/>
          </a:stretch>
        </p:blipFill>
        <p:spPr bwMode="auto">
          <a:xfrm>
            <a:off x="3000375" y="2286000"/>
            <a:ext cx="5786438" cy="3429000"/>
          </a:xfrm>
          <a:prstGeom prst="rect">
            <a:avLst/>
          </a:prstGeom>
          <a:noFill/>
          <a:ln w="9525">
            <a:noFill/>
            <a:miter lim="800000"/>
            <a:headEnd/>
            <a:tailEnd/>
          </a:ln>
        </p:spPr>
      </p:pic>
      <p:sp>
        <p:nvSpPr>
          <p:cNvPr id="11" name="TextBox 10"/>
          <p:cNvSpPr txBox="1"/>
          <p:nvPr/>
        </p:nvSpPr>
        <p:spPr>
          <a:xfrm>
            <a:off x="714375" y="585787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xit" presetSubtype="0" fill="hold" grpId="1" nodeType="withEffect">
                                  <p:stCondLst>
                                    <p:cond delay="0"/>
                                  </p:stCondLst>
                                  <p:childTnLst>
                                    <p:animEffect transition="out" filter="fade">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178960" fill="hold"/>
                                        <p:tgtEl>
                                          <p:spTgt spid="10"/>
                                        </p:tgtEl>
                                      </p:cBhvr>
                                    </p:cmd>
                                  </p:childTnLst>
                                </p:cTn>
                              </p:par>
                            </p:childTnLst>
                          </p:cTn>
                        </p:par>
                        <p:par>
                          <p:cTn id="28" fill="hold">
                            <p:stCondLst>
                              <p:cond delay="180960"/>
                            </p:stCondLst>
                            <p:childTnLst>
                              <p:par>
                                <p:cTn id="29" presetID="2" presetClass="mediacall" presetSubtype="0" fill="hold" nodeType="afterEffect">
                                  <p:stCondLst>
                                    <p:cond delay="0"/>
                                  </p:stCondLst>
                                  <p:childTnLst>
                                    <p:cmd type="call" cmd="togglePause">
                                      <p:cBhvr>
                                        <p:cTn id="30" dur="1" fill="hold"/>
                                        <p:tgtEl>
                                          <p:spTgt spid="10"/>
                                        </p:tgtEl>
                                      </p:cBhvr>
                                    </p:cmd>
                                  </p:childTnLst>
                                </p:cTn>
                              </p:par>
                            </p:childTnLst>
                          </p:cTn>
                        </p:par>
                        <p:par>
                          <p:cTn id="31" fill="hold">
                            <p:stCondLst>
                              <p:cond delay="180960"/>
                            </p:stCondLst>
                            <p:childTnLst>
                              <p:par>
                                <p:cTn id="32" presetID="10" presetClass="exit" presetSubtype="0" fill="hold" nodeType="afterEffect">
                                  <p:stCondLst>
                                    <p:cond delay="0"/>
                                  </p:stCondLst>
                                  <p:childTnLst>
                                    <p:animEffect transition="out" filter="fade">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md type="call" cmd="stop">
                                      <p:cBhvr>
                                        <p:cTn id="35" dur="1">
                                          <p:stCondLst>
                                            <p:cond delay="1999"/>
                                          </p:stCondLst>
                                        </p:cTn>
                                        <p:tgtEl>
                                          <p:spTgt spid="10"/>
                                        </p:tgtEl>
                                      </p:cBhvr>
                                    </p:cmd>
                                  </p:childTnLst>
                                </p:cTn>
                              </p:par>
                            </p:childTnLst>
                          </p:cTn>
                        </p:par>
                        <p:par>
                          <p:cTn id="36" fill="hold">
                            <p:stCondLst>
                              <p:cond delay="182960"/>
                            </p:stCondLst>
                            <p:childTnLst>
                              <p:par>
                                <p:cTn id="37" presetID="1" presetClass="entr" presetSubtype="0" fill="hold" grpId="0" nodeType="afterEffect">
                                  <p:stCondLst>
                                    <p:cond delay="200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39"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12" grpId="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374" y="1570439"/>
            <a:ext cx="3113092" cy="481969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sp>
        <p:nvSpPr>
          <p:cNvPr id="16" name="Rectangle 3"/>
          <p:cNvSpPr txBox="1">
            <a:spLocks noChangeArrowheads="1"/>
          </p:cNvSpPr>
          <p:nvPr/>
        </p:nvSpPr>
        <p:spPr bwMode="auto">
          <a:xfrm>
            <a:off x="4211960" y="1196752"/>
            <a:ext cx="4932040" cy="5472608"/>
          </a:xfrm>
          <a:prstGeom prst="rect">
            <a:avLst/>
          </a:prstGeom>
          <a:noFill/>
          <a:ln w="9525">
            <a:noFill/>
            <a:miter lim="800000"/>
            <a:headEnd/>
            <a:tailEnd/>
          </a:ln>
        </p:spPr>
        <p:txBody>
          <a:bodyPr anchor="ctr"/>
          <a:lstStyle/>
          <a:p>
            <a:pPr marL="1143000" lvl="2" indent="-228600">
              <a:spcBef>
                <a:spcPct val="20000"/>
              </a:spcBef>
            </a:pPr>
            <a:endParaRPr lang="en-GB" sz="1800" dirty="0">
              <a:latin typeface="Arial Black" pitchFamily="34" charset="0"/>
            </a:endParaRPr>
          </a:p>
          <a:p>
            <a:pPr marL="1143000" lvl="2" indent="-228600">
              <a:spcBef>
                <a:spcPct val="20000"/>
              </a:spcBef>
            </a:pPr>
            <a:endParaRPr lang="en-GB" sz="1800" dirty="0">
              <a:latin typeface="Arial Black" pitchFamily="34" charset="0"/>
            </a:endParaRPr>
          </a:p>
          <a:p>
            <a:pPr marL="1143000" lvl="2" indent="-228600">
              <a:spcBef>
                <a:spcPct val="20000"/>
              </a:spcBef>
              <a:buFont typeface="Arial" charset="0"/>
              <a:buChar char="•"/>
            </a:pPr>
            <a:r>
              <a:rPr lang="en-US" sz="1800" dirty="0" smtClean="0">
                <a:latin typeface="Arial Black" pitchFamily="34" charset="0"/>
              </a:rPr>
              <a:t>Free to use</a:t>
            </a:r>
            <a:endParaRPr lang="en-US" sz="1800" dirty="0">
              <a:latin typeface="Arial Black" pitchFamily="34" charset="0"/>
            </a:endParaRPr>
          </a:p>
          <a:p>
            <a:pPr marL="1143000" lvl="2" indent="-228600">
              <a:spcBef>
                <a:spcPct val="20000"/>
              </a:spcBef>
              <a:buFont typeface="Arial" charset="0"/>
              <a:buChar char="•"/>
            </a:pPr>
            <a:r>
              <a:rPr lang="en-US" sz="1800" dirty="0" smtClean="0">
                <a:latin typeface="Arial Black" pitchFamily="34" charset="0"/>
              </a:rPr>
              <a:t>Works on your phone</a:t>
            </a:r>
            <a:r>
              <a:rPr lang="en-US" sz="1800" dirty="0">
                <a:latin typeface="Arial Black" pitchFamily="34" charset="0"/>
              </a:rPr>
              <a:t>, tablet and </a:t>
            </a:r>
            <a:r>
              <a:rPr lang="en-US" sz="1800" dirty="0" smtClean="0">
                <a:latin typeface="Arial Black" pitchFamily="34" charset="0"/>
              </a:rPr>
              <a:t>computer</a:t>
            </a:r>
            <a:endParaRPr lang="en-US" sz="1800" dirty="0">
              <a:latin typeface="Arial Black" pitchFamily="34" charset="0"/>
            </a:endParaRPr>
          </a:p>
          <a:p>
            <a:pPr marL="1143000" lvl="2" indent="-228600">
              <a:spcBef>
                <a:spcPct val="20000"/>
              </a:spcBef>
              <a:buFont typeface="Arial" charset="0"/>
              <a:buChar char="•"/>
            </a:pPr>
            <a:r>
              <a:rPr lang="en-US" sz="1800" dirty="0" smtClean="0">
                <a:latin typeface="Arial Black" pitchFamily="34" charset="0"/>
              </a:rPr>
              <a:t>Asks simple questions and advises you what to do to stay safe </a:t>
            </a:r>
          </a:p>
          <a:p>
            <a:pPr marL="1143000" lvl="2" indent="-228600">
              <a:spcBef>
                <a:spcPct val="20000"/>
              </a:spcBef>
              <a:buFont typeface="Arial" charset="0"/>
              <a:buChar char="•"/>
            </a:pPr>
            <a:r>
              <a:rPr lang="en-US" sz="1800" dirty="0" smtClean="0">
                <a:latin typeface="Arial Black" pitchFamily="34" charset="0"/>
              </a:rPr>
              <a:t>Identifies </a:t>
            </a:r>
            <a:r>
              <a:rPr lang="en-US" sz="1800" dirty="0">
                <a:latin typeface="Arial Black" pitchFamily="34" charset="0"/>
              </a:rPr>
              <a:t>where jobs require a licensed asbestos contractor</a:t>
            </a:r>
          </a:p>
          <a:p>
            <a:pPr marL="1143000" lvl="2" indent="-228600">
              <a:spcBef>
                <a:spcPct val="20000"/>
              </a:spcBef>
              <a:buFont typeface="Arial" charset="0"/>
              <a:buChar char="•"/>
            </a:pPr>
            <a:r>
              <a:rPr lang="en-US" sz="1800" dirty="0" smtClean="0">
                <a:latin typeface="Arial Black" pitchFamily="34" charset="0"/>
              </a:rPr>
              <a:t>Finds </a:t>
            </a:r>
            <a:r>
              <a:rPr lang="en-US" sz="1800" dirty="0">
                <a:latin typeface="Arial Black" pitchFamily="34" charset="0"/>
              </a:rPr>
              <a:t>a licensed contractor </a:t>
            </a:r>
            <a:r>
              <a:rPr lang="en-US" sz="1800" dirty="0" smtClean="0">
                <a:latin typeface="Arial Black" pitchFamily="34" charset="0"/>
              </a:rPr>
              <a:t>near you</a:t>
            </a:r>
            <a:endParaRPr lang="en-US" sz="1800" dirty="0">
              <a:latin typeface="Arial Black" pitchFamily="34" charset="0"/>
            </a:endParaRPr>
          </a:p>
          <a:p>
            <a:pPr marL="1143000" lvl="2" indent="-228600">
              <a:spcBef>
                <a:spcPct val="20000"/>
              </a:spcBef>
              <a:buFont typeface="Arial" charset="0"/>
              <a:buChar char="•"/>
            </a:pPr>
            <a:r>
              <a:rPr lang="en-US" sz="1800" dirty="0">
                <a:latin typeface="Arial Black" pitchFamily="34" charset="0"/>
              </a:rPr>
              <a:t>Provides simple how-to guides for small, non-licensed jobs </a:t>
            </a:r>
          </a:p>
          <a:p>
            <a:pPr marL="1143000" lvl="2" indent="-228600">
              <a:spcBef>
                <a:spcPct val="20000"/>
              </a:spcBef>
              <a:buFont typeface="Arial" charset="0"/>
              <a:buChar char="•"/>
            </a:pPr>
            <a:r>
              <a:rPr lang="en-US" sz="1800" dirty="0" smtClean="0">
                <a:latin typeface="Arial Black" pitchFamily="34" charset="0"/>
              </a:rPr>
              <a:t>Photos of asbestos materials</a:t>
            </a:r>
            <a:endParaRPr lang="en-US" sz="1800" dirty="0">
              <a:latin typeface="Arial Black" pitchFamily="34" charset="0"/>
            </a:endParaRPr>
          </a:p>
          <a:p>
            <a:pPr marL="1143000" lvl="2" indent="-228600">
              <a:lnSpc>
                <a:spcPct val="90000"/>
              </a:lnSpc>
              <a:spcBef>
                <a:spcPct val="20000"/>
              </a:spcBef>
              <a:buFont typeface="Arial" charset="0"/>
              <a:buNone/>
            </a:pPr>
            <a:endParaRPr lang="en-GB" sz="1800" dirty="0">
              <a:latin typeface="Arial Black" pitchFamily="34" charset="0"/>
            </a:endParaRPr>
          </a:p>
          <a:p>
            <a:pPr marL="342900" indent="-342900">
              <a:lnSpc>
                <a:spcPct val="90000"/>
              </a:lnSpc>
              <a:spcBef>
                <a:spcPct val="20000"/>
              </a:spcBef>
              <a:buFont typeface="Arial" charset="0"/>
              <a:buNone/>
            </a:pPr>
            <a:endParaRPr lang="en-US" sz="1800" dirty="0">
              <a:latin typeface="Arial Black" pitchFamily="34" charset="0"/>
            </a:endParaRPr>
          </a:p>
        </p:txBody>
      </p:sp>
      <p:sp>
        <p:nvSpPr>
          <p:cNvPr id="43026" name="TextBox 20"/>
          <p:cNvSpPr txBox="1">
            <a:spLocks noChangeArrowheads="1"/>
          </p:cNvSpPr>
          <p:nvPr/>
        </p:nvSpPr>
        <p:spPr bwMode="auto">
          <a:xfrm>
            <a:off x="3565872" y="6315417"/>
            <a:ext cx="4824536" cy="707886"/>
          </a:xfrm>
          <a:prstGeom prst="rect">
            <a:avLst/>
          </a:prstGeom>
          <a:noFill/>
          <a:ln w="9525">
            <a:noFill/>
            <a:miter lim="800000"/>
            <a:headEnd/>
            <a:tailEnd/>
          </a:ln>
        </p:spPr>
        <p:txBody>
          <a:bodyPr wrap="square">
            <a:spAutoFit/>
          </a:bodyPr>
          <a:lstStyle/>
          <a:p>
            <a:r>
              <a:rPr lang="en-US" sz="2000" b="1" dirty="0" smtClean="0"/>
              <a:t>Go to </a:t>
            </a:r>
            <a:r>
              <a:rPr lang="en-GB" sz="2000" b="1" dirty="0">
                <a:hlinkClick r:id="rId5"/>
              </a:rPr>
              <a:t>www.beware-asbestos.info</a:t>
            </a:r>
            <a:endParaRPr lang="en-GB" sz="2000" b="1" dirty="0"/>
          </a:p>
          <a:p>
            <a:endParaRPr lang="en-US" sz="2000" b="1" dirty="0"/>
          </a:p>
        </p:txBody>
      </p:sp>
      <p:pic>
        <p:nvPicPr>
          <p:cNvPr id="40969" name="Picture 19"/>
          <p:cNvPicPr>
            <a:picLocks noChangeAspect="1"/>
          </p:cNvPicPr>
          <p:nvPr/>
        </p:nvPicPr>
        <p:blipFill>
          <a:blip r:embed="rId6"/>
          <a:srcRect/>
          <a:stretch>
            <a:fillRect/>
          </a:stretch>
        </p:blipFill>
        <p:spPr bwMode="auto">
          <a:xfrm>
            <a:off x="1962150" y="-127000"/>
            <a:ext cx="1038225" cy="9547225"/>
          </a:xfrm>
          <a:prstGeom prst="rect">
            <a:avLst/>
          </a:prstGeom>
          <a:noFill/>
          <a:ln w="9525">
            <a:noFill/>
            <a:miter lim="800000"/>
            <a:headEnd/>
            <a:tailEnd/>
          </a:ln>
        </p:spPr>
      </p:pic>
      <p:sp>
        <p:nvSpPr>
          <p:cNvPr id="21" name="TextBox 20"/>
          <p:cNvSpPr txBox="1"/>
          <p:nvPr/>
        </p:nvSpPr>
        <p:spPr>
          <a:xfrm>
            <a:off x="624753" y="5851525"/>
            <a:ext cx="1000125" cy="1077218"/>
          </a:xfrm>
          <a:prstGeom prst="rect">
            <a:avLst/>
          </a:prstGeom>
          <a:noFill/>
          <a:ln>
            <a:noFill/>
          </a:ln>
        </p:spPr>
        <p:txBody>
          <a:bodyPr>
            <a:spAutoFit/>
          </a:bodyPr>
          <a:lstStyle/>
          <a:p>
            <a:pPr algn="ctr">
              <a:defRPr/>
            </a:pPr>
            <a:r>
              <a:rPr lang="en-GB" sz="2000" dirty="0">
                <a:effectLst>
                  <a:outerShdw blurRad="38100" dist="38100" dir="2700000" algn="tl">
                    <a:srgbClr val="C0C0C0"/>
                  </a:outerShdw>
                </a:effectLst>
                <a:latin typeface="Arial Black" pitchFamily="34" charset="0"/>
              </a:rPr>
              <a:t>c</a:t>
            </a:r>
            <a:r>
              <a:rPr lang="en-GB" sz="2000" dirty="0" smtClean="0">
                <a:effectLst>
                  <a:outerShdw blurRad="38100" dist="38100" dir="2700000" algn="tl">
                    <a:srgbClr val="C0C0C0"/>
                  </a:outerShdw>
                </a:effectLst>
                <a:latin typeface="Arial Black" pitchFamily="34" charset="0"/>
              </a:rPr>
              <a:t>lick now</a:t>
            </a:r>
            <a:endParaRPr lang="en-GB" sz="2000" dirty="0">
              <a:effectLst>
                <a:outerShdw blurRad="38100" dist="38100" dir="2700000" algn="tl">
                  <a:srgbClr val="C0C0C0"/>
                </a:outerShdw>
              </a:effectLst>
              <a:latin typeface="Arial Black" pitchFamily="34" charset="0"/>
            </a:endParaRPr>
          </a:p>
          <a:p>
            <a:pPr>
              <a:defRPr/>
            </a:pPr>
            <a:endParaRPr lang="en-GB" dirty="0">
              <a:effectLst>
                <a:outerShdw blurRad="38100" dist="38100" dir="2700000" algn="tl">
                  <a:srgbClr val="C0C0C0"/>
                </a:outerShdw>
              </a:effectLst>
            </a:endParaRPr>
          </a:p>
        </p:txBody>
      </p:sp>
      <p:sp>
        <p:nvSpPr>
          <p:cNvPr id="11" name="TextBox 10"/>
          <p:cNvSpPr txBox="1"/>
          <p:nvPr/>
        </p:nvSpPr>
        <p:spPr>
          <a:xfrm>
            <a:off x="2862114" y="247000"/>
            <a:ext cx="5958358" cy="1323439"/>
          </a:xfrm>
          <a:prstGeom prst="rect">
            <a:avLst/>
          </a:prstGeom>
          <a:noFill/>
        </p:spPr>
        <p:txBody>
          <a:bodyPr wrap="square" rtlCol="0">
            <a:spAutoFit/>
          </a:bodyPr>
          <a:lstStyle/>
          <a:p>
            <a:r>
              <a:rPr lang="en-GB" sz="4000" b="1" i="1" dirty="0"/>
              <a:t>T</a:t>
            </a:r>
            <a:r>
              <a:rPr lang="en-GB" sz="4000" b="1" i="1" dirty="0" smtClean="0"/>
              <a:t>he Beware Asbestos web app</a:t>
            </a:r>
            <a:endParaRPr lang="en-GB" sz="4000" b="1" i="1" dirty="0"/>
          </a:p>
        </p:txBody>
      </p:sp>
    </p:spTree>
    <p:extLst>
      <p:ext uri="{BB962C8B-B14F-4D97-AF65-F5344CB8AC3E}">
        <p14:creationId xmlns:p14="http://schemas.microsoft.com/office/powerpoint/2010/main" val="32183577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43026"/>
                                        </p:tgtEl>
                                        <p:attrNameLst>
                                          <p:attrName>style.visibility</p:attrName>
                                        </p:attrNameLst>
                                      </p:cBhvr>
                                      <p:to>
                                        <p:strVal val="visible"/>
                                      </p:to>
                                    </p:set>
                                    <p:animEffect transition="in" filter="fade">
                                      <p:cBhvr>
                                        <p:cTn id="7" dur="1000"/>
                                        <p:tgtEl>
                                          <p:spTgt spid="43026"/>
                                        </p:tgtEl>
                                      </p:cBhvr>
                                    </p:animEffect>
                                    <p:anim calcmode="lin" valueType="num">
                                      <p:cBhvr>
                                        <p:cTn id="8" dur="1000" fill="hold"/>
                                        <p:tgtEl>
                                          <p:spTgt spid="43026"/>
                                        </p:tgtEl>
                                        <p:attrNameLst>
                                          <p:attrName>ppt_x</p:attrName>
                                        </p:attrNameLst>
                                      </p:cBhvr>
                                      <p:tavLst>
                                        <p:tav tm="0">
                                          <p:val>
                                            <p:strVal val="#ppt_x"/>
                                          </p:val>
                                        </p:tav>
                                        <p:tav tm="100000">
                                          <p:val>
                                            <p:strVal val="#ppt_x"/>
                                          </p:val>
                                        </p:tav>
                                      </p:tavLst>
                                    </p:anim>
                                    <p:anim calcmode="lin" valueType="num">
                                      <p:cBhvr>
                                        <p:cTn id="9" dur="1000" fill="hold"/>
                                        <p:tgtEl>
                                          <p:spTgt spid="4302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pic>
        <p:nvPicPr>
          <p:cNvPr id="19" name="TextBox 18"/>
          <p:cNvPicPr>
            <a:picLocks noChangeArrowheads="1"/>
          </p:cNvPicPr>
          <p:nvPr/>
        </p:nvPicPr>
        <p:blipFill>
          <a:blip r:embed="rId4"/>
          <a:srcRect/>
          <a:stretch>
            <a:fillRect/>
          </a:stretch>
        </p:blipFill>
        <p:spPr bwMode="auto">
          <a:xfrm>
            <a:off x="2535238" y="42863"/>
            <a:ext cx="8040687" cy="1962150"/>
          </a:xfrm>
          <a:prstGeom prst="rect">
            <a:avLst/>
          </a:prstGeom>
          <a:noFill/>
          <a:ln w="9525">
            <a:noFill/>
            <a:miter lim="800000"/>
            <a:headEnd/>
            <a:tailEnd/>
          </a:ln>
        </p:spPr>
      </p:pic>
      <p:sp>
        <p:nvSpPr>
          <p:cNvPr id="24" name="Rectangle 23"/>
          <p:cNvSpPr/>
          <p:nvPr/>
        </p:nvSpPr>
        <p:spPr>
          <a:xfrm>
            <a:off x="3143250" y="5214938"/>
            <a:ext cx="4000500"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16" name="Rectangle 3"/>
          <p:cNvSpPr txBox="1">
            <a:spLocks noChangeArrowheads="1"/>
          </p:cNvSpPr>
          <p:nvPr/>
        </p:nvSpPr>
        <p:spPr bwMode="auto">
          <a:xfrm>
            <a:off x="1931988" y="2636838"/>
            <a:ext cx="8997950" cy="2952750"/>
          </a:xfrm>
          <a:prstGeom prst="rect">
            <a:avLst/>
          </a:prstGeom>
          <a:noFill/>
          <a:ln w="9525">
            <a:noFill/>
            <a:miter lim="800000"/>
            <a:headEnd/>
            <a:tailEnd/>
          </a:ln>
        </p:spPr>
        <p:txBody>
          <a:bodyPr anchor="ctr"/>
          <a:lstStyle/>
          <a:p>
            <a:pPr marL="1143000" lvl="2" indent="-228600">
              <a:spcBef>
                <a:spcPct val="20000"/>
              </a:spcBef>
            </a:pPr>
            <a:endParaRPr lang="en-GB" sz="2000">
              <a:latin typeface="Arial Black" pitchFamily="34" charset="0"/>
            </a:endParaRPr>
          </a:p>
          <a:p>
            <a:pPr marL="1143000" lvl="2" indent="-228600">
              <a:spcBef>
                <a:spcPct val="20000"/>
              </a:spcBef>
            </a:pPr>
            <a:endParaRPr lang="en-GB" sz="2000">
              <a:latin typeface="Arial Black" pitchFamily="34" charset="0"/>
            </a:endParaRPr>
          </a:p>
          <a:p>
            <a:pPr marL="1143000" lvl="2" indent="-228600">
              <a:spcBef>
                <a:spcPct val="20000"/>
              </a:spcBef>
              <a:buFont typeface="Arial" charset="0"/>
              <a:buChar char="•"/>
            </a:pPr>
            <a:r>
              <a:rPr lang="en-GB" sz="2000">
                <a:latin typeface="Arial Black" pitchFamily="34" charset="0"/>
              </a:rPr>
              <a:t>It’s very dangerous, especially to </a:t>
            </a:r>
            <a:br>
              <a:rPr lang="en-GB" sz="2000">
                <a:latin typeface="Arial Black" pitchFamily="34" charset="0"/>
              </a:rPr>
            </a:br>
            <a:r>
              <a:rPr lang="en-GB" sz="2000">
                <a:latin typeface="Arial Black" pitchFamily="34" charset="0"/>
              </a:rPr>
              <a:t>young people</a:t>
            </a:r>
          </a:p>
          <a:p>
            <a:pPr marL="1143000" lvl="2" indent="-228600">
              <a:spcBef>
                <a:spcPct val="20000"/>
              </a:spcBef>
              <a:buFont typeface="Arial" charset="0"/>
              <a:buChar char="•"/>
            </a:pPr>
            <a:r>
              <a:rPr lang="en-GB" sz="2000">
                <a:latin typeface="Arial Black" pitchFamily="34" charset="0"/>
              </a:rPr>
              <a:t>It can be found in almost any </a:t>
            </a:r>
            <a:br>
              <a:rPr lang="en-GB" sz="2000">
                <a:latin typeface="Arial Black" pitchFamily="34" charset="0"/>
              </a:rPr>
            </a:br>
            <a:r>
              <a:rPr lang="en-GB" sz="2000">
                <a:latin typeface="Arial Black" pitchFamily="34" charset="0"/>
              </a:rPr>
              <a:t>pre-2000 building</a:t>
            </a:r>
          </a:p>
          <a:p>
            <a:pPr marL="1143000" lvl="2" indent="-228600">
              <a:spcBef>
                <a:spcPct val="20000"/>
              </a:spcBef>
              <a:buFont typeface="Arial" charset="0"/>
              <a:buChar char="•"/>
            </a:pPr>
            <a:r>
              <a:rPr lang="en-GB" sz="2000">
                <a:latin typeface="Arial Black" pitchFamily="34" charset="0"/>
              </a:rPr>
              <a:t>If in doubt, stop work and check</a:t>
            </a:r>
          </a:p>
          <a:p>
            <a:pPr marL="1143000" lvl="2" indent="-228600">
              <a:spcBef>
                <a:spcPct val="20000"/>
              </a:spcBef>
              <a:buFont typeface="Arial" charset="0"/>
              <a:buChar char="•"/>
            </a:pPr>
            <a:r>
              <a:rPr lang="en-GB" sz="2000">
                <a:latin typeface="Arial Black" pitchFamily="34" charset="0"/>
              </a:rPr>
              <a:t>Only if you are trained can you do minor               maintenance work</a:t>
            </a:r>
          </a:p>
          <a:p>
            <a:pPr marL="1143000" lvl="2" indent="-228600">
              <a:spcBef>
                <a:spcPct val="20000"/>
              </a:spcBef>
              <a:buFont typeface="Arial" charset="0"/>
              <a:buChar char="•"/>
            </a:pPr>
            <a:r>
              <a:rPr lang="en-GB" sz="2000">
                <a:latin typeface="Arial Black" pitchFamily="34" charset="0"/>
              </a:rPr>
              <a:t>Don’t put yourself at risk </a:t>
            </a:r>
          </a:p>
          <a:p>
            <a:pPr marL="1143000" lvl="2" indent="-228600">
              <a:spcBef>
                <a:spcPct val="20000"/>
              </a:spcBef>
              <a:buFont typeface="Arial" charset="0"/>
              <a:buNone/>
            </a:pPr>
            <a:r>
              <a:rPr lang="en-GB" sz="2000">
                <a:latin typeface="Arial Black" pitchFamily="34" charset="0"/>
              </a:rPr>
              <a:t>   – asbestos is a hidden killer    </a:t>
            </a:r>
          </a:p>
          <a:p>
            <a:pPr marL="1143000" lvl="2" indent="-228600">
              <a:lnSpc>
                <a:spcPct val="90000"/>
              </a:lnSpc>
              <a:spcBef>
                <a:spcPct val="20000"/>
              </a:spcBef>
              <a:buFont typeface="Arial" charset="0"/>
              <a:buNone/>
            </a:pPr>
            <a:endParaRPr lang="en-GB" sz="2000">
              <a:latin typeface="Arial Black" pitchFamily="34" charset="0"/>
            </a:endParaRPr>
          </a:p>
          <a:p>
            <a:pPr marL="342900" indent="-342900">
              <a:lnSpc>
                <a:spcPct val="90000"/>
              </a:lnSpc>
              <a:spcBef>
                <a:spcPct val="20000"/>
              </a:spcBef>
              <a:buFont typeface="Arial" charset="0"/>
              <a:buNone/>
            </a:pPr>
            <a:endParaRPr lang="en-US" sz="3200">
              <a:latin typeface="Arial Black" pitchFamily="34" charset="0"/>
            </a:endParaRPr>
          </a:p>
        </p:txBody>
      </p:sp>
      <p:sp>
        <p:nvSpPr>
          <p:cNvPr id="43026" name="TextBox 20"/>
          <p:cNvSpPr txBox="1">
            <a:spLocks noChangeArrowheads="1"/>
          </p:cNvSpPr>
          <p:nvPr/>
        </p:nvSpPr>
        <p:spPr bwMode="auto">
          <a:xfrm>
            <a:off x="2928938" y="6000750"/>
            <a:ext cx="5715000" cy="707886"/>
          </a:xfrm>
          <a:prstGeom prst="rect">
            <a:avLst/>
          </a:prstGeom>
          <a:noFill/>
          <a:ln w="9525">
            <a:noFill/>
            <a:miter lim="800000"/>
            <a:headEnd/>
            <a:tailEnd/>
          </a:ln>
        </p:spPr>
        <p:txBody>
          <a:bodyPr>
            <a:spAutoFit/>
          </a:bodyPr>
          <a:lstStyle/>
          <a:p>
            <a:r>
              <a:rPr lang="en-GB" sz="2000" b="1" dirty="0">
                <a:hlinkClick r:id="rId5"/>
              </a:rPr>
              <a:t>http://</a:t>
            </a:r>
            <a:r>
              <a:rPr lang="en-GB" sz="2000" b="1" dirty="0" smtClean="0">
                <a:hlinkClick r:id="rId5"/>
              </a:rPr>
              <a:t>www.hse.gov.uk/asbestos/tradesperson</a:t>
            </a:r>
            <a:endParaRPr lang="en-GB" sz="2000" b="1" dirty="0"/>
          </a:p>
          <a:p>
            <a:endParaRPr lang="en-US" sz="2000" b="1" dirty="0"/>
          </a:p>
        </p:txBody>
      </p:sp>
      <p:pic>
        <p:nvPicPr>
          <p:cNvPr id="40969" name="Picture 19"/>
          <p:cNvPicPr>
            <a:picLocks noChangeAspect="1"/>
          </p:cNvPicPr>
          <p:nvPr/>
        </p:nvPicPr>
        <p:blipFill>
          <a:blip r:embed="rId6"/>
          <a:srcRect/>
          <a:stretch>
            <a:fillRect/>
          </a:stretch>
        </p:blipFill>
        <p:spPr bwMode="auto">
          <a:xfrm>
            <a:off x="1962150" y="-127000"/>
            <a:ext cx="1038225" cy="9547225"/>
          </a:xfrm>
          <a:prstGeom prst="rect">
            <a:avLst/>
          </a:prstGeom>
          <a:noFill/>
          <a:ln w="9525">
            <a:noFill/>
            <a:miter lim="800000"/>
            <a:headEnd/>
            <a:tailEnd/>
          </a:ln>
        </p:spPr>
      </p:pic>
      <p:sp>
        <p:nvSpPr>
          <p:cNvPr id="21" name="TextBox 20"/>
          <p:cNvSpPr txBox="1"/>
          <p:nvPr/>
        </p:nvSpPr>
        <p:spPr>
          <a:xfrm>
            <a:off x="714375" y="5851525"/>
            <a:ext cx="1000125" cy="762000"/>
          </a:xfrm>
          <a:prstGeom prst="rect">
            <a:avLst/>
          </a:prstGeom>
          <a:noFill/>
          <a:ln>
            <a:noFill/>
          </a:ln>
        </p:spPr>
        <p:txBody>
          <a:bodyPr>
            <a:spAutoFit/>
          </a:bodyPr>
          <a:lstStyle/>
          <a:p>
            <a:pPr algn="ctr">
              <a:defRPr/>
            </a:pPr>
            <a:r>
              <a:rPr lang="en-GB" sz="2000">
                <a:effectLst>
                  <a:outerShdw blurRad="38100" dist="38100" dir="2700000" algn="tl">
                    <a:srgbClr val="C0C0C0"/>
                  </a:outerShdw>
                </a:effectLst>
                <a:latin typeface="Arial Black" pitchFamily="34" charset="0"/>
              </a:rPr>
              <a:t>End</a:t>
            </a:r>
          </a:p>
          <a:p>
            <a:pPr>
              <a:defRPr/>
            </a:pPr>
            <a:endParaRPr lang="en-GB">
              <a:effectLst>
                <a:outerShdw blurRad="38100" dist="38100" dir="2700000" algn="tl">
                  <a:srgbClr val="C0C0C0"/>
                </a:outerShdw>
              </a:effectLst>
            </a:endParaRPr>
          </a:p>
        </p:txBody>
      </p:sp>
      <p:pic>
        <p:nvPicPr>
          <p:cNvPr id="18" name="TextBox 17"/>
          <p:cNvPicPr>
            <a:picLocks noChangeArrowheads="1"/>
          </p:cNvPicPr>
          <p:nvPr/>
        </p:nvPicPr>
        <p:blipFill>
          <a:blip r:embed="rId7"/>
          <a:srcRect/>
          <a:stretch>
            <a:fillRect/>
          </a:stretch>
        </p:blipFill>
        <p:spPr bwMode="auto">
          <a:xfrm>
            <a:off x="2535238" y="42863"/>
            <a:ext cx="7900987" cy="1962150"/>
          </a:xfrm>
          <a:prstGeom prst="rect">
            <a:avLst/>
          </a:prstGeom>
          <a:noFill/>
          <a:ln w="9525">
            <a:noFill/>
            <a:miter lim="800000"/>
            <a:headEnd/>
            <a:tailEnd/>
          </a:ln>
        </p:spPr>
      </p:pic>
      <p:pic>
        <p:nvPicPr>
          <p:cNvPr id="40975" name="Picture 15" descr="HSE Master Symbol AW"/>
          <p:cNvPicPr>
            <a:picLocks noChangeAspect="1" noChangeArrowheads="1"/>
          </p:cNvPicPr>
          <p:nvPr/>
        </p:nvPicPr>
        <p:blipFill>
          <a:blip r:embed="rId8"/>
          <a:srcRect/>
          <a:stretch>
            <a:fillRect/>
          </a:stretch>
        </p:blipFill>
        <p:spPr bwMode="auto">
          <a:xfrm>
            <a:off x="781047" y="4113213"/>
            <a:ext cx="866775" cy="86995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2000"/>
                                        <p:tgtEl>
                                          <p:spTgt spid="16">
                                            <p:txEl>
                                              <p:pRg st="2" end="2"/>
                                            </p:txEl>
                                          </p:spTgt>
                                        </p:tgtEl>
                                      </p:cBhvr>
                                    </p:animEffect>
                                    <p:anim calcmode="lin" valueType="num">
                                      <p:cBhvr>
                                        <p:cTn id="16"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6000"/>
                            </p:stCondLst>
                            <p:childTnLst>
                              <p:par>
                                <p:cTn id="19" presetID="42" presetClass="entr" presetSubtype="0" fill="hold" nodeType="afterEffect">
                                  <p:stCondLst>
                                    <p:cond delay="50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2000"/>
                                        <p:tgtEl>
                                          <p:spTgt spid="16">
                                            <p:txEl>
                                              <p:pRg st="3" end="3"/>
                                            </p:txEl>
                                          </p:spTgt>
                                        </p:tgtEl>
                                      </p:cBhvr>
                                    </p:animEffect>
                                    <p:anim calcmode="lin" valueType="num">
                                      <p:cBhvr>
                                        <p:cTn id="22" dur="2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8500"/>
                            </p:stCondLst>
                            <p:childTnLst>
                              <p:par>
                                <p:cTn id="25" presetID="42" presetClass="entr" presetSubtype="0" fill="hold" nodeType="afterEffect">
                                  <p:stCondLst>
                                    <p:cond delay="50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2000"/>
                                        <p:tgtEl>
                                          <p:spTgt spid="16">
                                            <p:txEl>
                                              <p:pRg st="4" end="4"/>
                                            </p:txEl>
                                          </p:spTgt>
                                        </p:tgtEl>
                                      </p:cBhvr>
                                    </p:animEffect>
                                    <p:anim calcmode="lin" valueType="num">
                                      <p:cBhvr>
                                        <p:cTn id="28"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1000"/>
                            </p:stCondLst>
                            <p:childTnLst>
                              <p:par>
                                <p:cTn id="31" presetID="42" presetClass="entr" presetSubtype="0" fill="hold" nodeType="after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Effect transition="in" filter="fade">
                                      <p:cBhvr>
                                        <p:cTn id="33" dur="2000"/>
                                        <p:tgtEl>
                                          <p:spTgt spid="16">
                                            <p:txEl>
                                              <p:pRg st="5" end="5"/>
                                            </p:txEl>
                                          </p:spTgt>
                                        </p:tgtEl>
                                      </p:cBhvr>
                                    </p:animEffect>
                                    <p:anim calcmode="lin" valueType="num">
                                      <p:cBhvr>
                                        <p:cTn id="34" dur="2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5" dur="2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13000"/>
                            </p:stCondLst>
                            <p:childTnLst>
                              <p:par>
                                <p:cTn id="37" presetID="42" presetClass="entr" presetSubtype="0" fill="hold" nodeType="afterEffect">
                                  <p:stCondLst>
                                    <p:cond delay="500"/>
                                  </p:stCondLst>
                                  <p:childTnLst>
                                    <p:set>
                                      <p:cBhvr>
                                        <p:cTn id="38" dur="1" fill="hold">
                                          <p:stCondLst>
                                            <p:cond delay="0"/>
                                          </p:stCondLst>
                                        </p:cTn>
                                        <p:tgtEl>
                                          <p:spTgt spid="16">
                                            <p:txEl>
                                              <p:pRg st="6" end="6"/>
                                            </p:txEl>
                                          </p:spTgt>
                                        </p:tgtEl>
                                        <p:attrNameLst>
                                          <p:attrName>style.visibility</p:attrName>
                                        </p:attrNameLst>
                                      </p:cBhvr>
                                      <p:to>
                                        <p:strVal val="visible"/>
                                      </p:to>
                                    </p:set>
                                    <p:animEffect transition="in" filter="fade">
                                      <p:cBhvr>
                                        <p:cTn id="39" dur="2000"/>
                                        <p:tgtEl>
                                          <p:spTgt spid="16">
                                            <p:txEl>
                                              <p:pRg st="6" end="6"/>
                                            </p:txEl>
                                          </p:spTgt>
                                        </p:tgtEl>
                                      </p:cBhvr>
                                    </p:animEffect>
                                    <p:anim calcmode="lin" valueType="num">
                                      <p:cBhvr>
                                        <p:cTn id="40" dur="2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1" dur="2000" fill="hold"/>
                                        <p:tgtEl>
                                          <p:spTgt spid="1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16">
                                            <p:txEl>
                                              <p:pRg st="7" end="7"/>
                                            </p:txEl>
                                          </p:spTgt>
                                        </p:tgtEl>
                                        <p:attrNameLst>
                                          <p:attrName>style.visibility</p:attrName>
                                        </p:attrNameLst>
                                      </p:cBhvr>
                                      <p:to>
                                        <p:strVal val="visible"/>
                                      </p:to>
                                    </p:set>
                                    <p:animEffect transition="in" filter="fade">
                                      <p:cBhvr>
                                        <p:cTn id="44" dur="2000"/>
                                        <p:tgtEl>
                                          <p:spTgt spid="16">
                                            <p:txEl>
                                              <p:pRg st="7" end="7"/>
                                            </p:txEl>
                                          </p:spTgt>
                                        </p:tgtEl>
                                      </p:cBhvr>
                                    </p:animEffect>
                                    <p:anim calcmode="lin" valueType="num">
                                      <p:cBhvr>
                                        <p:cTn id="45" dur="2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6" dur="2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500"/>
                            </p:stCondLst>
                            <p:childTnLst>
                              <p:par>
                                <p:cTn id="48" presetID="22" presetClass="entr" presetSubtype="8" fill="hold" grpId="0" nodeType="afterEffect">
                                  <p:stCondLst>
                                    <p:cond delay="150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2000"/>
                                        <p:tgtEl>
                                          <p:spTgt spid="24"/>
                                        </p:tgtEl>
                                      </p:cBhvr>
                                    </p:animEffect>
                                  </p:childTnLst>
                                </p:cTn>
                              </p:par>
                            </p:childTnLst>
                          </p:cTn>
                        </p:par>
                        <p:par>
                          <p:cTn id="51" fill="hold">
                            <p:stCondLst>
                              <p:cond delay="19000"/>
                            </p:stCondLst>
                            <p:childTnLst>
                              <p:par>
                                <p:cTn id="52" presetID="3" presetClass="emph" presetSubtype="2" fill="hold" nodeType="afterEffect">
                                  <p:stCondLst>
                                    <p:cond delay="0"/>
                                  </p:stCondLst>
                                  <p:childTnLst>
                                    <p:animClr clrSpc="rgb" dir="cw">
                                      <p:cBhvr override="childStyle">
                                        <p:cTn id="53" dur="2000" fill="hold"/>
                                        <p:tgtEl>
                                          <p:spTgt spid="16">
                                            <p:txEl>
                                              <p:pRg st="7" end="7"/>
                                            </p:txEl>
                                          </p:spTgt>
                                        </p:tgtEl>
                                        <p:attrNameLst>
                                          <p:attrName>style.color</p:attrName>
                                        </p:attrNameLst>
                                      </p:cBhvr>
                                      <p:to>
                                        <a:schemeClr val="bg1"/>
                                      </p:to>
                                    </p:animClr>
                                  </p:childTnLst>
                                </p:cTn>
                              </p:par>
                              <p:par>
                                <p:cTn id="54" presetID="42" presetClass="entr" presetSubtype="0" fill="hold" grpId="0" nodeType="withEffect">
                                  <p:stCondLst>
                                    <p:cond delay="1000"/>
                                  </p:stCondLst>
                                  <p:childTnLst>
                                    <p:set>
                                      <p:cBhvr>
                                        <p:cTn id="55" dur="1" fill="hold">
                                          <p:stCondLst>
                                            <p:cond delay="0"/>
                                          </p:stCondLst>
                                        </p:cTn>
                                        <p:tgtEl>
                                          <p:spTgt spid="43026"/>
                                        </p:tgtEl>
                                        <p:attrNameLst>
                                          <p:attrName>style.visibility</p:attrName>
                                        </p:attrNameLst>
                                      </p:cBhvr>
                                      <p:to>
                                        <p:strVal val="visible"/>
                                      </p:to>
                                    </p:set>
                                    <p:animEffect transition="in" filter="fade">
                                      <p:cBhvr>
                                        <p:cTn id="56" dur="1000"/>
                                        <p:tgtEl>
                                          <p:spTgt spid="43026"/>
                                        </p:tgtEl>
                                      </p:cBhvr>
                                    </p:animEffect>
                                    <p:anim calcmode="lin" valueType="num">
                                      <p:cBhvr>
                                        <p:cTn id="57" dur="1000" fill="hold"/>
                                        <p:tgtEl>
                                          <p:spTgt spid="43026"/>
                                        </p:tgtEl>
                                        <p:attrNameLst>
                                          <p:attrName>ppt_x</p:attrName>
                                        </p:attrNameLst>
                                      </p:cBhvr>
                                      <p:tavLst>
                                        <p:tav tm="0">
                                          <p:val>
                                            <p:strVal val="#ppt_x"/>
                                          </p:val>
                                        </p:tav>
                                        <p:tav tm="100000">
                                          <p:val>
                                            <p:strVal val="#ppt_x"/>
                                          </p:val>
                                        </p:tav>
                                      </p:tavLst>
                                    </p:anim>
                                    <p:anim calcmode="lin" valueType="num">
                                      <p:cBhvr>
                                        <p:cTn id="58" dur="1000" fill="hold"/>
                                        <p:tgtEl>
                                          <p:spTgt spid="43026"/>
                                        </p:tgtEl>
                                        <p:attrNameLst>
                                          <p:attrName>ppt_y</p:attrName>
                                        </p:attrNameLst>
                                      </p:cBhvr>
                                      <p:tavLst>
                                        <p:tav tm="0">
                                          <p:val>
                                            <p:strVal val="#ppt_y+.1"/>
                                          </p:val>
                                        </p:tav>
                                        <p:tav tm="100000">
                                          <p:val>
                                            <p:strVal val="#ppt_y"/>
                                          </p:val>
                                        </p:tav>
                                      </p:tavLst>
                                    </p:anim>
                                  </p:childTnLst>
                                </p:cTn>
                              </p:par>
                              <p:par>
                                <p:cTn id="59" presetID="53" presetClass="entr" presetSubtype="0" fill="hold" nodeType="withEffect">
                                  <p:stCondLst>
                                    <p:cond delay="1000"/>
                                  </p:stCondLst>
                                  <p:childTnLst>
                                    <p:set>
                                      <p:cBhvr>
                                        <p:cTn id="60" dur="1" fill="hold">
                                          <p:stCondLst>
                                            <p:cond delay="0"/>
                                          </p:stCondLst>
                                        </p:cTn>
                                        <p:tgtEl>
                                          <p:spTgt spid="40975"/>
                                        </p:tgtEl>
                                        <p:attrNameLst>
                                          <p:attrName>style.visibility</p:attrName>
                                        </p:attrNameLst>
                                      </p:cBhvr>
                                      <p:to>
                                        <p:strVal val="visible"/>
                                      </p:to>
                                    </p:set>
                                    <p:anim calcmode="lin" valueType="num">
                                      <p:cBhvr>
                                        <p:cTn id="61" dur="1000" fill="hold"/>
                                        <p:tgtEl>
                                          <p:spTgt spid="40975"/>
                                        </p:tgtEl>
                                        <p:attrNameLst>
                                          <p:attrName>ppt_w</p:attrName>
                                        </p:attrNameLst>
                                      </p:cBhvr>
                                      <p:tavLst>
                                        <p:tav tm="0">
                                          <p:val>
                                            <p:fltVal val="0"/>
                                          </p:val>
                                        </p:tav>
                                        <p:tav tm="100000">
                                          <p:val>
                                            <p:strVal val="#ppt_w"/>
                                          </p:val>
                                        </p:tav>
                                      </p:tavLst>
                                    </p:anim>
                                    <p:anim calcmode="lin" valueType="num">
                                      <p:cBhvr>
                                        <p:cTn id="62" dur="1000" fill="hold"/>
                                        <p:tgtEl>
                                          <p:spTgt spid="40975"/>
                                        </p:tgtEl>
                                        <p:attrNameLst>
                                          <p:attrName>ppt_h</p:attrName>
                                        </p:attrNameLst>
                                      </p:cBhvr>
                                      <p:tavLst>
                                        <p:tav tm="0">
                                          <p:val>
                                            <p:fltVal val="0"/>
                                          </p:val>
                                        </p:tav>
                                        <p:tav tm="100000">
                                          <p:val>
                                            <p:strVal val="#ppt_h"/>
                                          </p:val>
                                        </p:tav>
                                      </p:tavLst>
                                    </p:anim>
                                    <p:animEffect transition="in" filter="fade">
                                      <p:cBhvr>
                                        <p:cTn id="63" dur="1000"/>
                                        <p:tgtEl>
                                          <p:spTgt spid="40975"/>
                                        </p:tgtEl>
                                      </p:cBhvr>
                                    </p:animEffect>
                                  </p:childTnLst>
                                </p:cTn>
                              </p:par>
                            </p:childTnLst>
                          </p:cTn>
                        </p:par>
                        <p:par>
                          <p:cTn id="64" fill="hold">
                            <p:stCondLst>
                              <p:cond delay="21000"/>
                            </p:stCondLst>
                            <p:childTnLst>
                              <p:par>
                                <p:cTn id="65" presetID="1" presetClass="entr" presetSubtype="0" fill="hold" grpId="0" nodeType="afterEffect">
                                  <p:stCondLst>
                                    <p:cond delay="200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3026"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sp>
        <p:nvSpPr>
          <p:cNvPr id="5" name="Rectangle 4"/>
          <p:cNvSpPr/>
          <p:nvPr/>
        </p:nvSpPr>
        <p:spPr>
          <a:xfrm>
            <a:off x="2555875" y="-171450"/>
            <a:ext cx="6911975" cy="7272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a typeface="ＭＳ Ｐゴシック"/>
              <a:cs typeface="ＭＳ Ｐゴシック"/>
            </a:endParaRPr>
          </a:p>
        </p:txBody>
      </p:sp>
      <p:sp>
        <p:nvSpPr>
          <p:cNvPr id="37" name="TextBox 36"/>
          <p:cNvSpPr txBox="1">
            <a:spLocks noChangeArrowheads="1"/>
          </p:cNvSpPr>
          <p:nvPr/>
        </p:nvSpPr>
        <p:spPr bwMode="auto">
          <a:xfrm>
            <a:off x="2051050" y="4292600"/>
            <a:ext cx="7858125" cy="677863"/>
          </a:xfrm>
          <a:prstGeom prst="rect">
            <a:avLst/>
          </a:prstGeom>
          <a:noFill/>
          <a:ln w="9525">
            <a:noFill/>
            <a:miter lim="800000"/>
            <a:headEnd/>
            <a:tailEnd/>
          </a:ln>
        </p:spPr>
        <p:txBody>
          <a:bodyPr>
            <a:spAutoFit/>
          </a:bodyPr>
          <a:lstStyle/>
          <a:p>
            <a:pPr lvl="2">
              <a:lnSpc>
                <a:spcPct val="90000"/>
              </a:lnSpc>
            </a:pPr>
            <a:r>
              <a:rPr lang="en-GB" sz="1600">
                <a:latin typeface="Arial Black" pitchFamily="34" charset="0"/>
              </a:rPr>
              <a:t>Resistant to heat, electricity and chemical damage </a:t>
            </a:r>
          </a:p>
          <a:p>
            <a:endParaRPr lang="en-GB"/>
          </a:p>
        </p:txBody>
      </p:sp>
      <p:sp>
        <p:nvSpPr>
          <p:cNvPr id="38" name="TextBox 37"/>
          <p:cNvSpPr txBox="1">
            <a:spLocks noChangeArrowheads="1"/>
          </p:cNvSpPr>
          <p:nvPr/>
        </p:nvSpPr>
        <p:spPr bwMode="auto">
          <a:xfrm>
            <a:off x="2071688" y="3606800"/>
            <a:ext cx="5740400" cy="1250950"/>
          </a:xfrm>
          <a:prstGeom prst="rect">
            <a:avLst/>
          </a:prstGeom>
          <a:noFill/>
          <a:ln w="9525">
            <a:noFill/>
            <a:miter lim="800000"/>
            <a:headEnd/>
            <a:tailEnd/>
          </a:ln>
        </p:spPr>
        <p:txBody>
          <a:bodyPr>
            <a:spAutoFit/>
          </a:bodyPr>
          <a:lstStyle/>
          <a:p>
            <a:pPr lvl="2">
              <a:lnSpc>
                <a:spcPct val="90000"/>
              </a:lnSpc>
            </a:pPr>
            <a:r>
              <a:rPr lang="en-GB" sz="1600">
                <a:latin typeface="Arial Black" pitchFamily="34" charset="0"/>
              </a:rPr>
              <a:t>Natural mineral</a:t>
            </a:r>
            <a:r>
              <a:rPr lang="en-GB" sz="4000">
                <a:latin typeface="Arial Black" pitchFamily="34" charset="0"/>
              </a:rPr>
              <a:t> </a:t>
            </a:r>
          </a:p>
          <a:p>
            <a:endParaRPr lang="en-GB" sz="4000"/>
          </a:p>
        </p:txBody>
      </p:sp>
      <p:sp>
        <p:nvSpPr>
          <p:cNvPr id="64" name="TextBox 63"/>
          <p:cNvSpPr txBox="1">
            <a:spLocks noChangeArrowheads="1"/>
          </p:cNvSpPr>
          <p:nvPr/>
        </p:nvSpPr>
        <p:spPr bwMode="auto">
          <a:xfrm>
            <a:off x="2071688" y="4357688"/>
            <a:ext cx="4857750" cy="314325"/>
          </a:xfrm>
          <a:prstGeom prst="rect">
            <a:avLst/>
          </a:prstGeom>
          <a:noFill/>
          <a:ln w="9525">
            <a:noFill/>
            <a:miter lim="800000"/>
            <a:headEnd/>
            <a:tailEnd/>
          </a:ln>
        </p:spPr>
        <p:txBody>
          <a:bodyPr>
            <a:spAutoFit/>
          </a:bodyPr>
          <a:lstStyle/>
          <a:p>
            <a:pPr lvl="2">
              <a:lnSpc>
                <a:spcPct val="90000"/>
              </a:lnSpc>
              <a:spcBef>
                <a:spcPct val="20000"/>
              </a:spcBef>
              <a:buFont typeface="Arial" charset="0"/>
              <a:buChar char="•"/>
            </a:pPr>
            <a:r>
              <a:rPr lang="en-GB" sz="1600">
                <a:latin typeface="Arial Black" pitchFamily="34" charset="0"/>
              </a:rPr>
              <a:t>Sprayed coatings</a:t>
            </a:r>
          </a:p>
        </p:txBody>
      </p:sp>
      <p:sp>
        <p:nvSpPr>
          <p:cNvPr id="103" name="TextBox 102"/>
          <p:cNvSpPr txBox="1">
            <a:spLocks noChangeArrowheads="1"/>
          </p:cNvSpPr>
          <p:nvPr/>
        </p:nvSpPr>
        <p:spPr bwMode="auto">
          <a:xfrm>
            <a:off x="2071688" y="4114800"/>
            <a:ext cx="4214812" cy="314325"/>
          </a:xfrm>
          <a:prstGeom prst="rect">
            <a:avLst/>
          </a:prstGeom>
          <a:noFill/>
          <a:ln w="9525">
            <a:noFill/>
            <a:miter lim="800000"/>
            <a:headEnd/>
            <a:tailEnd/>
          </a:ln>
        </p:spPr>
        <p:txBody>
          <a:bodyPr>
            <a:spAutoFit/>
          </a:bodyPr>
          <a:lstStyle/>
          <a:p>
            <a:pPr lvl="2">
              <a:lnSpc>
                <a:spcPct val="90000"/>
              </a:lnSpc>
              <a:spcBef>
                <a:spcPct val="20000"/>
              </a:spcBef>
              <a:buFont typeface="Arial" charset="0"/>
              <a:buChar char="•"/>
            </a:pPr>
            <a:r>
              <a:rPr lang="en-GB" sz="1600">
                <a:latin typeface="Arial Black" pitchFamily="34" charset="0"/>
              </a:rPr>
              <a:t>Cement sheeting</a:t>
            </a:r>
          </a:p>
        </p:txBody>
      </p:sp>
      <p:sp>
        <p:nvSpPr>
          <p:cNvPr id="62" name="TextBox 61"/>
          <p:cNvSpPr txBox="1">
            <a:spLocks noChangeArrowheads="1"/>
          </p:cNvSpPr>
          <p:nvPr/>
        </p:nvSpPr>
        <p:spPr bwMode="auto">
          <a:xfrm>
            <a:off x="2071688" y="3929063"/>
            <a:ext cx="4214812" cy="314325"/>
          </a:xfrm>
          <a:prstGeom prst="rect">
            <a:avLst/>
          </a:prstGeom>
          <a:noFill/>
          <a:ln w="9525">
            <a:noFill/>
            <a:miter lim="800000"/>
            <a:headEnd/>
            <a:tailEnd/>
          </a:ln>
        </p:spPr>
        <p:txBody>
          <a:bodyPr>
            <a:spAutoFit/>
          </a:bodyPr>
          <a:lstStyle/>
          <a:p>
            <a:pPr lvl="2">
              <a:lnSpc>
                <a:spcPct val="90000"/>
              </a:lnSpc>
              <a:spcBef>
                <a:spcPct val="20000"/>
              </a:spcBef>
              <a:buFont typeface="Arial" charset="0"/>
              <a:buChar char="•"/>
            </a:pPr>
            <a:r>
              <a:rPr lang="en-GB" sz="1600">
                <a:latin typeface="Arial Black" pitchFamily="34" charset="0"/>
              </a:rPr>
              <a:t>Textured coatings</a:t>
            </a:r>
          </a:p>
        </p:txBody>
      </p:sp>
      <p:pic>
        <p:nvPicPr>
          <p:cNvPr id="9" name="Picture 8"/>
          <p:cNvPicPr>
            <a:picLocks noChangeAspect="1" noChangeArrowheads="1"/>
          </p:cNvPicPr>
          <p:nvPr/>
        </p:nvPicPr>
        <p:blipFill>
          <a:blip r:embed="rId4"/>
          <a:srcRect/>
          <a:stretch>
            <a:fillRect/>
          </a:stretch>
        </p:blipFill>
        <p:spPr bwMode="auto">
          <a:xfrm>
            <a:off x="5578475" y="2146300"/>
            <a:ext cx="3187700" cy="2163763"/>
          </a:xfrm>
          <a:prstGeom prst="rect">
            <a:avLst/>
          </a:prstGeom>
          <a:noFill/>
          <a:ln w="9525">
            <a:noFill/>
            <a:miter lim="800000"/>
            <a:headEnd/>
            <a:tailEnd/>
          </a:ln>
        </p:spPr>
      </p:pic>
      <p:pic>
        <p:nvPicPr>
          <p:cNvPr id="7" name="Picture 6"/>
          <p:cNvPicPr>
            <a:picLocks noChangeAspect="1" noChangeArrowheads="1"/>
          </p:cNvPicPr>
          <p:nvPr/>
        </p:nvPicPr>
        <p:blipFill>
          <a:blip r:embed="rId5"/>
          <a:srcRect/>
          <a:stretch>
            <a:fillRect/>
          </a:stretch>
        </p:blipFill>
        <p:spPr bwMode="auto">
          <a:xfrm>
            <a:off x="5291138" y="1951038"/>
            <a:ext cx="3792537" cy="2986087"/>
          </a:xfrm>
          <a:prstGeom prst="rect">
            <a:avLst/>
          </a:prstGeom>
          <a:noFill/>
          <a:ln w="9525">
            <a:noFill/>
            <a:miter lim="800000"/>
            <a:headEnd/>
            <a:tailEnd/>
          </a:ln>
        </p:spPr>
      </p:pic>
      <p:pic>
        <p:nvPicPr>
          <p:cNvPr id="15" name="Picture 14"/>
          <p:cNvPicPr>
            <a:picLocks noChangeAspect="1" noChangeArrowheads="1"/>
          </p:cNvPicPr>
          <p:nvPr/>
        </p:nvPicPr>
        <p:blipFill>
          <a:blip r:embed="rId6"/>
          <a:srcRect/>
          <a:stretch>
            <a:fillRect/>
          </a:stretch>
        </p:blipFill>
        <p:spPr bwMode="auto">
          <a:xfrm>
            <a:off x="5578475" y="2646363"/>
            <a:ext cx="3473450" cy="2627312"/>
          </a:xfrm>
          <a:prstGeom prst="rect">
            <a:avLst/>
          </a:prstGeom>
          <a:noFill/>
          <a:ln w="9525">
            <a:noFill/>
            <a:miter lim="800000"/>
            <a:headEnd/>
            <a:tailEnd/>
          </a:ln>
        </p:spPr>
      </p:pic>
      <p:pic>
        <p:nvPicPr>
          <p:cNvPr id="13" name="Picture 12"/>
          <p:cNvPicPr>
            <a:picLocks noChangeAspect="1" noChangeArrowheads="1"/>
          </p:cNvPicPr>
          <p:nvPr/>
        </p:nvPicPr>
        <p:blipFill>
          <a:blip r:embed="rId7"/>
          <a:srcRect/>
          <a:stretch>
            <a:fillRect/>
          </a:stretch>
        </p:blipFill>
        <p:spPr bwMode="auto">
          <a:xfrm>
            <a:off x="5626100" y="2932113"/>
            <a:ext cx="3560763" cy="2657475"/>
          </a:xfrm>
          <a:prstGeom prst="rect">
            <a:avLst/>
          </a:prstGeom>
          <a:noFill/>
          <a:ln w="9525">
            <a:noFill/>
            <a:miter lim="800000"/>
            <a:headEnd/>
            <a:tailEnd/>
          </a:ln>
        </p:spPr>
      </p:pic>
      <p:pic>
        <p:nvPicPr>
          <p:cNvPr id="14" name="Picture 13"/>
          <p:cNvPicPr>
            <a:picLocks noChangeAspect="1" noChangeArrowheads="1"/>
          </p:cNvPicPr>
          <p:nvPr/>
        </p:nvPicPr>
        <p:blipFill>
          <a:blip r:embed="rId8"/>
          <a:srcRect/>
          <a:stretch>
            <a:fillRect/>
          </a:stretch>
        </p:blipFill>
        <p:spPr bwMode="auto">
          <a:xfrm>
            <a:off x="5645150" y="2803525"/>
            <a:ext cx="3621088" cy="3011488"/>
          </a:xfrm>
          <a:prstGeom prst="rect">
            <a:avLst/>
          </a:prstGeom>
          <a:noFill/>
          <a:ln w="9525">
            <a:noFill/>
            <a:miter lim="800000"/>
            <a:headEnd/>
            <a:tailEnd/>
          </a:ln>
        </p:spPr>
      </p:pic>
      <p:pic>
        <p:nvPicPr>
          <p:cNvPr id="11" name="Picture 10"/>
          <p:cNvPicPr>
            <a:picLocks noChangeAspect="1" noChangeArrowheads="1"/>
          </p:cNvPicPr>
          <p:nvPr/>
        </p:nvPicPr>
        <p:blipFill>
          <a:blip r:embed="rId9"/>
          <a:srcRect/>
          <a:stretch>
            <a:fillRect/>
          </a:stretch>
        </p:blipFill>
        <p:spPr bwMode="auto">
          <a:xfrm>
            <a:off x="5784850" y="2938463"/>
            <a:ext cx="3352800" cy="3017837"/>
          </a:xfrm>
          <a:prstGeom prst="rect">
            <a:avLst/>
          </a:prstGeom>
          <a:noFill/>
          <a:ln w="9525">
            <a:noFill/>
            <a:miter lim="800000"/>
            <a:headEnd/>
            <a:tailEnd/>
          </a:ln>
        </p:spPr>
      </p:pic>
      <p:pic>
        <p:nvPicPr>
          <p:cNvPr id="10" name="Picture 9"/>
          <p:cNvPicPr>
            <a:picLocks noChangeAspect="1" noChangeArrowheads="1"/>
          </p:cNvPicPr>
          <p:nvPr/>
        </p:nvPicPr>
        <p:blipFill>
          <a:blip r:embed="rId10"/>
          <a:srcRect/>
          <a:stretch>
            <a:fillRect/>
          </a:stretch>
        </p:blipFill>
        <p:spPr bwMode="auto">
          <a:xfrm>
            <a:off x="5767388" y="3048000"/>
            <a:ext cx="3602037" cy="3340100"/>
          </a:xfrm>
          <a:prstGeom prst="rect">
            <a:avLst/>
          </a:prstGeom>
          <a:noFill/>
          <a:ln w="9525">
            <a:noFill/>
            <a:miter lim="800000"/>
            <a:headEnd/>
            <a:tailEnd/>
          </a:ln>
        </p:spPr>
      </p:pic>
      <p:pic>
        <p:nvPicPr>
          <p:cNvPr id="8" name="Picture 7"/>
          <p:cNvPicPr>
            <a:picLocks noChangeAspect="1" noChangeArrowheads="1"/>
          </p:cNvPicPr>
          <p:nvPr/>
        </p:nvPicPr>
        <p:blipFill>
          <a:blip r:embed="rId11"/>
          <a:srcRect/>
          <a:stretch>
            <a:fillRect/>
          </a:stretch>
        </p:blipFill>
        <p:spPr bwMode="auto">
          <a:xfrm>
            <a:off x="5699125" y="3790950"/>
            <a:ext cx="3554413" cy="2652713"/>
          </a:xfrm>
          <a:prstGeom prst="rect">
            <a:avLst/>
          </a:prstGeom>
          <a:noFill/>
          <a:ln w="9525">
            <a:noFill/>
            <a:miter lim="800000"/>
            <a:headEnd/>
            <a:tailEnd/>
          </a:ln>
        </p:spPr>
      </p:pic>
      <p:pic>
        <p:nvPicPr>
          <p:cNvPr id="16" name="Picture 15"/>
          <p:cNvPicPr>
            <a:picLocks noChangeAspect="1" noChangeArrowheads="1"/>
          </p:cNvPicPr>
          <p:nvPr/>
        </p:nvPicPr>
        <p:blipFill>
          <a:blip r:embed="rId12"/>
          <a:srcRect/>
          <a:stretch>
            <a:fillRect/>
          </a:stretch>
        </p:blipFill>
        <p:spPr bwMode="auto">
          <a:xfrm>
            <a:off x="5589588" y="3786188"/>
            <a:ext cx="3560762" cy="2657475"/>
          </a:xfrm>
          <a:prstGeom prst="rect">
            <a:avLst/>
          </a:prstGeom>
          <a:noFill/>
          <a:ln w="9525">
            <a:noFill/>
            <a:miter lim="800000"/>
            <a:headEnd/>
            <a:tailEnd/>
          </a:ln>
        </p:spPr>
      </p:pic>
      <p:pic>
        <p:nvPicPr>
          <p:cNvPr id="12" name="Picture 11"/>
          <p:cNvPicPr>
            <a:picLocks noChangeAspect="1" noChangeArrowheads="1"/>
          </p:cNvPicPr>
          <p:nvPr/>
        </p:nvPicPr>
        <p:blipFill>
          <a:blip r:embed="rId13"/>
          <a:srcRect/>
          <a:stretch>
            <a:fillRect/>
          </a:stretch>
        </p:blipFill>
        <p:spPr bwMode="auto">
          <a:xfrm>
            <a:off x="6156325" y="4292600"/>
            <a:ext cx="3175000" cy="2146300"/>
          </a:xfrm>
          <a:prstGeom prst="rect">
            <a:avLst/>
          </a:prstGeom>
          <a:noFill/>
          <a:ln w="9525">
            <a:noFill/>
            <a:miter lim="800000"/>
            <a:headEnd/>
            <a:tailEnd/>
          </a:ln>
        </p:spPr>
      </p:pic>
      <p:pic>
        <p:nvPicPr>
          <p:cNvPr id="18455" name="Picture 43"/>
          <p:cNvPicPr>
            <a:picLocks noChangeAspect="1"/>
          </p:cNvPicPr>
          <p:nvPr/>
        </p:nvPicPr>
        <p:blipFill>
          <a:blip r:embed="rId14"/>
          <a:srcRect/>
          <a:stretch>
            <a:fillRect/>
          </a:stretch>
        </p:blipFill>
        <p:spPr bwMode="auto">
          <a:xfrm>
            <a:off x="1962150" y="-127000"/>
            <a:ext cx="1038225" cy="9547225"/>
          </a:xfrm>
          <a:prstGeom prst="rect">
            <a:avLst/>
          </a:prstGeom>
          <a:noFill/>
          <a:ln w="9525">
            <a:noFill/>
            <a:miter lim="800000"/>
            <a:headEnd/>
            <a:tailEnd/>
          </a:ln>
        </p:spPr>
      </p:pic>
      <p:sp>
        <p:nvSpPr>
          <p:cNvPr id="45" name="TextBox 44"/>
          <p:cNvSpPr txBox="1">
            <a:spLocks noChangeArrowheads="1"/>
          </p:cNvSpPr>
          <p:nvPr/>
        </p:nvSpPr>
        <p:spPr bwMode="auto">
          <a:xfrm>
            <a:off x="2071688" y="257175"/>
            <a:ext cx="5572125" cy="314325"/>
          </a:xfrm>
          <a:prstGeom prst="rect">
            <a:avLst/>
          </a:prstGeom>
          <a:noFill/>
          <a:ln w="9525">
            <a:noFill/>
            <a:miter lim="800000"/>
            <a:headEnd/>
            <a:tailEnd/>
          </a:ln>
        </p:spPr>
        <p:txBody>
          <a:bodyPr>
            <a:spAutoFit/>
          </a:bodyPr>
          <a:lstStyle/>
          <a:p>
            <a:pPr lvl="2">
              <a:lnSpc>
                <a:spcPct val="90000"/>
              </a:lnSpc>
              <a:spcBef>
                <a:spcPct val="20000"/>
              </a:spcBef>
              <a:buFont typeface="Arial" charset="0"/>
              <a:buNone/>
            </a:pPr>
            <a:r>
              <a:rPr lang="en-GB" sz="1600">
                <a:latin typeface="Arial Black" pitchFamily="34" charset="0"/>
              </a:rPr>
              <a:t>Used in buildings, for example:</a:t>
            </a:r>
          </a:p>
        </p:txBody>
      </p:sp>
      <p:sp>
        <p:nvSpPr>
          <p:cNvPr id="53" name="TextBox 52"/>
          <p:cNvSpPr txBox="1">
            <a:spLocks noChangeArrowheads="1"/>
          </p:cNvSpPr>
          <p:nvPr/>
        </p:nvSpPr>
        <p:spPr bwMode="auto">
          <a:xfrm>
            <a:off x="2071688" y="3071813"/>
            <a:ext cx="2643187" cy="314325"/>
          </a:xfrm>
          <a:prstGeom prst="rect">
            <a:avLst/>
          </a:prstGeom>
          <a:noFill/>
          <a:ln w="9525">
            <a:noFill/>
            <a:miter lim="800000"/>
            <a:headEnd/>
            <a:tailEnd/>
          </a:ln>
        </p:spPr>
        <p:txBody>
          <a:bodyPr>
            <a:spAutoFit/>
          </a:bodyPr>
          <a:lstStyle/>
          <a:p>
            <a:pPr lvl="2">
              <a:lnSpc>
                <a:spcPct val="90000"/>
              </a:lnSpc>
              <a:spcBef>
                <a:spcPct val="20000"/>
              </a:spcBef>
              <a:buFont typeface="Arial" charset="0"/>
              <a:buChar char="•"/>
            </a:pPr>
            <a:r>
              <a:rPr lang="en-GB" sz="1600">
                <a:latin typeface="Arial Black" pitchFamily="34" charset="0"/>
              </a:rPr>
              <a:t>Boilers</a:t>
            </a:r>
          </a:p>
        </p:txBody>
      </p:sp>
      <p:sp>
        <p:nvSpPr>
          <p:cNvPr id="67" name="TextBox 66"/>
          <p:cNvSpPr txBox="1">
            <a:spLocks noChangeArrowheads="1"/>
          </p:cNvSpPr>
          <p:nvPr/>
        </p:nvSpPr>
        <p:spPr bwMode="auto">
          <a:xfrm>
            <a:off x="2051050" y="5229225"/>
            <a:ext cx="5572125" cy="473075"/>
          </a:xfrm>
          <a:prstGeom prst="rect">
            <a:avLst/>
          </a:prstGeom>
          <a:noFill/>
          <a:ln w="9525">
            <a:noFill/>
            <a:miter lim="800000"/>
            <a:headEnd/>
            <a:tailEnd/>
          </a:ln>
        </p:spPr>
        <p:txBody>
          <a:bodyPr>
            <a:spAutoFit/>
          </a:bodyPr>
          <a:lstStyle/>
          <a:p>
            <a:pPr lvl="2">
              <a:lnSpc>
                <a:spcPts val="1500"/>
              </a:lnSpc>
              <a:buFont typeface="Arial" charset="0"/>
              <a:buChar char="•"/>
            </a:pPr>
            <a:r>
              <a:rPr lang="en-GB" sz="1600">
                <a:latin typeface="Arial Black" pitchFamily="34" charset="0"/>
              </a:rPr>
              <a:t>Gaskets and sealants </a:t>
            </a:r>
          </a:p>
          <a:p>
            <a:pPr lvl="2">
              <a:lnSpc>
                <a:spcPts val="1500"/>
              </a:lnSpc>
            </a:pPr>
            <a:r>
              <a:rPr lang="en-GB" sz="1600">
                <a:latin typeface="Arial Black" pitchFamily="34" charset="0"/>
              </a:rPr>
              <a:t> on pipe joints</a:t>
            </a:r>
          </a:p>
        </p:txBody>
      </p:sp>
      <p:sp>
        <p:nvSpPr>
          <p:cNvPr id="66" name="TextBox 65"/>
          <p:cNvSpPr txBox="1">
            <a:spLocks noChangeArrowheads="1"/>
          </p:cNvSpPr>
          <p:nvPr/>
        </p:nvSpPr>
        <p:spPr bwMode="auto">
          <a:xfrm>
            <a:off x="2051050" y="5013325"/>
            <a:ext cx="5572125" cy="473075"/>
          </a:xfrm>
          <a:prstGeom prst="rect">
            <a:avLst/>
          </a:prstGeom>
          <a:noFill/>
          <a:ln w="9525">
            <a:noFill/>
            <a:miter lim="800000"/>
            <a:headEnd/>
            <a:tailEnd/>
          </a:ln>
        </p:spPr>
        <p:txBody>
          <a:bodyPr>
            <a:spAutoFit/>
          </a:bodyPr>
          <a:lstStyle/>
          <a:p>
            <a:pPr lvl="2">
              <a:lnSpc>
                <a:spcPts val="1500"/>
              </a:lnSpc>
              <a:buFont typeface="Arial" charset="0"/>
              <a:buChar char="•"/>
            </a:pPr>
            <a:r>
              <a:rPr lang="en-GB" sz="1600">
                <a:latin typeface="Arial Black" pitchFamily="34" charset="0"/>
              </a:rPr>
              <a:t>Asbestos cement </a:t>
            </a:r>
          </a:p>
          <a:p>
            <a:pPr lvl="2">
              <a:lnSpc>
                <a:spcPts val="1500"/>
              </a:lnSpc>
              <a:buFont typeface="Arial" charset="0"/>
              <a:buNone/>
            </a:pPr>
            <a:r>
              <a:rPr lang="en-GB" sz="1600">
                <a:latin typeface="Arial Black" pitchFamily="34" charset="0"/>
              </a:rPr>
              <a:t> boiler flue</a:t>
            </a:r>
          </a:p>
        </p:txBody>
      </p:sp>
      <p:sp>
        <p:nvSpPr>
          <p:cNvPr id="61" name="TextBox 60"/>
          <p:cNvSpPr txBox="1">
            <a:spLocks noChangeArrowheads="1"/>
          </p:cNvSpPr>
          <p:nvPr/>
        </p:nvSpPr>
        <p:spPr bwMode="auto">
          <a:xfrm>
            <a:off x="2071688" y="3714750"/>
            <a:ext cx="2643187" cy="314325"/>
          </a:xfrm>
          <a:prstGeom prst="rect">
            <a:avLst/>
          </a:prstGeom>
          <a:noFill/>
          <a:ln w="9525">
            <a:noFill/>
            <a:miter lim="800000"/>
            <a:headEnd/>
            <a:tailEnd/>
          </a:ln>
        </p:spPr>
        <p:txBody>
          <a:bodyPr>
            <a:spAutoFit/>
          </a:bodyPr>
          <a:lstStyle/>
          <a:p>
            <a:pPr lvl="2">
              <a:lnSpc>
                <a:spcPct val="90000"/>
              </a:lnSpc>
              <a:spcBef>
                <a:spcPct val="20000"/>
              </a:spcBef>
              <a:buFont typeface="Arial" charset="0"/>
              <a:buChar char="•"/>
            </a:pPr>
            <a:r>
              <a:rPr lang="en-GB" sz="1600">
                <a:latin typeface="Arial Black" pitchFamily="34" charset="0"/>
              </a:rPr>
              <a:t>Soffit boards</a:t>
            </a:r>
          </a:p>
        </p:txBody>
      </p:sp>
      <p:sp>
        <p:nvSpPr>
          <p:cNvPr id="60" name="TextBox 59"/>
          <p:cNvSpPr txBox="1">
            <a:spLocks noChangeArrowheads="1"/>
          </p:cNvSpPr>
          <p:nvPr/>
        </p:nvSpPr>
        <p:spPr bwMode="auto">
          <a:xfrm>
            <a:off x="2071688" y="3500438"/>
            <a:ext cx="2643187" cy="314325"/>
          </a:xfrm>
          <a:prstGeom prst="rect">
            <a:avLst/>
          </a:prstGeom>
          <a:noFill/>
          <a:ln w="9525">
            <a:noFill/>
            <a:miter lim="800000"/>
            <a:headEnd/>
            <a:tailEnd/>
          </a:ln>
        </p:spPr>
        <p:txBody>
          <a:bodyPr>
            <a:spAutoFit/>
          </a:bodyPr>
          <a:lstStyle/>
          <a:p>
            <a:pPr lvl="2">
              <a:lnSpc>
                <a:spcPct val="90000"/>
              </a:lnSpc>
              <a:spcBef>
                <a:spcPct val="20000"/>
              </a:spcBef>
              <a:buFont typeface="Arial" charset="0"/>
              <a:buChar char="•"/>
            </a:pPr>
            <a:r>
              <a:rPr lang="en-GB" sz="1600">
                <a:latin typeface="Arial Black" pitchFamily="34" charset="0"/>
              </a:rPr>
              <a:t>Fire doors</a:t>
            </a:r>
          </a:p>
        </p:txBody>
      </p:sp>
      <p:sp>
        <p:nvSpPr>
          <p:cNvPr id="59" name="TextBox 58"/>
          <p:cNvSpPr txBox="1">
            <a:spLocks noChangeArrowheads="1"/>
          </p:cNvSpPr>
          <p:nvPr/>
        </p:nvSpPr>
        <p:spPr bwMode="auto">
          <a:xfrm>
            <a:off x="2071688" y="3286125"/>
            <a:ext cx="2643187" cy="314325"/>
          </a:xfrm>
          <a:prstGeom prst="rect">
            <a:avLst/>
          </a:prstGeom>
          <a:noFill/>
          <a:ln w="9525">
            <a:noFill/>
            <a:miter lim="800000"/>
            <a:headEnd/>
            <a:tailEnd/>
          </a:ln>
        </p:spPr>
        <p:txBody>
          <a:bodyPr>
            <a:spAutoFit/>
          </a:bodyPr>
          <a:lstStyle/>
          <a:p>
            <a:pPr lvl="2">
              <a:lnSpc>
                <a:spcPct val="90000"/>
              </a:lnSpc>
              <a:spcBef>
                <a:spcPct val="20000"/>
              </a:spcBef>
              <a:buFont typeface="Arial" charset="0"/>
              <a:buChar char="•"/>
            </a:pPr>
            <a:r>
              <a:rPr lang="en-GB" sz="1600">
                <a:latin typeface="Arial Black" pitchFamily="34" charset="0"/>
              </a:rPr>
              <a:t>Ceiling tiles</a:t>
            </a:r>
          </a:p>
        </p:txBody>
      </p:sp>
      <p:cxnSp>
        <p:nvCxnSpPr>
          <p:cNvPr id="70" name="Straight Arrow Connector 69"/>
          <p:cNvCxnSpPr/>
          <p:nvPr/>
        </p:nvCxnSpPr>
        <p:spPr>
          <a:xfrm>
            <a:off x="3929063" y="3214688"/>
            <a:ext cx="2000250" cy="1587"/>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429125" y="3429000"/>
            <a:ext cx="1652588" cy="1588"/>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500563" y="3640138"/>
            <a:ext cx="2000250" cy="1587"/>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572000" y="3852863"/>
            <a:ext cx="2000250" cy="1587"/>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72063" y="4065588"/>
            <a:ext cx="2000250" cy="1587"/>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143500" y="4278313"/>
            <a:ext cx="2000250" cy="1587"/>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143500" y="4502150"/>
            <a:ext cx="2500313" cy="1588"/>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076825" y="5229225"/>
            <a:ext cx="2571750" cy="1588"/>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572000" y="5589588"/>
            <a:ext cx="4000500" cy="1587"/>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435600" y="5445125"/>
            <a:ext cx="1714500" cy="1588"/>
          </a:xfrm>
          <a:prstGeom prst="straightConnector1">
            <a:avLst/>
          </a:prstGeom>
          <a:ln>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1908175" y="5084763"/>
            <a:ext cx="3857625" cy="663575"/>
          </a:xfrm>
          <a:prstGeom prst="rect">
            <a:avLst/>
          </a:prstGeom>
          <a:noFill/>
          <a:ln w="9525">
            <a:noFill/>
            <a:miter lim="800000"/>
            <a:headEnd/>
            <a:tailEnd/>
          </a:ln>
        </p:spPr>
        <p:txBody>
          <a:bodyPr>
            <a:spAutoFit/>
          </a:bodyPr>
          <a:lstStyle/>
          <a:p>
            <a:pPr lvl="2">
              <a:lnSpc>
                <a:spcPts val="1500"/>
              </a:lnSpc>
              <a:buFont typeface="Arial" charset="0"/>
              <a:buChar char="•"/>
            </a:pPr>
            <a:r>
              <a:rPr lang="en-GB" sz="1600">
                <a:latin typeface="Arial Black" pitchFamily="34" charset="0"/>
              </a:rPr>
              <a:t>Boards around </a:t>
            </a:r>
          </a:p>
          <a:p>
            <a:pPr lvl="2">
              <a:lnSpc>
                <a:spcPts val="1500"/>
              </a:lnSpc>
            </a:pPr>
            <a:r>
              <a:rPr lang="en-GB" sz="1600">
                <a:latin typeface="Arial Black" pitchFamily="34" charset="0"/>
              </a:rPr>
              <a:t> windows, fireplaces,</a:t>
            </a:r>
          </a:p>
          <a:p>
            <a:pPr lvl="2">
              <a:lnSpc>
                <a:spcPts val="1500"/>
              </a:lnSpc>
            </a:pPr>
            <a:r>
              <a:rPr lang="en-GB" sz="1600">
                <a:latin typeface="Arial Black" pitchFamily="34" charset="0"/>
              </a:rPr>
              <a:t> radiators etc.</a:t>
            </a:r>
          </a:p>
        </p:txBody>
      </p:sp>
      <p:sp>
        <p:nvSpPr>
          <p:cNvPr id="102" name="TextBox 101"/>
          <p:cNvSpPr txBox="1"/>
          <p:nvPr/>
        </p:nvSpPr>
        <p:spPr>
          <a:xfrm>
            <a:off x="714375" y="5851525"/>
            <a:ext cx="1000125" cy="1066800"/>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
        <p:nvSpPr>
          <p:cNvPr id="18478" name="Text Box 46"/>
          <p:cNvSpPr txBox="1">
            <a:spLocks noChangeArrowheads="1"/>
          </p:cNvSpPr>
          <p:nvPr/>
        </p:nvSpPr>
        <p:spPr bwMode="auto">
          <a:xfrm>
            <a:off x="2843213" y="333375"/>
            <a:ext cx="5688012" cy="1736725"/>
          </a:xfrm>
          <a:prstGeom prst="rect">
            <a:avLst/>
          </a:prstGeom>
          <a:noFill/>
          <a:ln w="9525">
            <a:noFill/>
            <a:miter lim="800000"/>
            <a:headEnd/>
            <a:tailEnd/>
          </a:ln>
        </p:spPr>
        <p:txBody>
          <a:bodyPr>
            <a:spAutoFit/>
          </a:bodyPr>
          <a:lstStyle/>
          <a:p>
            <a:r>
              <a:rPr lang="en-GB" sz="5400" b="1" i="1">
                <a:latin typeface="Arial Black" pitchFamily="34" charset="0"/>
              </a:rPr>
              <a:t>What is Asbestos?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78"/>
                                        </p:tgtEl>
                                        <p:attrNameLst>
                                          <p:attrName>style.visibility</p:attrName>
                                        </p:attrNameLst>
                                      </p:cBhvr>
                                      <p:to>
                                        <p:strVal val="visible"/>
                                      </p:to>
                                    </p:set>
                                    <p:animEffect transition="in" filter="fade">
                                      <p:cBhvr>
                                        <p:cTn id="7" dur="1000"/>
                                        <p:tgtEl>
                                          <p:spTgt spid="18478"/>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2000"/>
                                        <p:tgtEl>
                                          <p:spTgt spid="38"/>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childTnLst>
                                </p:cTn>
                              </p:par>
                            </p:childTnLst>
                          </p:cTn>
                        </p:par>
                        <p:par>
                          <p:cTn id="16" fill="hold">
                            <p:stCondLst>
                              <p:cond delay="6000"/>
                            </p:stCondLst>
                            <p:childTnLst>
                              <p:par>
                                <p:cTn id="17" presetID="10" presetClass="exit" presetSubtype="0" fill="hold" grpId="1" nodeType="afterEffect">
                                  <p:stCondLst>
                                    <p:cond delay="2000"/>
                                  </p:stCondLst>
                                  <p:childTnLst>
                                    <p:animEffect transition="out" filter="fade">
                                      <p:cBhvr>
                                        <p:cTn id="18" dur="1000"/>
                                        <p:tgtEl>
                                          <p:spTgt spid="38"/>
                                        </p:tgtEl>
                                      </p:cBhvr>
                                    </p:animEffect>
                                    <p:set>
                                      <p:cBhvr>
                                        <p:cTn id="19" dur="1" fill="hold">
                                          <p:stCondLst>
                                            <p:cond delay="999"/>
                                          </p:stCondLst>
                                        </p:cTn>
                                        <p:tgtEl>
                                          <p:spTgt spid="38"/>
                                        </p:tgtEl>
                                        <p:attrNameLst>
                                          <p:attrName>style.visibility</p:attrName>
                                        </p:attrNameLst>
                                      </p:cBhvr>
                                      <p:to>
                                        <p:strVal val="hidden"/>
                                      </p:to>
                                    </p:set>
                                  </p:childTnLst>
                                </p:cTn>
                              </p:par>
                              <p:par>
                                <p:cTn id="20" presetID="10" presetClass="exit" presetSubtype="0" fill="hold" grpId="1" nodeType="withEffect">
                                  <p:stCondLst>
                                    <p:cond delay="2000"/>
                                  </p:stCondLst>
                                  <p:childTnLst>
                                    <p:animEffect transition="out" filter="fade">
                                      <p:cBhvr>
                                        <p:cTn id="21" dur="1000"/>
                                        <p:tgtEl>
                                          <p:spTgt spid="37"/>
                                        </p:tgtEl>
                                      </p:cBhvr>
                                    </p:animEffect>
                                    <p:set>
                                      <p:cBhvr>
                                        <p:cTn id="22" dur="1" fill="hold">
                                          <p:stCondLst>
                                            <p:cond delay="999"/>
                                          </p:stCondLst>
                                        </p:cTn>
                                        <p:tgtEl>
                                          <p:spTgt spid="37"/>
                                        </p:tgtEl>
                                        <p:attrNameLst>
                                          <p:attrName>style.visibility</p:attrName>
                                        </p:attrNameLst>
                                      </p:cBhvr>
                                      <p:to>
                                        <p:strVal val="hidden"/>
                                      </p:to>
                                    </p:set>
                                  </p:childTnLst>
                                </p:cTn>
                              </p:par>
                              <p:par>
                                <p:cTn id="23" presetID="10" presetClass="exit" presetSubtype="0" fill="hold" grpId="1" nodeType="withEffect">
                                  <p:stCondLst>
                                    <p:cond delay="2000"/>
                                  </p:stCondLst>
                                  <p:childTnLst>
                                    <p:animEffect transition="out" filter="fade">
                                      <p:cBhvr>
                                        <p:cTn id="24" dur="2000"/>
                                        <p:tgtEl>
                                          <p:spTgt spid="18478"/>
                                        </p:tgtEl>
                                      </p:cBhvr>
                                    </p:animEffect>
                                    <p:set>
                                      <p:cBhvr>
                                        <p:cTn id="25" dur="1" fill="hold">
                                          <p:stCondLst>
                                            <p:cond delay="1999"/>
                                          </p:stCondLst>
                                        </p:cTn>
                                        <p:tgtEl>
                                          <p:spTgt spid="18478"/>
                                        </p:tgtEl>
                                        <p:attrNameLst>
                                          <p:attrName>style.visibility</p:attrName>
                                        </p:attrNameLst>
                                      </p:cBhvr>
                                      <p:to>
                                        <p:strVal val="hidden"/>
                                      </p:to>
                                    </p:set>
                                  </p:childTnLst>
                                </p:cTn>
                              </p:par>
                            </p:childTnLst>
                          </p:cTn>
                        </p:par>
                        <p:par>
                          <p:cTn id="26" fill="hold">
                            <p:stCondLst>
                              <p:cond delay="100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000"/>
                                        <p:tgtEl>
                                          <p:spTgt spid="45"/>
                                        </p:tgtEl>
                                      </p:cBhvr>
                                    </p:animEffect>
                                  </p:childTnLst>
                                </p:cTn>
                              </p:par>
                            </p:childTnLst>
                          </p:cTn>
                        </p:par>
                        <p:par>
                          <p:cTn id="30" fill="hold">
                            <p:stCondLst>
                              <p:cond delay="12000"/>
                            </p:stCondLst>
                            <p:childTnLst>
                              <p:par>
                                <p:cTn id="31" presetID="10" presetClass="entr" presetSubtype="0"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2000"/>
                                        <p:tgtEl>
                                          <p:spTgt spid="53"/>
                                        </p:tgtEl>
                                      </p:cBhvr>
                                    </p:animEffect>
                                  </p:childTnLst>
                                </p:cTn>
                              </p:par>
                            </p:childTnLst>
                          </p:cTn>
                        </p:par>
                        <p:par>
                          <p:cTn id="34" fill="hold">
                            <p:stCondLst>
                              <p:cond delay="140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14500"/>
                            </p:stCondLst>
                            <p:childTnLst>
                              <p:par>
                                <p:cTn id="39" presetID="22" presetClass="entr" presetSubtype="8"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300"/>
                                        <p:tgtEl>
                                          <p:spTgt spid="70"/>
                                        </p:tgtEl>
                                      </p:cBhvr>
                                    </p:animEffect>
                                  </p:childTnLst>
                                </p:cTn>
                              </p:par>
                            </p:childTnLst>
                          </p:cTn>
                        </p:par>
                        <p:par>
                          <p:cTn id="42" fill="hold">
                            <p:stCondLst>
                              <p:cond delay="14800"/>
                            </p:stCondLst>
                            <p:childTnLst>
                              <p:par>
                                <p:cTn id="43" presetID="10" presetClass="exit" presetSubtype="0" fill="hold" nodeType="afterEffect">
                                  <p:stCondLst>
                                    <p:cond delay="2000"/>
                                  </p:stCondLst>
                                  <p:childTnLst>
                                    <p:animEffect transition="out" filter="fade">
                                      <p:cBhvr>
                                        <p:cTn id="44" dur="2000"/>
                                        <p:tgtEl>
                                          <p:spTgt spid="70"/>
                                        </p:tgtEl>
                                      </p:cBhvr>
                                    </p:animEffect>
                                    <p:set>
                                      <p:cBhvr>
                                        <p:cTn id="45" dur="1" fill="hold">
                                          <p:stCondLst>
                                            <p:cond delay="1999"/>
                                          </p:stCondLst>
                                        </p:cTn>
                                        <p:tgtEl>
                                          <p:spTgt spid="7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9"/>
                                        </p:tgtEl>
                                      </p:cBhvr>
                                    </p:animEffect>
                                    <p:set>
                                      <p:cBhvr>
                                        <p:cTn id="50" dur="1" fill="hold">
                                          <p:stCondLst>
                                            <p:cond delay="1999"/>
                                          </p:stCondLst>
                                        </p:cTn>
                                        <p:tgtEl>
                                          <p:spTgt spid="9"/>
                                        </p:tgtEl>
                                        <p:attrNameLst>
                                          <p:attrName>style.visibility</p:attrName>
                                        </p:attrNameLst>
                                      </p:cBhvr>
                                      <p:to>
                                        <p:strVal val="hidden"/>
                                      </p:to>
                                    </p:set>
                                  </p:childTnLst>
                                </p:cTn>
                              </p:par>
                              <p:par>
                                <p:cTn id="51" presetID="3" presetClass="emph" presetSubtype="2" fill="hold" grpId="1" nodeType="withEffect">
                                  <p:stCondLst>
                                    <p:cond delay="0"/>
                                  </p:stCondLst>
                                  <p:childTnLst>
                                    <p:animClr clrSpc="rgb" dir="cw">
                                      <p:cBhvr override="childStyle">
                                        <p:cTn id="52" dur="1000" fill="hold"/>
                                        <p:tgtEl>
                                          <p:spTgt spid="53"/>
                                        </p:tgtEl>
                                        <p:attrNameLst>
                                          <p:attrName>style.color</p:attrName>
                                        </p:attrNameLst>
                                      </p:cBhvr>
                                      <p:to>
                                        <a:schemeClr val="tx1"/>
                                      </p:to>
                                    </p:animClr>
                                  </p:childTnLst>
                                  <p:subTnLst>
                                    <p:set>
                                      <p:cBhvr override="childStyle">
                                        <p:cTn dur="1" fill="hold" display="0" masterRel="sameClick" afterEffect="1">
                                          <p:stCondLst>
                                            <p:cond evt="end" delay="0">
                                              <p:tn val="51"/>
                                            </p:cond>
                                          </p:stCondLst>
                                        </p:cTn>
                                        <p:tgtEl>
                                          <p:spTgt spid="53"/>
                                        </p:tgtEl>
                                        <p:attrNameLst>
                                          <p:attrName>style.visibility</p:attrName>
                                        </p:attrNameLst>
                                      </p:cBhvr>
                                      <p:to>
                                        <p:strVal val="hidden"/>
                                      </p:to>
                                    </p:set>
                                  </p:subTnLst>
                                </p:cTn>
                              </p:par>
                              <p:par>
                                <p:cTn id="53" presetID="64" presetClass="path" presetSubtype="0" accel="50000" decel="50000" fill="hold" grpId="2" nodeType="withEffect">
                                  <p:stCondLst>
                                    <p:cond delay="0"/>
                                  </p:stCondLst>
                                  <p:childTnLst>
                                    <p:animMotion origin="layout" path="M 0 0  L 0 -0.33333  E" pathEditMode="relative" ptsTypes="">
                                      <p:cBhvr>
                                        <p:cTn id="54" dur="1000" fill="hold"/>
                                        <p:tgtEl>
                                          <p:spTgt spid="53"/>
                                        </p:tgtEl>
                                        <p:attrNameLst>
                                          <p:attrName>ppt_x</p:attrName>
                                          <p:attrName>ppt_y</p:attrName>
                                        </p:attrNameLst>
                                      </p:cBhvr>
                                    </p:animMotion>
                                  </p:childTnLst>
                                  <p:subTnLst>
                                    <p:set>
                                      <p:cBhvr override="childStyle">
                                        <p:cTn dur="1" fill="hold" display="0" masterRel="sameClick" afterEffect="1">
                                          <p:stCondLst>
                                            <p:cond evt="end" delay="0">
                                              <p:tn val="53"/>
                                            </p:cond>
                                          </p:stCondLst>
                                        </p:cTn>
                                        <p:tgtEl>
                                          <p:spTgt spid="53"/>
                                        </p:tgtEl>
                                        <p:attrNameLst>
                                          <p:attrName>style.visibility</p:attrName>
                                        </p:attrNameLst>
                                      </p:cBhvr>
                                      <p:to>
                                        <p:strVal val="hidden"/>
                                      </p:to>
                                    </p:set>
                                  </p:sub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par>
                          <p:cTn id="63" fill="hold">
                            <p:stCondLst>
                              <p:cond delay="4500"/>
                            </p:stCondLst>
                            <p:childTnLst>
                              <p:par>
                                <p:cTn id="64" presetID="22" presetClass="entr" presetSubtype="8" fill="hold" nodeType="afterEffect">
                                  <p:stCondLst>
                                    <p:cond delay="200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300"/>
                                        <p:tgtEl>
                                          <p:spTgt spid="73"/>
                                        </p:tgtEl>
                                      </p:cBhvr>
                                    </p:animEffect>
                                  </p:childTnLst>
                                </p:cTn>
                              </p:par>
                            </p:childTnLst>
                          </p:cTn>
                        </p:par>
                        <p:par>
                          <p:cTn id="67" fill="hold">
                            <p:stCondLst>
                              <p:cond delay="6800"/>
                            </p:stCondLst>
                            <p:childTnLst>
                              <p:par>
                                <p:cTn id="68" presetID="10" presetClass="exit" presetSubtype="0" fill="hold" nodeType="afterEffect">
                                  <p:stCondLst>
                                    <p:cond delay="2000"/>
                                  </p:stCondLst>
                                  <p:childTnLst>
                                    <p:animEffect transition="out" filter="fade">
                                      <p:cBhvr>
                                        <p:cTn id="69" dur="2000"/>
                                        <p:tgtEl>
                                          <p:spTgt spid="73"/>
                                        </p:tgtEl>
                                      </p:cBhvr>
                                    </p:animEffect>
                                    <p:set>
                                      <p:cBhvr>
                                        <p:cTn id="70" dur="1" fill="hold">
                                          <p:stCondLst>
                                            <p:cond delay="1999"/>
                                          </p:stCondLst>
                                        </p:cTn>
                                        <p:tgtEl>
                                          <p:spTgt spid="7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2000"/>
                                        <p:tgtEl>
                                          <p:spTgt spid="7"/>
                                        </p:tgtEl>
                                      </p:cBhvr>
                                    </p:animEffect>
                                    <p:set>
                                      <p:cBhvr>
                                        <p:cTn id="75" dur="1" fill="hold">
                                          <p:stCondLst>
                                            <p:cond delay="1999"/>
                                          </p:stCondLst>
                                        </p:cTn>
                                        <p:tgtEl>
                                          <p:spTgt spid="7"/>
                                        </p:tgtEl>
                                        <p:attrNameLst>
                                          <p:attrName>style.visibility</p:attrName>
                                        </p:attrNameLst>
                                      </p:cBhvr>
                                      <p:to>
                                        <p:strVal val="hidden"/>
                                      </p:to>
                                    </p:set>
                                  </p:childTnLst>
                                </p:cTn>
                              </p:par>
                              <p:par>
                                <p:cTn id="76" presetID="3" presetClass="emph" presetSubtype="2" fill="hold" grpId="1" nodeType="withEffect">
                                  <p:stCondLst>
                                    <p:cond delay="0"/>
                                  </p:stCondLst>
                                  <p:childTnLst>
                                    <p:animClr clrSpc="rgb" dir="cw">
                                      <p:cBhvr override="childStyle">
                                        <p:cTn id="77" dur="2000" fill="hold"/>
                                        <p:tgtEl>
                                          <p:spTgt spid="59"/>
                                        </p:tgtEl>
                                        <p:attrNameLst>
                                          <p:attrName>style.color</p:attrName>
                                        </p:attrNameLst>
                                      </p:cBhvr>
                                      <p:to>
                                        <a:schemeClr val="tx1"/>
                                      </p:to>
                                    </p:animClr>
                                  </p:childTnLst>
                                </p:cTn>
                              </p:par>
                              <p:par>
                                <p:cTn id="78" presetID="64" presetClass="path" presetSubtype="0" accel="50000" decel="50000" fill="hold" grpId="2" nodeType="withEffect">
                                  <p:stCondLst>
                                    <p:cond delay="0"/>
                                  </p:stCondLst>
                                  <p:childTnLst>
                                    <p:animMotion origin="layout" path="M 0 0  L 0 -0.33333  E" pathEditMode="relative" ptsTypes="">
                                      <p:cBhvr>
                                        <p:cTn id="79" dur="1000" fill="hold"/>
                                        <p:tgtEl>
                                          <p:spTgt spid="59"/>
                                        </p:tgtEl>
                                        <p:attrNameLst>
                                          <p:attrName>ppt_x</p:attrName>
                                          <p:attrName>ppt_y</p:attrName>
                                        </p:attrNameLst>
                                      </p:cBhvr>
                                    </p:animMotion>
                                  </p:childTnLst>
                                  <p:subTnLst>
                                    <p:set>
                                      <p:cBhvr override="childStyle">
                                        <p:cTn dur="1" fill="hold" display="0" masterRel="sameClick" afterEffect="1">
                                          <p:stCondLst>
                                            <p:cond evt="end" delay="0">
                                              <p:tn val="78"/>
                                            </p:cond>
                                          </p:stCondLst>
                                        </p:cTn>
                                        <p:tgtEl>
                                          <p:spTgt spid="59"/>
                                        </p:tgtEl>
                                        <p:attrNameLst>
                                          <p:attrName>style.visibility</p:attrName>
                                        </p:attrNameLst>
                                      </p:cBhvr>
                                      <p:to>
                                        <p:strVal val="hidden"/>
                                      </p:to>
                                    </p:set>
                                  </p:sub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2000"/>
                                        <p:tgtEl>
                                          <p:spTgt spid="60"/>
                                        </p:tgtEl>
                                      </p:cBhvr>
                                    </p:animEffect>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par>
                          <p:cTn id="88" fill="hold">
                            <p:stCondLst>
                              <p:cond delay="4500"/>
                            </p:stCondLst>
                            <p:childTnLst>
                              <p:par>
                                <p:cTn id="89" presetID="22" presetClass="entr" presetSubtype="8" fill="hold" nodeType="afterEffect">
                                  <p:stCondLst>
                                    <p:cond delay="2000"/>
                                  </p:stCondLst>
                                  <p:childTnLst>
                                    <p:set>
                                      <p:cBhvr>
                                        <p:cTn id="90" dur="1" fill="hold">
                                          <p:stCondLst>
                                            <p:cond delay="0"/>
                                          </p:stCondLst>
                                        </p:cTn>
                                        <p:tgtEl>
                                          <p:spTgt spid="74"/>
                                        </p:tgtEl>
                                        <p:attrNameLst>
                                          <p:attrName>style.visibility</p:attrName>
                                        </p:attrNameLst>
                                      </p:cBhvr>
                                      <p:to>
                                        <p:strVal val="visible"/>
                                      </p:to>
                                    </p:set>
                                    <p:animEffect transition="in" filter="wipe(left)">
                                      <p:cBhvr>
                                        <p:cTn id="91" dur="500"/>
                                        <p:tgtEl>
                                          <p:spTgt spid="74"/>
                                        </p:tgtEl>
                                      </p:cBhvr>
                                    </p:animEffect>
                                  </p:childTnLst>
                                </p:cTn>
                              </p:par>
                            </p:childTnLst>
                          </p:cTn>
                        </p:par>
                        <p:par>
                          <p:cTn id="92" fill="hold">
                            <p:stCondLst>
                              <p:cond delay="7000"/>
                            </p:stCondLst>
                            <p:childTnLst>
                              <p:par>
                                <p:cTn id="93" presetID="10" presetClass="exit" presetSubtype="0" fill="hold" nodeType="afterEffect">
                                  <p:stCondLst>
                                    <p:cond delay="2000"/>
                                  </p:stCondLst>
                                  <p:childTnLst>
                                    <p:animEffect transition="out" filter="fade">
                                      <p:cBhvr>
                                        <p:cTn id="94" dur="2000"/>
                                        <p:tgtEl>
                                          <p:spTgt spid="74"/>
                                        </p:tgtEl>
                                      </p:cBhvr>
                                    </p:animEffect>
                                    <p:set>
                                      <p:cBhvr>
                                        <p:cTn id="95" dur="1" fill="hold">
                                          <p:stCondLst>
                                            <p:cond delay="1999"/>
                                          </p:stCondLst>
                                        </p:cTn>
                                        <p:tgtEl>
                                          <p:spTgt spid="7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2000"/>
                                        <p:tgtEl>
                                          <p:spTgt spid="15"/>
                                        </p:tgtEl>
                                      </p:cBhvr>
                                    </p:animEffect>
                                    <p:set>
                                      <p:cBhvr>
                                        <p:cTn id="100" dur="1" fill="hold">
                                          <p:stCondLst>
                                            <p:cond delay="1999"/>
                                          </p:stCondLst>
                                        </p:cTn>
                                        <p:tgtEl>
                                          <p:spTgt spid="15"/>
                                        </p:tgtEl>
                                        <p:attrNameLst>
                                          <p:attrName>style.visibility</p:attrName>
                                        </p:attrNameLst>
                                      </p:cBhvr>
                                      <p:to>
                                        <p:strVal val="hidden"/>
                                      </p:to>
                                    </p:set>
                                  </p:childTnLst>
                                </p:cTn>
                              </p:par>
                              <p:par>
                                <p:cTn id="101" presetID="3" presetClass="emph" presetSubtype="2" fill="hold" nodeType="withEffect">
                                  <p:stCondLst>
                                    <p:cond delay="0"/>
                                  </p:stCondLst>
                                  <p:childTnLst>
                                    <p:animClr clrSpc="rgb" dir="cw">
                                      <p:cBhvr override="childStyle">
                                        <p:cTn id="102" dur="2000" fill="hold"/>
                                        <p:tgtEl>
                                          <p:spTgt spid="60"/>
                                        </p:tgtEl>
                                        <p:attrNameLst>
                                          <p:attrName>style.color</p:attrName>
                                        </p:attrNameLst>
                                      </p:cBhvr>
                                      <p:to>
                                        <a:schemeClr val="tx1"/>
                                      </p:to>
                                    </p:animClr>
                                  </p:childTnLst>
                                </p:cTn>
                              </p:par>
                            </p:childTnLst>
                          </p:cTn>
                        </p:par>
                        <p:par>
                          <p:cTn id="103" fill="hold">
                            <p:stCondLst>
                              <p:cond delay="2000"/>
                            </p:stCondLst>
                            <p:childTnLst>
                              <p:par>
                                <p:cTn id="104" presetID="64" presetClass="path" presetSubtype="0" accel="50000" decel="50000" fill="hold" grpId="2" nodeType="afterEffect">
                                  <p:stCondLst>
                                    <p:cond delay="0"/>
                                  </p:stCondLst>
                                  <p:childTnLst>
                                    <p:animMotion origin="layout" path="M 0 0  L 0 -0.33333  E" pathEditMode="relative" ptsTypes="">
                                      <p:cBhvr>
                                        <p:cTn id="105" dur="1000" fill="hold"/>
                                        <p:tgtEl>
                                          <p:spTgt spid="60"/>
                                        </p:tgtEl>
                                        <p:attrNameLst>
                                          <p:attrName>ppt_x</p:attrName>
                                          <p:attrName>ppt_y</p:attrName>
                                        </p:attrNameLst>
                                      </p:cBhvr>
                                    </p:animMotion>
                                  </p:childTnLst>
                                  <p:subTnLst>
                                    <p:set>
                                      <p:cBhvr override="childStyle">
                                        <p:cTn dur="1" fill="hold" display="0" masterRel="sameClick" afterEffect="1">
                                          <p:stCondLst>
                                            <p:cond evt="end" delay="0">
                                              <p:tn val="104"/>
                                            </p:cond>
                                          </p:stCondLst>
                                        </p:cTn>
                                        <p:tgtEl>
                                          <p:spTgt spid="60"/>
                                        </p:tgtEl>
                                        <p:attrNameLst>
                                          <p:attrName>style.visibility</p:attrName>
                                        </p:attrNameLst>
                                      </p:cBhvr>
                                      <p:to>
                                        <p:strVal val="hidden"/>
                                      </p:to>
                                    </p:set>
                                  </p:subTnLst>
                                </p:cTn>
                              </p:par>
                            </p:childTnLst>
                          </p:cTn>
                        </p:par>
                        <p:par>
                          <p:cTn id="106" fill="hold">
                            <p:stCondLst>
                              <p:cond delay="3000"/>
                            </p:stCondLst>
                            <p:childTnLst>
                              <p:par>
                                <p:cTn id="107" presetID="10" presetClass="entr" presetSubtype="0" fill="hold" grpId="0" nodeType="after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2000"/>
                                        <p:tgtEl>
                                          <p:spTgt spid="61"/>
                                        </p:tgtEl>
                                      </p:cBhvr>
                                    </p:animEffect>
                                  </p:childTnLst>
                                </p:cTn>
                              </p:par>
                            </p:childTnLst>
                          </p:cTn>
                        </p:par>
                        <p:par>
                          <p:cTn id="110" fill="hold">
                            <p:stCondLst>
                              <p:cond delay="5000"/>
                            </p:stCondLst>
                            <p:childTnLst>
                              <p:par>
                                <p:cTn id="111" presetID="10" presetClass="entr" presetSubtype="0" fill="hold"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childTnLst>
                          </p:cTn>
                        </p:par>
                        <p:par>
                          <p:cTn id="114" fill="hold">
                            <p:stCondLst>
                              <p:cond delay="5500"/>
                            </p:stCondLst>
                            <p:childTnLst>
                              <p:par>
                                <p:cTn id="115" presetID="22" presetClass="entr" presetSubtype="8" fill="hold" nodeType="afterEffect">
                                  <p:stCondLst>
                                    <p:cond delay="2000"/>
                                  </p:stCondLst>
                                  <p:childTnLst>
                                    <p:set>
                                      <p:cBhvr>
                                        <p:cTn id="116" dur="1" fill="hold">
                                          <p:stCondLst>
                                            <p:cond delay="0"/>
                                          </p:stCondLst>
                                        </p:cTn>
                                        <p:tgtEl>
                                          <p:spTgt spid="75"/>
                                        </p:tgtEl>
                                        <p:attrNameLst>
                                          <p:attrName>style.visibility</p:attrName>
                                        </p:attrNameLst>
                                      </p:cBhvr>
                                      <p:to>
                                        <p:strVal val="visible"/>
                                      </p:to>
                                    </p:set>
                                    <p:animEffect transition="in" filter="wipe(left)">
                                      <p:cBhvr>
                                        <p:cTn id="117" dur="500"/>
                                        <p:tgtEl>
                                          <p:spTgt spid="75"/>
                                        </p:tgtEl>
                                      </p:cBhvr>
                                    </p:animEffect>
                                  </p:childTnLst>
                                </p:cTn>
                              </p:par>
                            </p:childTnLst>
                          </p:cTn>
                        </p:par>
                        <p:par>
                          <p:cTn id="118" fill="hold">
                            <p:stCondLst>
                              <p:cond delay="8000"/>
                            </p:stCondLst>
                            <p:childTnLst>
                              <p:par>
                                <p:cTn id="119" presetID="10" presetClass="exit" presetSubtype="0" fill="hold" nodeType="afterEffect">
                                  <p:stCondLst>
                                    <p:cond delay="2000"/>
                                  </p:stCondLst>
                                  <p:childTnLst>
                                    <p:animEffect transition="out" filter="fade">
                                      <p:cBhvr>
                                        <p:cTn id="120" dur="2000"/>
                                        <p:tgtEl>
                                          <p:spTgt spid="75"/>
                                        </p:tgtEl>
                                      </p:cBhvr>
                                    </p:animEffect>
                                    <p:set>
                                      <p:cBhvr>
                                        <p:cTn id="121" dur="1" fill="hold">
                                          <p:stCondLst>
                                            <p:cond delay="1999"/>
                                          </p:stCondLst>
                                        </p:cTn>
                                        <p:tgtEl>
                                          <p:spTgt spid="75"/>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2000"/>
                                        <p:tgtEl>
                                          <p:spTgt spid="13"/>
                                        </p:tgtEl>
                                      </p:cBhvr>
                                    </p:animEffect>
                                    <p:set>
                                      <p:cBhvr>
                                        <p:cTn id="126" dur="1" fill="hold">
                                          <p:stCondLst>
                                            <p:cond delay="1999"/>
                                          </p:stCondLst>
                                        </p:cTn>
                                        <p:tgtEl>
                                          <p:spTgt spid="13"/>
                                        </p:tgtEl>
                                        <p:attrNameLst>
                                          <p:attrName>style.visibility</p:attrName>
                                        </p:attrNameLst>
                                      </p:cBhvr>
                                      <p:to>
                                        <p:strVal val="hidden"/>
                                      </p:to>
                                    </p:set>
                                  </p:childTnLst>
                                </p:cTn>
                              </p:par>
                              <p:par>
                                <p:cTn id="127" presetID="3" presetClass="emph" presetSubtype="2" fill="hold" grpId="1" nodeType="withEffect">
                                  <p:stCondLst>
                                    <p:cond delay="0"/>
                                  </p:stCondLst>
                                  <p:childTnLst>
                                    <p:animClr clrSpc="rgb" dir="cw">
                                      <p:cBhvr override="childStyle">
                                        <p:cTn id="128" dur="2000" fill="hold"/>
                                        <p:tgtEl>
                                          <p:spTgt spid="61"/>
                                        </p:tgtEl>
                                        <p:attrNameLst>
                                          <p:attrName>style.color</p:attrName>
                                        </p:attrNameLst>
                                      </p:cBhvr>
                                      <p:to>
                                        <a:schemeClr val="tx1"/>
                                      </p:to>
                                    </p:animClr>
                                  </p:childTnLst>
                                </p:cTn>
                              </p:par>
                            </p:childTnLst>
                          </p:cTn>
                        </p:par>
                        <p:par>
                          <p:cTn id="129" fill="hold">
                            <p:stCondLst>
                              <p:cond delay="2000"/>
                            </p:stCondLst>
                            <p:childTnLst>
                              <p:par>
                                <p:cTn id="130" presetID="64" presetClass="path" presetSubtype="0" accel="50000" decel="50000" fill="hold" grpId="2" nodeType="afterEffect">
                                  <p:stCondLst>
                                    <p:cond delay="0"/>
                                  </p:stCondLst>
                                  <p:childTnLst>
                                    <p:animMotion origin="layout" path="M 0 0  L 0 -0.33333  E" pathEditMode="relative" ptsTypes="">
                                      <p:cBhvr>
                                        <p:cTn id="131" dur="1000" fill="hold"/>
                                        <p:tgtEl>
                                          <p:spTgt spid="61"/>
                                        </p:tgtEl>
                                        <p:attrNameLst>
                                          <p:attrName>ppt_x</p:attrName>
                                          <p:attrName>ppt_y</p:attrName>
                                        </p:attrNameLst>
                                      </p:cBhvr>
                                    </p:animMotion>
                                  </p:childTnLst>
                                  <p:subTnLst>
                                    <p:set>
                                      <p:cBhvr override="childStyle">
                                        <p:cTn dur="1" fill="hold" display="0" masterRel="sameClick" afterEffect="1">
                                          <p:stCondLst>
                                            <p:cond evt="end" delay="0">
                                              <p:tn val="130"/>
                                            </p:cond>
                                          </p:stCondLst>
                                        </p:cTn>
                                        <p:tgtEl>
                                          <p:spTgt spid="61"/>
                                        </p:tgtEl>
                                        <p:attrNameLst>
                                          <p:attrName>style.visibility</p:attrName>
                                        </p:attrNameLst>
                                      </p:cBhvr>
                                      <p:to>
                                        <p:strVal val="hidden"/>
                                      </p:to>
                                    </p:set>
                                  </p:subTnLst>
                                </p:cTn>
                              </p:par>
                            </p:childTnLst>
                          </p:cTn>
                        </p:par>
                        <p:par>
                          <p:cTn id="132" fill="hold">
                            <p:stCondLst>
                              <p:cond delay="3000"/>
                            </p:stCondLst>
                            <p:childTnLst>
                              <p:par>
                                <p:cTn id="133" presetID="10"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childTnLst>
                                </p:cTn>
                              </p:par>
                            </p:childTnLst>
                          </p:cTn>
                        </p:par>
                        <p:par>
                          <p:cTn id="136" fill="hold">
                            <p:stCondLst>
                              <p:cond delay="5000"/>
                            </p:stCondLst>
                            <p:childTnLst>
                              <p:par>
                                <p:cTn id="137" presetID="10" presetClass="entr" presetSubtype="0" fill="hold" nodeType="after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fade">
                                      <p:cBhvr>
                                        <p:cTn id="139" dur="500"/>
                                        <p:tgtEl>
                                          <p:spTgt spid="14"/>
                                        </p:tgtEl>
                                      </p:cBhvr>
                                    </p:animEffect>
                                  </p:childTnLst>
                                </p:cTn>
                              </p:par>
                            </p:childTnLst>
                          </p:cTn>
                        </p:par>
                        <p:par>
                          <p:cTn id="140" fill="hold">
                            <p:stCondLst>
                              <p:cond delay="5500"/>
                            </p:stCondLst>
                            <p:childTnLst>
                              <p:par>
                                <p:cTn id="141" presetID="22" presetClass="entr" presetSubtype="8" fill="hold" nodeType="afterEffect">
                                  <p:stCondLst>
                                    <p:cond delay="2000"/>
                                  </p:stCondLst>
                                  <p:childTnLst>
                                    <p:set>
                                      <p:cBhvr>
                                        <p:cTn id="142" dur="1" fill="hold">
                                          <p:stCondLst>
                                            <p:cond delay="0"/>
                                          </p:stCondLst>
                                        </p:cTn>
                                        <p:tgtEl>
                                          <p:spTgt spid="76"/>
                                        </p:tgtEl>
                                        <p:attrNameLst>
                                          <p:attrName>style.visibility</p:attrName>
                                        </p:attrNameLst>
                                      </p:cBhvr>
                                      <p:to>
                                        <p:strVal val="visible"/>
                                      </p:to>
                                    </p:set>
                                    <p:animEffect transition="in" filter="wipe(left)">
                                      <p:cBhvr>
                                        <p:cTn id="143" dur="500"/>
                                        <p:tgtEl>
                                          <p:spTgt spid="76"/>
                                        </p:tgtEl>
                                      </p:cBhvr>
                                    </p:animEffect>
                                  </p:childTnLst>
                                </p:cTn>
                              </p:par>
                            </p:childTnLst>
                          </p:cTn>
                        </p:par>
                        <p:par>
                          <p:cTn id="144" fill="hold">
                            <p:stCondLst>
                              <p:cond delay="8000"/>
                            </p:stCondLst>
                            <p:childTnLst>
                              <p:par>
                                <p:cTn id="145" presetID="10" presetClass="exit" presetSubtype="0" fill="hold" nodeType="afterEffect">
                                  <p:stCondLst>
                                    <p:cond delay="2000"/>
                                  </p:stCondLst>
                                  <p:childTnLst>
                                    <p:animEffect transition="out" filter="fade">
                                      <p:cBhvr>
                                        <p:cTn id="146" dur="2000"/>
                                        <p:tgtEl>
                                          <p:spTgt spid="76"/>
                                        </p:tgtEl>
                                      </p:cBhvr>
                                    </p:animEffect>
                                    <p:set>
                                      <p:cBhvr>
                                        <p:cTn id="147" dur="1" fill="hold">
                                          <p:stCondLst>
                                            <p:cond delay="1999"/>
                                          </p:stCondLst>
                                        </p:cTn>
                                        <p:tgtEl>
                                          <p:spTgt spid="7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2000"/>
                                        <p:tgtEl>
                                          <p:spTgt spid="14"/>
                                        </p:tgtEl>
                                      </p:cBhvr>
                                    </p:animEffect>
                                    <p:set>
                                      <p:cBhvr>
                                        <p:cTn id="152" dur="1" fill="hold">
                                          <p:stCondLst>
                                            <p:cond delay="1999"/>
                                          </p:stCondLst>
                                        </p:cTn>
                                        <p:tgtEl>
                                          <p:spTgt spid="14"/>
                                        </p:tgtEl>
                                        <p:attrNameLst>
                                          <p:attrName>style.visibility</p:attrName>
                                        </p:attrNameLst>
                                      </p:cBhvr>
                                      <p:to>
                                        <p:strVal val="hidden"/>
                                      </p:to>
                                    </p:set>
                                  </p:childTnLst>
                                </p:cTn>
                              </p:par>
                              <p:par>
                                <p:cTn id="153" presetID="3" presetClass="emph" presetSubtype="2" fill="hold" grpId="1" nodeType="withEffect">
                                  <p:stCondLst>
                                    <p:cond delay="0"/>
                                  </p:stCondLst>
                                  <p:childTnLst>
                                    <p:animClr clrSpc="rgb" dir="cw">
                                      <p:cBhvr override="childStyle">
                                        <p:cTn id="154" dur="2000" fill="hold"/>
                                        <p:tgtEl>
                                          <p:spTgt spid="62"/>
                                        </p:tgtEl>
                                        <p:attrNameLst>
                                          <p:attrName>style.color</p:attrName>
                                        </p:attrNameLst>
                                      </p:cBhvr>
                                      <p:to>
                                        <a:schemeClr val="tx1"/>
                                      </p:to>
                                    </p:animClr>
                                  </p:childTnLst>
                                </p:cTn>
                              </p:par>
                            </p:childTnLst>
                          </p:cTn>
                        </p:par>
                        <p:par>
                          <p:cTn id="155" fill="hold">
                            <p:stCondLst>
                              <p:cond delay="2000"/>
                            </p:stCondLst>
                            <p:childTnLst>
                              <p:par>
                                <p:cTn id="156" presetID="64" presetClass="path" presetSubtype="0" accel="50000" decel="50000" fill="hold" grpId="2" nodeType="afterEffect">
                                  <p:stCondLst>
                                    <p:cond delay="0"/>
                                  </p:stCondLst>
                                  <p:childTnLst>
                                    <p:animMotion origin="layout" path="M 0 0  L 0 -0.33333  E" pathEditMode="relative" ptsTypes="">
                                      <p:cBhvr>
                                        <p:cTn id="157" dur="1000" fill="hold"/>
                                        <p:tgtEl>
                                          <p:spTgt spid="62"/>
                                        </p:tgtEl>
                                        <p:attrNameLst>
                                          <p:attrName>ppt_x</p:attrName>
                                          <p:attrName>ppt_y</p:attrName>
                                        </p:attrNameLst>
                                      </p:cBhvr>
                                    </p:animMotion>
                                  </p:childTnLst>
                                  <p:subTnLst>
                                    <p:set>
                                      <p:cBhvr override="childStyle">
                                        <p:cTn dur="1" fill="hold" display="0" masterRel="sameClick" afterEffect="1">
                                          <p:stCondLst>
                                            <p:cond evt="end" delay="0">
                                              <p:tn val="156"/>
                                            </p:cond>
                                          </p:stCondLst>
                                        </p:cTn>
                                        <p:tgtEl>
                                          <p:spTgt spid="62"/>
                                        </p:tgtEl>
                                        <p:attrNameLst>
                                          <p:attrName>style.visibility</p:attrName>
                                        </p:attrNameLst>
                                      </p:cBhvr>
                                      <p:to>
                                        <p:strVal val="hidden"/>
                                      </p:to>
                                    </p:set>
                                  </p:subTnLst>
                                </p:cTn>
                              </p:par>
                            </p:childTnLst>
                          </p:cTn>
                        </p:par>
                        <p:par>
                          <p:cTn id="158" fill="hold">
                            <p:stCondLst>
                              <p:cond delay="3000"/>
                            </p:stCondLst>
                            <p:childTnLst>
                              <p:par>
                                <p:cTn id="159" presetID="10" presetClass="entr" presetSubtype="0" fill="hold" grpId="0" nodeType="afterEffect">
                                  <p:stCondLst>
                                    <p:cond delay="0"/>
                                  </p:stCondLst>
                                  <p:childTnLst>
                                    <p:set>
                                      <p:cBhvr>
                                        <p:cTn id="160" dur="1" fill="hold">
                                          <p:stCondLst>
                                            <p:cond delay="0"/>
                                          </p:stCondLst>
                                        </p:cTn>
                                        <p:tgtEl>
                                          <p:spTgt spid="103"/>
                                        </p:tgtEl>
                                        <p:attrNameLst>
                                          <p:attrName>style.visibility</p:attrName>
                                        </p:attrNameLst>
                                      </p:cBhvr>
                                      <p:to>
                                        <p:strVal val="visible"/>
                                      </p:to>
                                    </p:set>
                                    <p:animEffect transition="in" filter="fade">
                                      <p:cBhvr>
                                        <p:cTn id="161" dur="2000"/>
                                        <p:tgtEl>
                                          <p:spTgt spid="103"/>
                                        </p:tgtEl>
                                      </p:cBhvr>
                                    </p:animEffect>
                                  </p:childTnLst>
                                </p:cTn>
                              </p:par>
                            </p:childTnLst>
                          </p:cTn>
                        </p:par>
                        <p:par>
                          <p:cTn id="162" fill="hold">
                            <p:stCondLst>
                              <p:cond delay="5000"/>
                            </p:stCondLst>
                            <p:childTnLst>
                              <p:par>
                                <p:cTn id="163" presetID="10" presetClass="entr" presetSubtype="0" fill="hold" nodeType="afterEffect">
                                  <p:stCondLst>
                                    <p:cond delay="0"/>
                                  </p:stCondLst>
                                  <p:childTnLst>
                                    <p:set>
                                      <p:cBhvr>
                                        <p:cTn id="164" dur="1" fill="hold">
                                          <p:stCondLst>
                                            <p:cond delay="0"/>
                                          </p:stCondLst>
                                        </p:cTn>
                                        <p:tgtEl>
                                          <p:spTgt spid="11"/>
                                        </p:tgtEl>
                                        <p:attrNameLst>
                                          <p:attrName>style.visibility</p:attrName>
                                        </p:attrNameLst>
                                      </p:cBhvr>
                                      <p:to>
                                        <p:strVal val="visible"/>
                                      </p:to>
                                    </p:set>
                                    <p:animEffect transition="in" filter="fade">
                                      <p:cBhvr>
                                        <p:cTn id="165" dur="500"/>
                                        <p:tgtEl>
                                          <p:spTgt spid="11"/>
                                        </p:tgtEl>
                                      </p:cBhvr>
                                    </p:animEffect>
                                  </p:childTnLst>
                                </p:cTn>
                              </p:par>
                            </p:childTnLst>
                          </p:cTn>
                        </p:par>
                        <p:par>
                          <p:cTn id="166" fill="hold">
                            <p:stCondLst>
                              <p:cond delay="5500"/>
                            </p:stCondLst>
                            <p:childTnLst>
                              <p:par>
                                <p:cTn id="167" presetID="22" presetClass="entr" presetSubtype="8" fill="hold" nodeType="after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wipe(left)">
                                      <p:cBhvr>
                                        <p:cTn id="169" dur="500"/>
                                        <p:tgtEl>
                                          <p:spTgt spid="77"/>
                                        </p:tgtEl>
                                      </p:cBhvr>
                                    </p:animEffect>
                                  </p:childTnLst>
                                </p:cTn>
                              </p:par>
                            </p:childTnLst>
                          </p:cTn>
                        </p:par>
                        <p:par>
                          <p:cTn id="170" fill="hold">
                            <p:stCondLst>
                              <p:cond delay="6000"/>
                            </p:stCondLst>
                            <p:childTnLst>
                              <p:par>
                                <p:cTn id="171" presetID="10" presetClass="exit" presetSubtype="0" fill="hold" nodeType="afterEffect">
                                  <p:stCondLst>
                                    <p:cond delay="2000"/>
                                  </p:stCondLst>
                                  <p:childTnLst>
                                    <p:animEffect transition="out" filter="fade">
                                      <p:cBhvr>
                                        <p:cTn id="172" dur="2000"/>
                                        <p:tgtEl>
                                          <p:spTgt spid="77"/>
                                        </p:tgtEl>
                                      </p:cBhvr>
                                    </p:animEffect>
                                    <p:set>
                                      <p:cBhvr>
                                        <p:cTn id="173" dur="1" fill="hold">
                                          <p:stCondLst>
                                            <p:cond delay="1999"/>
                                          </p:stCondLst>
                                        </p:cTn>
                                        <p:tgtEl>
                                          <p:spTgt spid="77"/>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2000"/>
                                        <p:tgtEl>
                                          <p:spTgt spid="11"/>
                                        </p:tgtEl>
                                      </p:cBhvr>
                                    </p:animEffect>
                                    <p:set>
                                      <p:cBhvr>
                                        <p:cTn id="178" dur="1" fill="hold">
                                          <p:stCondLst>
                                            <p:cond delay="1999"/>
                                          </p:stCondLst>
                                        </p:cTn>
                                        <p:tgtEl>
                                          <p:spTgt spid="11"/>
                                        </p:tgtEl>
                                        <p:attrNameLst>
                                          <p:attrName>style.visibility</p:attrName>
                                        </p:attrNameLst>
                                      </p:cBhvr>
                                      <p:to>
                                        <p:strVal val="hidden"/>
                                      </p:to>
                                    </p:set>
                                  </p:childTnLst>
                                </p:cTn>
                              </p:par>
                              <p:par>
                                <p:cTn id="179" presetID="3" presetClass="emph" presetSubtype="2" fill="hold" grpId="1" nodeType="withEffect">
                                  <p:stCondLst>
                                    <p:cond delay="0"/>
                                  </p:stCondLst>
                                  <p:childTnLst>
                                    <p:animClr clrSpc="rgb" dir="cw">
                                      <p:cBhvr override="childStyle">
                                        <p:cTn id="180" dur="2000" fill="hold"/>
                                        <p:tgtEl>
                                          <p:spTgt spid="103"/>
                                        </p:tgtEl>
                                        <p:attrNameLst>
                                          <p:attrName>style.color</p:attrName>
                                        </p:attrNameLst>
                                      </p:cBhvr>
                                      <p:to>
                                        <a:schemeClr val="tx1"/>
                                      </p:to>
                                    </p:animClr>
                                  </p:childTnLst>
                                </p:cTn>
                              </p:par>
                            </p:childTnLst>
                          </p:cTn>
                        </p:par>
                        <p:par>
                          <p:cTn id="181" fill="hold">
                            <p:stCondLst>
                              <p:cond delay="2000"/>
                            </p:stCondLst>
                            <p:childTnLst>
                              <p:par>
                                <p:cTn id="182" presetID="64" presetClass="path" presetSubtype="0" accel="50000" decel="50000" fill="hold" grpId="2" nodeType="afterEffect">
                                  <p:stCondLst>
                                    <p:cond delay="0"/>
                                  </p:stCondLst>
                                  <p:childTnLst>
                                    <p:animMotion origin="layout" path="M 0 0  L 0 -0.33333  E" pathEditMode="relative" ptsTypes="">
                                      <p:cBhvr>
                                        <p:cTn id="183" dur="1000" fill="hold"/>
                                        <p:tgtEl>
                                          <p:spTgt spid="103"/>
                                        </p:tgtEl>
                                        <p:attrNameLst>
                                          <p:attrName>ppt_x</p:attrName>
                                          <p:attrName>ppt_y</p:attrName>
                                        </p:attrNameLst>
                                      </p:cBhvr>
                                    </p:animMotion>
                                  </p:childTnLst>
                                  <p:subTnLst>
                                    <p:set>
                                      <p:cBhvr override="childStyle">
                                        <p:cTn dur="1" fill="hold" display="0" masterRel="sameClick" afterEffect="1">
                                          <p:stCondLst>
                                            <p:cond evt="end" delay="0">
                                              <p:tn val="182"/>
                                            </p:cond>
                                          </p:stCondLst>
                                        </p:cTn>
                                        <p:tgtEl>
                                          <p:spTgt spid="103"/>
                                        </p:tgtEl>
                                        <p:attrNameLst>
                                          <p:attrName>style.visibility</p:attrName>
                                        </p:attrNameLst>
                                      </p:cBhvr>
                                      <p:to>
                                        <p:strVal val="hidden"/>
                                      </p:to>
                                    </p:set>
                                  </p:subTnLst>
                                </p:cTn>
                              </p:par>
                            </p:childTnLst>
                          </p:cTn>
                        </p:par>
                        <p:par>
                          <p:cTn id="184" fill="hold">
                            <p:stCondLst>
                              <p:cond delay="3000"/>
                            </p:stCondLst>
                            <p:childTnLst>
                              <p:par>
                                <p:cTn id="185" presetID="10" presetClass="entr" presetSubtype="0" fill="hold" grpId="0" nodeType="after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fade">
                                      <p:cBhvr>
                                        <p:cTn id="187" dur="2000"/>
                                        <p:tgtEl>
                                          <p:spTgt spid="64"/>
                                        </p:tgtEl>
                                      </p:cBhvr>
                                    </p:animEffect>
                                  </p:childTnLst>
                                </p:cTn>
                              </p:par>
                            </p:childTnLst>
                          </p:cTn>
                        </p:par>
                        <p:par>
                          <p:cTn id="188" fill="hold">
                            <p:stCondLst>
                              <p:cond delay="5000"/>
                            </p:stCondLst>
                            <p:childTnLst>
                              <p:par>
                                <p:cTn id="189" presetID="10" presetClass="entr" presetSubtype="0" fill="hold" nodeType="afterEffect">
                                  <p:stCondLst>
                                    <p:cond delay="0"/>
                                  </p:stCondLst>
                                  <p:childTnLst>
                                    <p:set>
                                      <p:cBhvr>
                                        <p:cTn id="190" dur="1" fill="hold">
                                          <p:stCondLst>
                                            <p:cond delay="0"/>
                                          </p:stCondLst>
                                        </p:cTn>
                                        <p:tgtEl>
                                          <p:spTgt spid="10"/>
                                        </p:tgtEl>
                                        <p:attrNameLst>
                                          <p:attrName>style.visibility</p:attrName>
                                        </p:attrNameLst>
                                      </p:cBhvr>
                                      <p:to>
                                        <p:strVal val="visible"/>
                                      </p:to>
                                    </p:set>
                                    <p:animEffect transition="in" filter="fade">
                                      <p:cBhvr>
                                        <p:cTn id="191" dur="500"/>
                                        <p:tgtEl>
                                          <p:spTgt spid="10"/>
                                        </p:tgtEl>
                                      </p:cBhvr>
                                    </p:animEffect>
                                  </p:childTnLst>
                                </p:cTn>
                              </p:par>
                            </p:childTnLst>
                          </p:cTn>
                        </p:par>
                        <p:par>
                          <p:cTn id="192" fill="hold">
                            <p:stCondLst>
                              <p:cond delay="5500"/>
                            </p:stCondLst>
                            <p:childTnLst>
                              <p:par>
                                <p:cTn id="193" presetID="22" presetClass="entr" presetSubtype="8" fill="hold" nodeType="afterEffect">
                                  <p:stCondLst>
                                    <p:cond delay="0"/>
                                  </p:stCondLst>
                                  <p:childTnLst>
                                    <p:set>
                                      <p:cBhvr>
                                        <p:cTn id="194" dur="1" fill="hold">
                                          <p:stCondLst>
                                            <p:cond delay="0"/>
                                          </p:stCondLst>
                                        </p:cTn>
                                        <p:tgtEl>
                                          <p:spTgt spid="84"/>
                                        </p:tgtEl>
                                        <p:attrNameLst>
                                          <p:attrName>style.visibility</p:attrName>
                                        </p:attrNameLst>
                                      </p:cBhvr>
                                      <p:to>
                                        <p:strVal val="visible"/>
                                      </p:to>
                                    </p:set>
                                    <p:animEffect transition="in" filter="wipe(left)">
                                      <p:cBhvr>
                                        <p:cTn id="195" dur="500"/>
                                        <p:tgtEl>
                                          <p:spTgt spid="84"/>
                                        </p:tgtEl>
                                      </p:cBhvr>
                                    </p:animEffect>
                                  </p:childTnLst>
                                </p:cTn>
                              </p:par>
                            </p:childTnLst>
                          </p:cTn>
                        </p:par>
                        <p:par>
                          <p:cTn id="196" fill="hold">
                            <p:stCondLst>
                              <p:cond delay="6000"/>
                            </p:stCondLst>
                            <p:childTnLst>
                              <p:par>
                                <p:cTn id="197" presetID="10" presetClass="exit" presetSubtype="0" fill="hold" nodeType="afterEffect">
                                  <p:stCondLst>
                                    <p:cond delay="2000"/>
                                  </p:stCondLst>
                                  <p:childTnLst>
                                    <p:animEffect transition="out" filter="fade">
                                      <p:cBhvr>
                                        <p:cTn id="198" dur="2000"/>
                                        <p:tgtEl>
                                          <p:spTgt spid="84"/>
                                        </p:tgtEl>
                                      </p:cBhvr>
                                    </p:animEffect>
                                    <p:set>
                                      <p:cBhvr>
                                        <p:cTn id="199" dur="1" fill="hold">
                                          <p:stCondLst>
                                            <p:cond delay="1999"/>
                                          </p:stCondLst>
                                        </p:cTn>
                                        <p:tgtEl>
                                          <p:spTgt spid="84"/>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nodeType="clickEffect">
                                  <p:stCondLst>
                                    <p:cond delay="0"/>
                                  </p:stCondLst>
                                  <p:childTnLst>
                                    <p:animEffect transition="out" filter="fade">
                                      <p:cBhvr>
                                        <p:cTn id="203" dur="2000"/>
                                        <p:tgtEl>
                                          <p:spTgt spid="10"/>
                                        </p:tgtEl>
                                      </p:cBhvr>
                                    </p:animEffect>
                                    <p:set>
                                      <p:cBhvr>
                                        <p:cTn id="204" dur="1" fill="hold">
                                          <p:stCondLst>
                                            <p:cond delay="1999"/>
                                          </p:stCondLst>
                                        </p:cTn>
                                        <p:tgtEl>
                                          <p:spTgt spid="10"/>
                                        </p:tgtEl>
                                        <p:attrNameLst>
                                          <p:attrName>style.visibility</p:attrName>
                                        </p:attrNameLst>
                                      </p:cBhvr>
                                      <p:to>
                                        <p:strVal val="hidden"/>
                                      </p:to>
                                    </p:set>
                                  </p:childTnLst>
                                </p:cTn>
                              </p:par>
                              <p:par>
                                <p:cTn id="205" presetID="3" presetClass="emph" presetSubtype="2" fill="hold" nodeType="withEffect">
                                  <p:stCondLst>
                                    <p:cond delay="0"/>
                                  </p:stCondLst>
                                  <p:childTnLst>
                                    <p:animClr clrSpc="rgb" dir="cw">
                                      <p:cBhvr override="childStyle">
                                        <p:cTn id="206" dur="2000" fill="hold"/>
                                        <p:tgtEl>
                                          <p:spTgt spid="64"/>
                                        </p:tgtEl>
                                        <p:attrNameLst>
                                          <p:attrName>style.color</p:attrName>
                                        </p:attrNameLst>
                                      </p:cBhvr>
                                      <p:to>
                                        <a:schemeClr val="tx1"/>
                                      </p:to>
                                    </p:animClr>
                                  </p:childTnLst>
                                </p:cTn>
                              </p:par>
                            </p:childTnLst>
                          </p:cTn>
                        </p:par>
                        <p:par>
                          <p:cTn id="207" fill="hold">
                            <p:stCondLst>
                              <p:cond delay="2000"/>
                            </p:stCondLst>
                            <p:childTnLst>
                              <p:par>
                                <p:cTn id="208" presetID="64" presetClass="path" presetSubtype="0" accel="50000" decel="50000" fill="hold" grpId="1" nodeType="afterEffect">
                                  <p:stCondLst>
                                    <p:cond delay="0"/>
                                  </p:stCondLst>
                                  <p:childTnLst>
                                    <p:animMotion origin="layout" path="M 0 0  L 0 -0.33333  E" pathEditMode="relative" ptsTypes="">
                                      <p:cBhvr>
                                        <p:cTn id="209" dur="1000" fill="hold"/>
                                        <p:tgtEl>
                                          <p:spTgt spid="64"/>
                                        </p:tgtEl>
                                        <p:attrNameLst>
                                          <p:attrName>ppt_x</p:attrName>
                                          <p:attrName>ppt_y</p:attrName>
                                        </p:attrNameLst>
                                      </p:cBhvr>
                                    </p:animMotion>
                                  </p:childTnLst>
                                  <p:subTnLst>
                                    <p:set>
                                      <p:cBhvr override="childStyle">
                                        <p:cTn dur="1" fill="hold" display="0" masterRel="sameClick" afterEffect="1">
                                          <p:stCondLst>
                                            <p:cond evt="end" delay="0">
                                              <p:tn val="208"/>
                                            </p:cond>
                                          </p:stCondLst>
                                        </p:cTn>
                                        <p:tgtEl>
                                          <p:spTgt spid="64"/>
                                        </p:tgtEl>
                                        <p:attrNameLst>
                                          <p:attrName>style.visibility</p:attrName>
                                        </p:attrNameLst>
                                      </p:cBhvr>
                                      <p:to>
                                        <p:strVal val="hidden"/>
                                      </p:to>
                                    </p:set>
                                  </p:subTnLst>
                                </p:cTn>
                              </p:par>
                            </p:childTnLst>
                          </p:cTn>
                        </p:par>
                        <p:par>
                          <p:cTn id="210" fill="hold">
                            <p:stCondLst>
                              <p:cond delay="3000"/>
                            </p:stCondLst>
                            <p:childTnLst>
                              <p:par>
                                <p:cTn id="211" presetID="10" presetClass="entr" presetSubtype="0" fill="hold" grpId="0" nodeType="afterEffect">
                                  <p:stCondLst>
                                    <p:cond delay="0"/>
                                  </p:stCondLst>
                                  <p:childTnLst>
                                    <p:set>
                                      <p:cBhvr>
                                        <p:cTn id="212" dur="1" fill="hold">
                                          <p:stCondLst>
                                            <p:cond delay="0"/>
                                          </p:stCondLst>
                                        </p:cTn>
                                        <p:tgtEl>
                                          <p:spTgt spid="66"/>
                                        </p:tgtEl>
                                        <p:attrNameLst>
                                          <p:attrName>style.visibility</p:attrName>
                                        </p:attrNameLst>
                                      </p:cBhvr>
                                      <p:to>
                                        <p:strVal val="visible"/>
                                      </p:to>
                                    </p:set>
                                    <p:animEffect transition="in" filter="fade">
                                      <p:cBhvr>
                                        <p:cTn id="213" dur="2000"/>
                                        <p:tgtEl>
                                          <p:spTgt spid="66"/>
                                        </p:tgtEl>
                                      </p:cBhvr>
                                    </p:animEffect>
                                  </p:childTnLst>
                                </p:cTn>
                              </p:par>
                            </p:childTnLst>
                          </p:cTn>
                        </p:par>
                        <p:par>
                          <p:cTn id="214" fill="hold">
                            <p:stCondLst>
                              <p:cond delay="5000"/>
                            </p:stCondLst>
                            <p:childTnLst>
                              <p:par>
                                <p:cTn id="215" presetID="10" presetClass="entr" presetSubtype="0" fill="hold" nodeType="afterEffect">
                                  <p:stCondLst>
                                    <p:cond delay="0"/>
                                  </p:stCondLst>
                                  <p:childTnLst>
                                    <p:set>
                                      <p:cBhvr>
                                        <p:cTn id="216" dur="1" fill="hold">
                                          <p:stCondLst>
                                            <p:cond delay="0"/>
                                          </p:stCondLst>
                                        </p:cTn>
                                        <p:tgtEl>
                                          <p:spTgt spid="8"/>
                                        </p:tgtEl>
                                        <p:attrNameLst>
                                          <p:attrName>style.visibility</p:attrName>
                                        </p:attrNameLst>
                                      </p:cBhvr>
                                      <p:to>
                                        <p:strVal val="visible"/>
                                      </p:to>
                                    </p:set>
                                    <p:animEffect transition="in" filter="fade">
                                      <p:cBhvr>
                                        <p:cTn id="217" dur="500"/>
                                        <p:tgtEl>
                                          <p:spTgt spid="8"/>
                                        </p:tgtEl>
                                      </p:cBhvr>
                                    </p:animEffect>
                                  </p:childTnLst>
                                </p:cTn>
                              </p:par>
                            </p:childTnLst>
                          </p:cTn>
                        </p:par>
                        <p:par>
                          <p:cTn id="218" fill="hold">
                            <p:stCondLst>
                              <p:cond delay="5500"/>
                            </p:stCondLst>
                            <p:childTnLst>
                              <p:par>
                                <p:cTn id="219" presetID="22" presetClass="entr" presetSubtype="8" fill="hold"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wipe(left)">
                                      <p:cBhvr>
                                        <p:cTn id="221" dur="500"/>
                                        <p:tgtEl>
                                          <p:spTgt spid="81"/>
                                        </p:tgtEl>
                                      </p:cBhvr>
                                    </p:animEffect>
                                  </p:childTnLst>
                                </p:cTn>
                              </p:par>
                            </p:childTnLst>
                          </p:cTn>
                        </p:par>
                        <p:par>
                          <p:cTn id="222" fill="hold">
                            <p:stCondLst>
                              <p:cond delay="6000"/>
                            </p:stCondLst>
                            <p:childTnLst>
                              <p:par>
                                <p:cTn id="223" presetID="10" presetClass="exit" presetSubtype="0" fill="hold" nodeType="afterEffect">
                                  <p:stCondLst>
                                    <p:cond delay="2000"/>
                                  </p:stCondLst>
                                  <p:childTnLst>
                                    <p:animEffect transition="out" filter="fade">
                                      <p:cBhvr>
                                        <p:cTn id="224" dur="2000"/>
                                        <p:tgtEl>
                                          <p:spTgt spid="81"/>
                                        </p:tgtEl>
                                      </p:cBhvr>
                                    </p:animEffect>
                                    <p:set>
                                      <p:cBhvr>
                                        <p:cTn id="225" dur="1" fill="hold">
                                          <p:stCondLst>
                                            <p:cond delay="1999"/>
                                          </p:stCondLst>
                                        </p:cTn>
                                        <p:tgtEl>
                                          <p:spTgt spid="81"/>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nodeType="clickEffect">
                                  <p:stCondLst>
                                    <p:cond delay="0"/>
                                  </p:stCondLst>
                                  <p:childTnLst>
                                    <p:animEffect transition="out" filter="fade">
                                      <p:cBhvr>
                                        <p:cTn id="229" dur="2000"/>
                                        <p:tgtEl>
                                          <p:spTgt spid="8"/>
                                        </p:tgtEl>
                                      </p:cBhvr>
                                    </p:animEffect>
                                    <p:set>
                                      <p:cBhvr>
                                        <p:cTn id="230" dur="1" fill="hold">
                                          <p:stCondLst>
                                            <p:cond delay="1999"/>
                                          </p:stCondLst>
                                        </p:cTn>
                                        <p:tgtEl>
                                          <p:spTgt spid="8"/>
                                        </p:tgtEl>
                                        <p:attrNameLst>
                                          <p:attrName>style.visibility</p:attrName>
                                        </p:attrNameLst>
                                      </p:cBhvr>
                                      <p:to>
                                        <p:strVal val="hidden"/>
                                      </p:to>
                                    </p:set>
                                  </p:childTnLst>
                                </p:cTn>
                              </p:par>
                              <p:par>
                                <p:cTn id="231" presetID="3" presetClass="emph" presetSubtype="2" fill="hold" nodeType="withEffect">
                                  <p:stCondLst>
                                    <p:cond delay="0"/>
                                  </p:stCondLst>
                                  <p:childTnLst>
                                    <p:animClr clrSpc="rgb" dir="cw">
                                      <p:cBhvr override="childStyle">
                                        <p:cTn id="232" dur="2000" fill="hold"/>
                                        <p:tgtEl>
                                          <p:spTgt spid="66"/>
                                        </p:tgtEl>
                                        <p:attrNameLst>
                                          <p:attrName>style.color</p:attrName>
                                        </p:attrNameLst>
                                      </p:cBhvr>
                                      <p:to>
                                        <a:schemeClr val="tx1"/>
                                      </p:to>
                                    </p:animClr>
                                  </p:childTnLst>
                                </p:cTn>
                              </p:par>
                            </p:childTnLst>
                          </p:cTn>
                        </p:par>
                        <p:par>
                          <p:cTn id="233" fill="hold">
                            <p:stCondLst>
                              <p:cond delay="2000"/>
                            </p:stCondLst>
                            <p:childTnLst>
                              <p:par>
                                <p:cTn id="234" presetID="64" presetClass="path" presetSubtype="0" accel="50000" decel="50000" fill="hold" grpId="1" nodeType="afterEffect">
                                  <p:stCondLst>
                                    <p:cond delay="0"/>
                                  </p:stCondLst>
                                  <p:childTnLst>
                                    <p:animMotion origin="layout" path="M 0 0  L 0 -0.33333  E" pathEditMode="relative" ptsTypes="">
                                      <p:cBhvr>
                                        <p:cTn id="235" dur="1000" fill="hold"/>
                                        <p:tgtEl>
                                          <p:spTgt spid="66"/>
                                        </p:tgtEl>
                                        <p:attrNameLst>
                                          <p:attrName>ppt_x</p:attrName>
                                          <p:attrName>ppt_y</p:attrName>
                                        </p:attrNameLst>
                                      </p:cBhvr>
                                    </p:animMotion>
                                  </p:childTnLst>
                                  <p:subTnLst>
                                    <p:set>
                                      <p:cBhvr override="childStyle">
                                        <p:cTn dur="1" fill="hold" display="0" masterRel="sameClick" afterEffect="1">
                                          <p:stCondLst>
                                            <p:cond evt="end" delay="0">
                                              <p:tn val="234"/>
                                            </p:cond>
                                          </p:stCondLst>
                                        </p:cTn>
                                        <p:tgtEl>
                                          <p:spTgt spid="66"/>
                                        </p:tgtEl>
                                        <p:attrNameLst>
                                          <p:attrName>style.visibility</p:attrName>
                                        </p:attrNameLst>
                                      </p:cBhvr>
                                      <p:to>
                                        <p:strVal val="hidden"/>
                                      </p:to>
                                    </p:set>
                                  </p:subTnLst>
                                </p:cTn>
                              </p:par>
                            </p:childTnLst>
                          </p:cTn>
                        </p:par>
                        <p:par>
                          <p:cTn id="236" fill="hold">
                            <p:stCondLst>
                              <p:cond delay="3000"/>
                            </p:stCondLst>
                            <p:childTnLst>
                              <p:par>
                                <p:cTn id="237" presetID="10" presetClass="entr" presetSubtype="0" fill="hold" grpId="0" nodeType="afterEffect">
                                  <p:stCondLst>
                                    <p:cond delay="0"/>
                                  </p:stCondLst>
                                  <p:childTnLst>
                                    <p:set>
                                      <p:cBhvr>
                                        <p:cTn id="238" dur="1" fill="hold">
                                          <p:stCondLst>
                                            <p:cond delay="0"/>
                                          </p:stCondLst>
                                        </p:cTn>
                                        <p:tgtEl>
                                          <p:spTgt spid="67"/>
                                        </p:tgtEl>
                                        <p:attrNameLst>
                                          <p:attrName>style.visibility</p:attrName>
                                        </p:attrNameLst>
                                      </p:cBhvr>
                                      <p:to>
                                        <p:strVal val="visible"/>
                                      </p:to>
                                    </p:set>
                                    <p:animEffect transition="in" filter="fade">
                                      <p:cBhvr>
                                        <p:cTn id="239" dur="2000"/>
                                        <p:tgtEl>
                                          <p:spTgt spid="67"/>
                                        </p:tgtEl>
                                      </p:cBhvr>
                                    </p:animEffect>
                                  </p:childTnLst>
                                </p:cTn>
                              </p:par>
                            </p:childTnLst>
                          </p:cTn>
                        </p:par>
                        <p:par>
                          <p:cTn id="240" fill="hold">
                            <p:stCondLst>
                              <p:cond delay="5000"/>
                            </p:stCondLst>
                            <p:childTnLst>
                              <p:par>
                                <p:cTn id="241" presetID="10" presetClass="entr" presetSubtype="0" fill="hold" nodeType="afterEffect">
                                  <p:stCondLst>
                                    <p:cond delay="0"/>
                                  </p:stCondLst>
                                  <p:childTnLst>
                                    <p:set>
                                      <p:cBhvr>
                                        <p:cTn id="242" dur="1" fill="hold">
                                          <p:stCondLst>
                                            <p:cond delay="0"/>
                                          </p:stCondLst>
                                        </p:cTn>
                                        <p:tgtEl>
                                          <p:spTgt spid="16"/>
                                        </p:tgtEl>
                                        <p:attrNameLst>
                                          <p:attrName>style.visibility</p:attrName>
                                        </p:attrNameLst>
                                      </p:cBhvr>
                                      <p:to>
                                        <p:strVal val="visible"/>
                                      </p:to>
                                    </p:set>
                                    <p:animEffect transition="in" filter="fade">
                                      <p:cBhvr>
                                        <p:cTn id="243" dur="500"/>
                                        <p:tgtEl>
                                          <p:spTgt spid="16"/>
                                        </p:tgtEl>
                                      </p:cBhvr>
                                    </p:animEffect>
                                  </p:childTnLst>
                                </p:cTn>
                              </p:par>
                            </p:childTnLst>
                          </p:cTn>
                        </p:par>
                        <p:par>
                          <p:cTn id="244" fill="hold">
                            <p:stCondLst>
                              <p:cond delay="5500"/>
                            </p:stCondLst>
                            <p:childTnLst>
                              <p:par>
                                <p:cTn id="245" presetID="22" presetClass="entr" presetSubtype="8" fill="hold" nodeType="afterEffect">
                                  <p:stCondLst>
                                    <p:cond delay="2000"/>
                                  </p:stCondLst>
                                  <p:childTnLst>
                                    <p:set>
                                      <p:cBhvr>
                                        <p:cTn id="246" dur="1" fill="hold">
                                          <p:stCondLst>
                                            <p:cond delay="0"/>
                                          </p:stCondLst>
                                        </p:cTn>
                                        <p:tgtEl>
                                          <p:spTgt spid="82"/>
                                        </p:tgtEl>
                                        <p:attrNameLst>
                                          <p:attrName>style.visibility</p:attrName>
                                        </p:attrNameLst>
                                      </p:cBhvr>
                                      <p:to>
                                        <p:strVal val="visible"/>
                                      </p:to>
                                    </p:set>
                                    <p:animEffect transition="in" filter="wipe(left)">
                                      <p:cBhvr>
                                        <p:cTn id="247" dur="500"/>
                                        <p:tgtEl>
                                          <p:spTgt spid="82"/>
                                        </p:tgtEl>
                                      </p:cBhvr>
                                    </p:animEffect>
                                  </p:childTnLst>
                                </p:cTn>
                              </p:par>
                            </p:childTnLst>
                          </p:cTn>
                        </p:par>
                        <p:par>
                          <p:cTn id="248" fill="hold">
                            <p:stCondLst>
                              <p:cond delay="8000"/>
                            </p:stCondLst>
                            <p:childTnLst>
                              <p:par>
                                <p:cTn id="249" presetID="10" presetClass="exit" presetSubtype="0" fill="hold" nodeType="afterEffect">
                                  <p:stCondLst>
                                    <p:cond delay="2000"/>
                                  </p:stCondLst>
                                  <p:childTnLst>
                                    <p:animEffect transition="out" filter="fade">
                                      <p:cBhvr>
                                        <p:cTn id="250" dur="2000"/>
                                        <p:tgtEl>
                                          <p:spTgt spid="82"/>
                                        </p:tgtEl>
                                      </p:cBhvr>
                                    </p:animEffect>
                                    <p:set>
                                      <p:cBhvr>
                                        <p:cTn id="251" dur="1" fill="hold">
                                          <p:stCondLst>
                                            <p:cond delay="1999"/>
                                          </p:stCondLst>
                                        </p:cTn>
                                        <p:tgtEl>
                                          <p:spTgt spid="82"/>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10" presetClass="exit" presetSubtype="0" fill="hold" nodeType="clickEffect">
                                  <p:stCondLst>
                                    <p:cond delay="0"/>
                                  </p:stCondLst>
                                  <p:childTnLst>
                                    <p:animEffect transition="out" filter="fade">
                                      <p:cBhvr>
                                        <p:cTn id="255" dur="2000"/>
                                        <p:tgtEl>
                                          <p:spTgt spid="16"/>
                                        </p:tgtEl>
                                      </p:cBhvr>
                                    </p:animEffect>
                                    <p:set>
                                      <p:cBhvr>
                                        <p:cTn id="256" dur="1" fill="hold">
                                          <p:stCondLst>
                                            <p:cond delay="1999"/>
                                          </p:stCondLst>
                                        </p:cTn>
                                        <p:tgtEl>
                                          <p:spTgt spid="16"/>
                                        </p:tgtEl>
                                        <p:attrNameLst>
                                          <p:attrName>style.visibility</p:attrName>
                                        </p:attrNameLst>
                                      </p:cBhvr>
                                      <p:to>
                                        <p:strVal val="hidden"/>
                                      </p:to>
                                    </p:set>
                                  </p:childTnLst>
                                </p:cTn>
                              </p:par>
                              <p:par>
                                <p:cTn id="257" presetID="3" presetClass="emph" presetSubtype="2" fill="hold" grpId="1" nodeType="withEffect">
                                  <p:stCondLst>
                                    <p:cond delay="0"/>
                                  </p:stCondLst>
                                  <p:childTnLst>
                                    <p:animClr clrSpc="rgb" dir="cw">
                                      <p:cBhvr override="childStyle">
                                        <p:cTn id="258" dur="2000" fill="hold"/>
                                        <p:tgtEl>
                                          <p:spTgt spid="67"/>
                                        </p:tgtEl>
                                        <p:attrNameLst>
                                          <p:attrName>style.color</p:attrName>
                                        </p:attrNameLst>
                                      </p:cBhvr>
                                      <p:to>
                                        <a:schemeClr val="tx1"/>
                                      </p:to>
                                    </p:animClr>
                                  </p:childTnLst>
                                </p:cTn>
                              </p:par>
                            </p:childTnLst>
                          </p:cTn>
                        </p:par>
                        <p:par>
                          <p:cTn id="259" fill="hold">
                            <p:stCondLst>
                              <p:cond delay="2000"/>
                            </p:stCondLst>
                            <p:childTnLst>
                              <p:par>
                                <p:cTn id="260" presetID="64" presetClass="path" presetSubtype="0" accel="50000" decel="50000" fill="hold" grpId="2" nodeType="afterEffect">
                                  <p:stCondLst>
                                    <p:cond delay="0"/>
                                  </p:stCondLst>
                                  <p:childTnLst>
                                    <p:animMotion origin="layout" path="M 0 0  L 0 -0.33333  E" pathEditMode="relative" ptsTypes="">
                                      <p:cBhvr>
                                        <p:cTn id="261" dur="1000" fill="hold"/>
                                        <p:tgtEl>
                                          <p:spTgt spid="67"/>
                                        </p:tgtEl>
                                        <p:attrNameLst>
                                          <p:attrName>ppt_x</p:attrName>
                                          <p:attrName>ppt_y</p:attrName>
                                        </p:attrNameLst>
                                      </p:cBhvr>
                                    </p:animMotion>
                                  </p:childTnLst>
                                  <p:subTnLst>
                                    <p:set>
                                      <p:cBhvr override="childStyle">
                                        <p:cTn dur="1" fill="hold" display="0" masterRel="sameClick" afterEffect="1">
                                          <p:stCondLst>
                                            <p:cond evt="end" delay="0">
                                              <p:tn val="260"/>
                                            </p:cond>
                                          </p:stCondLst>
                                        </p:cTn>
                                        <p:tgtEl>
                                          <p:spTgt spid="67"/>
                                        </p:tgtEl>
                                        <p:attrNameLst>
                                          <p:attrName>style.visibility</p:attrName>
                                        </p:attrNameLst>
                                      </p:cBhvr>
                                      <p:to>
                                        <p:strVal val="hidden"/>
                                      </p:to>
                                    </p:set>
                                  </p:subTnLst>
                                </p:cTn>
                              </p:par>
                            </p:childTnLst>
                          </p:cTn>
                        </p:par>
                        <p:par>
                          <p:cTn id="262" fill="hold">
                            <p:stCondLst>
                              <p:cond delay="3000"/>
                            </p:stCondLst>
                            <p:childTnLst>
                              <p:par>
                                <p:cTn id="263" presetID="10" presetClass="entr" presetSubtype="0" fill="hold" grpId="0" nodeType="afterEffect">
                                  <p:stCondLst>
                                    <p:cond delay="0"/>
                                  </p:stCondLst>
                                  <p:childTnLst>
                                    <p:set>
                                      <p:cBhvr>
                                        <p:cTn id="264" dur="1" fill="hold">
                                          <p:stCondLst>
                                            <p:cond delay="0"/>
                                          </p:stCondLst>
                                        </p:cTn>
                                        <p:tgtEl>
                                          <p:spTgt spid="68"/>
                                        </p:tgtEl>
                                        <p:attrNameLst>
                                          <p:attrName>style.visibility</p:attrName>
                                        </p:attrNameLst>
                                      </p:cBhvr>
                                      <p:to>
                                        <p:strVal val="visible"/>
                                      </p:to>
                                    </p:set>
                                    <p:animEffect transition="in" filter="fade">
                                      <p:cBhvr>
                                        <p:cTn id="265" dur="2000"/>
                                        <p:tgtEl>
                                          <p:spTgt spid="68"/>
                                        </p:tgtEl>
                                      </p:cBhvr>
                                    </p:animEffect>
                                  </p:childTnLst>
                                </p:cTn>
                              </p:par>
                            </p:childTnLst>
                          </p:cTn>
                        </p:par>
                        <p:par>
                          <p:cTn id="266" fill="hold">
                            <p:stCondLst>
                              <p:cond delay="5000"/>
                            </p:stCondLst>
                            <p:childTnLst>
                              <p:par>
                                <p:cTn id="267" presetID="10" presetClass="entr" presetSubtype="0" fill="hold" nodeType="afterEffect">
                                  <p:stCondLst>
                                    <p:cond delay="0"/>
                                  </p:stCondLst>
                                  <p:childTnLst>
                                    <p:set>
                                      <p:cBhvr>
                                        <p:cTn id="268" dur="1" fill="hold">
                                          <p:stCondLst>
                                            <p:cond delay="0"/>
                                          </p:stCondLst>
                                        </p:cTn>
                                        <p:tgtEl>
                                          <p:spTgt spid="12"/>
                                        </p:tgtEl>
                                        <p:attrNameLst>
                                          <p:attrName>style.visibility</p:attrName>
                                        </p:attrNameLst>
                                      </p:cBhvr>
                                      <p:to>
                                        <p:strVal val="visible"/>
                                      </p:to>
                                    </p:set>
                                    <p:animEffect transition="in" filter="fade">
                                      <p:cBhvr>
                                        <p:cTn id="269" dur="500"/>
                                        <p:tgtEl>
                                          <p:spTgt spid="12"/>
                                        </p:tgtEl>
                                      </p:cBhvr>
                                    </p:animEffect>
                                  </p:childTnLst>
                                </p:cTn>
                              </p:par>
                            </p:childTnLst>
                          </p:cTn>
                        </p:par>
                        <p:par>
                          <p:cTn id="270" fill="hold">
                            <p:stCondLst>
                              <p:cond delay="5500"/>
                            </p:stCondLst>
                            <p:childTnLst>
                              <p:par>
                                <p:cTn id="271" presetID="22" presetClass="entr" presetSubtype="8" fill="hold" nodeType="afterEffect">
                                  <p:stCondLst>
                                    <p:cond delay="0"/>
                                  </p:stCondLst>
                                  <p:childTnLst>
                                    <p:set>
                                      <p:cBhvr>
                                        <p:cTn id="272" dur="1" fill="hold">
                                          <p:stCondLst>
                                            <p:cond delay="0"/>
                                          </p:stCondLst>
                                        </p:cTn>
                                        <p:tgtEl>
                                          <p:spTgt spid="95"/>
                                        </p:tgtEl>
                                        <p:attrNameLst>
                                          <p:attrName>style.visibility</p:attrName>
                                        </p:attrNameLst>
                                      </p:cBhvr>
                                      <p:to>
                                        <p:strVal val="visible"/>
                                      </p:to>
                                    </p:set>
                                    <p:animEffect transition="in" filter="wipe(left)">
                                      <p:cBhvr>
                                        <p:cTn id="273" dur="500"/>
                                        <p:tgtEl>
                                          <p:spTgt spid="95"/>
                                        </p:tgtEl>
                                      </p:cBhvr>
                                    </p:animEffect>
                                  </p:childTnLst>
                                </p:cTn>
                              </p:par>
                            </p:childTnLst>
                          </p:cTn>
                        </p:par>
                        <p:par>
                          <p:cTn id="274" fill="hold">
                            <p:stCondLst>
                              <p:cond delay="6000"/>
                            </p:stCondLst>
                            <p:childTnLst>
                              <p:par>
                                <p:cTn id="275" presetID="10" presetClass="exit" presetSubtype="0" fill="hold" nodeType="afterEffect">
                                  <p:stCondLst>
                                    <p:cond delay="2000"/>
                                  </p:stCondLst>
                                  <p:childTnLst>
                                    <p:animEffect transition="out" filter="fade">
                                      <p:cBhvr>
                                        <p:cTn id="276" dur="2000"/>
                                        <p:tgtEl>
                                          <p:spTgt spid="95"/>
                                        </p:tgtEl>
                                      </p:cBhvr>
                                    </p:animEffect>
                                    <p:set>
                                      <p:cBhvr>
                                        <p:cTn id="277" dur="1" fill="hold">
                                          <p:stCondLst>
                                            <p:cond delay="1999"/>
                                          </p:stCondLst>
                                        </p:cTn>
                                        <p:tgtEl>
                                          <p:spTgt spid="95"/>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0" presetClass="exit" presetSubtype="0" fill="hold" nodeType="clickEffect">
                                  <p:stCondLst>
                                    <p:cond delay="0"/>
                                  </p:stCondLst>
                                  <p:childTnLst>
                                    <p:animEffect transition="out" filter="fade">
                                      <p:cBhvr>
                                        <p:cTn id="281" dur="2000"/>
                                        <p:tgtEl>
                                          <p:spTgt spid="12"/>
                                        </p:tgtEl>
                                      </p:cBhvr>
                                    </p:animEffect>
                                    <p:set>
                                      <p:cBhvr>
                                        <p:cTn id="282" dur="1" fill="hold">
                                          <p:stCondLst>
                                            <p:cond delay="1999"/>
                                          </p:stCondLst>
                                        </p:cTn>
                                        <p:tgtEl>
                                          <p:spTgt spid="12"/>
                                        </p:tgtEl>
                                        <p:attrNameLst>
                                          <p:attrName>style.visibility</p:attrName>
                                        </p:attrNameLst>
                                      </p:cBhvr>
                                      <p:to>
                                        <p:strVal val="hidden"/>
                                      </p:to>
                                    </p:set>
                                  </p:childTnLst>
                                </p:cTn>
                              </p:par>
                              <p:par>
                                <p:cTn id="283" presetID="3" presetClass="emph" presetSubtype="2" fill="hold" grpId="1" nodeType="withEffect">
                                  <p:stCondLst>
                                    <p:cond delay="0"/>
                                  </p:stCondLst>
                                  <p:childTnLst>
                                    <p:animClr clrSpc="rgb" dir="cw">
                                      <p:cBhvr override="childStyle">
                                        <p:cTn id="284" dur="2000" fill="hold"/>
                                        <p:tgtEl>
                                          <p:spTgt spid="68"/>
                                        </p:tgtEl>
                                        <p:attrNameLst>
                                          <p:attrName>style.color</p:attrName>
                                        </p:attrNameLst>
                                      </p:cBhvr>
                                      <p:to>
                                        <a:schemeClr val="tx1"/>
                                      </p:to>
                                    </p:animClr>
                                  </p:childTnLst>
                                </p:cTn>
                              </p:par>
                            </p:childTnLst>
                          </p:cTn>
                        </p:par>
                        <p:par>
                          <p:cTn id="285" fill="hold">
                            <p:stCondLst>
                              <p:cond delay="2000"/>
                            </p:stCondLst>
                            <p:childTnLst>
                              <p:par>
                                <p:cTn id="286" presetID="64" presetClass="path" presetSubtype="0" accel="50000" decel="50000" fill="hold" nodeType="afterEffect">
                                  <p:stCondLst>
                                    <p:cond delay="0"/>
                                  </p:stCondLst>
                                  <p:childTnLst>
                                    <p:animMotion origin="layout" path="M -0.00052 3.7037E-7 L -0.00052 -0.33333 " pathEditMode="relative" rAng="0" ptsTypes="AA">
                                      <p:cBhvr>
                                        <p:cTn id="287" dur="1000" fill="hold"/>
                                        <p:tgtEl>
                                          <p:spTgt spid="68"/>
                                        </p:tgtEl>
                                        <p:attrNameLst>
                                          <p:attrName>ppt_x</p:attrName>
                                          <p:attrName>ppt_y</p:attrName>
                                        </p:attrNameLst>
                                      </p:cBhvr>
                                      <p:rCtr x="0" y="-167"/>
                                    </p:animMotion>
                                  </p:childTnLst>
                                  <p:subTnLst>
                                    <p:set>
                                      <p:cBhvr override="childStyle">
                                        <p:cTn dur="1" fill="hold" display="0" masterRel="sameClick" afterEffect="1">
                                          <p:stCondLst>
                                            <p:cond evt="end" delay="0">
                                              <p:tn val="286"/>
                                            </p:cond>
                                          </p:stCondLst>
                                        </p:cTn>
                                        <p:tgtEl>
                                          <p:spTgt spid="68"/>
                                        </p:tgtEl>
                                        <p:attrNameLst>
                                          <p:attrName>style.visibility</p:attrName>
                                        </p:attrNameLst>
                                      </p:cBhvr>
                                      <p:to>
                                        <p:strVal val="hidden"/>
                                      </p:to>
                                    </p:set>
                                  </p:subTnLst>
                                </p:cTn>
                              </p:par>
                            </p:childTnLst>
                          </p:cTn>
                        </p:par>
                        <p:par>
                          <p:cTn id="288" fill="hold">
                            <p:stCondLst>
                              <p:cond delay="3000"/>
                            </p:stCondLst>
                            <p:childTnLst>
                              <p:par>
                                <p:cTn id="289" presetID="1" presetClass="entr" presetSubtype="0" fill="hold" grpId="0" nodeType="afterEffect">
                                  <p:stCondLst>
                                    <p:cond delay="0"/>
                                  </p:stCondLst>
                                  <p:childTnLst>
                                    <p:set>
                                      <p:cBhvr>
                                        <p:cTn id="290" dur="1" fill="hold">
                                          <p:stCondLst>
                                            <p:cond delay="0"/>
                                          </p:stCondLst>
                                        </p:cTn>
                                        <p:tgtEl>
                                          <p:spTgt spid="5"/>
                                        </p:tgtEl>
                                        <p:attrNameLst>
                                          <p:attrName>style.visibility</p:attrName>
                                        </p:attrNameLst>
                                      </p:cBhvr>
                                      <p:to>
                                        <p:strVal val="visible"/>
                                      </p:to>
                                    </p:set>
                                  </p:childTnLst>
                                </p:cTn>
                              </p:par>
                            </p:childTnLst>
                          </p:cTn>
                        </p:par>
                        <p:par>
                          <p:cTn id="291" fill="hold">
                            <p:stCondLst>
                              <p:cond delay="3000"/>
                            </p:stCondLst>
                            <p:childTnLst>
                              <p:par>
                                <p:cTn id="292" presetID="1" presetClass="entr" presetSubtype="0" fill="hold" nodeType="afterEffect">
                                  <p:stCondLst>
                                    <p:cond delay="2000"/>
                                  </p:stCondLst>
                                  <p:childTnLst>
                                    <p:set>
                                      <p:cBhvr>
                                        <p:cTn id="293"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7" grpId="1"/>
      <p:bldP spid="38" grpId="0"/>
      <p:bldP spid="38" grpId="1"/>
      <p:bldP spid="64" grpId="0"/>
      <p:bldP spid="64" grpId="1"/>
      <p:bldP spid="103" grpId="0"/>
      <p:bldP spid="103" grpId="1"/>
      <p:bldP spid="103" grpId="2"/>
      <p:bldP spid="62" grpId="0"/>
      <p:bldP spid="62" grpId="1"/>
      <p:bldP spid="62" grpId="2"/>
      <p:bldP spid="45" grpId="0"/>
      <p:bldP spid="53" grpId="0"/>
      <p:bldP spid="53" grpId="1"/>
      <p:bldP spid="53" grpId="2"/>
      <p:bldP spid="67" grpId="0"/>
      <p:bldP spid="67" grpId="1"/>
      <p:bldP spid="67" grpId="2"/>
      <p:bldP spid="66" grpId="0"/>
      <p:bldP spid="66" grpId="1"/>
      <p:bldP spid="61" grpId="0"/>
      <p:bldP spid="61" grpId="1"/>
      <p:bldP spid="61" grpId="2"/>
      <p:bldP spid="60" grpId="0"/>
      <p:bldP spid="60" grpId="2"/>
      <p:bldP spid="59" grpId="0"/>
      <p:bldP spid="59" grpId="1"/>
      <p:bldP spid="59" grpId="2"/>
      <p:bldP spid="68" grpId="0"/>
      <p:bldP spid="68" grpId="1"/>
      <p:bldP spid="18478" grpId="0"/>
      <p:bldP spid="1847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sp>
        <p:nvSpPr>
          <p:cNvPr id="16" name="Rectangle 3"/>
          <p:cNvSpPr txBox="1">
            <a:spLocks noChangeArrowheads="1"/>
          </p:cNvSpPr>
          <p:nvPr/>
        </p:nvSpPr>
        <p:spPr bwMode="auto">
          <a:xfrm>
            <a:off x="2112095" y="3026594"/>
            <a:ext cx="8997950" cy="496068"/>
          </a:xfrm>
          <a:prstGeom prst="rect">
            <a:avLst/>
          </a:prstGeom>
          <a:noFill/>
          <a:ln w="9525">
            <a:noFill/>
            <a:miter lim="800000"/>
            <a:headEnd/>
            <a:tailEnd/>
          </a:ln>
        </p:spPr>
        <p:txBody>
          <a:bodyPr anchor="ctr"/>
          <a:lstStyle/>
          <a:p>
            <a:pPr marL="1143000" lvl="2" indent="-228600">
              <a:spcBef>
                <a:spcPct val="20000"/>
              </a:spcBef>
            </a:pPr>
            <a:endParaRPr lang="en-GB" sz="2000" dirty="0">
              <a:latin typeface="Arial Black" pitchFamily="34" charset="0"/>
            </a:endParaRPr>
          </a:p>
          <a:p>
            <a:pPr marL="1143000" lvl="2" indent="-228600">
              <a:spcBef>
                <a:spcPct val="20000"/>
              </a:spcBef>
            </a:pPr>
            <a:endParaRPr lang="en-GB" sz="2000" dirty="0">
              <a:latin typeface="Arial Black" pitchFamily="34" charset="0"/>
            </a:endParaRPr>
          </a:p>
          <a:p>
            <a:pPr marL="1143000" lvl="2" indent="-228600">
              <a:spcBef>
                <a:spcPct val="20000"/>
              </a:spcBef>
              <a:buFont typeface="Arial" charset="0"/>
              <a:buChar char="•"/>
            </a:pPr>
            <a:r>
              <a:rPr lang="en-GB" sz="2000" dirty="0">
                <a:latin typeface="Arial Black" pitchFamily="34" charset="0"/>
              </a:rPr>
              <a:t>About </a:t>
            </a:r>
            <a:r>
              <a:rPr lang="en-GB" sz="2000" dirty="0" smtClean="0">
                <a:latin typeface="Arial Black" pitchFamily="34" charset="0"/>
              </a:rPr>
              <a:t>5000 </a:t>
            </a:r>
            <a:r>
              <a:rPr lang="en-GB" sz="2000" dirty="0">
                <a:latin typeface="Arial Black" pitchFamily="34" charset="0"/>
              </a:rPr>
              <a:t>people die every year in GB</a:t>
            </a:r>
          </a:p>
        </p:txBody>
      </p:sp>
      <p:pic>
        <p:nvPicPr>
          <p:cNvPr id="25" name="TextBox 24"/>
          <p:cNvPicPr>
            <a:picLocks noChangeArrowheads="1"/>
          </p:cNvPicPr>
          <p:nvPr/>
        </p:nvPicPr>
        <p:blipFill>
          <a:blip r:embed="rId4"/>
          <a:srcRect/>
          <a:stretch>
            <a:fillRect/>
          </a:stretch>
        </p:blipFill>
        <p:spPr bwMode="auto">
          <a:xfrm>
            <a:off x="2438400" y="42863"/>
            <a:ext cx="6851650" cy="1116012"/>
          </a:xfrm>
          <a:prstGeom prst="rect">
            <a:avLst/>
          </a:prstGeom>
          <a:noFill/>
          <a:ln w="9525">
            <a:noFill/>
            <a:miter lim="800000"/>
            <a:headEnd/>
            <a:tailEnd/>
          </a:ln>
        </p:spPr>
      </p:pic>
      <p:pic>
        <p:nvPicPr>
          <p:cNvPr id="26" name="TextBox 25"/>
          <p:cNvPicPr>
            <a:picLocks noChangeArrowheads="1"/>
          </p:cNvPicPr>
          <p:nvPr/>
        </p:nvPicPr>
        <p:blipFill>
          <a:blip r:embed="rId5"/>
          <a:srcRect/>
          <a:stretch>
            <a:fillRect/>
          </a:stretch>
        </p:blipFill>
        <p:spPr bwMode="auto">
          <a:xfrm>
            <a:off x="2401888" y="884238"/>
            <a:ext cx="8083550" cy="2133600"/>
          </a:xfrm>
          <a:prstGeom prst="rect">
            <a:avLst/>
          </a:prstGeom>
          <a:noFill/>
          <a:ln w="9525">
            <a:noFill/>
            <a:miter lim="800000"/>
            <a:headEnd/>
            <a:tailEnd/>
          </a:ln>
        </p:spPr>
      </p:pic>
      <p:pic>
        <p:nvPicPr>
          <p:cNvPr id="20488" name="Picture 19"/>
          <p:cNvPicPr>
            <a:picLocks noChangeAspect="1"/>
          </p:cNvPicPr>
          <p:nvPr/>
        </p:nvPicPr>
        <p:blipFill>
          <a:blip r:embed="rId6"/>
          <a:srcRect/>
          <a:stretch>
            <a:fillRect/>
          </a:stretch>
        </p:blipFill>
        <p:spPr bwMode="auto">
          <a:xfrm>
            <a:off x="1962150" y="-127000"/>
            <a:ext cx="1038225" cy="9547225"/>
          </a:xfrm>
          <a:prstGeom prst="rect">
            <a:avLst/>
          </a:prstGeom>
          <a:noFill/>
          <a:ln w="9525">
            <a:noFill/>
            <a:miter lim="800000"/>
            <a:headEnd/>
            <a:tailEnd/>
          </a:ln>
        </p:spPr>
      </p:pic>
      <p:sp>
        <p:nvSpPr>
          <p:cNvPr id="27" name="Rectangle 3"/>
          <p:cNvSpPr txBox="1">
            <a:spLocks noChangeArrowheads="1"/>
          </p:cNvSpPr>
          <p:nvPr/>
        </p:nvSpPr>
        <p:spPr bwMode="auto">
          <a:xfrm>
            <a:off x="2074863" y="3789040"/>
            <a:ext cx="8997950" cy="647700"/>
          </a:xfrm>
          <a:prstGeom prst="rect">
            <a:avLst/>
          </a:prstGeom>
          <a:noFill/>
          <a:ln w="9525">
            <a:noFill/>
            <a:miter lim="800000"/>
            <a:headEnd/>
            <a:tailEnd/>
          </a:ln>
        </p:spPr>
        <p:txBody>
          <a:bodyPr anchor="ctr"/>
          <a:lstStyle/>
          <a:p>
            <a:pPr marL="1143000" lvl="2" indent="-228600">
              <a:spcBef>
                <a:spcPct val="20000"/>
              </a:spcBef>
            </a:pPr>
            <a:endParaRPr lang="en-GB" sz="2000" dirty="0">
              <a:latin typeface="Arial Black" pitchFamily="34" charset="0"/>
            </a:endParaRPr>
          </a:p>
          <a:p>
            <a:pPr marL="1143000" lvl="2" indent="-228600">
              <a:spcBef>
                <a:spcPct val="20000"/>
              </a:spcBef>
            </a:pPr>
            <a:endParaRPr lang="en-GB" sz="2000" dirty="0">
              <a:latin typeface="Arial Black" pitchFamily="34" charset="0"/>
            </a:endParaRPr>
          </a:p>
          <a:p>
            <a:pPr marL="1143000" lvl="2" indent="-228600">
              <a:lnSpc>
                <a:spcPts val="1500"/>
              </a:lnSpc>
              <a:spcBef>
                <a:spcPct val="20000"/>
              </a:spcBef>
              <a:buFont typeface="Arial" charset="0"/>
              <a:buChar char="•"/>
            </a:pPr>
            <a:r>
              <a:rPr lang="en-GB" sz="2000" dirty="0">
                <a:latin typeface="Arial Black" pitchFamily="34" charset="0"/>
              </a:rPr>
              <a:t>That’s more people than are killed in </a:t>
            </a:r>
          </a:p>
          <a:p>
            <a:pPr marL="1143000" lvl="2" indent="-228600">
              <a:lnSpc>
                <a:spcPts val="1500"/>
              </a:lnSpc>
              <a:spcBef>
                <a:spcPct val="20000"/>
              </a:spcBef>
              <a:buFont typeface="Arial" charset="0"/>
              <a:buNone/>
            </a:pPr>
            <a:r>
              <a:rPr lang="en-GB" sz="2000" dirty="0">
                <a:latin typeface="Arial Black" pitchFamily="34" charset="0"/>
              </a:rPr>
              <a:t>	</a:t>
            </a:r>
            <a:r>
              <a:rPr lang="en-GB" sz="2000" dirty="0" smtClean="0">
                <a:latin typeface="Arial Black" pitchFamily="34" charset="0"/>
              </a:rPr>
              <a:t>road accidents</a:t>
            </a:r>
            <a:endParaRPr lang="en-GB" sz="2000" dirty="0">
              <a:latin typeface="Arial Black" pitchFamily="34" charset="0"/>
            </a:endParaRPr>
          </a:p>
        </p:txBody>
      </p:sp>
      <p:sp>
        <p:nvSpPr>
          <p:cNvPr id="28" name="Rectangle 3"/>
          <p:cNvSpPr txBox="1">
            <a:spLocks noChangeArrowheads="1"/>
          </p:cNvSpPr>
          <p:nvPr/>
        </p:nvSpPr>
        <p:spPr bwMode="auto">
          <a:xfrm>
            <a:off x="2086943" y="4466580"/>
            <a:ext cx="8997950" cy="571500"/>
          </a:xfrm>
          <a:prstGeom prst="rect">
            <a:avLst/>
          </a:prstGeom>
          <a:noFill/>
          <a:ln w="9525">
            <a:noFill/>
            <a:miter lim="800000"/>
            <a:headEnd/>
            <a:tailEnd/>
          </a:ln>
        </p:spPr>
        <p:txBody>
          <a:bodyPr anchor="ctr"/>
          <a:lstStyle/>
          <a:p>
            <a:pPr marL="1143000" lvl="2" indent="-228600">
              <a:spcBef>
                <a:spcPct val="20000"/>
              </a:spcBef>
            </a:pPr>
            <a:endParaRPr lang="en-GB" sz="2000" dirty="0" smtClean="0">
              <a:latin typeface="Arial Black" pitchFamily="34" charset="0"/>
            </a:endParaRPr>
          </a:p>
          <a:p>
            <a:pPr marL="1143000" lvl="2" indent="-228600">
              <a:spcBef>
                <a:spcPct val="20000"/>
              </a:spcBef>
            </a:pPr>
            <a:endParaRPr lang="en-GB" sz="2000" dirty="0">
              <a:latin typeface="Arial Black" pitchFamily="34" charset="0"/>
            </a:endParaRPr>
          </a:p>
          <a:p>
            <a:pPr marL="1143000" lvl="2" indent="-228600">
              <a:spcBef>
                <a:spcPct val="20000"/>
              </a:spcBef>
              <a:buFont typeface="Arial" charset="0"/>
              <a:buChar char="•"/>
            </a:pPr>
            <a:r>
              <a:rPr lang="en-GB" sz="2000" dirty="0">
                <a:latin typeface="Arial Black" pitchFamily="34" charset="0"/>
              </a:rPr>
              <a:t>You can’t see it, taste it or smell it</a:t>
            </a:r>
          </a:p>
        </p:txBody>
      </p:sp>
      <p:sp>
        <p:nvSpPr>
          <p:cNvPr id="29" name="Rectangle 3"/>
          <p:cNvSpPr txBox="1">
            <a:spLocks noChangeArrowheads="1"/>
          </p:cNvSpPr>
          <p:nvPr/>
        </p:nvSpPr>
        <p:spPr bwMode="auto">
          <a:xfrm>
            <a:off x="2074863" y="5280471"/>
            <a:ext cx="8997950" cy="571500"/>
          </a:xfrm>
          <a:prstGeom prst="rect">
            <a:avLst/>
          </a:prstGeom>
          <a:noFill/>
          <a:ln w="9525">
            <a:noFill/>
            <a:miter lim="800000"/>
            <a:headEnd/>
            <a:tailEnd/>
          </a:ln>
        </p:spPr>
        <p:txBody>
          <a:bodyPr anchor="ctr"/>
          <a:lstStyle/>
          <a:p>
            <a:pPr marL="1143000" lvl="2" indent="-228600">
              <a:spcBef>
                <a:spcPct val="20000"/>
              </a:spcBef>
            </a:pPr>
            <a:endParaRPr lang="en-GB" sz="2000" dirty="0">
              <a:latin typeface="Arial Black" pitchFamily="34" charset="0"/>
            </a:endParaRPr>
          </a:p>
          <a:p>
            <a:pPr marL="1143000" lvl="2" indent="-228600">
              <a:spcBef>
                <a:spcPct val="20000"/>
              </a:spcBef>
            </a:pPr>
            <a:endParaRPr lang="en-GB" sz="2000" dirty="0">
              <a:latin typeface="Arial Black" pitchFamily="34" charset="0"/>
            </a:endParaRPr>
          </a:p>
          <a:p>
            <a:pPr marL="1143000" lvl="2" indent="-228600">
              <a:lnSpc>
                <a:spcPts val="1500"/>
              </a:lnSpc>
              <a:spcBef>
                <a:spcPct val="20000"/>
              </a:spcBef>
              <a:buFont typeface="Arial" charset="0"/>
              <a:buChar char="•"/>
            </a:pPr>
            <a:r>
              <a:rPr lang="en-GB" sz="2000" dirty="0">
                <a:latin typeface="Arial Black" pitchFamily="34" charset="0"/>
              </a:rPr>
              <a:t>You won’t know you have been </a:t>
            </a:r>
          </a:p>
          <a:p>
            <a:pPr marL="1143000" lvl="2" indent="-228600">
              <a:lnSpc>
                <a:spcPts val="1500"/>
              </a:lnSpc>
              <a:spcBef>
                <a:spcPct val="20000"/>
              </a:spcBef>
            </a:pPr>
            <a:r>
              <a:rPr lang="en-GB" sz="2000" dirty="0">
                <a:latin typeface="Arial Black" pitchFamily="34" charset="0"/>
              </a:rPr>
              <a:t>   exposed to it</a:t>
            </a:r>
            <a:endParaRPr lang="en-US" sz="2000" dirty="0">
              <a:latin typeface="Arial Black" pitchFamily="34" charset="0"/>
            </a:endParaRPr>
          </a:p>
        </p:txBody>
      </p:sp>
      <p:sp>
        <p:nvSpPr>
          <p:cNvPr id="32" name="TextBox 3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ppt_x</p:attrName>
                                        </p:attrNameLst>
                                      </p:cBhvr>
                                      <p:tavLst>
                                        <p:tav tm="0">
                                          <p:val>
                                            <p:strVal val="#ppt_x"/>
                                          </p:val>
                                        </p:tav>
                                        <p:tav tm="100000">
                                          <p:val>
                                            <p:strVal val="#ppt_x"/>
                                          </p:val>
                                        </p:tav>
                                      </p:tavLst>
                                    </p:anim>
                                    <p:anim calcmode="lin" valueType="num">
                                      <p:cBhvr>
                                        <p:cTn id="17" dur="2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6000"/>
                            </p:stCondLst>
                            <p:childTnLst>
                              <p:par>
                                <p:cTn id="19" presetID="42"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anim calcmode="lin" valueType="num">
                                      <p:cBhvr>
                                        <p:cTn id="22" dur="2000" fill="hold"/>
                                        <p:tgtEl>
                                          <p:spTgt spid="27"/>
                                        </p:tgtEl>
                                        <p:attrNameLst>
                                          <p:attrName>ppt_x</p:attrName>
                                        </p:attrNameLst>
                                      </p:cBhvr>
                                      <p:tavLst>
                                        <p:tav tm="0">
                                          <p:val>
                                            <p:strVal val="#ppt_x"/>
                                          </p:val>
                                        </p:tav>
                                        <p:tav tm="100000">
                                          <p:val>
                                            <p:strVal val="#ppt_x"/>
                                          </p:val>
                                        </p:tav>
                                      </p:tavLst>
                                    </p:anim>
                                    <p:anim calcmode="lin" valueType="num">
                                      <p:cBhvr>
                                        <p:cTn id="23" dur="2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8000"/>
                            </p:stCondLst>
                            <p:childTnLst>
                              <p:par>
                                <p:cTn id="25" presetID="42"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10000"/>
                            </p:stCondLst>
                            <p:childTnLst>
                              <p:par>
                                <p:cTn id="31" presetID="42"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000"/>
                                        <p:tgtEl>
                                          <p:spTgt spid="29"/>
                                        </p:tgtEl>
                                      </p:cBhvr>
                                    </p:animEffect>
                                    <p:anim calcmode="lin" valueType="num">
                                      <p:cBhvr>
                                        <p:cTn id="34" dur="2000" fill="hold"/>
                                        <p:tgtEl>
                                          <p:spTgt spid="29"/>
                                        </p:tgtEl>
                                        <p:attrNameLst>
                                          <p:attrName>ppt_x</p:attrName>
                                        </p:attrNameLst>
                                      </p:cBhvr>
                                      <p:tavLst>
                                        <p:tav tm="0">
                                          <p:val>
                                            <p:strVal val="#ppt_x"/>
                                          </p:val>
                                        </p:tav>
                                        <p:tav tm="100000">
                                          <p:val>
                                            <p:strVal val="#ppt_x"/>
                                          </p:val>
                                        </p:tav>
                                      </p:tavLst>
                                    </p:anim>
                                    <p:anim calcmode="lin" valueType="num">
                                      <p:cBhvr>
                                        <p:cTn id="35" dur="2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12000"/>
                            </p:stCondLst>
                            <p:childTnLst>
                              <p:par>
                                <p:cTn id="37" presetID="1" presetClass="entr" presetSubtype="0" fill="hold" grpId="0" nodeType="afterEffect">
                                  <p:stCondLst>
                                    <p:cond delay="200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P spid="28" grpId="0"/>
      <p:bldP spid="29"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grpSp>
        <p:nvGrpSpPr>
          <p:cNvPr id="26" name="Oval 25"/>
          <p:cNvGrpSpPr>
            <a:grpSpLocks/>
          </p:cNvGrpSpPr>
          <p:nvPr/>
        </p:nvGrpSpPr>
        <p:grpSpPr bwMode="auto">
          <a:xfrm>
            <a:off x="5108575" y="2352675"/>
            <a:ext cx="3717925" cy="3719513"/>
            <a:chOff x="3218" y="1482"/>
            <a:chExt cx="2342" cy="2343"/>
          </a:xfrm>
        </p:grpSpPr>
        <p:pic>
          <p:nvPicPr>
            <p:cNvPr id="22565" name="Oval 25"/>
            <p:cNvPicPr>
              <a:picLocks noChangeArrowheads="1"/>
            </p:cNvPicPr>
            <p:nvPr/>
          </p:nvPicPr>
          <p:blipFill>
            <a:blip r:embed="rId4"/>
            <a:srcRect/>
            <a:stretch>
              <a:fillRect/>
            </a:stretch>
          </p:blipFill>
          <p:spPr bwMode="auto">
            <a:xfrm>
              <a:off x="3218" y="1482"/>
              <a:ext cx="2342" cy="2343"/>
            </a:xfrm>
            <a:prstGeom prst="rect">
              <a:avLst/>
            </a:prstGeom>
            <a:noFill/>
            <a:ln w="9525">
              <a:noFill/>
              <a:miter lim="800000"/>
              <a:headEnd/>
              <a:tailEnd/>
            </a:ln>
          </p:spPr>
        </p:pic>
        <p:sp>
          <p:nvSpPr>
            <p:cNvPr id="22566" name="Text Box 2"/>
            <p:cNvSpPr txBox="1">
              <a:spLocks noChangeArrowheads="1"/>
            </p:cNvSpPr>
            <p:nvPr/>
          </p:nvSpPr>
          <p:spPr bwMode="auto">
            <a:xfrm>
              <a:off x="3563" y="1827"/>
              <a:ext cx="1651" cy="1651"/>
            </a:xfrm>
            <a:prstGeom prst="rect">
              <a:avLst/>
            </a:prstGeom>
            <a:noFill/>
            <a:ln w="9525">
              <a:noFill/>
              <a:miter lim="800000"/>
              <a:headEnd/>
              <a:tailEnd/>
            </a:ln>
          </p:spPr>
          <p:txBody>
            <a:bodyPr anchor="ctr"/>
            <a:lstStyle/>
            <a:p>
              <a:pPr algn="ctr"/>
              <a:endParaRPr lang="en-GB" sz="1800">
                <a:solidFill>
                  <a:srgbClr val="000000"/>
                </a:solidFill>
                <a:latin typeface="Calibri" pitchFamily="34" charset="0"/>
              </a:endParaRPr>
            </a:p>
          </p:txBody>
        </p:sp>
      </p:grpSp>
      <p:pic>
        <p:nvPicPr>
          <p:cNvPr id="20" name="Picture 19"/>
          <p:cNvPicPr>
            <a:picLocks noChangeAspect="1"/>
          </p:cNvPicPr>
          <p:nvPr/>
        </p:nvPicPr>
        <p:blipFill>
          <a:blip r:embed="rId5"/>
          <a:srcRect/>
          <a:stretch>
            <a:fillRect/>
          </a:stretch>
        </p:blipFill>
        <p:spPr bwMode="auto">
          <a:xfrm>
            <a:off x="5857875" y="2857500"/>
            <a:ext cx="2143125" cy="2857500"/>
          </a:xfrm>
          <a:prstGeom prst="rect">
            <a:avLst/>
          </a:prstGeom>
          <a:noFill/>
          <a:ln w="9525">
            <a:noFill/>
            <a:miter lim="800000"/>
            <a:headEnd/>
            <a:tailEnd/>
          </a:ln>
        </p:spPr>
      </p:pic>
      <p:sp>
        <p:nvSpPr>
          <p:cNvPr id="16" name="Rectangle 3"/>
          <p:cNvSpPr txBox="1">
            <a:spLocks noChangeArrowheads="1"/>
          </p:cNvSpPr>
          <p:nvPr/>
        </p:nvSpPr>
        <p:spPr bwMode="auto">
          <a:xfrm>
            <a:off x="1838325" y="4071938"/>
            <a:ext cx="8997950" cy="647700"/>
          </a:xfrm>
          <a:prstGeom prst="rect">
            <a:avLst/>
          </a:prstGeom>
          <a:noFill/>
          <a:ln w="9525">
            <a:noFill/>
            <a:miter lim="800000"/>
            <a:headEnd/>
            <a:tailEnd/>
          </a:ln>
        </p:spPr>
        <p:txBody>
          <a:bodyPr anchor="ctr"/>
          <a:lstStyle/>
          <a:p>
            <a:pPr marL="1143000" lvl="2" indent="-228600">
              <a:spcBef>
                <a:spcPct val="20000"/>
              </a:spcBef>
            </a:pPr>
            <a:endParaRPr lang="en-GB" sz="2000">
              <a:latin typeface="Arial Black" pitchFamily="34" charset="0"/>
            </a:endParaRPr>
          </a:p>
          <a:p>
            <a:pPr marL="1143000" lvl="2" indent="-228600">
              <a:spcBef>
                <a:spcPct val="20000"/>
              </a:spcBef>
            </a:pPr>
            <a:endParaRPr lang="en-GB" sz="2000">
              <a:latin typeface="Arial Black" pitchFamily="34" charset="0"/>
            </a:endParaRPr>
          </a:p>
          <a:p>
            <a:pPr marL="1143000" lvl="2" indent="-228600">
              <a:spcBef>
                <a:spcPct val="20000"/>
              </a:spcBef>
              <a:buFont typeface="Arial" charset="0"/>
              <a:buChar char="•"/>
            </a:pPr>
            <a:r>
              <a:rPr lang="en-GB" sz="2000">
                <a:latin typeface="Arial Black" pitchFamily="34" charset="0"/>
              </a:rPr>
              <a:t>If you </a:t>
            </a:r>
            <a:br>
              <a:rPr lang="en-GB" sz="2000">
                <a:latin typeface="Arial Black" pitchFamily="34" charset="0"/>
              </a:rPr>
            </a:br>
            <a:r>
              <a:rPr lang="en-GB" sz="2000">
                <a:latin typeface="Arial Black" pitchFamily="34" charset="0"/>
              </a:rPr>
              <a:t>are young = </a:t>
            </a:r>
            <a:br>
              <a:rPr lang="en-GB" sz="2000">
                <a:latin typeface="Arial Black" pitchFamily="34" charset="0"/>
              </a:rPr>
            </a:br>
            <a:r>
              <a:rPr lang="en-GB" sz="2000">
                <a:latin typeface="Arial Black" pitchFamily="34" charset="0"/>
              </a:rPr>
              <a:t>greater danger</a:t>
            </a:r>
          </a:p>
        </p:txBody>
      </p:sp>
      <p:pic>
        <p:nvPicPr>
          <p:cNvPr id="19" name="TextBox 18"/>
          <p:cNvPicPr>
            <a:picLocks noChangeArrowheads="1"/>
          </p:cNvPicPr>
          <p:nvPr/>
        </p:nvPicPr>
        <p:blipFill>
          <a:blip r:embed="rId6"/>
          <a:srcRect/>
          <a:stretch>
            <a:fillRect/>
          </a:stretch>
        </p:blipFill>
        <p:spPr bwMode="auto">
          <a:xfrm>
            <a:off x="2438400" y="55563"/>
            <a:ext cx="8047038" cy="2809875"/>
          </a:xfrm>
          <a:prstGeom prst="rect">
            <a:avLst/>
          </a:prstGeom>
          <a:noFill/>
          <a:ln w="9525">
            <a:noFill/>
            <a:miter lim="800000"/>
            <a:headEnd/>
            <a:tailEnd/>
          </a:ln>
        </p:spPr>
      </p:pic>
      <p:sp>
        <p:nvSpPr>
          <p:cNvPr id="23" name="Down Arrow 22"/>
          <p:cNvSpPr/>
          <p:nvPr/>
        </p:nvSpPr>
        <p:spPr>
          <a:xfrm>
            <a:off x="6794500" y="3402013"/>
            <a:ext cx="285750" cy="993775"/>
          </a:xfrm>
          <a:prstGeom prst="downArrow">
            <a:avLst/>
          </a:prstGeom>
          <a:gradFill flip="none" rotWithShape="1">
            <a:gsLst>
              <a:gs pos="0">
                <a:schemeClr val="tx1">
                  <a:lumMod val="65000"/>
                  <a:lumOff val="35000"/>
                </a:schemeClr>
              </a:gs>
              <a:gs pos="54000">
                <a:srgbClr val="E70000"/>
              </a:gs>
              <a:gs pos="54000">
                <a:srgbClr val="FF0000">
                  <a:shade val="67500"/>
                  <a:satMod val="115000"/>
                </a:srgbClr>
              </a:gs>
              <a:gs pos="100000">
                <a:srgbClr val="FF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grpSp>
        <p:nvGrpSpPr>
          <p:cNvPr id="24" name="Freeform 23"/>
          <p:cNvGrpSpPr>
            <a:grpSpLocks/>
          </p:cNvGrpSpPr>
          <p:nvPr/>
        </p:nvGrpSpPr>
        <p:grpSpPr bwMode="auto">
          <a:xfrm>
            <a:off x="6834188" y="3475038"/>
            <a:ext cx="1376362" cy="2419350"/>
            <a:chOff x="4305" y="2189"/>
            <a:chExt cx="867" cy="1524"/>
          </a:xfrm>
        </p:grpSpPr>
        <p:pic>
          <p:nvPicPr>
            <p:cNvPr id="22563" name="Freeform 23"/>
            <p:cNvPicPr>
              <a:picLocks noChangeArrowheads="1"/>
            </p:cNvPicPr>
            <p:nvPr/>
          </p:nvPicPr>
          <p:blipFill>
            <a:blip r:embed="rId7"/>
            <a:srcRect/>
            <a:stretch>
              <a:fillRect/>
            </a:stretch>
          </p:blipFill>
          <p:spPr bwMode="auto">
            <a:xfrm>
              <a:off x="4305" y="2189"/>
              <a:ext cx="867" cy="1524"/>
            </a:xfrm>
            <a:prstGeom prst="rect">
              <a:avLst/>
            </a:prstGeom>
            <a:noFill/>
            <a:ln w="9525">
              <a:noFill/>
              <a:miter lim="800000"/>
              <a:headEnd/>
              <a:tailEnd/>
            </a:ln>
          </p:spPr>
        </p:pic>
        <p:sp>
          <p:nvSpPr>
            <p:cNvPr id="22564" name="Text Box 13"/>
            <p:cNvSpPr txBox="1">
              <a:spLocks noChangeArrowheads="1"/>
            </p:cNvSpPr>
            <p:nvPr/>
          </p:nvSpPr>
          <p:spPr bwMode="auto">
            <a:xfrm>
              <a:off x="4455" y="2340"/>
              <a:ext cx="569" cy="1223"/>
            </a:xfrm>
            <a:prstGeom prst="rect">
              <a:avLst/>
            </a:prstGeom>
            <a:noFill/>
            <a:ln w="9525">
              <a:noFill/>
              <a:miter lim="800000"/>
              <a:headEnd/>
              <a:tailEnd/>
            </a:ln>
          </p:spPr>
          <p:txBody>
            <a:bodyPr anchor="ctr"/>
            <a:lstStyle/>
            <a:p>
              <a:pPr algn="ctr"/>
              <a:endParaRPr lang="en-GB" sz="1800" u="sng">
                <a:solidFill>
                  <a:srgbClr val="FFFFFF"/>
                </a:solidFill>
                <a:latin typeface="Calibri" pitchFamily="34" charset="0"/>
              </a:endParaRPr>
            </a:p>
          </p:txBody>
        </p:sp>
      </p:grpSp>
      <p:sp>
        <p:nvSpPr>
          <p:cNvPr id="25" name="Down Arrow 24"/>
          <p:cNvSpPr>
            <a:spLocks noChangeArrowheads="1"/>
          </p:cNvSpPr>
          <p:nvPr/>
        </p:nvSpPr>
        <p:spPr bwMode="auto">
          <a:xfrm rot="19064352" flipH="1">
            <a:off x="7051675" y="4286250"/>
            <a:ext cx="279400" cy="466725"/>
          </a:xfrm>
          <a:prstGeom prst="downArrow">
            <a:avLst>
              <a:gd name="adj1" fmla="val 50000"/>
              <a:gd name="adj2" fmla="val 49998"/>
            </a:avLst>
          </a:prstGeom>
          <a:solidFill>
            <a:srgbClr val="FF0000"/>
          </a:solidFill>
          <a:ln w="25400">
            <a:noFill/>
            <a:miter lim="800000"/>
            <a:headEnd/>
            <a:tailEnd/>
          </a:ln>
        </p:spPr>
        <p:txBody>
          <a:bodyPr anchor="ctr"/>
          <a:lstStyle/>
          <a:p>
            <a:pPr algn="ctr"/>
            <a:endParaRPr lang="en-GB" sz="1800">
              <a:solidFill>
                <a:srgbClr val="FFFFFF"/>
              </a:solidFill>
              <a:latin typeface="Calibri" pitchFamily="34" charset="0"/>
            </a:endParaRPr>
          </a:p>
        </p:txBody>
      </p:sp>
      <p:grpSp>
        <p:nvGrpSpPr>
          <p:cNvPr id="2" name="Freeform 1"/>
          <p:cNvGrpSpPr>
            <a:grpSpLocks/>
          </p:cNvGrpSpPr>
          <p:nvPr/>
        </p:nvGrpSpPr>
        <p:grpSpPr bwMode="auto">
          <a:xfrm>
            <a:off x="5340350" y="2640013"/>
            <a:ext cx="1614488" cy="1230312"/>
            <a:chOff x="3364" y="1663"/>
            <a:chExt cx="1017" cy="775"/>
          </a:xfrm>
        </p:grpSpPr>
        <p:pic>
          <p:nvPicPr>
            <p:cNvPr id="22561" name="Freeform 1"/>
            <p:cNvPicPr>
              <a:picLocks noChangeArrowheads="1"/>
            </p:cNvPicPr>
            <p:nvPr/>
          </p:nvPicPr>
          <p:blipFill>
            <a:blip r:embed="rId8"/>
            <a:srcRect/>
            <a:stretch>
              <a:fillRect/>
            </a:stretch>
          </p:blipFill>
          <p:spPr bwMode="auto">
            <a:xfrm>
              <a:off x="3364" y="1663"/>
              <a:ext cx="1017" cy="775"/>
            </a:xfrm>
            <a:prstGeom prst="rect">
              <a:avLst/>
            </a:prstGeom>
            <a:noFill/>
            <a:ln w="9525">
              <a:noFill/>
              <a:miter lim="800000"/>
              <a:headEnd/>
              <a:tailEnd/>
            </a:ln>
          </p:spPr>
        </p:pic>
        <p:sp>
          <p:nvSpPr>
            <p:cNvPr id="22562" name="Text Box 17"/>
            <p:cNvSpPr txBox="1">
              <a:spLocks noChangeArrowheads="1"/>
            </p:cNvSpPr>
            <p:nvPr/>
          </p:nvSpPr>
          <p:spPr bwMode="auto">
            <a:xfrm>
              <a:off x="3367" y="1665"/>
              <a:ext cx="1010" cy="768"/>
            </a:xfrm>
            <a:prstGeom prst="rect">
              <a:avLst/>
            </a:prstGeom>
            <a:noFill/>
            <a:ln w="9525">
              <a:noFill/>
              <a:miter lim="800000"/>
              <a:headEnd/>
              <a:tailEnd/>
            </a:ln>
          </p:spPr>
          <p:txBody>
            <a:bodyPr anchor="ctr"/>
            <a:lstStyle/>
            <a:p>
              <a:pPr algn="ctr"/>
              <a:endParaRPr lang="en-GB" sz="1800">
                <a:solidFill>
                  <a:srgbClr val="FFFFFF"/>
                </a:solidFill>
                <a:latin typeface="Calibri" pitchFamily="34" charset="0"/>
              </a:endParaRPr>
            </a:p>
          </p:txBody>
        </p:sp>
      </p:grpSp>
      <p:sp>
        <p:nvSpPr>
          <p:cNvPr id="21" name="Freeform 20"/>
          <p:cNvSpPr/>
          <p:nvPr/>
        </p:nvSpPr>
        <p:spPr>
          <a:xfrm>
            <a:off x="5934762" y="3776559"/>
            <a:ext cx="815498" cy="1892332"/>
          </a:xfrm>
          <a:custGeom>
            <a:avLst/>
            <a:gdLst>
              <a:gd name="connsiteX0" fmla="*/ 880031 w 1132558"/>
              <a:gd name="connsiteY0" fmla="*/ 37289 h 2633997"/>
              <a:gd name="connsiteX1" fmla="*/ 236219 w 1132558"/>
              <a:gd name="connsiteY1" fmla="*/ 690431 h 2633997"/>
              <a:gd name="connsiteX2" fmla="*/ 2953 w 1132558"/>
              <a:gd name="connsiteY2" fmla="*/ 1884750 h 2633997"/>
              <a:gd name="connsiteX3" fmla="*/ 114921 w 1132558"/>
              <a:gd name="connsiteY3" fmla="*/ 2528562 h 2633997"/>
              <a:gd name="connsiteX4" fmla="*/ 264210 w 1132558"/>
              <a:gd name="connsiteY4" fmla="*/ 2631199 h 2633997"/>
              <a:gd name="connsiteX5" fmla="*/ 450823 w 1132558"/>
              <a:gd name="connsiteY5" fmla="*/ 2509901 h 2633997"/>
              <a:gd name="connsiteX6" fmla="*/ 702749 w 1132558"/>
              <a:gd name="connsiteY6" fmla="*/ 2472578 h 2633997"/>
              <a:gd name="connsiteX7" fmla="*/ 954676 w 1132558"/>
              <a:gd name="connsiteY7" fmla="*/ 2416595 h 2633997"/>
              <a:gd name="connsiteX8" fmla="*/ 1038651 w 1132558"/>
              <a:gd name="connsiteY8" fmla="*/ 2220652 h 2633997"/>
              <a:gd name="connsiteX9" fmla="*/ 1057312 w 1132558"/>
              <a:gd name="connsiteY9" fmla="*/ 1716799 h 2633997"/>
              <a:gd name="connsiteX10" fmla="*/ 1103966 w 1132558"/>
              <a:gd name="connsiteY10" fmla="*/ 1166293 h 2633997"/>
              <a:gd name="connsiteX11" fmla="*/ 1131957 w 1132558"/>
              <a:gd name="connsiteY11" fmla="*/ 625117 h 2633997"/>
              <a:gd name="connsiteX12" fmla="*/ 1113296 w 1132558"/>
              <a:gd name="connsiteY12" fmla="*/ 298546 h 2633997"/>
              <a:gd name="connsiteX13" fmla="*/ 1010659 w 1132558"/>
              <a:gd name="connsiteY13" fmla="*/ 102603 h 2633997"/>
              <a:gd name="connsiteX14" fmla="*/ 880031 w 1132558"/>
              <a:gd name="connsiteY14" fmla="*/ 37289 h 2633997"/>
              <a:gd name="connsiteX0" fmla="*/ 566279 w 1132558"/>
              <a:gd name="connsiteY0" fmla="*/ 63295 h 2562032"/>
              <a:gd name="connsiteX1" fmla="*/ 236219 w 1132558"/>
              <a:gd name="connsiteY1" fmla="*/ 618466 h 2562032"/>
              <a:gd name="connsiteX2" fmla="*/ 2953 w 1132558"/>
              <a:gd name="connsiteY2" fmla="*/ 1812785 h 2562032"/>
              <a:gd name="connsiteX3" fmla="*/ 114921 w 1132558"/>
              <a:gd name="connsiteY3" fmla="*/ 2456597 h 2562032"/>
              <a:gd name="connsiteX4" fmla="*/ 264210 w 1132558"/>
              <a:gd name="connsiteY4" fmla="*/ 2559234 h 2562032"/>
              <a:gd name="connsiteX5" fmla="*/ 450823 w 1132558"/>
              <a:gd name="connsiteY5" fmla="*/ 2437936 h 2562032"/>
              <a:gd name="connsiteX6" fmla="*/ 702749 w 1132558"/>
              <a:gd name="connsiteY6" fmla="*/ 2400613 h 2562032"/>
              <a:gd name="connsiteX7" fmla="*/ 954676 w 1132558"/>
              <a:gd name="connsiteY7" fmla="*/ 2344630 h 2562032"/>
              <a:gd name="connsiteX8" fmla="*/ 1038651 w 1132558"/>
              <a:gd name="connsiteY8" fmla="*/ 2148687 h 2562032"/>
              <a:gd name="connsiteX9" fmla="*/ 1057312 w 1132558"/>
              <a:gd name="connsiteY9" fmla="*/ 1644834 h 2562032"/>
              <a:gd name="connsiteX10" fmla="*/ 1103966 w 1132558"/>
              <a:gd name="connsiteY10" fmla="*/ 1094328 h 2562032"/>
              <a:gd name="connsiteX11" fmla="*/ 1131957 w 1132558"/>
              <a:gd name="connsiteY11" fmla="*/ 553152 h 2562032"/>
              <a:gd name="connsiteX12" fmla="*/ 1113296 w 1132558"/>
              <a:gd name="connsiteY12" fmla="*/ 226581 h 2562032"/>
              <a:gd name="connsiteX13" fmla="*/ 1010659 w 1132558"/>
              <a:gd name="connsiteY13" fmla="*/ 30638 h 2562032"/>
              <a:gd name="connsiteX14" fmla="*/ 566279 w 1132558"/>
              <a:gd name="connsiteY14" fmla="*/ 63295 h 2562032"/>
              <a:gd name="connsiteX0" fmla="*/ 566279 w 1132558"/>
              <a:gd name="connsiteY0" fmla="*/ 118126 h 2616863"/>
              <a:gd name="connsiteX1" fmla="*/ 236219 w 1132558"/>
              <a:gd name="connsiteY1" fmla="*/ 673297 h 2616863"/>
              <a:gd name="connsiteX2" fmla="*/ 2953 w 1132558"/>
              <a:gd name="connsiteY2" fmla="*/ 1867616 h 2616863"/>
              <a:gd name="connsiteX3" fmla="*/ 114921 w 1132558"/>
              <a:gd name="connsiteY3" fmla="*/ 2511428 h 2616863"/>
              <a:gd name="connsiteX4" fmla="*/ 264210 w 1132558"/>
              <a:gd name="connsiteY4" fmla="*/ 2614065 h 2616863"/>
              <a:gd name="connsiteX5" fmla="*/ 450823 w 1132558"/>
              <a:gd name="connsiteY5" fmla="*/ 2492767 h 2616863"/>
              <a:gd name="connsiteX6" fmla="*/ 702749 w 1132558"/>
              <a:gd name="connsiteY6" fmla="*/ 2455444 h 2616863"/>
              <a:gd name="connsiteX7" fmla="*/ 954676 w 1132558"/>
              <a:gd name="connsiteY7" fmla="*/ 2399461 h 2616863"/>
              <a:gd name="connsiteX8" fmla="*/ 1038651 w 1132558"/>
              <a:gd name="connsiteY8" fmla="*/ 2203518 h 2616863"/>
              <a:gd name="connsiteX9" fmla="*/ 1057312 w 1132558"/>
              <a:gd name="connsiteY9" fmla="*/ 1699665 h 2616863"/>
              <a:gd name="connsiteX10" fmla="*/ 1103966 w 1132558"/>
              <a:gd name="connsiteY10" fmla="*/ 1149159 h 2616863"/>
              <a:gd name="connsiteX11" fmla="*/ 1131957 w 1132558"/>
              <a:gd name="connsiteY11" fmla="*/ 607983 h 2616863"/>
              <a:gd name="connsiteX12" fmla="*/ 1113296 w 1132558"/>
              <a:gd name="connsiteY12" fmla="*/ 281412 h 2616863"/>
              <a:gd name="connsiteX13" fmla="*/ 1010659 w 1132558"/>
              <a:gd name="connsiteY13" fmla="*/ 85469 h 2616863"/>
              <a:gd name="connsiteX14" fmla="*/ 566279 w 1132558"/>
              <a:gd name="connsiteY14" fmla="*/ 118126 h 2616863"/>
              <a:gd name="connsiteX0" fmla="*/ 631350 w 1132558"/>
              <a:gd name="connsiteY0" fmla="*/ 129713 h 2592446"/>
              <a:gd name="connsiteX1" fmla="*/ 236219 w 1132558"/>
              <a:gd name="connsiteY1" fmla="*/ 648880 h 2592446"/>
              <a:gd name="connsiteX2" fmla="*/ 2953 w 1132558"/>
              <a:gd name="connsiteY2" fmla="*/ 1843199 h 2592446"/>
              <a:gd name="connsiteX3" fmla="*/ 114921 w 1132558"/>
              <a:gd name="connsiteY3" fmla="*/ 2487011 h 2592446"/>
              <a:gd name="connsiteX4" fmla="*/ 264210 w 1132558"/>
              <a:gd name="connsiteY4" fmla="*/ 2589648 h 2592446"/>
              <a:gd name="connsiteX5" fmla="*/ 450823 w 1132558"/>
              <a:gd name="connsiteY5" fmla="*/ 2468350 h 2592446"/>
              <a:gd name="connsiteX6" fmla="*/ 702749 w 1132558"/>
              <a:gd name="connsiteY6" fmla="*/ 2431027 h 2592446"/>
              <a:gd name="connsiteX7" fmla="*/ 954676 w 1132558"/>
              <a:gd name="connsiteY7" fmla="*/ 2375044 h 2592446"/>
              <a:gd name="connsiteX8" fmla="*/ 1038651 w 1132558"/>
              <a:gd name="connsiteY8" fmla="*/ 2179101 h 2592446"/>
              <a:gd name="connsiteX9" fmla="*/ 1057312 w 1132558"/>
              <a:gd name="connsiteY9" fmla="*/ 1675248 h 2592446"/>
              <a:gd name="connsiteX10" fmla="*/ 1103966 w 1132558"/>
              <a:gd name="connsiteY10" fmla="*/ 1124742 h 2592446"/>
              <a:gd name="connsiteX11" fmla="*/ 1131957 w 1132558"/>
              <a:gd name="connsiteY11" fmla="*/ 583566 h 2592446"/>
              <a:gd name="connsiteX12" fmla="*/ 1113296 w 1132558"/>
              <a:gd name="connsiteY12" fmla="*/ 256995 h 2592446"/>
              <a:gd name="connsiteX13" fmla="*/ 1010659 w 1132558"/>
              <a:gd name="connsiteY13" fmla="*/ 61052 h 2592446"/>
              <a:gd name="connsiteX14" fmla="*/ 631350 w 1132558"/>
              <a:gd name="connsiteY14" fmla="*/ 129713 h 2592446"/>
              <a:gd name="connsiteX0" fmla="*/ 631350 w 1132558"/>
              <a:gd name="connsiteY0" fmla="*/ 165326 h 2628059"/>
              <a:gd name="connsiteX1" fmla="*/ 236219 w 1132558"/>
              <a:gd name="connsiteY1" fmla="*/ 684493 h 2628059"/>
              <a:gd name="connsiteX2" fmla="*/ 2953 w 1132558"/>
              <a:gd name="connsiteY2" fmla="*/ 1878812 h 2628059"/>
              <a:gd name="connsiteX3" fmla="*/ 114921 w 1132558"/>
              <a:gd name="connsiteY3" fmla="*/ 2522624 h 2628059"/>
              <a:gd name="connsiteX4" fmla="*/ 264210 w 1132558"/>
              <a:gd name="connsiteY4" fmla="*/ 2625261 h 2628059"/>
              <a:gd name="connsiteX5" fmla="*/ 450823 w 1132558"/>
              <a:gd name="connsiteY5" fmla="*/ 2503963 h 2628059"/>
              <a:gd name="connsiteX6" fmla="*/ 702749 w 1132558"/>
              <a:gd name="connsiteY6" fmla="*/ 2466640 h 2628059"/>
              <a:gd name="connsiteX7" fmla="*/ 954676 w 1132558"/>
              <a:gd name="connsiteY7" fmla="*/ 2410657 h 2628059"/>
              <a:gd name="connsiteX8" fmla="*/ 1038651 w 1132558"/>
              <a:gd name="connsiteY8" fmla="*/ 2214714 h 2628059"/>
              <a:gd name="connsiteX9" fmla="*/ 1057312 w 1132558"/>
              <a:gd name="connsiteY9" fmla="*/ 1710861 h 2628059"/>
              <a:gd name="connsiteX10" fmla="*/ 1103966 w 1132558"/>
              <a:gd name="connsiteY10" fmla="*/ 1160355 h 2628059"/>
              <a:gd name="connsiteX11" fmla="*/ 1131957 w 1132558"/>
              <a:gd name="connsiteY11" fmla="*/ 619179 h 2628059"/>
              <a:gd name="connsiteX12" fmla="*/ 1113296 w 1132558"/>
              <a:gd name="connsiteY12" fmla="*/ 292608 h 2628059"/>
              <a:gd name="connsiteX13" fmla="*/ 1010659 w 1132558"/>
              <a:gd name="connsiteY13" fmla="*/ 96665 h 2628059"/>
              <a:gd name="connsiteX14" fmla="*/ 631350 w 1132558"/>
              <a:gd name="connsiteY14" fmla="*/ 165326 h 26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2558" h="2628059">
                <a:moveTo>
                  <a:pt x="631350" y="165326"/>
                </a:moveTo>
                <a:cubicBezTo>
                  <a:pt x="306334" y="477901"/>
                  <a:pt x="340952" y="398912"/>
                  <a:pt x="236219" y="684493"/>
                </a:cubicBezTo>
                <a:cubicBezTo>
                  <a:pt x="131486" y="970074"/>
                  <a:pt x="23169" y="1572457"/>
                  <a:pt x="2953" y="1878812"/>
                </a:cubicBezTo>
                <a:cubicBezTo>
                  <a:pt x="-17263" y="2185167"/>
                  <a:pt x="71378" y="2398216"/>
                  <a:pt x="114921" y="2522624"/>
                </a:cubicBezTo>
                <a:cubicBezTo>
                  <a:pt x="158464" y="2647032"/>
                  <a:pt x="208226" y="2628371"/>
                  <a:pt x="264210" y="2625261"/>
                </a:cubicBezTo>
                <a:cubicBezTo>
                  <a:pt x="320194" y="2622151"/>
                  <a:pt x="377733" y="2530400"/>
                  <a:pt x="450823" y="2503963"/>
                </a:cubicBezTo>
                <a:cubicBezTo>
                  <a:pt x="523913" y="2477526"/>
                  <a:pt x="618773" y="2482191"/>
                  <a:pt x="702749" y="2466640"/>
                </a:cubicBezTo>
                <a:cubicBezTo>
                  <a:pt x="786724" y="2451089"/>
                  <a:pt x="898692" y="2452645"/>
                  <a:pt x="954676" y="2410657"/>
                </a:cubicBezTo>
                <a:cubicBezTo>
                  <a:pt x="1010660" y="2368669"/>
                  <a:pt x="1021545" y="2331347"/>
                  <a:pt x="1038651" y="2214714"/>
                </a:cubicBezTo>
                <a:cubicBezTo>
                  <a:pt x="1055757" y="2098081"/>
                  <a:pt x="1046426" y="1886587"/>
                  <a:pt x="1057312" y="1710861"/>
                </a:cubicBezTo>
                <a:cubicBezTo>
                  <a:pt x="1068198" y="1535135"/>
                  <a:pt x="1091525" y="1342302"/>
                  <a:pt x="1103966" y="1160355"/>
                </a:cubicBezTo>
                <a:cubicBezTo>
                  <a:pt x="1116407" y="978408"/>
                  <a:pt x="1130402" y="763803"/>
                  <a:pt x="1131957" y="619179"/>
                </a:cubicBezTo>
                <a:cubicBezTo>
                  <a:pt x="1133512" y="474555"/>
                  <a:pt x="1133512" y="379694"/>
                  <a:pt x="1113296" y="292608"/>
                </a:cubicBezTo>
                <a:cubicBezTo>
                  <a:pt x="1093080" y="205522"/>
                  <a:pt x="1090983" y="117879"/>
                  <a:pt x="1010659" y="96665"/>
                </a:cubicBezTo>
                <a:cubicBezTo>
                  <a:pt x="930335" y="75451"/>
                  <a:pt x="956366" y="-147249"/>
                  <a:pt x="631350" y="165326"/>
                </a:cubicBezTo>
                <a:close/>
              </a:path>
            </a:pathLst>
          </a:custGeom>
          <a:solidFill>
            <a:srgbClr val="FF0000">
              <a:alpha val="47059"/>
            </a:srgb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u="sng">
              <a:solidFill>
                <a:srgbClr val="FFFFFF"/>
              </a:solidFill>
              <a:ea typeface="ＭＳ Ｐゴシック" charset="-128"/>
            </a:endParaRPr>
          </a:p>
        </p:txBody>
      </p:sp>
      <p:sp>
        <p:nvSpPr>
          <p:cNvPr id="22" name="Down Arrow 21"/>
          <p:cNvSpPr/>
          <p:nvPr/>
        </p:nvSpPr>
        <p:spPr>
          <a:xfrm rot="2827639">
            <a:off x="6522244" y="4291806"/>
            <a:ext cx="280988" cy="4667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3" name="TextBox 2"/>
          <p:cNvSpPr txBox="1">
            <a:spLocks noChangeArrowheads="1"/>
          </p:cNvSpPr>
          <p:nvPr/>
        </p:nvSpPr>
        <p:spPr bwMode="auto">
          <a:xfrm>
            <a:off x="5500688" y="3157538"/>
            <a:ext cx="1223962" cy="307975"/>
          </a:xfrm>
          <a:prstGeom prst="rect">
            <a:avLst/>
          </a:prstGeom>
          <a:noFill/>
          <a:ln w="9525">
            <a:noFill/>
            <a:miter lim="800000"/>
            <a:headEnd/>
            <a:tailEnd/>
          </a:ln>
        </p:spPr>
        <p:txBody>
          <a:bodyPr>
            <a:spAutoFit/>
          </a:bodyPr>
          <a:lstStyle/>
          <a:p>
            <a:r>
              <a:rPr lang="en-GB" sz="1400">
                <a:solidFill>
                  <a:schemeClr val="bg1"/>
                </a:solidFill>
                <a:latin typeface="Arial Black" pitchFamily="34" charset="0"/>
              </a:rPr>
              <a:t>asbestos</a:t>
            </a:r>
          </a:p>
        </p:txBody>
      </p:sp>
      <p:sp>
        <p:nvSpPr>
          <p:cNvPr id="4" name="Oval 3"/>
          <p:cNvSpPr/>
          <p:nvPr/>
        </p:nvSpPr>
        <p:spPr>
          <a:xfrm>
            <a:off x="7308850" y="3848100"/>
            <a:ext cx="223838" cy="223838"/>
          </a:xfrm>
          <a:prstGeom prst="ellipse">
            <a:avLst/>
          </a:prstGeom>
          <a:solidFill>
            <a:schemeClr val="bg2">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27" name="Oval 26"/>
          <p:cNvSpPr/>
          <p:nvPr/>
        </p:nvSpPr>
        <p:spPr>
          <a:xfrm>
            <a:off x="7380288" y="4216400"/>
            <a:ext cx="287337" cy="287338"/>
          </a:xfrm>
          <a:prstGeom prst="ellipse">
            <a:avLst/>
          </a:prstGeom>
          <a:solidFill>
            <a:schemeClr val="bg2">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28" name="Oval 27"/>
          <p:cNvSpPr/>
          <p:nvPr/>
        </p:nvSpPr>
        <p:spPr>
          <a:xfrm>
            <a:off x="7577138" y="4511675"/>
            <a:ext cx="300037" cy="300038"/>
          </a:xfrm>
          <a:prstGeom prst="ellipse">
            <a:avLst/>
          </a:prstGeom>
          <a:solidFill>
            <a:schemeClr val="bg2">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29" name="Oval 28"/>
          <p:cNvSpPr/>
          <p:nvPr/>
        </p:nvSpPr>
        <p:spPr>
          <a:xfrm>
            <a:off x="7727950" y="4808538"/>
            <a:ext cx="236538" cy="236537"/>
          </a:xfrm>
          <a:prstGeom prst="ellipse">
            <a:avLst/>
          </a:prstGeom>
          <a:solidFill>
            <a:schemeClr val="bg2">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30" name="Oval 29"/>
          <p:cNvSpPr/>
          <p:nvPr/>
        </p:nvSpPr>
        <p:spPr>
          <a:xfrm>
            <a:off x="7667625" y="5103813"/>
            <a:ext cx="296863" cy="296862"/>
          </a:xfrm>
          <a:prstGeom prst="ellipse">
            <a:avLst/>
          </a:prstGeom>
          <a:solidFill>
            <a:schemeClr val="bg2">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31" name="Oval 30"/>
          <p:cNvSpPr/>
          <p:nvPr/>
        </p:nvSpPr>
        <p:spPr>
          <a:xfrm>
            <a:off x="7380288" y="5232400"/>
            <a:ext cx="287337" cy="287338"/>
          </a:xfrm>
          <a:prstGeom prst="ellipse">
            <a:avLst/>
          </a:prstGeom>
          <a:solidFill>
            <a:schemeClr val="bg2">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sp>
        <p:nvSpPr>
          <p:cNvPr id="33" name="Oval 32"/>
          <p:cNvSpPr>
            <a:spLocks noChangeArrowheads="1"/>
          </p:cNvSpPr>
          <p:nvPr/>
        </p:nvSpPr>
        <p:spPr bwMode="auto">
          <a:xfrm flipH="1">
            <a:off x="6372225" y="3863975"/>
            <a:ext cx="223838" cy="223838"/>
          </a:xfrm>
          <a:prstGeom prst="ellipse">
            <a:avLst/>
          </a:prstGeom>
          <a:solidFill>
            <a:srgbClr val="4A452A">
              <a:alpha val="79999"/>
            </a:srgbClr>
          </a:solidFill>
          <a:ln w="25400">
            <a:noFill/>
            <a:round/>
            <a:headEnd/>
            <a:tailEnd/>
          </a:ln>
        </p:spPr>
        <p:txBody>
          <a:bodyPr anchor="ctr"/>
          <a:lstStyle/>
          <a:p>
            <a:pPr algn="ctr"/>
            <a:endParaRPr lang="en-GB" sz="1800">
              <a:solidFill>
                <a:srgbClr val="FFFFFF"/>
              </a:solidFill>
              <a:latin typeface="Calibri" pitchFamily="34" charset="0"/>
            </a:endParaRPr>
          </a:p>
        </p:txBody>
      </p:sp>
      <p:sp>
        <p:nvSpPr>
          <p:cNvPr id="34" name="Oval 33"/>
          <p:cNvSpPr>
            <a:spLocks noChangeArrowheads="1"/>
          </p:cNvSpPr>
          <p:nvPr/>
        </p:nvSpPr>
        <p:spPr bwMode="auto">
          <a:xfrm flipH="1">
            <a:off x="6235700" y="4232275"/>
            <a:ext cx="288925" cy="287338"/>
          </a:xfrm>
          <a:prstGeom prst="ellipse">
            <a:avLst/>
          </a:prstGeom>
          <a:solidFill>
            <a:srgbClr val="4A452A">
              <a:alpha val="79999"/>
            </a:srgbClr>
          </a:solidFill>
          <a:ln w="25400">
            <a:noFill/>
            <a:round/>
            <a:headEnd/>
            <a:tailEnd/>
          </a:ln>
        </p:spPr>
        <p:txBody>
          <a:bodyPr anchor="ctr"/>
          <a:lstStyle/>
          <a:p>
            <a:pPr algn="ctr"/>
            <a:endParaRPr lang="en-GB" sz="1800">
              <a:solidFill>
                <a:srgbClr val="FFFFFF"/>
              </a:solidFill>
              <a:latin typeface="Calibri" pitchFamily="34" charset="0"/>
            </a:endParaRPr>
          </a:p>
        </p:txBody>
      </p:sp>
      <p:sp>
        <p:nvSpPr>
          <p:cNvPr id="35" name="Oval 34"/>
          <p:cNvSpPr>
            <a:spLocks noChangeArrowheads="1"/>
          </p:cNvSpPr>
          <p:nvPr/>
        </p:nvSpPr>
        <p:spPr bwMode="auto">
          <a:xfrm flipH="1">
            <a:off x="6027738" y="4500563"/>
            <a:ext cx="298450" cy="300037"/>
          </a:xfrm>
          <a:prstGeom prst="ellipse">
            <a:avLst/>
          </a:prstGeom>
          <a:solidFill>
            <a:srgbClr val="4A452A">
              <a:alpha val="79999"/>
            </a:srgbClr>
          </a:solidFill>
          <a:ln w="25400">
            <a:noFill/>
            <a:round/>
            <a:headEnd/>
            <a:tailEnd/>
          </a:ln>
        </p:spPr>
        <p:txBody>
          <a:bodyPr anchor="ctr"/>
          <a:lstStyle/>
          <a:p>
            <a:pPr algn="ctr"/>
            <a:endParaRPr lang="en-GB" sz="1800">
              <a:solidFill>
                <a:srgbClr val="FFFFFF"/>
              </a:solidFill>
              <a:latin typeface="Calibri" pitchFamily="34" charset="0"/>
            </a:endParaRPr>
          </a:p>
        </p:txBody>
      </p:sp>
      <p:sp>
        <p:nvSpPr>
          <p:cNvPr id="36" name="Oval 35"/>
          <p:cNvSpPr>
            <a:spLocks noChangeArrowheads="1"/>
          </p:cNvSpPr>
          <p:nvPr/>
        </p:nvSpPr>
        <p:spPr bwMode="auto">
          <a:xfrm flipH="1">
            <a:off x="5940425" y="4797425"/>
            <a:ext cx="236538" cy="236538"/>
          </a:xfrm>
          <a:prstGeom prst="ellipse">
            <a:avLst/>
          </a:prstGeom>
          <a:solidFill>
            <a:srgbClr val="4A452A">
              <a:alpha val="79999"/>
            </a:srgbClr>
          </a:solidFill>
          <a:ln w="25400">
            <a:noFill/>
            <a:round/>
            <a:headEnd/>
            <a:tailEnd/>
          </a:ln>
        </p:spPr>
        <p:txBody>
          <a:bodyPr anchor="ctr"/>
          <a:lstStyle/>
          <a:p>
            <a:pPr algn="ctr"/>
            <a:endParaRPr lang="en-GB" sz="1800">
              <a:solidFill>
                <a:srgbClr val="FFFFFF"/>
              </a:solidFill>
              <a:latin typeface="Calibri" pitchFamily="34" charset="0"/>
            </a:endParaRPr>
          </a:p>
        </p:txBody>
      </p:sp>
      <p:sp>
        <p:nvSpPr>
          <p:cNvPr id="37" name="Oval 36"/>
          <p:cNvSpPr>
            <a:spLocks noChangeArrowheads="1"/>
          </p:cNvSpPr>
          <p:nvPr/>
        </p:nvSpPr>
        <p:spPr bwMode="auto">
          <a:xfrm flipH="1">
            <a:off x="5940425" y="5092700"/>
            <a:ext cx="295275" cy="296863"/>
          </a:xfrm>
          <a:prstGeom prst="ellipse">
            <a:avLst/>
          </a:prstGeom>
          <a:solidFill>
            <a:srgbClr val="4A452A">
              <a:alpha val="79999"/>
            </a:srgbClr>
          </a:solidFill>
          <a:ln w="25400">
            <a:noFill/>
            <a:round/>
            <a:headEnd/>
            <a:tailEnd/>
          </a:ln>
        </p:spPr>
        <p:txBody>
          <a:bodyPr anchor="ctr"/>
          <a:lstStyle/>
          <a:p>
            <a:pPr algn="ctr"/>
            <a:endParaRPr lang="en-GB" sz="1800">
              <a:solidFill>
                <a:srgbClr val="FFFFFF"/>
              </a:solidFill>
              <a:latin typeface="Calibri" pitchFamily="34" charset="0"/>
            </a:endParaRPr>
          </a:p>
        </p:txBody>
      </p:sp>
      <p:sp>
        <p:nvSpPr>
          <p:cNvPr id="38" name="Oval 37"/>
          <p:cNvSpPr>
            <a:spLocks noChangeArrowheads="1"/>
          </p:cNvSpPr>
          <p:nvPr/>
        </p:nvSpPr>
        <p:spPr bwMode="auto">
          <a:xfrm flipH="1">
            <a:off x="6235700" y="5221288"/>
            <a:ext cx="288925" cy="287337"/>
          </a:xfrm>
          <a:prstGeom prst="ellipse">
            <a:avLst/>
          </a:prstGeom>
          <a:solidFill>
            <a:srgbClr val="4A452A">
              <a:alpha val="79999"/>
            </a:srgbClr>
          </a:solidFill>
          <a:ln w="25400">
            <a:noFill/>
            <a:round/>
            <a:headEnd/>
            <a:tailEnd/>
          </a:ln>
        </p:spPr>
        <p:txBody>
          <a:bodyPr anchor="ctr"/>
          <a:lstStyle/>
          <a:p>
            <a:pPr algn="ctr"/>
            <a:endParaRPr lang="en-GB" sz="1800">
              <a:solidFill>
                <a:srgbClr val="FFFFFF"/>
              </a:solidFill>
              <a:latin typeface="Calibri" pitchFamily="34" charset="0"/>
            </a:endParaRPr>
          </a:p>
        </p:txBody>
      </p:sp>
      <p:pic>
        <p:nvPicPr>
          <p:cNvPr id="22558" name="Picture 31"/>
          <p:cNvPicPr>
            <a:picLocks noChangeAspect="1"/>
          </p:cNvPicPr>
          <p:nvPr/>
        </p:nvPicPr>
        <p:blipFill>
          <a:blip r:embed="rId9"/>
          <a:srcRect/>
          <a:stretch>
            <a:fillRect/>
          </a:stretch>
        </p:blipFill>
        <p:spPr bwMode="auto">
          <a:xfrm>
            <a:off x="1962150" y="-127000"/>
            <a:ext cx="1038225" cy="9547225"/>
          </a:xfrm>
          <a:prstGeom prst="rect">
            <a:avLst/>
          </a:prstGeom>
          <a:noFill/>
          <a:ln w="9525">
            <a:noFill/>
            <a:miter lim="800000"/>
            <a:headEnd/>
            <a:tailEnd/>
          </a:ln>
        </p:spPr>
      </p:pic>
      <p:sp>
        <p:nvSpPr>
          <p:cNvPr id="39" name="TextBox 38"/>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
        <p:nvSpPr>
          <p:cNvPr id="32" name="TextBox 31"/>
          <p:cNvSpPr txBox="1"/>
          <p:nvPr/>
        </p:nvSpPr>
        <p:spPr>
          <a:xfrm>
            <a:off x="714375" y="585787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xit" presetSubtype="0" fill="hold" grpId="1" nodeType="withEffect">
                                  <p:stCondLst>
                                    <p:cond delay="0"/>
                                  </p:stCondLst>
                                  <p:childTnLst>
                                    <p:animEffect transition="out" filter="fade">
                                      <p:cBhvr>
                                        <p:cTn id="17" dur="2000"/>
                                        <p:tgtEl>
                                          <p:spTgt spid="32"/>
                                        </p:tgtEl>
                                      </p:cBhvr>
                                    </p:animEffect>
                                    <p:set>
                                      <p:cBhvr>
                                        <p:cTn id="18" dur="1" fill="hold">
                                          <p:stCondLst>
                                            <p:cond delay="1999"/>
                                          </p:stCondLst>
                                        </p:cTn>
                                        <p:tgtEl>
                                          <p:spTgt spid="32"/>
                                        </p:tgtEl>
                                        <p:attrNameLst>
                                          <p:attrName>style.visibility</p:attrName>
                                        </p:attrNameLst>
                                      </p:cBhvr>
                                      <p:to>
                                        <p:strVal val="hidden"/>
                                      </p:to>
                                    </p:se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500"/>
                            </p:stCondLst>
                            <p:childTnLst>
                              <p:par>
                                <p:cTn id="24" presetID="10" presetClass="entr" presetSubtype="0" fill="hold" nodeType="afterEffect">
                                  <p:stCondLst>
                                    <p:cond delay="10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6000"/>
                            </p:stCondLst>
                            <p:childTnLst>
                              <p:par>
                                <p:cTn id="32" presetID="9" presetClass="exit" presetSubtype="0" fill="hold" nodeType="afterEffect">
                                  <p:stCondLst>
                                    <p:cond delay="1000"/>
                                  </p:stCondLst>
                                  <p:childTnLst>
                                    <p:animEffect transition="out" filter="dissolve">
                                      <p:cBhvr>
                                        <p:cTn id="33" dur="2000"/>
                                        <p:tgtEl>
                                          <p:spTgt spid="2"/>
                                        </p:tgtEl>
                                      </p:cBhvr>
                                    </p:animEffect>
                                    <p:set>
                                      <p:cBhvr>
                                        <p:cTn id="34" dur="1" fill="hold">
                                          <p:stCondLst>
                                            <p:cond delay="1999"/>
                                          </p:stCondLst>
                                        </p:cTn>
                                        <p:tgtEl>
                                          <p:spTgt spid="2"/>
                                        </p:tgtEl>
                                        <p:attrNameLst>
                                          <p:attrName>style.visibility</p:attrName>
                                        </p:attrNameLst>
                                      </p:cBhvr>
                                      <p:to>
                                        <p:strVal val="hidden"/>
                                      </p:to>
                                    </p:set>
                                  </p:childTnLst>
                                </p:cTn>
                              </p:par>
                            </p:childTnLst>
                          </p:cTn>
                        </p:par>
                        <p:par>
                          <p:cTn id="35" fill="hold">
                            <p:stCondLst>
                              <p:cond delay="9000"/>
                            </p:stCondLst>
                            <p:childTnLst>
                              <p:par>
                                <p:cTn id="36" presetID="22" presetClass="entr" presetSubtype="1"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11000"/>
                            </p:stCondLst>
                            <p:childTnLst>
                              <p:par>
                                <p:cTn id="40" presetID="2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2000"/>
                                        <p:tgtEl>
                                          <p:spTgt spid="2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2000"/>
                                        <p:tgtEl>
                                          <p:spTgt spid="22"/>
                                        </p:tgtEl>
                                      </p:cBhvr>
                                    </p:animEffect>
                                  </p:childTnLst>
                                </p:cTn>
                              </p:par>
                            </p:childTnLst>
                          </p:cTn>
                        </p:par>
                        <p:par>
                          <p:cTn id="46" fill="hold">
                            <p:stCondLst>
                              <p:cond delay="13000"/>
                            </p:stCondLst>
                            <p:childTnLst>
                              <p:par>
                                <p:cTn id="47" presetID="27" presetClass="emph" presetSubtype="0" repeatCount="5000" fill="remove" grpId="1" nodeType="afterEffect">
                                  <p:stCondLst>
                                    <p:cond delay="0"/>
                                  </p:stCondLst>
                                  <p:childTnLst>
                                    <p:animClr clrSpc="rgb" dir="cw">
                                      <p:cBhvr override="childStyle">
                                        <p:cTn id="48" dur="500" autoRev="1" fill="remove"/>
                                        <p:tgtEl>
                                          <p:spTgt spid="22"/>
                                        </p:tgtEl>
                                        <p:attrNameLst>
                                          <p:attrName>style.color</p:attrName>
                                        </p:attrNameLst>
                                      </p:cBhvr>
                                      <p:to>
                                        <a:schemeClr val="tx1"/>
                                      </p:to>
                                    </p:animClr>
                                    <p:animClr clrSpc="rgb" dir="cw">
                                      <p:cBhvr>
                                        <p:cTn id="49" dur="500" autoRev="1" fill="remove"/>
                                        <p:tgtEl>
                                          <p:spTgt spid="22"/>
                                        </p:tgtEl>
                                        <p:attrNameLst>
                                          <p:attrName>fillcolor</p:attrName>
                                        </p:attrNameLst>
                                      </p:cBhvr>
                                      <p:to>
                                        <a:schemeClr val="tx1"/>
                                      </p:to>
                                    </p:animClr>
                                    <p:set>
                                      <p:cBhvr>
                                        <p:cTn id="50" dur="500" autoRev="1" fill="remove"/>
                                        <p:tgtEl>
                                          <p:spTgt spid="22"/>
                                        </p:tgtEl>
                                        <p:attrNameLst>
                                          <p:attrName>fill.type</p:attrName>
                                        </p:attrNameLst>
                                      </p:cBhvr>
                                      <p:to>
                                        <p:strVal val="solid"/>
                                      </p:to>
                                    </p:set>
                                    <p:set>
                                      <p:cBhvr>
                                        <p:cTn id="51" dur="500" autoRev="1" fill="remove"/>
                                        <p:tgtEl>
                                          <p:spTgt spid="22"/>
                                        </p:tgtEl>
                                        <p:attrNameLst>
                                          <p:attrName>fill.on</p:attrName>
                                        </p:attrNameLst>
                                      </p:cBhvr>
                                      <p:to>
                                        <p:strVal val="true"/>
                                      </p:to>
                                    </p:set>
                                  </p:childTnLst>
                                </p:cTn>
                              </p:par>
                              <p:par>
                                <p:cTn id="52" presetID="27" presetClass="emph" presetSubtype="0" repeatCount="5000" fill="remove" grpId="1" nodeType="withEffect">
                                  <p:stCondLst>
                                    <p:cond delay="0"/>
                                  </p:stCondLst>
                                  <p:childTnLst>
                                    <p:animClr clrSpc="rgb" dir="cw">
                                      <p:cBhvr override="childStyle">
                                        <p:cTn id="53" dur="500" autoRev="1" fill="remove"/>
                                        <p:tgtEl>
                                          <p:spTgt spid="25"/>
                                        </p:tgtEl>
                                        <p:attrNameLst>
                                          <p:attrName>style.color</p:attrName>
                                        </p:attrNameLst>
                                      </p:cBhvr>
                                      <p:to>
                                        <a:schemeClr val="tx1"/>
                                      </p:to>
                                    </p:animClr>
                                    <p:animClr clrSpc="rgb" dir="cw">
                                      <p:cBhvr>
                                        <p:cTn id="54" dur="500" autoRev="1" fill="remove"/>
                                        <p:tgtEl>
                                          <p:spTgt spid="25"/>
                                        </p:tgtEl>
                                        <p:attrNameLst>
                                          <p:attrName>fillcolor</p:attrName>
                                        </p:attrNameLst>
                                      </p:cBhvr>
                                      <p:to>
                                        <a:schemeClr val="tx1"/>
                                      </p:to>
                                    </p:animClr>
                                    <p:set>
                                      <p:cBhvr>
                                        <p:cTn id="55" dur="500" autoRev="1" fill="remove"/>
                                        <p:tgtEl>
                                          <p:spTgt spid="25"/>
                                        </p:tgtEl>
                                        <p:attrNameLst>
                                          <p:attrName>fill.type</p:attrName>
                                        </p:attrNameLst>
                                      </p:cBhvr>
                                      <p:to>
                                        <p:strVal val="solid"/>
                                      </p:to>
                                    </p:set>
                                    <p:set>
                                      <p:cBhvr>
                                        <p:cTn id="56" dur="500" autoRev="1" fill="remove"/>
                                        <p:tgtEl>
                                          <p:spTgt spid="25"/>
                                        </p:tgtEl>
                                        <p:attrNameLst>
                                          <p:attrName>fill.on</p:attrName>
                                        </p:attrNameLst>
                                      </p:cBhvr>
                                      <p:to>
                                        <p:strVal val="true"/>
                                      </p:to>
                                    </p:set>
                                  </p:childTnLst>
                                </p:cTn>
                              </p:par>
                            </p:childTnLst>
                          </p:cTn>
                        </p:par>
                        <p:par>
                          <p:cTn id="57" fill="hold">
                            <p:stCondLst>
                              <p:cond delay="18000"/>
                            </p:stCondLst>
                            <p:childTnLst>
                              <p:par>
                                <p:cTn id="58" presetID="22" presetClass="entr" presetSubtype="4"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0"/>
                                        <p:tgtEl>
                                          <p:spTgt spid="21"/>
                                        </p:tgtEl>
                                      </p:cBhvr>
                                    </p:animEffect>
                                  </p:childTnLst>
                                </p:cTn>
                              </p:par>
                              <p:par>
                                <p:cTn id="61" presetID="2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0"/>
                                        <p:tgtEl>
                                          <p:spTgt spid="24"/>
                                        </p:tgtEl>
                                      </p:cBhvr>
                                    </p:animEffect>
                                  </p:childTnLst>
                                </p:cTn>
                              </p:par>
                            </p:childTnLst>
                          </p:cTn>
                        </p:par>
                        <p:par>
                          <p:cTn id="64" fill="hold">
                            <p:stCondLst>
                              <p:cond delay="23000"/>
                            </p:stCondLst>
                            <p:childTnLst>
                              <p:par>
                                <p:cTn id="65" presetID="10"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6" presetClass="emph" presetSubtype="0" fill="hold" grpId="1" nodeType="withEffect">
                                  <p:stCondLst>
                                    <p:cond delay="0"/>
                                  </p:stCondLst>
                                  <p:childTnLst>
                                    <p:animScale>
                                      <p:cBhvr>
                                        <p:cTn id="102" dur="2000" fill="hold"/>
                                        <p:tgtEl>
                                          <p:spTgt spid="4"/>
                                        </p:tgtEl>
                                      </p:cBhvr>
                                      <p:by x="150000" y="150000"/>
                                    </p:animScale>
                                  </p:childTnLst>
                                </p:cTn>
                              </p:par>
                              <p:par>
                                <p:cTn id="103" presetID="6" presetClass="emph" presetSubtype="0" fill="hold" grpId="1" nodeType="withEffect">
                                  <p:stCondLst>
                                    <p:cond delay="0"/>
                                  </p:stCondLst>
                                  <p:childTnLst>
                                    <p:animScale>
                                      <p:cBhvr>
                                        <p:cTn id="104" dur="2000" fill="hold"/>
                                        <p:tgtEl>
                                          <p:spTgt spid="27"/>
                                        </p:tgtEl>
                                      </p:cBhvr>
                                      <p:by x="150000" y="150000"/>
                                    </p:animScale>
                                  </p:childTnLst>
                                </p:cTn>
                              </p:par>
                              <p:par>
                                <p:cTn id="105" presetID="6" presetClass="emph" presetSubtype="0" fill="hold" grpId="1" nodeType="withEffect">
                                  <p:stCondLst>
                                    <p:cond delay="0"/>
                                  </p:stCondLst>
                                  <p:childTnLst>
                                    <p:animScale>
                                      <p:cBhvr>
                                        <p:cTn id="106" dur="2000" fill="hold"/>
                                        <p:tgtEl>
                                          <p:spTgt spid="28"/>
                                        </p:tgtEl>
                                      </p:cBhvr>
                                      <p:by x="150000" y="150000"/>
                                    </p:animScale>
                                  </p:childTnLst>
                                </p:cTn>
                              </p:par>
                              <p:par>
                                <p:cTn id="107" presetID="6" presetClass="emph" presetSubtype="0" fill="hold" grpId="1" nodeType="withEffect">
                                  <p:stCondLst>
                                    <p:cond delay="0"/>
                                  </p:stCondLst>
                                  <p:childTnLst>
                                    <p:animScale>
                                      <p:cBhvr>
                                        <p:cTn id="108" dur="2000" fill="hold"/>
                                        <p:tgtEl>
                                          <p:spTgt spid="29"/>
                                        </p:tgtEl>
                                      </p:cBhvr>
                                      <p:by x="150000" y="150000"/>
                                    </p:animScale>
                                  </p:childTnLst>
                                </p:cTn>
                              </p:par>
                              <p:par>
                                <p:cTn id="109" presetID="6" presetClass="emph" presetSubtype="0" fill="hold" grpId="1" nodeType="withEffect">
                                  <p:stCondLst>
                                    <p:cond delay="0"/>
                                  </p:stCondLst>
                                  <p:childTnLst>
                                    <p:animScale>
                                      <p:cBhvr>
                                        <p:cTn id="110" dur="2000" fill="hold"/>
                                        <p:tgtEl>
                                          <p:spTgt spid="30"/>
                                        </p:tgtEl>
                                      </p:cBhvr>
                                      <p:by x="150000" y="150000"/>
                                    </p:animScale>
                                  </p:childTnLst>
                                </p:cTn>
                              </p:par>
                              <p:par>
                                <p:cTn id="111" presetID="6" presetClass="emph" presetSubtype="0" fill="hold" grpId="1" nodeType="withEffect">
                                  <p:stCondLst>
                                    <p:cond delay="0"/>
                                  </p:stCondLst>
                                  <p:childTnLst>
                                    <p:animScale>
                                      <p:cBhvr>
                                        <p:cTn id="112" dur="2000" fill="hold"/>
                                        <p:tgtEl>
                                          <p:spTgt spid="31"/>
                                        </p:tgtEl>
                                      </p:cBhvr>
                                      <p:by x="150000" y="150000"/>
                                    </p:animScale>
                                  </p:childTnLst>
                                </p:cTn>
                              </p:par>
                              <p:par>
                                <p:cTn id="113" presetID="6" presetClass="emph" presetSubtype="0" fill="hold" grpId="1" nodeType="withEffect">
                                  <p:stCondLst>
                                    <p:cond delay="0"/>
                                  </p:stCondLst>
                                  <p:childTnLst>
                                    <p:animScale>
                                      <p:cBhvr>
                                        <p:cTn id="114" dur="2000" fill="hold"/>
                                        <p:tgtEl>
                                          <p:spTgt spid="38"/>
                                        </p:tgtEl>
                                      </p:cBhvr>
                                      <p:by x="150000" y="150000"/>
                                    </p:animScale>
                                  </p:childTnLst>
                                </p:cTn>
                              </p:par>
                              <p:par>
                                <p:cTn id="115" presetID="6" presetClass="emph" presetSubtype="0" fill="hold" grpId="1" nodeType="withEffect">
                                  <p:stCondLst>
                                    <p:cond delay="0"/>
                                  </p:stCondLst>
                                  <p:childTnLst>
                                    <p:animScale>
                                      <p:cBhvr>
                                        <p:cTn id="116" dur="2000" fill="hold"/>
                                        <p:tgtEl>
                                          <p:spTgt spid="37"/>
                                        </p:tgtEl>
                                      </p:cBhvr>
                                      <p:by x="150000" y="150000"/>
                                    </p:animScale>
                                  </p:childTnLst>
                                </p:cTn>
                              </p:par>
                              <p:par>
                                <p:cTn id="117" presetID="6" presetClass="emph" presetSubtype="0" fill="hold" grpId="1" nodeType="withEffect">
                                  <p:stCondLst>
                                    <p:cond delay="0"/>
                                  </p:stCondLst>
                                  <p:childTnLst>
                                    <p:animScale>
                                      <p:cBhvr>
                                        <p:cTn id="118" dur="2000" fill="hold"/>
                                        <p:tgtEl>
                                          <p:spTgt spid="36"/>
                                        </p:tgtEl>
                                      </p:cBhvr>
                                      <p:by x="150000" y="150000"/>
                                    </p:animScale>
                                  </p:childTnLst>
                                </p:cTn>
                              </p:par>
                              <p:par>
                                <p:cTn id="119" presetID="6" presetClass="emph" presetSubtype="0" fill="hold" grpId="1" nodeType="withEffect">
                                  <p:stCondLst>
                                    <p:cond delay="0"/>
                                  </p:stCondLst>
                                  <p:childTnLst>
                                    <p:animScale>
                                      <p:cBhvr>
                                        <p:cTn id="120" dur="2000" fill="hold"/>
                                        <p:tgtEl>
                                          <p:spTgt spid="35"/>
                                        </p:tgtEl>
                                      </p:cBhvr>
                                      <p:by x="150000" y="150000"/>
                                    </p:animScale>
                                  </p:childTnLst>
                                </p:cTn>
                              </p:par>
                              <p:par>
                                <p:cTn id="121" presetID="6" presetClass="emph" presetSubtype="0" fill="hold" grpId="1" nodeType="withEffect">
                                  <p:stCondLst>
                                    <p:cond delay="0"/>
                                  </p:stCondLst>
                                  <p:childTnLst>
                                    <p:animScale>
                                      <p:cBhvr>
                                        <p:cTn id="122" dur="2000" fill="hold"/>
                                        <p:tgtEl>
                                          <p:spTgt spid="34"/>
                                        </p:tgtEl>
                                      </p:cBhvr>
                                      <p:by x="150000" y="150000"/>
                                    </p:animScale>
                                  </p:childTnLst>
                                </p:cTn>
                              </p:par>
                              <p:par>
                                <p:cTn id="123" presetID="6" presetClass="emph" presetSubtype="0" fill="hold" grpId="1" nodeType="withEffect">
                                  <p:stCondLst>
                                    <p:cond delay="0"/>
                                  </p:stCondLst>
                                  <p:childTnLst>
                                    <p:animScale>
                                      <p:cBhvr>
                                        <p:cTn id="124" dur="2000" fill="hold"/>
                                        <p:tgtEl>
                                          <p:spTgt spid="33"/>
                                        </p:tgtEl>
                                      </p:cBhvr>
                                      <p:by x="150000" y="150000"/>
                                    </p:animScale>
                                  </p:childTnLst>
                                </p:cTn>
                              </p:par>
                            </p:childTnLst>
                          </p:cTn>
                        </p:par>
                        <p:par>
                          <p:cTn id="125" fill="hold">
                            <p:stCondLst>
                              <p:cond delay="25000"/>
                            </p:stCondLst>
                            <p:childTnLst>
                              <p:par>
                                <p:cTn id="126" presetID="42" presetClass="entr" presetSubtype="0" fill="hold" grpId="0" nodeType="afterEffect">
                                  <p:stCondLst>
                                    <p:cond delay="1000"/>
                                  </p:stCondLst>
                                  <p:childTnLst>
                                    <p:set>
                                      <p:cBhvr>
                                        <p:cTn id="127" dur="1" fill="hold">
                                          <p:stCondLst>
                                            <p:cond delay="0"/>
                                          </p:stCondLst>
                                        </p:cTn>
                                        <p:tgtEl>
                                          <p:spTgt spid="16">
                                            <p:txEl>
                                              <p:pRg st="2" end="2"/>
                                            </p:txEl>
                                          </p:spTgt>
                                        </p:tgtEl>
                                        <p:attrNameLst>
                                          <p:attrName>style.visibility</p:attrName>
                                        </p:attrNameLst>
                                      </p:cBhvr>
                                      <p:to>
                                        <p:strVal val="visible"/>
                                      </p:to>
                                    </p:set>
                                    <p:animEffect transition="in" filter="fade">
                                      <p:cBhvr>
                                        <p:cTn id="128" dur="2000"/>
                                        <p:tgtEl>
                                          <p:spTgt spid="16">
                                            <p:txEl>
                                              <p:pRg st="2" end="2"/>
                                            </p:txEl>
                                          </p:spTgt>
                                        </p:tgtEl>
                                      </p:cBhvr>
                                    </p:animEffect>
                                    <p:anim calcmode="lin" valueType="num">
                                      <p:cBhvr>
                                        <p:cTn id="129"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30" dur="2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31" fill="hold">
                            <p:stCondLst>
                              <p:cond delay="28000"/>
                            </p:stCondLst>
                            <p:childTnLst>
                              <p:par>
                                <p:cTn id="132" presetID="1" presetClass="entr" presetSubtype="0" fill="hold" grpId="0" nodeType="afterEffect">
                                  <p:stCondLst>
                                    <p:cond delay="2000"/>
                                  </p:stCondLst>
                                  <p:childTnLst>
                                    <p:set>
                                      <p:cBhvr>
                                        <p:cTn id="13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3" grpId="0" animBg="1"/>
      <p:bldP spid="25" grpId="0" animBg="1"/>
      <p:bldP spid="25" grpId="1" animBg="1"/>
      <p:bldP spid="22" grpId="0" animBg="1"/>
      <p:bldP spid="22" grpId="1" animBg="1"/>
      <p:bldP spid="3" grpId="0"/>
      <p:bldP spid="4" grpId="0" animBg="1"/>
      <p:bldP spid="4"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sp>
        <p:nvSpPr>
          <p:cNvPr id="22" name="Rectangle 21"/>
          <p:cNvSpPr/>
          <p:nvPr/>
        </p:nvSpPr>
        <p:spPr>
          <a:xfrm>
            <a:off x="2634986" y="1992371"/>
            <a:ext cx="6502897" cy="3793949"/>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a typeface="ＭＳ Ｐゴシック" charset="-128"/>
            </a:endParaRPr>
          </a:p>
        </p:txBody>
      </p:sp>
      <p:pic>
        <p:nvPicPr>
          <p:cNvPr id="24591" name="jeansstory.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srcRect/>
          <a:stretch>
            <a:fillRect/>
          </a:stretch>
        </p:blipFill>
        <p:spPr bwMode="auto">
          <a:xfrm>
            <a:off x="2843213" y="2060575"/>
            <a:ext cx="6121400" cy="3608388"/>
          </a:xfrm>
          <a:prstGeom prst="rect">
            <a:avLst/>
          </a:prstGeom>
          <a:noFill/>
          <a:ln w="9525">
            <a:noFill/>
            <a:miter lim="800000"/>
            <a:headEnd/>
            <a:tailEnd/>
          </a:ln>
        </p:spPr>
      </p:pic>
      <p:sp>
        <p:nvSpPr>
          <p:cNvPr id="19" name="Rectangle 18"/>
          <p:cNvSpPr/>
          <p:nvPr/>
        </p:nvSpPr>
        <p:spPr>
          <a:xfrm>
            <a:off x="2786050" y="215136"/>
            <a:ext cx="6634958" cy="1785104"/>
          </a:xfrm>
          <a:prstGeom prst="rect">
            <a:avLst/>
          </a:prstGeom>
        </p:spPr>
        <p:txBody>
          <a:bodyPr wrap="none">
            <a:spAutoFit/>
          </a:bodyPr>
          <a:lstStyle/>
          <a:p>
            <a:pPr>
              <a:defRPr/>
            </a:pPr>
            <a:r>
              <a:rPr lang="en-GB" sz="5500" dirty="0">
                <a:effectLst>
                  <a:innerShdw blurRad="63500" dist="50800" dir="18900000">
                    <a:prstClr val="black">
                      <a:alpha val="50000"/>
                    </a:prstClr>
                  </a:innerShdw>
                </a:effectLst>
                <a:latin typeface="Arial Black" pitchFamily="34" charset="0"/>
                <a:ea typeface="+mn-ea"/>
                <a:cs typeface="+mn-cs"/>
              </a:rPr>
              <a:t>The devastating </a:t>
            </a:r>
          </a:p>
          <a:p>
            <a:pPr>
              <a:defRPr/>
            </a:pPr>
            <a:r>
              <a:rPr lang="en-GB" sz="5500" dirty="0">
                <a:effectLst>
                  <a:innerShdw blurRad="63500" dist="50800" dir="18900000">
                    <a:prstClr val="black">
                      <a:alpha val="50000"/>
                    </a:prstClr>
                  </a:innerShdw>
                </a:effectLst>
                <a:latin typeface="Arial Black" pitchFamily="34" charset="0"/>
                <a:ea typeface="+mn-ea"/>
                <a:cs typeface="+mn-cs"/>
              </a:rPr>
              <a:t>consequences</a:t>
            </a:r>
            <a:endParaRPr lang="en-US" sz="5500" dirty="0">
              <a:latin typeface="Arial" pitchFamily="34" charset="0"/>
              <a:ea typeface="+mn-ea"/>
              <a:cs typeface="+mn-cs"/>
            </a:endParaRPr>
          </a:p>
        </p:txBody>
      </p:sp>
      <p:sp>
        <p:nvSpPr>
          <p:cNvPr id="12" name="TextBox 11"/>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
        <p:nvSpPr>
          <p:cNvPr id="11" name="TextBox 10"/>
          <p:cNvSpPr txBox="1"/>
          <p:nvPr/>
        </p:nvSpPr>
        <p:spPr>
          <a:xfrm>
            <a:off x="714375" y="585787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pic>
        <p:nvPicPr>
          <p:cNvPr id="24588" name="Picture 10"/>
          <p:cNvPicPr>
            <a:picLocks noChangeAspect="1"/>
          </p:cNvPicPr>
          <p:nvPr/>
        </p:nvPicPr>
        <p:blipFill>
          <a:blip r:embed="rId7"/>
          <a:srcRect/>
          <a:stretch>
            <a:fillRect/>
          </a:stretch>
        </p:blipFill>
        <p:spPr bwMode="auto">
          <a:xfrm>
            <a:off x="1962150" y="-127000"/>
            <a:ext cx="1038225" cy="95472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2000"/>
                                  </p:stCondLst>
                                  <p:childTnLst>
                                    <p:set>
                                      <p:cBhvr>
                                        <p:cTn id="20" dur="1" fill="hold">
                                          <p:stCondLst>
                                            <p:cond delay="0"/>
                                          </p:stCondLst>
                                        </p:cTn>
                                        <p:tgtEl>
                                          <p:spTgt spid="24591"/>
                                        </p:tgtEl>
                                        <p:attrNameLst>
                                          <p:attrName>style.visibility</p:attrName>
                                        </p:attrNameLst>
                                      </p:cBhvr>
                                      <p:to>
                                        <p:strVal val="visible"/>
                                      </p:to>
                                    </p:set>
                                  </p:childTnLst>
                                </p:cTn>
                              </p:par>
                            </p:childTnLst>
                          </p:cTn>
                        </p:par>
                        <p:par>
                          <p:cTn id="21" fill="hold">
                            <p:stCondLst>
                              <p:cond delay="2000"/>
                            </p:stCondLst>
                            <p:childTnLst>
                              <p:par>
                                <p:cTn id="22" presetID="10" presetClass="exit" presetSubtype="0" fill="hold" grpId="1" nodeType="afterEffect">
                                  <p:stCondLst>
                                    <p:cond delay="0"/>
                                  </p:stCondLst>
                                  <p:childTnLst>
                                    <p:animEffect transition="out" filter="fade">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childTnLst>
                          </p:cTn>
                        </p:par>
                        <p:par>
                          <p:cTn id="25" fill="hold">
                            <p:stCondLst>
                              <p:cond delay="4000"/>
                            </p:stCondLst>
                            <p:childTnLst>
                              <p:par>
                                <p:cTn id="26" presetID="1" presetClass="mediacall" presetSubtype="0" fill="hold" nodeType="afterEffect">
                                  <p:stCondLst>
                                    <p:cond delay="0"/>
                                  </p:stCondLst>
                                  <p:childTnLst>
                                    <p:cmd type="call" cmd="playFrom(0.0)">
                                      <p:cBhvr>
                                        <p:cTn id="27" dur="291370" fill="hold"/>
                                        <p:tgtEl>
                                          <p:spTgt spid="24591"/>
                                        </p:tgtEl>
                                      </p:cBhvr>
                                    </p:cmd>
                                  </p:childTnLst>
                                </p:cTn>
                              </p:par>
                            </p:childTnLst>
                          </p:cTn>
                        </p:par>
                        <p:par>
                          <p:cTn id="28" fill="hold">
                            <p:stCondLst>
                              <p:cond delay="295370"/>
                            </p:stCondLst>
                            <p:childTnLst>
                              <p:par>
                                <p:cTn id="29" presetID="2" presetClass="mediacall" presetSubtype="0" fill="hold" nodeType="afterEffect">
                                  <p:stCondLst>
                                    <p:cond delay="0"/>
                                  </p:stCondLst>
                                  <p:childTnLst>
                                    <p:cmd type="call" cmd="togglePause">
                                      <p:cBhvr>
                                        <p:cTn id="30" dur="1" fill="hold"/>
                                        <p:tgtEl>
                                          <p:spTgt spid="24591"/>
                                        </p:tgtEl>
                                      </p:cBhvr>
                                    </p:cmd>
                                  </p:childTnLst>
                                </p:cTn>
                              </p:par>
                            </p:childTnLst>
                          </p:cTn>
                        </p:par>
                        <p:par>
                          <p:cTn id="31" fill="hold">
                            <p:stCondLst>
                              <p:cond delay="295370"/>
                            </p:stCondLst>
                            <p:childTnLst>
                              <p:par>
                                <p:cTn id="32" presetID="10" presetClass="exit" presetSubtype="0" fill="hold" nodeType="afterEffect">
                                  <p:stCondLst>
                                    <p:cond delay="0"/>
                                  </p:stCondLst>
                                  <p:childTnLst>
                                    <p:animEffect transition="out" filter="fade">
                                      <p:cBhvr>
                                        <p:cTn id="33" dur="2000"/>
                                        <p:tgtEl>
                                          <p:spTgt spid="24591"/>
                                        </p:tgtEl>
                                      </p:cBhvr>
                                    </p:animEffect>
                                    <p:set>
                                      <p:cBhvr>
                                        <p:cTn id="34" dur="1" fill="hold">
                                          <p:stCondLst>
                                            <p:cond delay="1999"/>
                                          </p:stCondLst>
                                        </p:cTn>
                                        <p:tgtEl>
                                          <p:spTgt spid="24591"/>
                                        </p:tgtEl>
                                        <p:attrNameLst>
                                          <p:attrName>style.visibility</p:attrName>
                                        </p:attrNameLst>
                                      </p:cBhvr>
                                      <p:to>
                                        <p:strVal val="hidden"/>
                                      </p:to>
                                    </p:set>
                                    <p:cmd type="call" cmd="stop">
                                      <p:cBhvr>
                                        <p:cTn id="35" dur="1">
                                          <p:stCondLst>
                                            <p:cond delay="1999"/>
                                          </p:stCondLst>
                                        </p:cTn>
                                        <p:tgtEl>
                                          <p:spTgt spid="24591"/>
                                        </p:tgtEl>
                                      </p:cBhvr>
                                    </p:cmd>
                                  </p:childTnLst>
                                </p:cTn>
                              </p:par>
                            </p:childTnLst>
                          </p:cTn>
                        </p:par>
                        <p:par>
                          <p:cTn id="36" fill="hold">
                            <p:stCondLst>
                              <p:cond delay="297370"/>
                            </p:stCondLst>
                            <p:childTnLst>
                              <p:par>
                                <p:cTn id="37" presetID="1" presetClass="entr" presetSubtype="0" fill="hold" grpId="0" nodeType="afterEffect">
                                  <p:stCondLst>
                                    <p:cond delay="200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39" fill="hold" display="0">
                  <p:stCondLst>
                    <p:cond delay="indefinite"/>
                  </p:stCondLst>
                  <p:endCondLst>
                    <p:cond evt="onNext" delay="0">
                      <p:tgtEl>
                        <p:sldTgt/>
                      </p:tgtEl>
                    </p:cond>
                    <p:cond evt="onPrev" delay="0">
                      <p:tgtEl>
                        <p:sldTgt/>
                      </p:tgtEl>
                    </p:cond>
                  </p:endCondLst>
                </p:cTn>
                <p:tgtEl>
                  <p:spTgt spid="24591"/>
                </p:tgtEl>
              </p:cMediaNode>
            </p:video>
          </p:childTnLst>
        </p:cTn>
      </p:par>
    </p:tnLst>
    <p:bldLst>
      <p:bldP spid="12"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 y="908720"/>
            <a:ext cx="2419875" cy="2337566"/>
          </a:xfrm>
          <a:prstGeom prst="rect">
            <a:avLst/>
          </a:prstGeom>
        </p:spPr>
      </p:pic>
      <p:sp>
        <p:nvSpPr>
          <p:cNvPr id="16" name="Rectangle 3"/>
          <p:cNvSpPr txBox="1">
            <a:spLocks noChangeArrowheads="1"/>
          </p:cNvSpPr>
          <p:nvPr/>
        </p:nvSpPr>
        <p:spPr bwMode="auto">
          <a:xfrm>
            <a:off x="2000250" y="4286250"/>
            <a:ext cx="8997950" cy="2952750"/>
          </a:xfrm>
          <a:prstGeom prst="rect">
            <a:avLst/>
          </a:prstGeom>
          <a:noFill/>
          <a:ln w="9525">
            <a:noFill/>
            <a:miter lim="800000"/>
            <a:headEnd/>
            <a:tailEnd/>
          </a:ln>
        </p:spPr>
        <p:txBody>
          <a:bodyPr anchor="ctr"/>
          <a:lstStyle/>
          <a:p>
            <a:pPr marL="1143000" lvl="2" indent="-228600">
              <a:spcBef>
                <a:spcPct val="20000"/>
              </a:spcBef>
            </a:pPr>
            <a:endParaRPr lang="en-GB" sz="2000">
              <a:latin typeface="Arial Black" pitchFamily="34" charset="0"/>
            </a:endParaRPr>
          </a:p>
          <a:p>
            <a:pPr marL="1143000" lvl="2" indent="-228600">
              <a:spcBef>
                <a:spcPct val="20000"/>
              </a:spcBef>
            </a:pPr>
            <a:endParaRPr lang="en-GB" sz="2000">
              <a:latin typeface="Arial Black" pitchFamily="34" charset="0"/>
            </a:endParaRPr>
          </a:p>
          <a:p>
            <a:pPr marL="1143000" lvl="2" indent="-228600">
              <a:lnSpc>
                <a:spcPct val="90000"/>
              </a:lnSpc>
              <a:spcBef>
                <a:spcPct val="20000"/>
              </a:spcBef>
              <a:buFont typeface="Arial" charset="0"/>
              <a:buChar char="•"/>
            </a:pPr>
            <a:r>
              <a:rPr lang="en-GB" sz="2000">
                <a:latin typeface="Arial Black" pitchFamily="34" charset="0"/>
              </a:rPr>
              <a:t>Any building constructed or refurbished </a:t>
            </a:r>
          </a:p>
          <a:p>
            <a:pPr marL="1143000" lvl="2" indent="-228600">
              <a:lnSpc>
                <a:spcPct val="90000"/>
              </a:lnSpc>
              <a:spcBef>
                <a:spcPct val="20000"/>
              </a:spcBef>
              <a:buFont typeface="Arial" charset="0"/>
              <a:buNone/>
            </a:pPr>
            <a:r>
              <a:rPr lang="en-GB" sz="2000">
                <a:latin typeface="Arial Black" pitchFamily="34" charset="0"/>
              </a:rPr>
              <a:t>	before 2000 may contain asbestos</a:t>
            </a:r>
            <a:endParaRPr lang="en-GB" sz="2000" b="1">
              <a:latin typeface="Arial Black" pitchFamily="34" charset="0"/>
            </a:endParaRPr>
          </a:p>
          <a:p>
            <a:pPr marL="342900" indent="-342900">
              <a:lnSpc>
                <a:spcPct val="90000"/>
              </a:lnSpc>
              <a:spcBef>
                <a:spcPct val="20000"/>
              </a:spcBef>
              <a:buFont typeface="Arial" charset="0"/>
              <a:buNone/>
            </a:pPr>
            <a:endParaRPr lang="en-US" sz="3200">
              <a:latin typeface="Arial Black" pitchFamily="34" charset="0"/>
            </a:endParaRPr>
          </a:p>
        </p:txBody>
      </p:sp>
      <p:pic>
        <p:nvPicPr>
          <p:cNvPr id="19" name="TextBox 18"/>
          <p:cNvPicPr>
            <a:picLocks noChangeArrowheads="1"/>
          </p:cNvPicPr>
          <p:nvPr/>
        </p:nvPicPr>
        <p:blipFill>
          <a:blip r:embed="rId4"/>
          <a:srcRect/>
          <a:stretch>
            <a:fillRect/>
          </a:stretch>
        </p:blipFill>
        <p:spPr bwMode="auto">
          <a:xfrm>
            <a:off x="2438400" y="42863"/>
            <a:ext cx="8047038" cy="1962150"/>
          </a:xfrm>
          <a:prstGeom prst="rect">
            <a:avLst/>
          </a:prstGeom>
          <a:noFill/>
          <a:ln w="9525">
            <a:noFill/>
            <a:miter lim="800000"/>
            <a:headEnd/>
            <a:tailEnd/>
          </a:ln>
        </p:spPr>
      </p:pic>
      <p:pic>
        <p:nvPicPr>
          <p:cNvPr id="2" name="Picture 1"/>
          <p:cNvPicPr>
            <a:picLocks noChangeAspect="1"/>
          </p:cNvPicPr>
          <p:nvPr/>
        </p:nvPicPr>
        <p:blipFill>
          <a:blip r:embed="rId5"/>
          <a:srcRect/>
          <a:stretch>
            <a:fillRect/>
          </a:stretch>
        </p:blipFill>
        <p:spPr bwMode="auto">
          <a:xfrm>
            <a:off x="2987675" y="2635250"/>
            <a:ext cx="2392363" cy="1587500"/>
          </a:xfrm>
          <a:prstGeom prst="rect">
            <a:avLst/>
          </a:prstGeom>
          <a:noFill/>
          <a:ln w="9525">
            <a:noFill/>
            <a:miter lim="800000"/>
            <a:headEnd/>
            <a:tailEnd/>
          </a:ln>
          <a:effectLst>
            <a:outerShdw dist="139700" dir="2700000" algn="tl" rotWithShape="0">
              <a:srgbClr val="333333">
                <a:alpha val="64999"/>
              </a:srgbClr>
            </a:outerShdw>
          </a:effectLst>
        </p:spPr>
      </p:pic>
      <p:pic>
        <p:nvPicPr>
          <p:cNvPr id="3" name="Picture 2"/>
          <p:cNvPicPr>
            <a:picLocks noChangeAspect="1"/>
          </p:cNvPicPr>
          <p:nvPr/>
        </p:nvPicPr>
        <p:blipFill>
          <a:blip r:embed="rId6"/>
          <a:srcRect/>
          <a:stretch>
            <a:fillRect/>
          </a:stretch>
        </p:blipFill>
        <p:spPr bwMode="auto">
          <a:xfrm>
            <a:off x="3638550" y="2901950"/>
            <a:ext cx="2662238" cy="1700213"/>
          </a:xfrm>
          <a:prstGeom prst="rect">
            <a:avLst/>
          </a:prstGeom>
          <a:noFill/>
          <a:ln w="9525">
            <a:noFill/>
            <a:miter lim="800000"/>
            <a:headEnd/>
            <a:tailEnd/>
          </a:ln>
          <a:effectLst>
            <a:outerShdw dist="139700" dir="2700000" algn="tl" rotWithShape="0">
              <a:srgbClr val="333333">
                <a:alpha val="64999"/>
              </a:srgbClr>
            </a:outerShdw>
          </a:effectLst>
        </p:spPr>
      </p:pic>
      <p:pic>
        <p:nvPicPr>
          <p:cNvPr id="4" name="Picture 3"/>
          <p:cNvPicPr>
            <a:picLocks noChangeAspect="1"/>
          </p:cNvPicPr>
          <p:nvPr/>
        </p:nvPicPr>
        <p:blipFill>
          <a:blip r:embed="rId7"/>
          <a:srcRect/>
          <a:stretch>
            <a:fillRect/>
          </a:stretch>
        </p:blipFill>
        <p:spPr bwMode="auto">
          <a:xfrm rot="882053">
            <a:off x="5118100" y="2355850"/>
            <a:ext cx="3784600" cy="2519363"/>
          </a:xfrm>
          <a:prstGeom prst="rect">
            <a:avLst/>
          </a:prstGeom>
          <a:noFill/>
          <a:ln w="9525">
            <a:noFill/>
            <a:miter lim="800000"/>
            <a:headEnd/>
            <a:tailEnd/>
          </a:ln>
          <a:effectLst>
            <a:outerShdw dist="139700" dir="2700000" algn="tl" rotWithShape="0">
              <a:srgbClr val="333333">
                <a:alpha val="64999"/>
              </a:srgbClr>
            </a:outerShdw>
          </a:effectLst>
        </p:spPr>
      </p:pic>
      <p:pic>
        <p:nvPicPr>
          <p:cNvPr id="26634" name="Picture 19"/>
          <p:cNvPicPr>
            <a:picLocks noChangeAspect="1"/>
          </p:cNvPicPr>
          <p:nvPr/>
        </p:nvPicPr>
        <p:blipFill>
          <a:blip r:embed="rId8"/>
          <a:srcRect/>
          <a:stretch>
            <a:fillRect/>
          </a:stretch>
        </p:blipFill>
        <p:spPr bwMode="auto">
          <a:xfrm>
            <a:off x="1962150" y="-127000"/>
            <a:ext cx="1038225" cy="9547225"/>
          </a:xfrm>
          <a:prstGeom prst="rect">
            <a:avLst/>
          </a:prstGeom>
          <a:noFill/>
          <a:ln w="9525">
            <a:noFill/>
            <a:miter lim="800000"/>
            <a:headEnd/>
            <a:tailEnd/>
          </a:ln>
        </p:spPr>
      </p:pic>
      <p:sp>
        <p:nvSpPr>
          <p:cNvPr id="21" name="TextBox 20"/>
          <p:cNvSpPr txBox="1"/>
          <p:nvPr/>
        </p:nvSpPr>
        <p:spPr>
          <a:xfrm>
            <a:off x="714375"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5000"/>
                            </p:stCondLst>
                            <p:childTnLst>
                              <p:par>
                                <p:cTn id="18" presetID="10" presetClass="entr" presetSubtype="0" fill="hold" nodeType="afterEffect">
                                  <p:stCondLst>
                                    <p:cond delay="14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p:stCondLst>
                              <p:cond delay="7400"/>
                            </p:stCondLst>
                            <p:childTnLst>
                              <p:par>
                                <p:cTn id="22" presetID="10" presetClass="entr" presetSubtype="0" fill="hold" nodeType="after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par>
                          <p:cTn id="25" fill="hold">
                            <p:stCondLst>
                              <p:cond delay="9400"/>
                            </p:stCondLst>
                            <p:childTnLst>
                              <p:par>
                                <p:cTn id="26" presetID="1" presetClass="entr" presetSubtype="0" fill="hold" grpId="0" nodeType="afterEffect">
                                  <p:stCondLst>
                                    <p:cond delay="200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72541" y="27856"/>
            <a:ext cx="5494651" cy="4645578"/>
          </a:xfrm>
          <a:prstGeom prst="snip2DiagRect">
            <a:avLst>
              <a:gd name="adj1" fmla="val 0"/>
              <a:gd name="adj2" fmla="val 20494"/>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3962400"/>
            <a:ext cx="5607020" cy="2895600"/>
          </a:xfrm>
          <a:prstGeom prst="snip1Rect">
            <a:avLst>
              <a:gd name="adj" fmla="val 33623"/>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764704"/>
            <a:ext cx="2419875" cy="2337566"/>
          </a:xfrm>
          <a:prstGeom prst="rect">
            <a:avLst/>
          </a:prstGeom>
        </p:spPr>
      </p:pic>
      <p:sp>
        <p:nvSpPr>
          <p:cNvPr id="8" name="TextBox 7"/>
          <p:cNvSpPr txBox="1"/>
          <p:nvPr/>
        </p:nvSpPr>
        <p:spPr>
          <a:xfrm>
            <a:off x="7884368" y="5877272"/>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Tree>
    <p:extLst>
      <p:ext uri="{BB962C8B-B14F-4D97-AF65-F5344CB8AC3E}">
        <p14:creationId xmlns:p14="http://schemas.microsoft.com/office/powerpoint/2010/main" val="3998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2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764704"/>
            <a:ext cx="2419875" cy="233756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20075" y="116632"/>
            <a:ext cx="5123925" cy="4718872"/>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7504" y="3954706"/>
            <a:ext cx="5328592" cy="2780135"/>
          </a:xfrm>
          <a:prstGeom prst="snip1Rect">
            <a:avLst>
              <a:gd name="adj" fmla="val 28544"/>
            </a:avLst>
          </a:prstGeom>
        </p:spPr>
      </p:pic>
      <p:sp>
        <p:nvSpPr>
          <p:cNvPr id="7" name="TextBox 6"/>
          <p:cNvSpPr txBox="1"/>
          <p:nvPr/>
        </p:nvSpPr>
        <p:spPr>
          <a:xfrm>
            <a:off x="7812360" y="5851525"/>
            <a:ext cx="1000125" cy="1077913"/>
          </a:xfrm>
          <a:prstGeom prst="rect">
            <a:avLst/>
          </a:prstGeom>
          <a:noFill/>
          <a:ln>
            <a:noFill/>
          </a:ln>
        </p:spPr>
        <p:txBody>
          <a:bodyPr>
            <a:spAutoFit/>
          </a:bodyPr>
          <a:lstStyle/>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click </a:t>
            </a:r>
          </a:p>
          <a:p>
            <a:pPr algn="ctr">
              <a:defRPr/>
            </a:pPr>
            <a:r>
              <a:rPr lang="en-GB" sz="2000" dirty="0">
                <a:effectLst>
                  <a:outerShdw blurRad="50800" dist="38100" dir="5400000" algn="t" rotWithShape="0">
                    <a:prstClr val="black">
                      <a:alpha val="40000"/>
                    </a:prstClr>
                  </a:outerShdw>
                </a:effectLst>
                <a:latin typeface="Arial Black" pitchFamily="34" charset="0"/>
                <a:ea typeface="ＭＳ Ｐゴシック" charset="-128"/>
                <a:cs typeface="+mn-cs"/>
              </a:rPr>
              <a:t>now</a:t>
            </a:r>
          </a:p>
          <a:p>
            <a:pPr>
              <a:defRPr/>
            </a:pPr>
            <a:endParaRPr lang="en-GB" dirty="0">
              <a:effectLst>
                <a:outerShdw blurRad="50800" dist="38100" dir="5400000" algn="t" rotWithShape="0">
                  <a:prstClr val="black">
                    <a:alpha val="40000"/>
                  </a:prstClr>
                </a:outerShdw>
              </a:effectLst>
              <a:ea typeface="ＭＳ Ｐゴシック" charset="-128"/>
              <a:cs typeface="+mn-cs"/>
            </a:endParaRPr>
          </a:p>
        </p:txBody>
      </p:sp>
    </p:spTree>
    <p:extLst>
      <p:ext uri="{BB962C8B-B14F-4D97-AF65-F5344CB8AC3E}">
        <p14:creationId xmlns:p14="http://schemas.microsoft.com/office/powerpoint/2010/main" val="428119598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3506</Words>
  <Application>Microsoft Office PowerPoint</Application>
  <PresentationFormat>On-screen Show (4:3)</PresentationFormat>
  <Paragraphs>377</Paragraphs>
  <Slides>21</Slides>
  <Notes>21</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2015-03-12T15:06:46Z</dcterms:created>
  <dcterms:modified xsi:type="dcterms:W3CDTF">2015-03-17T13:57:55Z</dcterms:modified>
</cp:coreProperties>
</file>