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Default Extension="docx" ContentType="application/vnd.openxmlformats-officedocument.wordprocessingml.document"/>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8"/>
  </p:notesMasterIdLst>
  <p:sldIdLst>
    <p:sldId id="256" r:id="rId2"/>
    <p:sldId id="260" r:id="rId3"/>
    <p:sldId id="262" r:id="rId4"/>
    <p:sldId id="263" r:id="rId5"/>
    <p:sldId id="264" r:id="rId6"/>
    <p:sldId id="266" r:id="rId7"/>
    <p:sldId id="327" r:id="rId8"/>
    <p:sldId id="346" r:id="rId9"/>
    <p:sldId id="273" r:id="rId10"/>
    <p:sldId id="331" r:id="rId11"/>
    <p:sldId id="275" r:id="rId12"/>
    <p:sldId id="387" r:id="rId13"/>
    <p:sldId id="369" r:id="rId14"/>
    <p:sldId id="319" r:id="rId15"/>
    <p:sldId id="334" r:id="rId16"/>
    <p:sldId id="335" r:id="rId17"/>
    <p:sldId id="337" r:id="rId18"/>
    <p:sldId id="338" r:id="rId19"/>
    <p:sldId id="339" r:id="rId20"/>
    <p:sldId id="341" r:id="rId21"/>
    <p:sldId id="342" r:id="rId22"/>
    <p:sldId id="343" r:id="rId23"/>
    <p:sldId id="344" r:id="rId24"/>
    <p:sldId id="345" r:id="rId25"/>
    <p:sldId id="352" r:id="rId26"/>
    <p:sldId id="383" r:id="rId27"/>
    <p:sldId id="384" r:id="rId28"/>
    <p:sldId id="385" r:id="rId29"/>
    <p:sldId id="376" r:id="rId30"/>
    <p:sldId id="322" r:id="rId31"/>
    <p:sldId id="324" r:id="rId32"/>
    <p:sldId id="295" r:id="rId33"/>
    <p:sldId id="358" r:id="rId34"/>
    <p:sldId id="328" r:id="rId35"/>
    <p:sldId id="300" r:id="rId36"/>
    <p:sldId id="307" r:id="rId37"/>
    <p:sldId id="308" r:id="rId38"/>
    <p:sldId id="388" r:id="rId39"/>
    <p:sldId id="389" r:id="rId40"/>
    <p:sldId id="368" r:id="rId41"/>
    <p:sldId id="326" r:id="rId42"/>
    <p:sldId id="310" r:id="rId43"/>
    <p:sldId id="312" r:id="rId44"/>
    <p:sldId id="393" r:id="rId45"/>
    <p:sldId id="351" r:id="rId46"/>
    <p:sldId id="392" r:id="rId47"/>
    <p:sldId id="325" r:id="rId48"/>
    <p:sldId id="377" r:id="rId49"/>
    <p:sldId id="380" r:id="rId50"/>
    <p:sldId id="302" r:id="rId51"/>
    <p:sldId id="301" r:id="rId52"/>
    <p:sldId id="296" r:id="rId53"/>
    <p:sldId id="381" r:id="rId54"/>
    <p:sldId id="356" r:id="rId55"/>
    <p:sldId id="297" r:id="rId56"/>
    <p:sldId id="299" r:id="rId57"/>
    <p:sldId id="359" r:id="rId58"/>
    <p:sldId id="360" r:id="rId59"/>
    <p:sldId id="354" r:id="rId60"/>
    <p:sldId id="361" r:id="rId61"/>
    <p:sldId id="367" r:id="rId62"/>
    <p:sldId id="353" r:id="rId63"/>
    <p:sldId id="382" r:id="rId64"/>
    <p:sldId id="329" r:id="rId65"/>
    <p:sldId id="365" r:id="rId66"/>
    <p:sldId id="281" r:id="rId67"/>
    <p:sldId id="347" r:id="rId68"/>
    <p:sldId id="366" r:id="rId69"/>
    <p:sldId id="286" r:id="rId70"/>
    <p:sldId id="317" r:id="rId71"/>
    <p:sldId id="318" r:id="rId72"/>
    <p:sldId id="386" r:id="rId73"/>
    <p:sldId id="370" r:id="rId74"/>
    <p:sldId id="371" r:id="rId75"/>
    <p:sldId id="363" r:id="rId76"/>
    <p:sldId id="348" r:id="rId7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139" autoAdjust="0"/>
    <p:restoredTop sz="94660"/>
  </p:normalViewPr>
  <p:slideViewPr>
    <p:cSldViewPr>
      <p:cViewPr varScale="1">
        <p:scale>
          <a:sx n="68" d="100"/>
          <a:sy n="68" d="100"/>
        </p:scale>
        <p:origin x="-1380" y="-96"/>
      </p:cViewPr>
      <p:guideLst>
        <p:guide orient="horz" pos="2160"/>
        <p:guide pos="2880"/>
      </p:guideLst>
    </p:cSldViewPr>
  </p:slideViewPr>
  <p:notesTextViewPr>
    <p:cViewPr>
      <p:scale>
        <a:sx n="1" d="1"/>
        <a:sy n="1" d="1"/>
      </p:scale>
      <p:origin x="0" y="0"/>
    </p:cViewPr>
  </p:notesTextViewPr>
  <p:sorterViewPr>
    <p:cViewPr>
      <p:scale>
        <a:sx n="79" d="100"/>
        <a:sy n="79"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94B3D2-62F2-4642-8570-B0B8B31125BF}"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GB"/>
        </a:p>
      </dgm:t>
    </dgm:pt>
    <dgm:pt modelId="{EB64EC98-EA5B-4A35-B7EE-C8FCCB695D43}">
      <dgm:prSet phldrT="[Text]"/>
      <dgm:spPr/>
      <dgm:t>
        <a:bodyPr/>
        <a:lstStyle/>
        <a:p>
          <a:r>
            <a:rPr lang="en-GB" dirty="0" smtClean="0">
              <a:solidFill>
                <a:schemeClr val="tx1"/>
              </a:solidFill>
            </a:rPr>
            <a:t>Abuse</a:t>
          </a:r>
          <a:endParaRPr lang="en-GB" dirty="0">
            <a:solidFill>
              <a:schemeClr val="tx1"/>
            </a:solidFill>
          </a:endParaRPr>
        </a:p>
      </dgm:t>
    </dgm:pt>
    <dgm:pt modelId="{ABD78728-0685-4EAF-9C5B-CE68338CD6D1}" type="parTrans" cxnId="{D013FC3D-F4C5-4D02-8F77-DF26FF75AB82}">
      <dgm:prSet/>
      <dgm:spPr/>
      <dgm:t>
        <a:bodyPr/>
        <a:lstStyle/>
        <a:p>
          <a:endParaRPr lang="en-GB"/>
        </a:p>
      </dgm:t>
    </dgm:pt>
    <dgm:pt modelId="{6F62FF92-6873-4A99-93F3-F34CEB4B6AE2}" type="sibTrans" cxnId="{D013FC3D-F4C5-4D02-8F77-DF26FF75AB82}">
      <dgm:prSet/>
      <dgm:spPr/>
      <dgm:t>
        <a:bodyPr/>
        <a:lstStyle/>
        <a:p>
          <a:endParaRPr lang="en-GB"/>
        </a:p>
      </dgm:t>
    </dgm:pt>
    <dgm:pt modelId="{403133F0-B9A0-4280-AFC9-5FA2014B8F35}">
      <dgm:prSet phldrT="[Text]"/>
      <dgm:spPr/>
      <dgm:t>
        <a:bodyPr/>
        <a:lstStyle/>
        <a:p>
          <a:r>
            <a:rPr lang="en-GB" dirty="0" smtClean="0">
              <a:solidFill>
                <a:schemeClr val="tx1"/>
              </a:solidFill>
            </a:rPr>
            <a:t>Physical Abuse</a:t>
          </a:r>
          <a:endParaRPr lang="en-GB" dirty="0">
            <a:solidFill>
              <a:schemeClr val="tx1"/>
            </a:solidFill>
          </a:endParaRPr>
        </a:p>
      </dgm:t>
    </dgm:pt>
    <dgm:pt modelId="{D8DF294D-8100-492E-9FFB-2C84DFB0A0D1}" type="parTrans" cxnId="{696E99B7-5FBB-41CA-8A4B-2F28A254A8D5}">
      <dgm:prSet/>
      <dgm:spPr/>
      <dgm:t>
        <a:bodyPr/>
        <a:lstStyle/>
        <a:p>
          <a:endParaRPr lang="en-GB"/>
        </a:p>
      </dgm:t>
    </dgm:pt>
    <dgm:pt modelId="{A09DC1AE-10FB-4BDC-AD59-4CB89B5D7C51}" type="sibTrans" cxnId="{696E99B7-5FBB-41CA-8A4B-2F28A254A8D5}">
      <dgm:prSet/>
      <dgm:spPr/>
      <dgm:t>
        <a:bodyPr/>
        <a:lstStyle/>
        <a:p>
          <a:endParaRPr lang="en-GB"/>
        </a:p>
      </dgm:t>
    </dgm:pt>
    <dgm:pt modelId="{2DA42322-E9BB-4011-961C-510966825FE7}">
      <dgm:prSet phldrT="[Text]"/>
      <dgm:spPr/>
      <dgm:t>
        <a:bodyPr/>
        <a:lstStyle/>
        <a:p>
          <a:r>
            <a:rPr lang="en-GB" dirty="0" smtClean="0">
              <a:solidFill>
                <a:schemeClr val="tx1"/>
              </a:solidFill>
            </a:rPr>
            <a:t>Neglec</a:t>
          </a:r>
          <a:r>
            <a:rPr lang="en-GB" dirty="0" smtClean="0"/>
            <a:t>t</a:t>
          </a:r>
          <a:endParaRPr lang="en-GB" dirty="0"/>
        </a:p>
      </dgm:t>
    </dgm:pt>
    <dgm:pt modelId="{0286DB46-72AD-4691-9DE2-98961D384EBA}" type="parTrans" cxnId="{E78EDFA7-5389-48A1-82EB-3499A74FB394}">
      <dgm:prSet/>
      <dgm:spPr/>
      <dgm:t>
        <a:bodyPr/>
        <a:lstStyle/>
        <a:p>
          <a:endParaRPr lang="en-GB"/>
        </a:p>
      </dgm:t>
    </dgm:pt>
    <dgm:pt modelId="{63FD9E61-9489-492B-ABB0-9208F8D2C242}" type="sibTrans" cxnId="{E78EDFA7-5389-48A1-82EB-3499A74FB394}">
      <dgm:prSet/>
      <dgm:spPr/>
      <dgm:t>
        <a:bodyPr/>
        <a:lstStyle/>
        <a:p>
          <a:endParaRPr lang="en-GB"/>
        </a:p>
      </dgm:t>
    </dgm:pt>
    <dgm:pt modelId="{CDEBA5E8-E78D-4B47-9558-041C76DFC031}">
      <dgm:prSet phldrT="[Text]"/>
      <dgm:spPr/>
      <dgm:t>
        <a:bodyPr/>
        <a:lstStyle/>
        <a:p>
          <a:r>
            <a:rPr lang="en-GB" dirty="0" smtClean="0">
              <a:solidFill>
                <a:schemeClr val="tx1"/>
              </a:solidFill>
            </a:rPr>
            <a:t>Emotional Abuse</a:t>
          </a:r>
          <a:endParaRPr lang="en-GB" dirty="0">
            <a:solidFill>
              <a:schemeClr val="tx1"/>
            </a:solidFill>
          </a:endParaRPr>
        </a:p>
      </dgm:t>
    </dgm:pt>
    <dgm:pt modelId="{9291D2CD-5F41-48A0-AE03-70DDB2CCA7D2}" type="parTrans" cxnId="{BD66BCBE-DEBA-4ACB-BC47-D9E5D702B977}">
      <dgm:prSet/>
      <dgm:spPr/>
      <dgm:t>
        <a:bodyPr/>
        <a:lstStyle/>
        <a:p>
          <a:endParaRPr lang="en-GB"/>
        </a:p>
      </dgm:t>
    </dgm:pt>
    <dgm:pt modelId="{CF49D8D4-0A99-4549-AAA4-04197DA3C179}" type="sibTrans" cxnId="{BD66BCBE-DEBA-4ACB-BC47-D9E5D702B977}">
      <dgm:prSet/>
      <dgm:spPr/>
      <dgm:t>
        <a:bodyPr/>
        <a:lstStyle/>
        <a:p>
          <a:endParaRPr lang="en-GB"/>
        </a:p>
      </dgm:t>
    </dgm:pt>
    <dgm:pt modelId="{C2926A9F-E13A-4DF0-83FF-F558B40D8B81}">
      <dgm:prSet phldrT="[Text]"/>
      <dgm:spPr/>
      <dgm:t>
        <a:bodyPr/>
        <a:lstStyle/>
        <a:p>
          <a:r>
            <a:rPr lang="en-GB" dirty="0" smtClean="0">
              <a:solidFill>
                <a:schemeClr val="tx1"/>
              </a:solidFill>
            </a:rPr>
            <a:t>Sexual Abuse</a:t>
          </a:r>
          <a:endParaRPr lang="en-GB" dirty="0">
            <a:solidFill>
              <a:schemeClr val="tx1"/>
            </a:solidFill>
          </a:endParaRPr>
        </a:p>
      </dgm:t>
    </dgm:pt>
    <dgm:pt modelId="{7A037167-EC77-4C02-AC70-C67FC501D331}" type="parTrans" cxnId="{D5AFC8AE-B15F-4625-9A09-BAE0BAE556CA}">
      <dgm:prSet/>
      <dgm:spPr/>
      <dgm:t>
        <a:bodyPr/>
        <a:lstStyle/>
        <a:p>
          <a:endParaRPr lang="en-GB"/>
        </a:p>
      </dgm:t>
    </dgm:pt>
    <dgm:pt modelId="{EDFB694D-9121-4BE2-91D9-2DB389CCB80D}" type="sibTrans" cxnId="{D5AFC8AE-B15F-4625-9A09-BAE0BAE556CA}">
      <dgm:prSet/>
      <dgm:spPr/>
      <dgm:t>
        <a:bodyPr/>
        <a:lstStyle/>
        <a:p>
          <a:endParaRPr lang="en-GB"/>
        </a:p>
      </dgm:t>
    </dgm:pt>
    <dgm:pt modelId="{60FA31DC-6DA5-47BF-A622-1915D7B99DF6}" type="pres">
      <dgm:prSet presAssocID="{FD94B3D2-62F2-4642-8570-B0B8B31125BF}" presName="Name0" presStyleCnt="0">
        <dgm:presLayoutVars>
          <dgm:chMax val="1"/>
          <dgm:dir/>
          <dgm:animLvl val="ctr"/>
          <dgm:resizeHandles val="exact"/>
        </dgm:presLayoutVars>
      </dgm:prSet>
      <dgm:spPr/>
      <dgm:t>
        <a:bodyPr/>
        <a:lstStyle/>
        <a:p>
          <a:endParaRPr lang="en-GB"/>
        </a:p>
      </dgm:t>
    </dgm:pt>
    <dgm:pt modelId="{BA9DF639-FFC6-42CF-8D06-0FC58A41B99E}" type="pres">
      <dgm:prSet presAssocID="{EB64EC98-EA5B-4A35-B7EE-C8FCCB695D43}" presName="centerShape" presStyleLbl="node0" presStyleIdx="0" presStyleCnt="1"/>
      <dgm:spPr/>
      <dgm:t>
        <a:bodyPr/>
        <a:lstStyle/>
        <a:p>
          <a:endParaRPr lang="en-GB"/>
        </a:p>
      </dgm:t>
    </dgm:pt>
    <dgm:pt modelId="{28A1E152-AC2A-4E29-A629-55CD591886FF}" type="pres">
      <dgm:prSet presAssocID="{D8DF294D-8100-492E-9FFB-2C84DFB0A0D1}" presName="parTrans" presStyleLbl="sibTrans2D1" presStyleIdx="0" presStyleCnt="4"/>
      <dgm:spPr/>
      <dgm:t>
        <a:bodyPr/>
        <a:lstStyle/>
        <a:p>
          <a:endParaRPr lang="en-GB"/>
        </a:p>
      </dgm:t>
    </dgm:pt>
    <dgm:pt modelId="{791DE6A6-C6BC-4681-9E40-DC8D23911970}" type="pres">
      <dgm:prSet presAssocID="{D8DF294D-8100-492E-9FFB-2C84DFB0A0D1}" presName="connectorText" presStyleLbl="sibTrans2D1" presStyleIdx="0" presStyleCnt="4"/>
      <dgm:spPr/>
      <dgm:t>
        <a:bodyPr/>
        <a:lstStyle/>
        <a:p>
          <a:endParaRPr lang="en-GB"/>
        </a:p>
      </dgm:t>
    </dgm:pt>
    <dgm:pt modelId="{0F00068D-476D-4F3E-A2E4-1DC466161716}" type="pres">
      <dgm:prSet presAssocID="{403133F0-B9A0-4280-AFC9-5FA2014B8F35}" presName="node" presStyleLbl="node1" presStyleIdx="0" presStyleCnt="4" custScaleX="126615">
        <dgm:presLayoutVars>
          <dgm:bulletEnabled val="1"/>
        </dgm:presLayoutVars>
      </dgm:prSet>
      <dgm:spPr/>
      <dgm:t>
        <a:bodyPr/>
        <a:lstStyle/>
        <a:p>
          <a:endParaRPr lang="en-GB"/>
        </a:p>
      </dgm:t>
    </dgm:pt>
    <dgm:pt modelId="{E9FCAC41-CB41-48D7-8134-6A5F7E59DEA7}" type="pres">
      <dgm:prSet presAssocID="{0286DB46-72AD-4691-9DE2-98961D384EBA}" presName="parTrans" presStyleLbl="sibTrans2D1" presStyleIdx="1" presStyleCnt="4"/>
      <dgm:spPr/>
      <dgm:t>
        <a:bodyPr/>
        <a:lstStyle/>
        <a:p>
          <a:endParaRPr lang="en-GB"/>
        </a:p>
      </dgm:t>
    </dgm:pt>
    <dgm:pt modelId="{61BC9403-FE4E-4C0B-B912-5D4EC58650A2}" type="pres">
      <dgm:prSet presAssocID="{0286DB46-72AD-4691-9DE2-98961D384EBA}" presName="connectorText" presStyleLbl="sibTrans2D1" presStyleIdx="1" presStyleCnt="4"/>
      <dgm:spPr/>
      <dgm:t>
        <a:bodyPr/>
        <a:lstStyle/>
        <a:p>
          <a:endParaRPr lang="en-GB"/>
        </a:p>
      </dgm:t>
    </dgm:pt>
    <dgm:pt modelId="{27136314-370B-4C0C-8E10-E00AAA3F5F66}" type="pres">
      <dgm:prSet presAssocID="{2DA42322-E9BB-4011-961C-510966825FE7}" presName="node" presStyleLbl="node1" presStyleIdx="1" presStyleCnt="4" custScaleX="92852" custScaleY="134034" custRadScaleRad="101293" custRadScaleInc="-5605">
        <dgm:presLayoutVars>
          <dgm:bulletEnabled val="1"/>
        </dgm:presLayoutVars>
      </dgm:prSet>
      <dgm:spPr/>
      <dgm:t>
        <a:bodyPr/>
        <a:lstStyle/>
        <a:p>
          <a:endParaRPr lang="en-GB"/>
        </a:p>
      </dgm:t>
    </dgm:pt>
    <dgm:pt modelId="{AC7D13CB-0527-4D5F-B86D-7B7FEE88E240}" type="pres">
      <dgm:prSet presAssocID="{9291D2CD-5F41-48A0-AE03-70DDB2CCA7D2}" presName="parTrans" presStyleLbl="sibTrans2D1" presStyleIdx="2" presStyleCnt="4"/>
      <dgm:spPr/>
      <dgm:t>
        <a:bodyPr/>
        <a:lstStyle/>
        <a:p>
          <a:endParaRPr lang="en-GB"/>
        </a:p>
      </dgm:t>
    </dgm:pt>
    <dgm:pt modelId="{168565C8-5DF0-42F4-88F3-BD028C4BC685}" type="pres">
      <dgm:prSet presAssocID="{9291D2CD-5F41-48A0-AE03-70DDB2CCA7D2}" presName="connectorText" presStyleLbl="sibTrans2D1" presStyleIdx="2" presStyleCnt="4"/>
      <dgm:spPr/>
      <dgm:t>
        <a:bodyPr/>
        <a:lstStyle/>
        <a:p>
          <a:endParaRPr lang="en-GB"/>
        </a:p>
      </dgm:t>
    </dgm:pt>
    <dgm:pt modelId="{2D25E1C5-A460-493C-977B-50733447F2F4}" type="pres">
      <dgm:prSet presAssocID="{CDEBA5E8-E78D-4B47-9558-041C76DFC031}" presName="node" presStyleLbl="node1" presStyleIdx="2" presStyleCnt="4" custScaleX="126615">
        <dgm:presLayoutVars>
          <dgm:bulletEnabled val="1"/>
        </dgm:presLayoutVars>
      </dgm:prSet>
      <dgm:spPr/>
      <dgm:t>
        <a:bodyPr/>
        <a:lstStyle/>
        <a:p>
          <a:endParaRPr lang="en-GB"/>
        </a:p>
      </dgm:t>
    </dgm:pt>
    <dgm:pt modelId="{39D256FC-840D-4D9C-9C72-EB417A35189A}" type="pres">
      <dgm:prSet presAssocID="{7A037167-EC77-4C02-AC70-C67FC501D331}" presName="parTrans" presStyleLbl="sibTrans2D1" presStyleIdx="3" presStyleCnt="4"/>
      <dgm:spPr/>
      <dgm:t>
        <a:bodyPr/>
        <a:lstStyle/>
        <a:p>
          <a:endParaRPr lang="en-GB"/>
        </a:p>
      </dgm:t>
    </dgm:pt>
    <dgm:pt modelId="{ECB084A7-0AA2-4FBA-8F5D-127D28DCAEB9}" type="pres">
      <dgm:prSet presAssocID="{7A037167-EC77-4C02-AC70-C67FC501D331}" presName="connectorText" presStyleLbl="sibTrans2D1" presStyleIdx="3" presStyleCnt="4"/>
      <dgm:spPr/>
      <dgm:t>
        <a:bodyPr/>
        <a:lstStyle/>
        <a:p>
          <a:endParaRPr lang="en-GB"/>
        </a:p>
      </dgm:t>
    </dgm:pt>
    <dgm:pt modelId="{920D289B-AA09-46B7-9009-691ED82149D8}" type="pres">
      <dgm:prSet presAssocID="{C2926A9F-E13A-4DF0-83FF-F558B40D8B81}" presName="node" presStyleLbl="node1" presStyleIdx="3" presStyleCnt="4" custScaleX="128449" custScaleY="109059">
        <dgm:presLayoutVars>
          <dgm:bulletEnabled val="1"/>
        </dgm:presLayoutVars>
      </dgm:prSet>
      <dgm:spPr/>
      <dgm:t>
        <a:bodyPr/>
        <a:lstStyle/>
        <a:p>
          <a:endParaRPr lang="en-GB"/>
        </a:p>
      </dgm:t>
    </dgm:pt>
  </dgm:ptLst>
  <dgm:cxnLst>
    <dgm:cxn modelId="{BD66BCBE-DEBA-4ACB-BC47-D9E5D702B977}" srcId="{EB64EC98-EA5B-4A35-B7EE-C8FCCB695D43}" destId="{CDEBA5E8-E78D-4B47-9558-041C76DFC031}" srcOrd="2" destOrd="0" parTransId="{9291D2CD-5F41-48A0-AE03-70DDB2CCA7D2}" sibTransId="{CF49D8D4-0A99-4549-AAA4-04197DA3C179}"/>
    <dgm:cxn modelId="{696E99B7-5FBB-41CA-8A4B-2F28A254A8D5}" srcId="{EB64EC98-EA5B-4A35-B7EE-C8FCCB695D43}" destId="{403133F0-B9A0-4280-AFC9-5FA2014B8F35}" srcOrd="0" destOrd="0" parTransId="{D8DF294D-8100-492E-9FFB-2C84DFB0A0D1}" sibTransId="{A09DC1AE-10FB-4BDC-AD59-4CB89B5D7C51}"/>
    <dgm:cxn modelId="{388353DF-F710-4FEB-9F7E-FFF23A432322}" type="presOf" srcId="{CDEBA5E8-E78D-4B47-9558-041C76DFC031}" destId="{2D25E1C5-A460-493C-977B-50733447F2F4}" srcOrd="0" destOrd="0" presId="urn:microsoft.com/office/officeart/2005/8/layout/radial5"/>
    <dgm:cxn modelId="{618A5F13-60AB-44E3-B134-46BDD083E0FF}" type="presOf" srcId="{FD94B3D2-62F2-4642-8570-B0B8B31125BF}" destId="{60FA31DC-6DA5-47BF-A622-1915D7B99DF6}" srcOrd="0" destOrd="0" presId="urn:microsoft.com/office/officeart/2005/8/layout/radial5"/>
    <dgm:cxn modelId="{DC830CED-0E81-46AF-8B8D-55711E506D93}" type="presOf" srcId="{D8DF294D-8100-492E-9FFB-2C84DFB0A0D1}" destId="{791DE6A6-C6BC-4681-9E40-DC8D23911970}" srcOrd="1" destOrd="0" presId="urn:microsoft.com/office/officeart/2005/8/layout/radial5"/>
    <dgm:cxn modelId="{A6546CA7-EAAB-4A8E-8FE4-5D45CE4FAA49}" type="presOf" srcId="{2DA42322-E9BB-4011-961C-510966825FE7}" destId="{27136314-370B-4C0C-8E10-E00AAA3F5F66}" srcOrd="0" destOrd="0" presId="urn:microsoft.com/office/officeart/2005/8/layout/radial5"/>
    <dgm:cxn modelId="{45A449DD-134E-45AD-8FB4-2CB790F47350}" type="presOf" srcId="{7A037167-EC77-4C02-AC70-C67FC501D331}" destId="{ECB084A7-0AA2-4FBA-8F5D-127D28DCAEB9}" srcOrd="1" destOrd="0" presId="urn:microsoft.com/office/officeart/2005/8/layout/radial5"/>
    <dgm:cxn modelId="{82BBB12E-91BF-45A0-B215-883C6AD80F55}" type="presOf" srcId="{D8DF294D-8100-492E-9FFB-2C84DFB0A0D1}" destId="{28A1E152-AC2A-4E29-A629-55CD591886FF}" srcOrd="0" destOrd="0" presId="urn:microsoft.com/office/officeart/2005/8/layout/radial5"/>
    <dgm:cxn modelId="{09790A33-BB3F-4B28-9FFD-400C3F1095E5}" type="presOf" srcId="{0286DB46-72AD-4691-9DE2-98961D384EBA}" destId="{61BC9403-FE4E-4C0B-B912-5D4EC58650A2}" srcOrd="1" destOrd="0" presId="urn:microsoft.com/office/officeart/2005/8/layout/radial5"/>
    <dgm:cxn modelId="{D013FC3D-F4C5-4D02-8F77-DF26FF75AB82}" srcId="{FD94B3D2-62F2-4642-8570-B0B8B31125BF}" destId="{EB64EC98-EA5B-4A35-B7EE-C8FCCB695D43}" srcOrd="0" destOrd="0" parTransId="{ABD78728-0685-4EAF-9C5B-CE68338CD6D1}" sibTransId="{6F62FF92-6873-4A99-93F3-F34CEB4B6AE2}"/>
    <dgm:cxn modelId="{255212E9-B7AD-4681-ADC7-4265FB46BE53}" type="presOf" srcId="{C2926A9F-E13A-4DF0-83FF-F558B40D8B81}" destId="{920D289B-AA09-46B7-9009-691ED82149D8}" srcOrd="0" destOrd="0" presId="urn:microsoft.com/office/officeart/2005/8/layout/radial5"/>
    <dgm:cxn modelId="{E5DF854E-51FD-477D-AC1E-44B57FD9D439}" type="presOf" srcId="{9291D2CD-5F41-48A0-AE03-70DDB2CCA7D2}" destId="{AC7D13CB-0527-4D5F-B86D-7B7FEE88E240}" srcOrd="0" destOrd="0" presId="urn:microsoft.com/office/officeart/2005/8/layout/radial5"/>
    <dgm:cxn modelId="{CC562416-AF9C-412A-AA4F-CD14FD4AA5F2}" type="presOf" srcId="{0286DB46-72AD-4691-9DE2-98961D384EBA}" destId="{E9FCAC41-CB41-48D7-8134-6A5F7E59DEA7}" srcOrd="0" destOrd="0" presId="urn:microsoft.com/office/officeart/2005/8/layout/radial5"/>
    <dgm:cxn modelId="{9A3BF6C1-B5C0-4227-81BB-621335F852F9}" type="presOf" srcId="{403133F0-B9A0-4280-AFC9-5FA2014B8F35}" destId="{0F00068D-476D-4F3E-A2E4-1DC466161716}" srcOrd="0" destOrd="0" presId="urn:microsoft.com/office/officeart/2005/8/layout/radial5"/>
    <dgm:cxn modelId="{49DDBE4D-3D6F-45FF-910E-1FD5872BA57D}" type="presOf" srcId="{7A037167-EC77-4C02-AC70-C67FC501D331}" destId="{39D256FC-840D-4D9C-9C72-EB417A35189A}" srcOrd="0" destOrd="0" presId="urn:microsoft.com/office/officeart/2005/8/layout/radial5"/>
    <dgm:cxn modelId="{E5774187-6101-4195-823B-5C82F06E9965}" type="presOf" srcId="{EB64EC98-EA5B-4A35-B7EE-C8FCCB695D43}" destId="{BA9DF639-FFC6-42CF-8D06-0FC58A41B99E}" srcOrd="0" destOrd="0" presId="urn:microsoft.com/office/officeart/2005/8/layout/radial5"/>
    <dgm:cxn modelId="{FAA6523A-AD22-4E44-A8A4-E8D91FD26986}" type="presOf" srcId="{9291D2CD-5F41-48A0-AE03-70DDB2CCA7D2}" destId="{168565C8-5DF0-42F4-88F3-BD028C4BC685}" srcOrd="1" destOrd="0" presId="urn:microsoft.com/office/officeart/2005/8/layout/radial5"/>
    <dgm:cxn modelId="{E78EDFA7-5389-48A1-82EB-3499A74FB394}" srcId="{EB64EC98-EA5B-4A35-B7EE-C8FCCB695D43}" destId="{2DA42322-E9BB-4011-961C-510966825FE7}" srcOrd="1" destOrd="0" parTransId="{0286DB46-72AD-4691-9DE2-98961D384EBA}" sibTransId="{63FD9E61-9489-492B-ABB0-9208F8D2C242}"/>
    <dgm:cxn modelId="{D5AFC8AE-B15F-4625-9A09-BAE0BAE556CA}" srcId="{EB64EC98-EA5B-4A35-B7EE-C8FCCB695D43}" destId="{C2926A9F-E13A-4DF0-83FF-F558B40D8B81}" srcOrd="3" destOrd="0" parTransId="{7A037167-EC77-4C02-AC70-C67FC501D331}" sibTransId="{EDFB694D-9121-4BE2-91D9-2DB389CCB80D}"/>
    <dgm:cxn modelId="{D59E21FF-3F40-4AF8-B1AE-9175AD489219}" type="presParOf" srcId="{60FA31DC-6DA5-47BF-A622-1915D7B99DF6}" destId="{BA9DF639-FFC6-42CF-8D06-0FC58A41B99E}" srcOrd="0" destOrd="0" presId="urn:microsoft.com/office/officeart/2005/8/layout/radial5"/>
    <dgm:cxn modelId="{26C3574A-B778-4561-8A94-1568899F385E}" type="presParOf" srcId="{60FA31DC-6DA5-47BF-A622-1915D7B99DF6}" destId="{28A1E152-AC2A-4E29-A629-55CD591886FF}" srcOrd="1" destOrd="0" presId="urn:microsoft.com/office/officeart/2005/8/layout/radial5"/>
    <dgm:cxn modelId="{74BEE4A6-11E3-4780-80BC-324B6F8A765D}" type="presParOf" srcId="{28A1E152-AC2A-4E29-A629-55CD591886FF}" destId="{791DE6A6-C6BC-4681-9E40-DC8D23911970}" srcOrd="0" destOrd="0" presId="urn:microsoft.com/office/officeart/2005/8/layout/radial5"/>
    <dgm:cxn modelId="{CDA459F5-0C80-4838-863E-0D8C8A2D1CF0}" type="presParOf" srcId="{60FA31DC-6DA5-47BF-A622-1915D7B99DF6}" destId="{0F00068D-476D-4F3E-A2E4-1DC466161716}" srcOrd="2" destOrd="0" presId="urn:microsoft.com/office/officeart/2005/8/layout/radial5"/>
    <dgm:cxn modelId="{6C47A455-87B7-4C88-909A-767CFE68A884}" type="presParOf" srcId="{60FA31DC-6DA5-47BF-A622-1915D7B99DF6}" destId="{E9FCAC41-CB41-48D7-8134-6A5F7E59DEA7}" srcOrd="3" destOrd="0" presId="urn:microsoft.com/office/officeart/2005/8/layout/radial5"/>
    <dgm:cxn modelId="{22BFDB32-676C-47AE-9762-0128A7E9FEA6}" type="presParOf" srcId="{E9FCAC41-CB41-48D7-8134-6A5F7E59DEA7}" destId="{61BC9403-FE4E-4C0B-B912-5D4EC58650A2}" srcOrd="0" destOrd="0" presId="urn:microsoft.com/office/officeart/2005/8/layout/radial5"/>
    <dgm:cxn modelId="{1194F477-0BCF-4F0E-AE2F-CF708E336140}" type="presParOf" srcId="{60FA31DC-6DA5-47BF-A622-1915D7B99DF6}" destId="{27136314-370B-4C0C-8E10-E00AAA3F5F66}" srcOrd="4" destOrd="0" presId="urn:microsoft.com/office/officeart/2005/8/layout/radial5"/>
    <dgm:cxn modelId="{87394DF6-1918-4323-A830-D928459C169D}" type="presParOf" srcId="{60FA31DC-6DA5-47BF-A622-1915D7B99DF6}" destId="{AC7D13CB-0527-4D5F-B86D-7B7FEE88E240}" srcOrd="5" destOrd="0" presId="urn:microsoft.com/office/officeart/2005/8/layout/radial5"/>
    <dgm:cxn modelId="{FE794492-9188-4905-B2C4-F862901FC086}" type="presParOf" srcId="{AC7D13CB-0527-4D5F-B86D-7B7FEE88E240}" destId="{168565C8-5DF0-42F4-88F3-BD028C4BC685}" srcOrd="0" destOrd="0" presId="urn:microsoft.com/office/officeart/2005/8/layout/radial5"/>
    <dgm:cxn modelId="{9D0879A8-744F-49DC-A427-C23214708EC3}" type="presParOf" srcId="{60FA31DC-6DA5-47BF-A622-1915D7B99DF6}" destId="{2D25E1C5-A460-493C-977B-50733447F2F4}" srcOrd="6" destOrd="0" presId="urn:microsoft.com/office/officeart/2005/8/layout/radial5"/>
    <dgm:cxn modelId="{66CF6A81-C650-43DC-9DE8-9B6CF61BA973}" type="presParOf" srcId="{60FA31DC-6DA5-47BF-A622-1915D7B99DF6}" destId="{39D256FC-840D-4D9C-9C72-EB417A35189A}" srcOrd="7" destOrd="0" presId="urn:microsoft.com/office/officeart/2005/8/layout/radial5"/>
    <dgm:cxn modelId="{E9A56E46-CA46-42F3-83AD-80598462D322}" type="presParOf" srcId="{39D256FC-840D-4D9C-9C72-EB417A35189A}" destId="{ECB084A7-0AA2-4FBA-8F5D-127D28DCAEB9}" srcOrd="0" destOrd="0" presId="urn:microsoft.com/office/officeart/2005/8/layout/radial5"/>
    <dgm:cxn modelId="{E99E673A-75E5-43C6-B6F0-52BB3DC2C597}" type="presParOf" srcId="{60FA31DC-6DA5-47BF-A622-1915D7B99DF6}" destId="{920D289B-AA09-46B7-9009-691ED82149D8}" srcOrd="8" destOrd="0" presId="urn:microsoft.com/office/officeart/2005/8/layout/radial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9DF639-FFC6-42CF-8D06-0FC58A41B99E}">
      <dsp:nvSpPr>
        <dsp:cNvPr id="0" name=""/>
        <dsp:cNvSpPr/>
      </dsp:nvSpPr>
      <dsp:spPr>
        <a:xfrm>
          <a:off x="3781762" y="1766385"/>
          <a:ext cx="856666" cy="856666"/>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rPr>
            <a:t>Abuse</a:t>
          </a:r>
          <a:endParaRPr lang="en-GB" sz="1700" kern="1200" dirty="0">
            <a:solidFill>
              <a:schemeClr val="tx1"/>
            </a:solidFill>
          </a:endParaRPr>
        </a:p>
      </dsp:txBody>
      <dsp:txXfrm>
        <a:off x="3907218" y="1891841"/>
        <a:ext cx="605754" cy="605754"/>
      </dsp:txXfrm>
    </dsp:sp>
    <dsp:sp modelId="{28A1E152-AC2A-4E29-A629-55CD591886FF}">
      <dsp:nvSpPr>
        <dsp:cNvPr id="0" name=""/>
        <dsp:cNvSpPr/>
      </dsp:nvSpPr>
      <dsp:spPr>
        <a:xfrm rot="16200000">
          <a:off x="4037371" y="1254210"/>
          <a:ext cx="345449"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89189" y="1384450"/>
        <a:ext cx="241814" cy="235267"/>
      </dsp:txXfrm>
    </dsp:sp>
    <dsp:sp modelId="{0F00068D-476D-4F3E-A2E4-1DC466161716}">
      <dsp:nvSpPr>
        <dsp:cNvPr id="0" name=""/>
        <dsp:cNvSpPr/>
      </dsp:nvSpPr>
      <dsp:spPr>
        <a:xfrm>
          <a:off x="3532178" y="43760"/>
          <a:ext cx="1355835" cy="10708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Physical Abuse</a:t>
          </a:r>
          <a:endParaRPr lang="en-GB" sz="1600" kern="1200" dirty="0">
            <a:solidFill>
              <a:schemeClr val="tx1"/>
            </a:solidFill>
          </a:endParaRPr>
        </a:p>
      </dsp:txBody>
      <dsp:txXfrm>
        <a:off x="3730735" y="200580"/>
        <a:ext cx="958721" cy="757193"/>
      </dsp:txXfrm>
    </dsp:sp>
    <dsp:sp modelId="{E9FCAC41-CB41-48D7-8134-6A5F7E59DEA7}">
      <dsp:nvSpPr>
        <dsp:cNvPr id="0" name=""/>
        <dsp:cNvSpPr/>
      </dsp:nvSpPr>
      <dsp:spPr>
        <a:xfrm rot="21448665">
          <a:off x="4794034" y="1964644"/>
          <a:ext cx="376671"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794089" y="2045552"/>
        <a:ext cx="263670" cy="235267"/>
      </dsp:txXfrm>
    </dsp:sp>
    <dsp:sp modelId="{27136314-370B-4C0C-8E10-E00AAA3F5F66}">
      <dsp:nvSpPr>
        <dsp:cNvPr id="0" name=""/>
        <dsp:cNvSpPr/>
      </dsp:nvSpPr>
      <dsp:spPr>
        <a:xfrm>
          <a:off x="5347795" y="1405063"/>
          <a:ext cx="994290" cy="143528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Neglec</a:t>
          </a:r>
          <a:r>
            <a:rPr lang="en-GB" sz="1600" kern="1200" dirty="0" smtClean="0"/>
            <a:t>t</a:t>
          </a:r>
          <a:endParaRPr lang="en-GB" sz="1600" kern="1200" dirty="0"/>
        </a:p>
      </dsp:txBody>
      <dsp:txXfrm>
        <a:off x="5493405" y="1615255"/>
        <a:ext cx="703070" cy="1014896"/>
      </dsp:txXfrm>
    </dsp:sp>
    <dsp:sp modelId="{AC7D13CB-0527-4D5F-B86D-7B7FEE88E240}">
      <dsp:nvSpPr>
        <dsp:cNvPr id="0" name=""/>
        <dsp:cNvSpPr/>
      </dsp:nvSpPr>
      <dsp:spPr>
        <a:xfrm rot="5400000">
          <a:off x="4037371" y="2743114"/>
          <a:ext cx="345449"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a:off x="4089189" y="2769719"/>
        <a:ext cx="241814" cy="235267"/>
      </dsp:txXfrm>
    </dsp:sp>
    <dsp:sp modelId="{2D25E1C5-A460-493C-977B-50733447F2F4}">
      <dsp:nvSpPr>
        <dsp:cNvPr id="0" name=""/>
        <dsp:cNvSpPr/>
      </dsp:nvSpPr>
      <dsp:spPr>
        <a:xfrm>
          <a:off x="3532178" y="3274843"/>
          <a:ext cx="1355835" cy="1070833"/>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Emotional Abuse</a:t>
          </a:r>
          <a:endParaRPr lang="en-GB" sz="1600" kern="1200" dirty="0">
            <a:solidFill>
              <a:schemeClr val="tx1"/>
            </a:solidFill>
          </a:endParaRPr>
        </a:p>
      </dsp:txBody>
      <dsp:txXfrm>
        <a:off x="3730735" y="3431663"/>
        <a:ext cx="958721" cy="757193"/>
      </dsp:txXfrm>
    </dsp:sp>
    <dsp:sp modelId="{39D256FC-840D-4D9C-9C72-EB417A35189A}">
      <dsp:nvSpPr>
        <dsp:cNvPr id="0" name=""/>
        <dsp:cNvSpPr/>
      </dsp:nvSpPr>
      <dsp:spPr>
        <a:xfrm rot="10800000">
          <a:off x="3407159" y="1998662"/>
          <a:ext cx="264719" cy="39211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GB" sz="1400" kern="1200"/>
        </a:p>
      </dsp:txBody>
      <dsp:txXfrm rot="10800000">
        <a:off x="3486575" y="2077084"/>
        <a:ext cx="185303" cy="235267"/>
      </dsp:txXfrm>
    </dsp:sp>
    <dsp:sp modelId="{920D289B-AA09-46B7-9009-691ED82149D8}">
      <dsp:nvSpPr>
        <dsp:cNvPr id="0" name=""/>
        <dsp:cNvSpPr/>
      </dsp:nvSpPr>
      <dsp:spPr>
        <a:xfrm>
          <a:off x="1906817" y="1610798"/>
          <a:ext cx="1375474" cy="116784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solidFill>
                <a:schemeClr val="tx1"/>
              </a:solidFill>
            </a:rPr>
            <a:t>Sexual Abuse</a:t>
          </a:r>
          <a:endParaRPr lang="en-GB" sz="1600" kern="1200" dirty="0">
            <a:solidFill>
              <a:schemeClr val="tx1"/>
            </a:solidFill>
          </a:endParaRPr>
        </a:p>
      </dsp:txBody>
      <dsp:txXfrm>
        <a:off x="2108251" y="1781824"/>
        <a:ext cx="972606" cy="825788"/>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C66D12D-F886-4975-AD75-EE8AD26CD425}" type="datetimeFigureOut">
              <a:rPr lang="en-GB"/>
              <a:pPr>
                <a:defRPr/>
              </a:pPr>
              <a:t>07/09/2017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3B9218A7-943D-4610-ADD0-9F8EB47B7A6C}" type="slidenum">
              <a:rPr lang="en-GB"/>
              <a:pPr>
                <a:defRPr/>
              </a:pPr>
              <a:t>‹#›</a:t>
            </a:fld>
            <a:endParaRPr lang="en-GB"/>
          </a:p>
        </p:txBody>
      </p:sp>
    </p:spTree>
    <p:extLst>
      <p:ext uri="{BB962C8B-B14F-4D97-AF65-F5344CB8AC3E}">
        <p14:creationId xmlns:p14="http://schemas.microsoft.com/office/powerpoint/2010/main" xmlns="" val="341900909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AC758464-2ED2-43ED-9BF4-9C45C2B07EB2}" type="slidenum">
              <a:rPr lang="en-US" altLang="en-US"/>
              <a:pPr eaLnBrk="1" hangingPunct="1"/>
              <a:t>9</a:t>
            </a:fld>
            <a:endParaRPr lang="en-US" altLang="en-US"/>
          </a:p>
        </p:txBody>
      </p:sp>
    </p:spTree>
    <p:extLst>
      <p:ext uri="{BB962C8B-B14F-4D97-AF65-F5344CB8AC3E}">
        <p14:creationId xmlns:p14="http://schemas.microsoft.com/office/powerpoint/2010/main" xmlns="" val="1908535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19B542A1-3A6A-4860-8F1A-1ECE2306F4FC}" type="slidenum">
              <a:rPr lang="en-GB" altLang="en-US" sz="1200" smtClean="0">
                <a:latin typeface="Times New Roman" pitchFamily="18" charset="0"/>
              </a:rPr>
              <a:pPr/>
              <a:t>22</a:t>
            </a:fld>
            <a:endParaRPr lang="en-GB" altLang="en-US" sz="1200" smtClean="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Comic Sans MS" pitchFamily="66" charset="0"/>
            </a:endParaRPr>
          </a:p>
        </p:txBody>
      </p:sp>
    </p:spTree>
    <p:extLst>
      <p:ext uri="{BB962C8B-B14F-4D97-AF65-F5344CB8AC3E}">
        <p14:creationId xmlns:p14="http://schemas.microsoft.com/office/powerpoint/2010/main" xmlns="" val="898564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50E4C787-9C06-4A65-9AC4-60079830A46B}" type="slidenum">
              <a:rPr lang="en-GB" altLang="en-US" sz="1200" smtClean="0">
                <a:latin typeface="Times New Roman" pitchFamily="18" charset="0"/>
              </a:rPr>
              <a:pPr/>
              <a:t>23</a:t>
            </a:fld>
            <a:endParaRPr lang="en-GB" altLang="en-US" sz="1200" smtClean="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z="1400" dirty="0" smtClean="0">
              <a:latin typeface="Comic Sans MS" pitchFamily="66" charset="0"/>
            </a:endParaRPr>
          </a:p>
        </p:txBody>
      </p:sp>
    </p:spTree>
    <p:extLst>
      <p:ext uri="{BB962C8B-B14F-4D97-AF65-F5344CB8AC3E}">
        <p14:creationId xmlns:p14="http://schemas.microsoft.com/office/powerpoint/2010/main" xmlns="" val="27517185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A63D7553-334F-469D-86C3-A9907FA56266}" type="slidenum">
              <a:rPr lang="en-GB" altLang="en-US" sz="1200" smtClean="0">
                <a:latin typeface="Times New Roman" pitchFamily="18" charset="0"/>
              </a:rPr>
              <a:pPr/>
              <a:t>24</a:t>
            </a:fld>
            <a:endParaRPr lang="en-GB" altLang="en-US" sz="1200" smtClean="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sz="1400" dirty="0" smtClean="0">
              <a:latin typeface="Comic Sans MS" pitchFamily="66" charset="0"/>
            </a:endParaRPr>
          </a:p>
        </p:txBody>
      </p:sp>
    </p:spTree>
    <p:extLst>
      <p:ext uri="{BB962C8B-B14F-4D97-AF65-F5344CB8AC3E}">
        <p14:creationId xmlns:p14="http://schemas.microsoft.com/office/powerpoint/2010/main" xmlns="" val="26972341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44588" y="685800"/>
            <a:ext cx="4572000" cy="3429000"/>
          </a:xfrm>
          <a:ln/>
        </p:spPr>
      </p:sp>
      <p:sp>
        <p:nvSpPr>
          <p:cNvPr id="10957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smtClean="0">
              <a:latin typeface="Times New Roman" pitchFamily="18" charset="0"/>
            </a:endParaRPr>
          </a:p>
          <a:p>
            <a:pPr eaLnBrk="1" hangingPunct="1"/>
            <a:r>
              <a:rPr lang="en-GB" altLang="en-US" smtClean="0">
                <a:latin typeface="Arial" pitchFamily="34" charset="0"/>
              </a:rPr>
              <a:t>Specific indicators can be found in the Delegate Workbook</a:t>
            </a:r>
          </a:p>
          <a:p>
            <a:pPr eaLnBrk="1" hangingPunct="1"/>
            <a:endParaRPr lang="en-GB" altLang="en-US" smtClean="0">
              <a:latin typeface="Arial" pitchFamily="34" charset="0"/>
            </a:endParaRPr>
          </a:p>
          <a:p>
            <a:pPr eaLnBrk="1" hangingPunct="1"/>
            <a:r>
              <a:rPr lang="en-GB" altLang="en-US" smtClean="0">
                <a:latin typeface="Arial" pitchFamily="34" charset="0"/>
              </a:rPr>
              <a:t>Remember: the indicators don’t conclusively mean that a child is being abused. However, they are a reason for some concern. There may be simple explanations, but indicators are ‘red flags’ to which adults should pay attention</a:t>
            </a:r>
          </a:p>
          <a:p>
            <a:pPr eaLnBrk="1" hangingPunct="1"/>
            <a:endParaRPr lang="en-GB" altLang="en-US" smtClean="0">
              <a:latin typeface="Arial" pitchFamily="34" charset="0"/>
            </a:endParaRPr>
          </a:p>
          <a:p>
            <a:pPr eaLnBrk="1" hangingPunct="1"/>
            <a:r>
              <a:rPr lang="en-GB" altLang="en-US" smtClean="0">
                <a:latin typeface="Arial" pitchFamily="34" charset="0"/>
              </a:rPr>
              <a:t>Listen to the stories that accompany the indicators…do all the factors ‘match’ or add up? If not note the discrepancies, record sign and pass on </a:t>
            </a:r>
          </a:p>
          <a:p>
            <a:pPr eaLnBrk="1" hangingPunct="1"/>
            <a:endParaRPr lang="en-GB" altLang="en-US" smtClean="0">
              <a:latin typeface="Arial" pitchFamily="34" charset="0"/>
            </a:endParaRPr>
          </a:p>
          <a:p>
            <a:pPr eaLnBrk="1" hangingPunct="1"/>
            <a:r>
              <a:rPr lang="en-GB" altLang="en-US" smtClean="0">
                <a:latin typeface="Arial" pitchFamily="34" charset="0"/>
              </a:rPr>
              <a:t>Indicators are also not specific to individual types of abuse.</a:t>
            </a:r>
          </a:p>
        </p:txBody>
      </p:sp>
    </p:spTree>
    <p:extLst>
      <p:ext uri="{BB962C8B-B14F-4D97-AF65-F5344CB8AC3E}">
        <p14:creationId xmlns:p14="http://schemas.microsoft.com/office/powerpoint/2010/main" xmlns="" val="2083633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baseline="0" dirty="0" smtClean="0"/>
              <a:t>4 MINS. </a:t>
            </a:r>
          </a:p>
          <a:p>
            <a:endParaRPr lang="en-GB" b="1" baseline="0" dirty="0" smtClean="0"/>
          </a:p>
          <a:p>
            <a:r>
              <a:rPr lang="en-GB" b="0" baseline="0" dirty="0" smtClean="0"/>
              <a:t>Read the following definition out to the class. </a:t>
            </a:r>
          </a:p>
          <a:p>
            <a:endParaRPr lang="en-GB"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i="1" dirty="0" smtClean="0">
                <a:solidFill>
                  <a:srgbClr val="344C8B"/>
                </a:solidFill>
                <a:latin typeface="HelveticaNeue MediumCond" pitchFamily="34" charset="0"/>
              </a:rPr>
              <a:t>Cyber bullying is the misuse of digital technologies or communications to bully a person or a group, typically through messages or actions that are threatening and/or intended to cause offence, anxiety or humiliation.</a:t>
            </a:r>
          </a:p>
          <a:p>
            <a:endParaRPr lang="en-GB" b="0" baseline="0" dirty="0" smtClean="0"/>
          </a:p>
          <a:p>
            <a:r>
              <a:rPr lang="en-GB" b="0" baseline="0" dirty="0" smtClean="0"/>
              <a:t>Drawing on the above definition, ask the class for examples of cyber bullying before bringing up the answers (next slide). </a:t>
            </a:r>
            <a:endParaRPr lang="en-GB" b="0" baseline="0" dirty="0"/>
          </a:p>
        </p:txBody>
      </p:sp>
      <p:sp>
        <p:nvSpPr>
          <p:cNvPr id="4" name="Slide Number Placeholder 3"/>
          <p:cNvSpPr>
            <a:spLocks noGrp="1"/>
          </p:cNvSpPr>
          <p:nvPr>
            <p:ph type="sldNum" sz="quarter" idx="10"/>
          </p:nvPr>
        </p:nvSpPr>
        <p:spPr/>
        <p:txBody>
          <a:bodyPr/>
          <a:lstStyle/>
          <a:p>
            <a:fld id="{ECF947B8-0A8A-47BB-90A6-17AE6CDA26CB}" type="slidenum">
              <a:rPr lang="en-GB" smtClean="0"/>
              <a:pPr/>
              <a:t>29</a:t>
            </a:fld>
            <a:endParaRPr lang="en-GB"/>
          </a:p>
        </p:txBody>
      </p:sp>
    </p:spTree>
    <p:extLst>
      <p:ext uri="{BB962C8B-B14F-4D97-AF65-F5344CB8AC3E}">
        <p14:creationId xmlns:p14="http://schemas.microsoft.com/office/powerpoint/2010/main" xmlns="" val="717204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t>
            </a: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70B7361F-1E2A-41CE-B34E-184C38F62B56}" type="slidenum">
              <a:rPr lang="en-US" altLang="en-US"/>
              <a:pPr eaLnBrk="1" hangingPunct="1"/>
              <a:t>32</a:t>
            </a:fld>
            <a:endParaRPr lang="en-US" altLang="en-US"/>
          </a:p>
        </p:txBody>
      </p:sp>
    </p:spTree>
    <p:extLst>
      <p:ext uri="{BB962C8B-B14F-4D97-AF65-F5344CB8AC3E}">
        <p14:creationId xmlns:p14="http://schemas.microsoft.com/office/powerpoint/2010/main" xmlns="" val="197745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1144588" y="685800"/>
            <a:ext cx="4572000" cy="3429000"/>
          </a:xfrm>
          <a:ln/>
        </p:spPr>
      </p:sp>
      <p:sp>
        <p:nvSpPr>
          <p:cNvPr id="1259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Arial" pitchFamily="34" charset="0"/>
            </a:endParaRPr>
          </a:p>
        </p:txBody>
      </p:sp>
    </p:spTree>
    <p:extLst>
      <p:ext uri="{BB962C8B-B14F-4D97-AF65-F5344CB8AC3E}">
        <p14:creationId xmlns:p14="http://schemas.microsoft.com/office/powerpoint/2010/main" xmlns="" val="33663406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59DB814E-894B-42D3-BCDD-678E871C6CFE}" type="slidenum">
              <a:rPr lang="en-US" altLang="en-US"/>
              <a:pPr eaLnBrk="1" hangingPunct="1"/>
              <a:t>35</a:t>
            </a:fld>
            <a:endParaRPr lang="en-US" altLang="en-US"/>
          </a:p>
        </p:txBody>
      </p:sp>
    </p:spTree>
    <p:extLst>
      <p:ext uri="{BB962C8B-B14F-4D97-AF65-F5344CB8AC3E}">
        <p14:creationId xmlns:p14="http://schemas.microsoft.com/office/powerpoint/2010/main" xmlns="" val="237309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Arial" pitchFamily="34" charset="0"/>
              <a:cs typeface="Arial" pitchFamily="34" charset="0"/>
            </a:endParaRPr>
          </a:p>
        </p:txBody>
      </p:sp>
      <p:sp>
        <p:nvSpPr>
          <p:cNvPr id="10854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fld id="{3ED812D2-3884-407B-8772-DDC46B7735F8}" type="slidenum">
              <a:rPr lang="en-GB" altLang="en-US" sz="1200" b="0">
                <a:solidFill>
                  <a:prstClr val="black"/>
                </a:solidFill>
                <a:latin typeface="Times New Roman" pitchFamily="18" charset="0"/>
              </a:rPr>
              <a:pPr eaLnBrk="1" hangingPunct="1"/>
              <a:t>45</a:t>
            </a:fld>
            <a:endParaRPr lang="en-GB" altLang="en-US" sz="1200" b="0">
              <a:solidFill>
                <a:prstClr val="black"/>
              </a:solidFill>
              <a:latin typeface="Times New Roman" pitchFamily="18" charset="0"/>
            </a:endParaRPr>
          </a:p>
        </p:txBody>
      </p:sp>
    </p:spTree>
    <p:extLst>
      <p:ext uri="{BB962C8B-B14F-4D97-AF65-F5344CB8AC3E}">
        <p14:creationId xmlns:p14="http://schemas.microsoft.com/office/powerpoint/2010/main" xmlns="" val="18691308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a:t>
            </a:r>
          </a:p>
          <a:p>
            <a:pPr>
              <a:spcBef>
                <a:spcPct val="0"/>
              </a:spcBef>
            </a:pPr>
            <a:endParaRPr lang="en-US" altLang="en-US" dirty="0" smtClean="0"/>
          </a:p>
          <a:p>
            <a:pPr>
              <a:spcBef>
                <a:spcPct val="0"/>
              </a:spcBef>
            </a:pPr>
            <a:endParaRPr lang="en-US" altLang="en-US" dirty="0" smtClean="0"/>
          </a:p>
          <a:p>
            <a:pPr>
              <a:spcBef>
                <a:spcPct val="0"/>
              </a:spcBef>
            </a:pP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0632CD43-C7A5-4D14-8784-1BD22DB042BF}" type="slidenum">
              <a:rPr lang="en-US" altLang="en-US"/>
              <a:pPr eaLnBrk="1" hangingPunct="1"/>
              <a:t>50</a:t>
            </a:fld>
            <a:endParaRPr lang="en-US" altLang="en-US"/>
          </a:p>
        </p:txBody>
      </p:sp>
    </p:spTree>
    <p:extLst>
      <p:ext uri="{BB962C8B-B14F-4D97-AF65-F5344CB8AC3E}">
        <p14:creationId xmlns:p14="http://schemas.microsoft.com/office/powerpoint/2010/main" xmlns="" val="2251996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CA7AA086-F562-466A-81E6-7E990CAEA509}" type="slidenum">
              <a:rPr lang="en-US" altLang="en-US"/>
              <a:pPr eaLnBrk="1" hangingPunct="1"/>
              <a:t>11</a:t>
            </a:fld>
            <a:endParaRPr lang="en-US" altLang="en-US"/>
          </a:p>
        </p:txBody>
      </p:sp>
    </p:spTree>
    <p:extLst>
      <p:ext uri="{BB962C8B-B14F-4D97-AF65-F5344CB8AC3E}">
        <p14:creationId xmlns:p14="http://schemas.microsoft.com/office/powerpoint/2010/main" xmlns="" val="2957975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8A64DE57-651F-4125-A27F-DD5792476329}" type="slidenum">
              <a:rPr lang="en-US" altLang="en-US"/>
              <a:pPr eaLnBrk="1" hangingPunct="1"/>
              <a:t>51</a:t>
            </a:fld>
            <a:endParaRPr lang="en-US" altLang="en-US"/>
          </a:p>
        </p:txBody>
      </p:sp>
    </p:spTree>
    <p:extLst>
      <p:ext uri="{BB962C8B-B14F-4D97-AF65-F5344CB8AC3E}">
        <p14:creationId xmlns:p14="http://schemas.microsoft.com/office/powerpoint/2010/main" xmlns="" val="6989023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reports upsetting particularly Baby P.</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733F54E5-26B2-493D-8B31-628D35839A6A}" type="slidenum">
              <a:rPr lang="en-US" altLang="en-US"/>
              <a:pPr eaLnBrk="1" hangingPunct="1"/>
              <a:t>52</a:t>
            </a:fld>
            <a:endParaRPr lang="en-US" altLang="en-US"/>
          </a:p>
        </p:txBody>
      </p:sp>
    </p:spTree>
    <p:extLst>
      <p:ext uri="{BB962C8B-B14F-4D97-AF65-F5344CB8AC3E}">
        <p14:creationId xmlns:p14="http://schemas.microsoft.com/office/powerpoint/2010/main" xmlns="" val="3933268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xmlns="" val="29417084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E542FC67-B510-4A0F-8D32-264DE28DAED6}" type="slidenum">
              <a:rPr lang="en-US" altLang="en-US"/>
              <a:pPr eaLnBrk="1" hangingPunct="1"/>
              <a:t>55</a:t>
            </a:fld>
            <a:endParaRPr lang="en-US" altLang="en-US"/>
          </a:p>
        </p:txBody>
      </p:sp>
    </p:spTree>
    <p:extLst>
      <p:ext uri="{BB962C8B-B14F-4D97-AF65-F5344CB8AC3E}">
        <p14:creationId xmlns:p14="http://schemas.microsoft.com/office/powerpoint/2010/main" xmlns="" val="9234865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80000"/>
              </a:lnSpc>
            </a:pPr>
            <a:endParaRPr lang="en-GB" altLang="en-US" sz="1000" dirty="0" smtClean="0">
              <a:latin typeface="Arial" pitchFamily="34" charset="0"/>
            </a:endParaRPr>
          </a:p>
        </p:txBody>
      </p:sp>
    </p:spTree>
    <p:extLst>
      <p:ext uri="{BB962C8B-B14F-4D97-AF65-F5344CB8AC3E}">
        <p14:creationId xmlns:p14="http://schemas.microsoft.com/office/powerpoint/2010/main" xmlns="" val="3816568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Arial" pitchFamily="34" charset="0"/>
            </a:endParaRPr>
          </a:p>
        </p:txBody>
      </p:sp>
    </p:spTree>
    <p:extLst>
      <p:ext uri="{BB962C8B-B14F-4D97-AF65-F5344CB8AC3E}">
        <p14:creationId xmlns:p14="http://schemas.microsoft.com/office/powerpoint/2010/main" xmlns="" val="1823234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1144588" y="685800"/>
            <a:ext cx="4572000" cy="3429000"/>
          </a:xfrm>
          <a:ln/>
        </p:spPr>
      </p:sp>
      <p:sp>
        <p:nvSpPr>
          <p:cNvPr id="12185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b="1" dirty="0" smtClean="0">
              <a:latin typeface="Times New Roman" pitchFamily="18" charset="0"/>
            </a:endParaRPr>
          </a:p>
        </p:txBody>
      </p:sp>
    </p:spTree>
    <p:extLst>
      <p:ext uri="{BB962C8B-B14F-4D97-AF65-F5344CB8AC3E}">
        <p14:creationId xmlns:p14="http://schemas.microsoft.com/office/powerpoint/2010/main" xmlns="" val="439661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1144588" y="685800"/>
            <a:ext cx="4572000" cy="3429000"/>
          </a:xfrm>
          <a:ln/>
        </p:spPr>
      </p:sp>
      <p:sp>
        <p:nvSpPr>
          <p:cNvPr id="13107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GB" altLang="en-US" dirty="0" smtClean="0">
              <a:latin typeface="Arial" pitchFamily="34" charset="0"/>
            </a:endParaRPr>
          </a:p>
        </p:txBody>
      </p:sp>
    </p:spTree>
    <p:extLst>
      <p:ext uri="{BB962C8B-B14F-4D97-AF65-F5344CB8AC3E}">
        <p14:creationId xmlns:p14="http://schemas.microsoft.com/office/powerpoint/2010/main" xmlns="" val="174857519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xfrm>
            <a:off x="1503363" y="685800"/>
            <a:ext cx="3856037" cy="2890838"/>
          </a:xfrm>
          <a:ln/>
        </p:spPr>
      </p:sp>
      <p:sp>
        <p:nvSpPr>
          <p:cNvPr id="138243" name="Rectangle 3"/>
          <p:cNvSpPr>
            <a:spLocks noGrp="1" noChangeArrowheads="1"/>
          </p:cNvSpPr>
          <p:nvPr>
            <p:ph type="body" idx="1"/>
          </p:nvPr>
        </p:nvSpPr>
        <p:spPr>
          <a:xfrm>
            <a:off x="686290" y="3908830"/>
            <a:ext cx="5485420" cy="484033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nSpc>
                <a:spcPct val="90000"/>
              </a:lnSpc>
              <a:buFontTx/>
              <a:buChar char="-"/>
            </a:pPr>
            <a:endParaRPr lang="en-GB" altLang="en-US" dirty="0" smtClean="0">
              <a:latin typeface="Arial" pitchFamily="34" charset="0"/>
            </a:endParaRPr>
          </a:p>
        </p:txBody>
      </p:sp>
    </p:spTree>
    <p:extLst>
      <p:ext uri="{BB962C8B-B14F-4D97-AF65-F5344CB8AC3E}">
        <p14:creationId xmlns:p14="http://schemas.microsoft.com/office/powerpoint/2010/main" xmlns="" val="11046398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A649D219-05F2-489D-B425-598715EA7204}" type="slidenum">
              <a:rPr lang="en-US" altLang="en-US"/>
              <a:pPr eaLnBrk="1" hangingPunct="1"/>
              <a:t>66</a:t>
            </a:fld>
            <a:endParaRPr lang="en-US" altLang="en-US"/>
          </a:p>
        </p:txBody>
      </p:sp>
    </p:spTree>
    <p:extLst>
      <p:ext uri="{BB962C8B-B14F-4D97-AF65-F5344CB8AC3E}">
        <p14:creationId xmlns:p14="http://schemas.microsoft.com/office/powerpoint/2010/main" xmlns="" val="874873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26404094-E70F-4EBA-AA8D-119C30678A6E}" type="slidenum">
              <a:rPr lang="en-GB" altLang="en-US" sz="1200" smtClean="0">
                <a:latin typeface="Times New Roman" pitchFamily="18" charset="0"/>
              </a:rPr>
              <a:pPr/>
              <a:t>15</a:t>
            </a:fld>
            <a:endParaRPr lang="en-GB" altLang="en-US" sz="1200" smtClean="0">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latin typeface="Comic Sans MS" pitchFamily="66" charset="0"/>
            </a:endParaRPr>
          </a:p>
        </p:txBody>
      </p:sp>
    </p:spTree>
    <p:extLst>
      <p:ext uri="{BB962C8B-B14F-4D97-AF65-F5344CB8AC3E}">
        <p14:creationId xmlns:p14="http://schemas.microsoft.com/office/powerpoint/2010/main" xmlns="" val="35998952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Times New Roman" pitchFamily="18" charset="0"/>
                <a:cs typeface="Arial" charset="0"/>
              </a:defRPr>
            </a:lvl1pPr>
            <a:lvl2pPr marL="742950" indent="-285750" eaLnBrk="0" hangingPunct="0">
              <a:defRPr>
                <a:solidFill>
                  <a:schemeClr val="tx1"/>
                </a:solidFill>
                <a:latin typeface="Times New Roman" pitchFamily="18" charset="0"/>
                <a:cs typeface="Arial" charset="0"/>
              </a:defRPr>
            </a:lvl2pPr>
            <a:lvl3pPr marL="1143000" indent="-228600" eaLnBrk="0" hangingPunct="0">
              <a:defRPr>
                <a:solidFill>
                  <a:schemeClr val="tx1"/>
                </a:solidFill>
                <a:latin typeface="Times New Roman" pitchFamily="18" charset="0"/>
                <a:cs typeface="Arial" charset="0"/>
              </a:defRPr>
            </a:lvl3pPr>
            <a:lvl4pPr marL="1600200" indent="-228600" eaLnBrk="0" hangingPunct="0">
              <a:defRPr>
                <a:solidFill>
                  <a:schemeClr val="tx1"/>
                </a:solidFill>
                <a:latin typeface="Times New Roman" pitchFamily="18" charset="0"/>
                <a:cs typeface="Arial" charset="0"/>
              </a:defRPr>
            </a:lvl4pPr>
            <a:lvl5pPr marL="2057400" indent="-228600" eaLnBrk="0" hangingPunct="0">
              <a:defRPr>
                <a:solidFill>
                  <a:schemeClr val="tx1"/>
                </a:solidFill>
                <a:latin typeface="Times New Roman" pitchFamily="18" charset="0"/>
                <a:cs typeface="Arial" charset="0"/>
              </a:defRPr>
            </a:lvl5pPr>
            <a:lvl6pPr marL="2514600" indent="-228600" eaLnBrk="0" fontAlgn="base" hangingPunct="0">
              <a:spcBef>
                <a:spcPct val="0"/>
              </a:spcBef>
              <a:spcAft>
                <a:spcPct val="0"/>
              </a:spcAft>
              <a:defRPr>
                <a:solidFill>
                  <a:schemeClr val="tx1"/>
                </a:solidFill>
                <a:latin typeface="Times New Roman" pitchFamily="18" charset="0"/>
                <a:cs typeface="Arial" charset="0"/>
              </a:defRPr>
            </a:lvl6pPr>
            <a:lvl7pPr marL="2971800" indent="-228600" eaLnBrk="0" fontAlgn="base" hangingPunct="0">
              <a:spcBef>
                <a:spcPct val="0"/>
              </a:spcBef>
              <a:spcAft>
                <a:spcPct val="0"/>
              </a:spcAft>
              <a:defRPr>
                <a:solidFill>
                  <a:schemeClr val="tx1"/>
                </a:solidFill>
                <a:latin typeface="Times New Roman" pitchFamily="18" charset="0"/>
                <a:cs typeface="Arial" charset="0"/>
              </a:defRPr>
            </a:lvl7pPr>
            <a:lvl8pPr marL="3429000" indent="-228600" eaLnBrk="0" fontAlgn="base" hangingPunct="0">
              <a:spcBef>
                <a:spcPct val="0"/>
              </a:spcBef>
              <a:spcAft>
                <a:spcPct val="0"/>
              </a:spcAft>
              <a:defRPr>
                <a:solidFill>
                  <a:schemeClr val="tx1"/>
                </a:solidFill>
                <a:latin typeface="Times New Roman" pitchFamily="18" charset="0"/>
                <a:cs typeface="Arial" charset="0"/>
              </a:defRPr>
            </a:lvl8pPr>
            <a:lvl9pPr marL="3886200" indent="-228600" eaLnBrk="0" fontAlgn="base" hangingPunct="0">
              <a:spcBef>
                <a:spcPct val="0"/>
              </a:spcBef>
              <a:spcAft>
                <a:spcPct val="0"/>
              </a:spcAft>
              <a:defRPr>
                <a:solidFill>
                  <a:schemeClr val="tx1"/>
                </a:solidFill>
                <a:latin typeface="Times New Roman" pitchFamily="18" charset="0"/>
                <a:cs typeface="Arial" charset="0"/>
              </a:defRPr>
            </a:lvl9pPr>
          </a:lstStyle>
          <a:p>
            <a:pPr eaLnBrk="1" hangingPunct="1"/>
            <a:fld id="{40B1783D-D11D-4B66-897F-D885F875D8B3}" type="slidenum">
              <a:rPr lang="en-US" altLang="en-US"/>
              <a:pPr eaLnBrk="1" hangingPunct="1"/>
              <a:t>69</a:t>
            </a:fld>
            <a:endParaRPr lang="en-US" altLang="en-US"/>
          </a:p>
        </p:txBody>
      </p:sp>
    </p:spTree>
    <p:extLst>
      <p:ext uri="{BB962C8B-B14F-4D97-AF65-F5344CB8AC3E}">
        <p14:creationId xmlns:p14="http://schemas.microsoft.com/office/powerpoint/2010/main" xmlns="" val="34626844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latin typeface="Times New Roman" pitchFamily="18" charset="0"/>
            </a:endParaRPr>
          </a:p>
        </p:txBody>
      </p:sp>
    </p:spTree>
    <p:extLst>
      <p:ext uri="{BB962C8B-B14F-4D97-AF65-F5344CB8AC3E}">
        <p14:creationId xmlns:p14="http://schemas.microsoft.com/office/powerpoint/2010/main" xmlns="" val="3029801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0E996E83-D9B4-4ECB-8A02-5BB3B46131BD}" type="slidenum">
              <a:rPr lang="en-GB" altLang="en-US" sz="1200" smtClean="0">
                <a:latin typeface="Times New Roman" pitchFamily="18" charset="0"/>
              </a:rPr>
              <a:pPr/>
              <a:t>16</a:t>
            </a:fld>
            <a:endParaRPr lang="en-GB" altLang="en-US" sz="1200" smtClean="0">
              <a:latin typeface="Times New Roman" pitchFamily="18"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GB" altLang="en-US" dirty="0" smtClean="0"/>
          </a:p>
        </p:txBody>
      </p:sp>
    </p:spTree>
    <p:extLst>
      <p:ext uri="{BB962C8B-B14F-4D97-AF65-F5344CB8AC3E}">
        <p14:creationId xmlns:p14="http://schemas.microsoft.com/office/powerpoint/2010/main" xmlns="" val="4286160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75434AD7-5983-4B80-8FBB-9B5C492377C2}" type="slidenum">
              <a:rPr lang="en-GB" altLang="en-US" sz="1200" smtClean="0">
                <a:latin typeface="Times New Roman" pitchFamily="18" charset="0"/>
              </a:rPr>
              <a:pPr/>
              <a:t>17</a:t>
            </a:fld>
            <a:endParaRPr lang="en-GB" altLang="en-US" sz="1200" smtClean="0">
              <a:latin typeface="Times New Roman" pitchFamily="18" charset="0"/>
            </a:endParaRPr>
          </a:p>
        </p:txBody>
      </p:sp>
    </p:spTree>
    <p:extLst>
      <p:ext uri="{BB962C8B-B14F-4D97-AF65-F5344CB8AC3E}">
        <p14:creationId xmlns:p14="http://schemas.microsoft.com/office/powerpoint/2010/main" xmlns="" val="1547982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E2099F4C-A078-4348-8759-289A9DB3066D}" type="slidenum">
              <a:rPr lang="en-GB" altLang="en-US" sz="1200" smtClean="0">
                <a:latin typeface="Times New Roman" pitchFamily="18" charset="0"/>
              </a:rPr>
              <a:pPr/>
              <a:t>18</a:t>
            </a:fld>
            <a:endParaRPr lang="en-GB" altLang="en-US" sz="1200" smtClean="0">
              <a:latin typeface="Times New Roman" pitchFamily="18" charset="0"/>
            </a:endParaRPr>
          </a:p>
        </p:txBody>
      </p:sp>
    </p:spTree>
    <p:extLst>
      <p:ext uri="{BB962C8B-B14F-4D97-AF65-F5344CB8AC3E}">
        <p14:creationId xmlns:p14="http://schemas.microsoft.com/office/powerpoint/2010/main" xmlns="" val="15304666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580AB62F-E64F-453A-BC44-2BAED8BE092B}" type="slidenum">
              <a:rPr lang="en-GB" altLang="en-US" sz="1200" smtClean="0">
                <a:latin typeface="Times New Roman" pitchFamily="18" charset="0"/>
              </a:rPr>
              <a:pPr/>
              <a:t>19</a:t>
            </a:fld>
            <a:endParaRPr lang="en-GB" altLang="en-US" sz="1200" smtClean="0">
              <a:latin typeface="Times New Roman" pitchFamily="18" charset="0"/>
            </a:endParaRPr>
          </a:p>
        </p:txBody>
      </p:sp>
    </p:spTree>
    <p:extLst>
      <p:ext uri="{BB962C8B-B14F-4D97-AF65-F5344CB8AC3E}">
        <p14:creationId xmlns:p14="http://schemas.microsoft.com/office/powerpoint/2010/main" xmlns="" val="2100110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DFFBC656-059A-438D-A5E3-B254C7E82D90}" type="slidenum">
              <a:rPr lang="en-GB" altLang="en-US" sz="1200" smtClean="0">
                <a:latin typeface="Times New Roman" pitchFamily="18" charset="0"/>
              </a:rPr>
              <a:pPr/>
              <a:t>20</a:t>
            </a:fld>
            <a:endParaRPr lang="en-GB" altLang="en-US" sz="1200" smtClean="0">
              <a:latin typeface="Times New Roman" pitchFamily="18" charset="0"/>
            </a:endParaRPr>
          </a:p>
        </p:txBody>
      </p:sp>
    </p:spTree>
    <p:extLst>
      <p:ext uri="{BB962C8B-B14F-4D97-AF65-F5344CB8AC3E}">
        <p14:creationId xmlns:p14="http://schemas.microsoft.com/office/powerpoint/2010/main" xmlns="" val="2372742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fld id="{ED215E2E-9D2C-4FC7-902B-7149679B8C20}" type="slidenum">
              <a:rPr lang="en-GB" altLang="en-US" sz="1200" smtClean="0">
                <a:latin typeface="Times New Roman" pitchFamily="18" charset="0"/>
              </a:rPr>
              <a:pPr/>
              <a:t>21</a:t>
            </a:fld>
            <a:endParaRPr lang="en-GB" altLang="en-US" sz="1200" smtClean="0">
              <a:latin typeface="Times New Roman" pitchFamily="18" charset="0"/>
            </a:endParaRPr>
          </a:p>
        </p:txBody>
      </p:sp>
    </p:spTree>
    <p:extLst>
      <p:ext uri="{BB962C8B-B14F-4D97-AF65-F5344CB8AC3E}">
        <p14:creationId xmlns:p14="http://schemas.microsoft.com/office/powerpoint/2010/main" xmlns="" val="3140783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F145D04E-E484-412B-84F9-00DA12C5763A}" type="datetimeFigureOut">
              <a:rPr lang="en-GB"/>
              <a:pPr>
                <a:defRPr/>
              </a:pPr>
              <a:t>07/09/2017</a:t>
            </a:fld>
            <a:endParaRPr lang="en-GB"/>
          </a:p>
        </p:txBody>
      </p:sp>
      <p:sp>
        <p:nvSpPr>
          <p:cNvPr id="5" name="Footer Placeholder 18"/>
          <p:cNvSpPr>
            <a:spLocks noGrp="1"/>
          </p:cNvSpPr>
          <p:nvPr>
            <p:ph type="ftr" sz="quarter" idx="11"/>
          </p:nvPr>
        </p:nvSpPr>
        <p:spPr/>
        <p:txBody>
          <a:bodyPr/>
          <a:lstStyle>
            <a:lvl1pPr>
              <a:defRPr/>
            </a:lvl1pPr>
          </a:lstStyle>
          <a:p>
            <a:pPr>
              <a:defRPr/>
            </a:pPr>
            <a:endParaRPr lang="en-GB"/>
          </a:p>
        </p:txBody>
      </p:sp>
      <p:sp>
        <p:nvSpPr>
          <p:cNvPr id="6" name="Slide Number Placeholder 26"/>
          <p:cNvSpPr>
            <a:spLocks noGrp="1"/>
          </p:cNvSpPr>
          <p:nvPr>
            <p:ph type="sldNum" sz="quarter" idx="12"/>
          </p:nvPr>
        </p:nvSpPr>
        <p:spPr/>
        <p:txBody>
          <a:bodyPr/>
          <a:lstStyle>
            <a:lvl1pPr>
              <a:defRPr/>
            </a:lvl1pPr>
          </a:lstStyle>
          <a:p>
            <a:pPr>
              <a:defRPr/>
            </a:pPr>
            <a:fld id="{D0CB84A1-7A21-42BC-A839-544DE7B52DEB}" type="slidenum">
              <a:rPr lang="en-GB"/>
              <a:pPr>
                <a:defRPr/>
              </a:pPr>
              <a:t>‹#›</a:t>
            </a:fld>
            <a:endParaRPr lang="en-GB"/>
          </a:p>
        </p:txBody>
      </p:sp>
    </p:spTree>
    <p:extLst>
      <p:ext uri="{BB962C8B-B14F-4D97-AF65-F5344CB8AC3E}">
        <p14:creationId xmlns:p14="http://schemas.microsoft.com/office/powerpoint/2010/main" xmlns="" val="240267851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71A119B-C781-454E-8FF4-B6F87697E1D5}" type="datetimeFigureOut">
              <a:rPr lang="en-GB"/>
              <a:pPr>
                <a:defRPr/>
              </a:pPr>
              <a:t>07/09/2017</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55FD56C4-5B89-45D5-ABF2-09E7934D1D1D}" type="slidenum">
              <a:rPr lang="en-GB"/>
              <a:pPr>
                <a:defRPr/>
              </a:pPr>
              <a:t>‹#›</a:t>
            </a:fld>
            <a:endParaRPr lang="en-GB"/>
          </a:p>
        </p:txBody>
      </p:sp>
    </p:spTree>
    <p:extLst>
      <p:ext uri="{BB962C8B-B14F-4D97-AF65-F5344CB8AC3E}">
        <p14:creationId xmlns:p14="http://schemas.microsoft.com/office/powerpoint/2010/main" xmlns="" val="88905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A92107FD-5BB1-4C1B-9A5F-EE01BDE3075E}" type="datetimeFigureOut">
              <a:rPr lang="en-GB"/>
              <a:pPr>
                <a:defRPr/>
              </a:pPr>
              <a:t>07/09/2017</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87BBB5DB-D4BD-42A7-84FD-622AFC2DED93}" type="slidenum">
              <a:rPr lang="en-GB"/>
              <a:pPr>
                <a:defRPr/>
              </a:pPr>
              <a:t>‹#›</a:t>
            </a:fld>
            <a:endParaRPr lang="en-GB"/>
          </a:p>
        </p:txBody>
      </p:sp>
    </p:spTree>
    <p:extLst>
      <p:ext uri="{BB962C8B-B14F-4D97-AF65-F5344CB8AC3E}">
        <p14:creationId xmlns:p14="http://schemas.microsoft.com/office/powerpoint/2010/main" xmlns="" val="25085079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6252346-0BE6-499E-84A0-BD9FD0B3DB42}" type="slidenum">
              <a:rPr lang="en-GB"/>
              <a:pPr>
                <a:defRPr/>
              </a:pPr>
              <a:t>‹#›</a:t>
            </a:fld>
            <a:endParaRPr lang="en-GB"/>
          </a:p>
        </p:txBody>
      </p:sp>
    </p:spTree>
    <p:extLst>
      <p:ext uri="{BB962C8B-B14F-4D97-AF65-F5344CB8AC3E}">
        <p14:creationId xmlns:p14="http://schemas.microsoft.com/office/powerpoint/2010/main" xmlns="" val="682153631"/>
      </p:ext>
    </p:extLst>
  </p:cSld>
  <p:clrMapOvr>
    <a:masterClrMapping/>
  </p:clrMapOvr>
  <p:transition spd="med">
    <p:cu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040AE99-AB30-4CBB-B5FC-12BF587883C4}" type="slidenum">
              <a:rPr lang="en-GB"/>
              <a:pPr>
                <a:defRPr/>
              </a:pPr>
              <a:t>‹#›</a:t>
            </a:fld>
            <a:endParaRPr lang="en-GB"/>
          </a:p>
        </p:txBody>
      </p:sp>
    </p:spTree>
    <p:extLst>
      <p:ext uri="{BB962C8B-B14F-4D97-AF65-F5344CB8AC3E}">
        <p14:creationId xmlns:p14="http://schemas.microsoft.com/office/powerpoint/2010/main" xmlns="" val="74869549"/>
      </p:ext>
    </p:extLst>
  </p:cSld>
  <p:clrMapOvr>
    <a:masterClrMapping/>
  </p:clrMapOvr>
  <p:transition spd="med">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SmartArt Placeholder 2"/>
          <p:cNvSpPr>
            <a:spLocks noGrp="1"/>
          </p:cNvSpPr>
          <p:nvPr>
            <p:ph type="dgm" idx="1"/>
          </p:nvPr>
        </p:nvSpPr>
        <p:spPr>
          <a:xfrm>
            <a:off x="685800" y="1981200"/>
            <a:ext cx="7772400" cy="4114800"/>
          </a:xfrm>
        </p:spPr>
        <p:txBody>
          <a:bodyPr/>
          <a:lstStyle/>
          <a:p>
            <a:pPr lvl="0"/>
            <a:endParaRPr lang="en-GB" noProof="0" dirty="0"/>
          </a:p>
        </p:txBody>
      </p:sp>
      <p:sp>
        <p:nvSpPr>
          <p:cNvPr id="4" name="Rectangle 4"/>
          <p:cNvSpPr>
            <a:spLocks noGrp="1" noChangeArrowheads="1"/>
          </p:cNvSpPr>
          <p:nvPr>
            <p:ph type="dt" sz="half" idx="10"/>
          </p:nvPr>
        </p:nvSpPr>
        <p:spPr>
          <a:ln/>
        </p:spPr>
        <p:txBody>
          <a:bodyPr/>
          <a:lstStyle>
            <a:lvl1pPr>
              <a:defRPr/>
            </a:lvl1pPr>
          </a:lstStyle>
          <a:p>
            <a:pPr>
              <a:defRPr/>
            </a:pPr>
            <a:fld id="{DA003E6A-E4BB-4775-B98E-B630763C07BD}" type="datetime1">
              <a:rPr lang="en-US" altLang="en-US">
                <a:solidFill>
                  <a:srgbClr val="000000"/>
                </a:solidFill>
              </a:rPr>
              <a:pPr>
                <a:defRPr/>
              </a:pPr>
              <a:t>9/7/2017</a:t>
            </a:fld>
            <a:endParaRPr lang="en-GB" alt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GB"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E307188-05CD-4EAA-BC18-E5D6D4D4AC57}" type="slidenum">
              <a:rPr lang="en-GB">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xmlns="" val="425713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8CA2D17E-62A4-43C4-9DDE-FDE4E830AC40}" type="datetimeFigureOut">
              <a:rPr lang="en-GB"/>
              <a:pPr>
                <a:defRPr/>
              </a:pPr>
              <a:t>07/09/2017</a:t>
            </a:fld>
            <a:endParaRPr lang="en-GB"/>
          </a:p>
        </p:txBody>
      </p:sp>
      <p:sp>
        <p:nvSpPr>
          <p:cNvPr id="5" name="Footer Placeholder 21"/>
          <p:cNvSpPr>
            <a:spLocks noGrp="1"/>
          </p:cNvSpPr>
          <p:nvPr>
            <p:ph type="ftr" sz="quarter" idx="11"/>
          </p:nvPr>
        </p:nvSpPr>
        <p:spPr/>
        <p:txBody>
          <a:bodyPr/>
          <a:lstStyle>
            <a:lvl1pPr>
              <a:defRPr/>
            </a:lvl1pPr>
          </a:lstStyle>
          <a:p>
            <a:pPr>
              <a:defRPr/>
            </a:pPr>
            <a:endParaRPr lang="en-GB"/>
          </a:p>
        </p:txBody>
      </p:sp>
      <p:sp>
        <p:nvSpPr>
          <p:cNvPr id="6" name="Slide Number Placeholder 17"/>
          <p:cNvSpPr>
            <a:spLocks noGrp="1"/>
          </p:cNvSpPr>
          <p:nvPr>
            <p:ph type="sldNum" sz="quarter" idx="12"/>
          </p:nvPr>
        </p:nvSpPr>
        <p:spPr/>
        <p:txBody>
          <a:bodyPr/>
          <a:lstStyle>
            <a:lvl1pPr>
              <a:defRPr/>
            </a:lvl1pPr>
          </a:lstStyle>
          <a:p>
            <a:pPr>
              <a:defRPr/>
            </a:pPr>
            <a:fld id="{39C2518A-CA64-4299-9E20-15E48A0CC578}" type="slidenum">
              <a:rPr lang="en-GB"/>
              <a:pPr>
                <a:defRPr/>
              </a:pPr>
              <a:t>‹#›</a:t>
            </a:fld>
            <a:endParaRPr lang="en-GB"/>
          </a:p>
        </p:txBody>
      </p:sp>
    </p:spTree>
    <p:extLst>
      <p:ext uri="{BB962C8B-B14F-4D97-AF65-F5344CB8AC3E}">
        <p14:creationId xmlns:p14="http://schemas.microsoft.com/office/powerpoint/2010/main" xmlns="" val="3300120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D4380C6-D80F-42D0-BD60-D464B1E8C313}" type="datetimeFigureOut">
              <a:rPr lang="en-GB"/>
              <a:pPr>
                <a:defRPr/>
              </a:pPr>
              <a:t>07/09/2017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4D3186-3942-410E-973E-617CE4625892}" type="slidenum">
              <a:rPr lang="en-GB"/>
              <a:pPr>
                <a:defRPr/>
              </a:pPr>
              <a:t>‹#›</a:t>
            </a:fld>
            <a:endParaRPr lang="en-GB"/>
          </a:p>
        </p:txBody>
      </p:sp>
    </p:spTree>
    <p:extLst>
      <p:ext uri="{BB962C8B-B14F-4D97-AF65-F5344CB8AC3E}">
        <p14:creationId xmlns:p14="http://schemas.microsoft.com/office/powerpoint/2010/main" xmlns="" val="147120898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A51510A3-D73E-4050-A649-9DF3922F5065}" type="datetimeFigureOut">
              <a:rPr lang="en-GB"/>
              <a:pPr>
                <a:defRPr/>
              </a:pPr>
              <a:t>07/09/2017</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F1BB99AE-E393-424D-9AF4-60DEB8080003}" type="slidenum">
              <a:rPr lang="en-GB"/>
              <a:pPr>
                <a:defRPr/>
              </a:pPr>
              <a:t>‹#›</a:t>
            </a:fld>
            <a:endParaRPr lang="en-GB"/>
          </a:p>
        </p:txBody>
      </p:sp>
    </p:spTree>
    <p:extLst>
      <p:ext uri="{BB962C8B-B14F-4D97-AF65-F5344CB8AC3E}">
        <p14:creationId xmlns:p14="http://schemas.microsoft.com/office/powerpoint/2010/main" xmlns="" val="3574946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DAACE07-C2F3-4679-9092-0A9F0F155EFC}" type="datetimeFigureOut">
              <a:rPr lang="en-GB"/>
              <a:pPr>
                <a:defRPr/>
              </a:pPr>
              <a:t>07/09/2017</a:t>
            </a:fld>
            <a:endParaRPr lang="en-GB"/>
          </a:p>
        </p:txBody>
      </p:sp>
      <p:sp>
        <p:nvSpPr>
          <p:cNvPr id="8" name="Footer Placeholder 21"/>
          <p:cNvSpPr>
            <a:spLocks noGrp="1"/>
          </p:cNvSpPr>
          <p:nvPr>
            <p:ph type="ftr" sz="quarter" idx="11"/>
          </p:nvPr>
        </p:nvSpPr>
        <p:spPr/>
        <p:txBody>
          <a:bodyPr/>
          <a:lstStyle>
            <a:lvl1pPr>
              <a:defRPr/>
            </a:lvl1pPr>
          </a:lstStyle>
          <a:p>
            <a:pPr>
              <a:defRPr/>
            </a:pPr>
            <a:endParaRPr lang="en-GB"/>
          </a:p>
        </p:txBody>
      </p:sp>
      <p:sp>
        <p:nvSpPr>
          <p:cNvPr id="9" name="Slide Number Placeholder 17"/>
          <p:cNvSpPr>
            <a:spLocks noGrp="1"/>
          </p:cNvSpPr>
          <p:nvPr>
            <p:ph type="sldNum" sz="quarter" idx="12"/>
          </p:nvPr>
        </p:nvSpPr>
        <p:spPr/>
        <p:txBody>
          <a:bodyPr/>
          <a:lstStyle>
            <a:lvl1pPr>
              <a:defRPr/>
            </a:lvl1pPr>
          </a:lstStyle>
          <a:p>
            <a:pPr>
              <a:defRPr/>
            </a:pPr>
            <a:fld id="{A4647905-CE6B-4DF0-9883-088C592CAB7F}" type="slidenum">
              <a:rPr lang="en-GB"/>
              <a:pPr>
                <a:defRPr/>
              </a:pPr>
              <a:t>‹#›</a:t>
            </a:fld>
            <a:endParaRPr lang="en-GB"/>
          </a:p>
        </p:txBody>
      </p:sp>
    </p:spTree>
    <p:extLst>
      <p:ext uri="{BB962C8B-B14F-4D97-AF65-F5344CB8AC3E}">
        <p14:creationId xmlns:p14="http://schemas.microsoft.com/office/powerpoint/2010/main" xmlns="" val="26231649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06C49275-9217-4E02-A671-1E7F743FA71C}" type="datetimeFigureOut">
              <a:rPr lang="en-GB"/>
              <a:pPr>
                <a:defRPr/>
              </a:pPr>
              <a:t>07/09/2017</a:t>
            </a:fld>
            <a:endParaRPr lang="en-GB"/>
          </a:p>
        </p:txBody>
      </p:sp>
      <p:sp>
        <p:nvSpPr>
          <p:cNvPr id="4" name="Footer Placeholder 21"/>
          <p:cNvSpPr>
            <a:spLocks noGrp="1"/>
          </p:cNvSpPr>
          <p:nvPr>
            <p:ph type="ftr" sz="quarter" idx="11"/>
          </p:nvPr>
        </p:nvSpPr>
        <p:spPr/>
        <p:txBody>
          <a:bodyPr/>
          <a:lstStyle>
            <a:lvl1pPr>
              <a:defRPr/>
            </a:lvl1pPr>
          </a:lstStyle>
          <a:p>
            <a:pPr>
              <a:defRPr/>
            </a:pPr>
            <a:endParaRPr lang="en-GB"/>
          </a:p>
        </p:txBody>
      </p:sp>
      <p:sp>
        <p:nvSpPr>
          <p:cNvPr id="5" name="Slide Number Placeholder 17"/>
          <p:cNvSpPr>
            <a:spLocks noGrp="1"/>
          </p:cNvSpPr>
          <p:nvPr>
            <p:ph type="sldNum" sz="quarter" idx="12"/>
          </p:nvPr>
        </p:nvSpPr>
        <p:spPr/>
        <p:txBody>
          <a:bodyPr/>
          <a:lstStyle>
            <a:lvl1pPr>
              <a:defRPr/>
            </a:lvl1pPr>
          </a:lstStyle>
          <a:p>
            <a:pPr>
              <a:defRPr/>
            </a:pPr>
            <a:fld id="{AF37E4E9-5DDF-4905-BE48-044D24ECAF79}" type="slidenum">
              <a:rPr lang="en-GB"/>
              <a:pPr>
                <a:defRPr/>
              </a:pPr>
              <a:t>‹#›</a:t>
            </a:fld>
            <a:endParaRPr lang="en-GB"/>
          </a:p>
        </p:txBody>
      </p:sp>
    </p:spTree>
    <p:extLst>
      <p:ext uri="{BB962C8B-B14F-4D97-AF65-F5344CB8AC3E}">
        <p14:creationId xmlns:p14="http://schemas.microsoft.com/office/powerpoint/2010/main" xmlns="" val="1512235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3AD7D6DB-A3B8-47EF-AD35-A39E635FCE05}" type="datetimeFigureOut">
              <a:rPr lang="en-GB"/>
              <a:pPr>
                <a:defRPr/>
              </a:pPr>
              <a:t>07/09/2017</a:t>
            </a:fld>
            <a:endParaRPr lang="en-GB"/>
          </a:p>
        </p:txBody>
      </p:sp>
      <p:sp>
        <p:nvSpPr>
          <p:cNvPr id="3" name="Footer Placeholder 21"/>
          <p:cNvSpPr>
            <a:spLocks noGrp="1"/>
          </p:cNvSpPr>
          <p:nvPr>
            <p:ph type="ftr" sz="quarter" idx="11"/>
          </p:nvPr>
        </p:nvSpPr>
        <p:spPr/>
        <p:txBody>
          <a:bodyPr/>
          <a:lstStyle>
            <a:lvl1pPr>
              <a:defRPr/>
            </a:lvl1pPr>
          </a:lstStyle>
          <a:p>
            <a:pPr>
              <a:defRPr/>
            </a:pPr>
            <a:endParaRPr lang="en-GB"/>
          </a:p>
        </p:txBody>
      </p:sp>
      <p:sp>
        <p:nvSpPr>
          <p:cNvPr id="4" name="Slide Number Placeholder 17"/>
          <p:cNvSpPr>
            <a:spLocks noGrp="1"/>
          </p:cNvSpPr>
          <p:nvPr>
            <p:ph type="sldNum" sz="quarter" idx="12"/>
          </p:nvPr>
        </p:nvSpPr>
        <p:spPr/>
        <p:txBody>
          <a:bodyPr/>
          <a:lstStyle>
            <a:lvl1pPr>
              <a:defRPr/>
            </a:lvl1pPr>
          </a:lstStyle>
          <a:p>
            <a:pPr>
              <a:defRPr/>
            </a:pPr>
            <a:fld id="{65F6EBB3-B78B-42FD-84A8-DED6C8F472E2}" type="slidenum">
              <a:rPr lang="en-GB"/>
              <a:pPr>
                <a:defRPr/>
              </a:pPr>
              <a:t>‹#›</a:t>
            </a:fld>
            <a:endParaRPr lang="en-GB"/>
          </a:p>
        </p:txBody>
      </p:sp>
    </p:spTree>
    <p:extLst>
      <p:ext uri="{BB962C8B-B14F-4D97-AF65-F5344CB8AC3E}">
        <p14:creationId xmlns:p14="http://schemas.microsoft.com/office/powerpoint/2010/main" xmlns="" val="415475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E2E5169-0228-456E-B4A5-9849BF05B51E}" type="datetimeFigureOut">
              <a:rPr lang="en-GB"/>
              <a:pPr>
                <a:defRPr/>
              </a:pPr>
              <a:t>07/09/2017</a:t>
            </a:fld>
            <a:endParaRPr lang="en-GB"/>
          </a:p>
        </p:txBody>
      </p:sp>
      <p:sp>
        <p:nvSpPr>
          <p:cNvPr id="6" name="Footer Placeholder 21"/>
          <p:cNvSpPr>
            <a:spLocks noGrp="1"/>
          </p:cNvSpPr>
          <p:nvPr>
            <p:ph type="ftr" sz="quarter" idx="11"/>
          </p:nvPr>
        </p:nvSpPr>
        <p:spPr/>
        <p:txBody>
          <a:bodyPr/>
          <a:lstStyle>
            <a:lvl1pPr>
              <a:defRPr/>
            </a:lvl1pPr>
          </a:lstStyle>
          <a:p>
            <a:pPr>
              <a:defRPr/>
            </a:pPr>
            <a:endParaRPr lang="en-GB"/>
          </a:p>
        </p:txBody>
      </p:sp>
      <p:sp>
        <p:nvSpPr>
          <p:cNvPr id="7" name="Slide Number Placeholder 17"/>
          <p:cNvSpPr>
            <a:spLocks noGrp="1"/>
          </p:cNvSpPr>
          <p:nvPr>
            <p:ph type="sldNum" sz="quarter" idx="12"/>
          </p:nvPr>
        </p:nvSpPr>
        <p:spPr/>
        <p:txBody>
          <a:bodyPr/>
          <a:lstStyle>
            <a:lvl1pPr>
              <a:defRPr/>
            </a:lvl1pPr>
          </a:lstStyle>
          <a:p>
            <a:pPr>
              <a:defRPr/>
            </a:pPr>
            <a:fld id="{EAD520FC-F58D-4595-A4BA-80CBE05D5E9D}" type="slidenum">
              <a:rPr lang="en-GB"/>
              <a:pPr>
                <a:defRPr/>
              </a:pPr>
              <a:t>‹#›</a:t>
            </a:fld>
            <a:endParaRPr lang="en-GB"/>
          </a:p>
        </p:txBody>
      </p:sp>
    </p:spTree>
    <p:extLst>
      <p:ext uri="{BB962C8B-B14F-4D97-AF65-F5344CB8AC3E}">
        <p14:creationId xmlns:p14="http://schemas.microsoft.com/office/powerpoint/2010/main" xmlns="" val="2668904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5BF5F894-2A13-4FC5-8EB1-CAF47935C657}" type="datetimeFigureOut">
              <a:rPr lang="en-GB"/>
              <a:pPr>
                <a:defRPr/>
              </a:pPr>
              <a:t>07/09/2017</a:t>
            </a:fld>
            <a:endParaRPr lang="en-GB"/>
          </a:p>
        </p:txBody>
      </p:sp>
      <p:sp>
        <p:nvSpPr>
          <p:cNvPr id="10" name="Footer Placeholder 5"/>
          <p:cNvSpPr>
            <a:spLocks noGrp="1"/>
          </p:cNvSpPr>
          <p:nvPr>
            <p:ph type="ftr" sz="quarter" idx="11"/>
          </p:nvPr>
        </p:nvSpPr>
        <p:spPr/>
        <p:txBody>
          <a:bodyPr/>
          <a:lstStyle>
            <a:lvl1pPr>
              <a:defRPr/>
            </a:lvl1pPr>
          </a:lstStyle>
          <a:p>
            <a:pPr>
              <a:defRPr/>
            </a:pPr>
            <a:endParaRPr lang="en-GB"/>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B9228488-BBBE-4E3A-B996-AC5127ECA8B8}" type="slidenum">
              <a:rPr lang="en-GB"/>
              <a:pPr>
                <a:defRPr/>
              </a:pPr>
              <a:t>‹#›</a:t>
            </a:fld>
            <a:endParaRPr lang="en-GB"/>
          </a:p>
        </p:txBody>
      </p:sp>
    </p:spTree>
    <p:extLst>
      <p:ext uri="{BB962C8B-B14F-4D97-AF65-F5344CB8AC3E}">
        <p14:creationId xmlns:p14="http://schemas.microsoft.com/office/powerpoint/2010/main" xmlns="" val="29341899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E08BE2FE-1284-4A76-A549-78950CB25A83}" type="datetimeFigureOut">
              <a:rPr lang="en-GB"/>
              <a:pPr>
                <a:defRPr/>
              </a:pPr>
              <a:t>07/09/2017</a:t>
            </a:fld>
            <a:endParaRPr lang="en-GB"/>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en-GB"/>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8D38BA12-9B86-42EC-A14B-2E666C3FBA4E}" type="slidenum">
              <a:rPr lang="en-GB"/>
              <a:pPr>
                <a:defRPr/>
              </a:pPr>
              <a:t>‹#›</a:t>
            </a:fld>
            <a:endParaRPr lang="en-GB"/>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709" r:id="rId1"/>
    <p:sldLayoutId id="2147483701" r:id="rId2"/>
    <p:sldLayoutId id="2147483710" r:id="rId3"/>
    <p:sldLayoutId id="2147483702" r:id="rId4"/>
    <p:sldLayoutId id="2147483703" r:id="rId5"/>
    <p:sldLayoutId id="2147483704" r:id="rId6"/>
    <p:sldLayoutId id="2147483705" r:id="rId7"/>
    <p:sldLayoutId id="2147483706" r:id="rId8"/>
    <p:sldLayoutId id="2147483711" r:id="rId9"/>
    <p:sldLayoutId id="2147483707" r:id="rId10"/>
    <p:sldLayoutId id="2147483708" r:id="rId11"/>
    <p:sldLayoutId id="2147483712" r:id="rId12"/>
    <p:sldLayoutId id="2147483713" r:id="rId13"/>
    <p:sldLayoutId id="2147483756" r:id="rId14"/>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Arial" charset="0"/>
        </a:defRPr>
      </a:lvl2pPr>
      <a:lvl3pPr algn="l" rtl="0" fontAlgn="base">
        <a:spcBef>
          <a:spcPct val="0"/>
        </a:spcBef>
        <a:spcAft>
          <a:spcPct val="0"/>
        </a:spcAft>
        <a:defRPr sz="5000">
          <a:solidFill>
            <a:schemeClr val="tx2"/>
          </a:solidFill>
          <a:latin typeface="Arial" charset="0"/>
        </a:defRPr>
      </a:lvl3pPr>
      <a:lvl4pPr algn="l" rtl="0" fontAlgn="base">
        <a:spcBef>
          <a:spcPct val="0"/>
        </a:spcBef>
        <a:spcAft>
          <a:spcPct val="0"/>
        </a:spcAft>
        <a:defRPr sz="5000">
          <a:solidFill>
            <a:schemeClr val="tx2"/>
          </a:solidFill>
          <a:latin typeface="Arial" charset="0"/>
        </a:defRPr>
      </a:lvl4pPr>
      <a:lvl5pPr algn="l" rtl="0" fontAlgn="base">
        <a:spcBef>
          <a:spcPct val="0"/>
        </a:spcBef>
        <a:spcAft>
          <a:spcPct val="0"/>
        </a:spcAft>
        <a:defRPr sz="5000">
          <a:solidFill>
            <a:schemeClr val="tx2"/>
          </a:solidFill>
          <a:latin typeface="Arial" charset="0"/>
        </a:defRPr>
      </a:lvl5pPr>
      <a:lvl6pPr marL="457200" algn="l" rtl="0" eaLnBrk="1" fontAlgn="base" hangingPunct="1">
        <a:spcBef>
          <a:spcPct val="0"/>
        </a:spcBef>
        <a:spcAft>
          <a:spcPct val="0"/>
        </a:spcAft>
        <a:defRPr sz="5000">
          <a:solidFill>
            <a:schemeClr val="tx2"/>
          </a:solidFill>
          <a:latin typeface="Arial" charset="0"/>
        </a:defRPr>
      </a:lvl6pPr>
      <a:lvl7pPr marL="914400" algn="l" rtl="0" eaLnBrk="1" fontAlgn="base" hangingPunct="1">
        <a:spcBef>
          <a:spcPct val="0"/>
        </a:spcBef>
        <a:spcAft>
          <a:spcPct val="0"/>
        </a:spcAft>
        <a:defRPr sz="5000">
          <a:solidFill>
            <a:schemeClr val="tx2"/>
          </a:solidFill>
          <a:latin typeface="Arial" charset="0"/>
        </a:defRPr>
      </a:lvl7pPr>
      <a:lvl8pPr marL="1371600" algn="l" rtl="0" eaLnBrk="1" fontAlgn="base" hangingPunct="1">
        <a:spcBef>
          <a:spcPct val="0"/>
        </a:spcBef>
        <a:spcAft>
          <a:spcPct val="0"/>
        </a:spcAft>
        <a:defRPr sz="5000">
          <a:solidFill>
            <a:schemeClr val="tx2"/>
          </a:solidFill>
          <a:latin typeface="Arial" charset="0"/>
        </a:defRPr>
      </a:lvl8pPr>
      <a:lvl9pPr marL="1828800" algn="l" rtl="0" eaLnBrk="1" fontAlgn="base" hangingPunct="1">
        <a:spcBef>
          <a:spcPct val="0"/>
        </a:spcBef>
        <a:spcAft>
          <a:spcPct val="0"/>
        </a:spcAft>
        <a:defRPr sz="5000">
          <a:solidFill>
            <a:schemeClr val="tx2"/>
          </a:solidFill>
          <a:latin typeface="Arial" charset="0"/>
        </a:defRPr>
      </a:lvl9pPr>
    </p:titleStyle>
    <p:bodyStyle>
      <a:lvl1pPr marL="273050" indent="-273050" algn="l" rtl="0" fontAlgn="base">
        <a:spcBef>
          <a:spcPct val="20000"/>
        </a:spcBef>
        <a:spcAft>
          <a:spcPct val="0"/>
        </a:spcAft>
        <a:buClr>
          <a:srgbClr val="EB641B"/>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EB641B"/>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39639D"/>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6.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www.youtube.com/watch?v=0E1rKYrP_DY" TargetMode="External"/><Relationship Id="rId2" Type="http://schemas.openxmlformats.org/officeDocument/2006/relationships/hyperlink" Target="https://www.youtube.com/watch?v=0KfOO42A1As"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oleObject" Target="../embeddings/oleObject2.bin"/></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slideLayout" Target="../slideLayouts/slideLayout6.xml"/><Relationship Id="rId1" Type="http://schemas.openxmlformats.org/officeDocument/2006/relationships/vmlDrawing" Target="../drawings/vmlDrawing3.vml"/><Relationship Id="rId5" Type="http://schemas.openxmlformats.org/officeDocument/2006/relationships/package" Target="../embeddings/Microsoft_Office_Word_Document1.docx"/><Relationship Id="rId4" Type="http://schemas.openxmlformats.org/officeDocument/2006/relationships/image" Target="../media/image26.png"/></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371600"/>
            <a:ext cx="7851775" cy="1828800"/>
          </a:xfrm>
        </p:spPr>
        <p:txBody>
          <a:bodyPr/>
          <a:lstStyle/>
          <a:p>
            <a:pPr algn="ctr" fontAlgn="auto">
              <a:spcAft>
                <a:spcPts val="0"/>
              </a:spcAft>
              <a:defRPr/>
            </a:pPr>
            <a:endParaRPr lang="en-GB" dirty="0"/>
          </a:p>
        </p:txBody>
      </p:sp>
      <p:sp>
        <p:nvSpPr>
          <p:cNvPr id="5123" name="Subtitle 2"/>
          <p:cNvSpPr>
            <a:spLocks noGrp="1"/>
          </p:cNvSpPr>
          <p:nvPr>
            <p:ph type="subTitle" idx="1"/>
          </p:nvPr>
        </p:nvSpPr>
        <p:spPr>
          <a:xfrm>
            <a:off x="533474" y="3212976"/>
            <a:ext cx="7854950" cy="2736304"/>
          </a:xfrm>
        </p:spPr>
        <p:txBody>
          <a:bodyPr/>
          <a:lstStyle/>
          <a:p>
            <a:pPr marR="0" algn="ctr"/>
            <a:r>
              <a:rPr lang="en-GB" sz="5400" dirty="0">
                <a:solidFill>
                  <a:srgbClr val="FFC000"/>
                </a:solidFill>
              </a:rPr>
              <a:t>Advanced </a:t>
            </a:r>
            <a:r>
              <a:rPr lang="en-GB" sz="5400" dirty="0" smtClean="0">
                <a:solidFill>
                  <a:srgbClr val="FFC000"/>
                </a:solidFill>
              </a:rPr>
              <a:t>Safeguarding</a:t>
            </a:r>
          </a:p>
          <a:p>
            <a:pPr marR="0" algn="ctr"/>
            <a:r>
              <a:rPr lang="en-GB" sz="5400" dirty="0" smtClean="0">
                <a:solidFill>
                  <a:srgbClr val="FFC000"/>
                </a:solidFill>
              </a:rPr>
              <a:t>Training</a:t>
            </a:r>
          </a:p>
          <a:p>
            <a:pPr marR="0" algn="ctr"/>
            <a:r>
              <a:rPr lang="en-GB" sz="2000" dirty="0" smtClean="0">
                <a:solidFill>
                  <a:srgbClr val="FFC000"/>
                </a:solidFill>
              </a:rPr>
              <a:t>Trainer </a:t>
            </a:r>
            <a:r>
              <a:rPr lang="en-GB" sz="2000" dirty="0">
                <a:solidFill>
                  <a:srgbClr val="FFC000"/>
                </a:solidFill>
              </a:rPr>
              <a:t>S</a:t>
            </a:r>
            <a:r>
              <a:rPr lang="en-GB" sz="2000" dirty="0" smtClean="0">
                <a:solidFill>
                  <a:srgbClr val="FFC000"/>
                </a:solidFill>
              </a:rPr>
              <a:t>ue Edwards </a:t>
            </a:r>
            <a:endParaRPr lang="en-GB" altLang="en-US" sz="2000" dirty="0" smtClean="0">
              <a:solidFill>
                <a:srgbClr val="FFC000"/>
              </a:solidFill>
            </a:endParaRPr>
          </a:p>
        </p:txBody>
      </p:sp>
      <p:pic>
        <p:nvPicPr>
          <p:cNvPr id="5"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268760"/>
            <a:ext cx="7848872" cy="1944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solidFill>
                  <a:schemeClr val="tx1"/>
                </a:solidFill>
                <a:latin typeface="NSPCCRegular"/>
              </a:rPr>
              <a:t>What is safeguarding?</a:t>
            </a:r>
            <a:r>
              <a:rPr lang="en-GB" dirty="0"/>
              <a:t/>
            </a:r>
            <a:br>
              <a:rPr lang="en-GB" dirty="0"/>
            </a:br>
            <a:endParaRPr lang="en-GB" dirty="0"/>
          </a:p>
        </p:txBody>
      </p:sp>
      <p:sp>
        <p:nvSpPr>
          <p:cNvPr id="3" name="Content Placeholder 2"/>
          <p:cNvSpPr>
            <a:spLocks noGrp="1"/>
          </p:cNvSpPr>
          <p:nvPr>
            <p:ph idx="1"/>
          </p:nvPr>
        </p:nvSpPr>
        <p:spPr>
          <a:xfrm>
            <a:off x="457200" y="1268761"/>
            <a:ext cx="8229600" cy="5055840"/>
          </a:xfrm>
        </p:spPr>
        <p:txBody>
          <a:bodyPr/>
          <a:lstStyle/>
          <a:p>
            <a:r>
              <a:rPr lang="en-GB" dirty="0" smtClean="0"/>
              <a:t>Safeguarding </a:t>
            </a:r>
            <a:r>
              <a:rPr lang="en-GB" dirty="0"/>
              <a:t>is the action that is taken to promote the welfare of children and protect them from harm</a:t>
            </a:r>
            <a:r>
              <a:rPr lang="en-GB" dirty="0" smtClean="0"/>
              <a:t>.</a:t>
            </a:r>
            <a:endParaRPr lang="en-GB" dirty="0"/>
          </a:p>
          <a:p>
            <a:r>
              <a:rPr lang="en-GB" b="1" dirty="0"/>
              <a:t>Safeguarding means</a:t>
            </a:r>
            <a:r>
              <a:rPr lang="en-GB" b="1" dirty="0" smtClean="0"/>
              <a:t>:</a:t>
            </a:r>
            <a:endParaRPr lang="en-GB" b="1" dirty="0"/>
          </a:p>
          <a:p>
            <a:r>
              <a:rPr lang="en-GB" dirty="0" smtClean="0"/>
              <a:t>Protecting </a:t>
            </a:r>
            <a:r>
              <a:rPr lang="en-GB" dirty="0"/>
              <a:t>children from abuse and </a:t>
            </a:r>
            <a:r>
              <a:rPr lang="en-GB" dirty="0" smtClean="0"/>
              <a:t>maltreatment.</a:t>
            </a:r>
            <a:endParaRPr lang="en-GB" dirty="0"/>
          </a:p>
          <a:p>
            <a:r>
              <a:rPr lang="en-GB" dirty="0" smtClean="0"/>
              <a:t>Preventing </a:t>
            </a:r>
            <a:r>
              <a:rPr lang="en-GB" dirty="0"/>
              <a:t>harm to children’s health or </a:t>
            </a:r>
            <a:r>
              <a:rPr lang="en-GB" dirty="0" smtClean="0"/>
              <a:t>development.</a:t>
            </a:r>
            <a:endParaRPr lang="en-GB" dirty="0"/>
          </a:p>
          <a:p>
            <a:r>
              <a:rPr lang="en-GB" dirty="0" smtClean="0"/>
              <a:t>Ensuring </a:t>
            </a:r>
            <a:r>
              <a:rPr lang="en-GB" dirty="0"/>
              <a:t>children grow up with the provision of safe and effective </a:t>
            </a:r>
            <a:r>
              <a:rPr lang="en-GB" dirty="0" smtClean="0"/>
              <a:t>care.</a:t>
            </a:r>
            <a:endParaRPr lang="en-GB" dirty="0"/>
          </a:p>
          <a:p>
            <a:r>
              <a:rPr lang="en-GB" dirty="0" smtClean="0"/>
              <a:t>Taking </a:t>
            </a:r>
            <a:r>
              <a:rPr lang="en-GB" dirty="0"/>
              <a:t>action to enable all children and young people to have the best outcomes.</a:t>
            </a:r>
          </a:p>
          <a:p>
            <a:r>
              <a:rPr lang="en-GB" dirty="0"/>
              <a:t>Safeguarding children and child protection guidance and legislation applies to all children up to the age of 18</a:t>
            </a:r>
            <a:r>
              <a:rPr lang="en-GB" dirty="0" smtClean="0"/>
              <a:t>. </a:t>
            </a:r>
            <a:r>
              <a:rPr lang="en-GB" sz="1200" dirty="0" smtClean="0"/>
              <a:t>(</a:t>
            </a:r>
            <a:r>
              <a:rPr lang="en-GB" sz="1200" dirty="0" smtClean="0"/>
              <a:t>NSPCC,2017)</a:t>
            </a:r>
            <a:endParaRPr lang="en-GB" sz="1200" dirty="0"/>
          </a:p>
        </p:txBody>
      </p:sp>
    </p:spTree>
    <p:extLst>
      <p:ext uri="{BB962C8B-B14F-4D97-AF65-F5344CB8AC3E}">
        <p14:creationId xmlns:p14="http://schemas.microsoft.com/office/powerpoint/2010/main" xmlns="" val="32250800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1052736"/>
            <a:ext cx="8229600" cy="1008112"/>
          </a:xfrm>
        </p:spPr>
        <p:txBody>
          <a:bodyPr/>
          <a:lstStyle/>
          <a:p>
            <a:r>
              <a:rPr lang="en-US" altLang="en-US" sz="3600" b="1" dirty="0" smtClean="0">
                <a:solidFill>
                  <a:schemeClr val="tx1"/>
                </a:solidFill>
                <a:latin typeface="NSPCCRegular"/>
              </a:rPr>
              <a:t>Definition of child abuse and neglect</a:t>
            </a:r>
            <a:r>
              <a:rPr lang="en-US" altLang="en-US" sz="3600" b="1" dirty="0" smtClean="0">
                <a:solidFill>
                  <a:srgbClr val="004C53"/>
                </a:solidFill>
              </a:rPr>
              <a:t/>
            </a:r>
            <a:br>
              <a:rPr lang="en-US" altLang="en-US" sz="3600" b="1" dirty="0" smtClean="0">
                <a:solidFill>
                  <a:srgbClr val="004C53"/>
                </a:solidFill>
              </a:rPr>
            </a:br>
            <a:endParaRPr lang="en-US" altLang="en-US" sz="3600" dirty="0" smtClean="0">
              <a:solidFill>
                <a:srgbClr val="004C53"/>
              </a:solidFill>
            </a:endParaRPr>
          </a:p>
        </p:txBody>
      </p:sp>
      <p:sp>
        <p:nvSpPr>
          <p:cNvPr id="17411" name="Content Placeholder 2"/>
          <p:cNvSpPr>
            <a:spLocks noGrp="1"/>
          </p:cNvSpPr>
          <p:nvPr>
            <p:ph idx="1"/>
          </p:nvPr>
        </p:nvSpPr>
        <p:spPr>
          <a:xfrm>
            <a:off x="467544" y="2132856"/>
            <a:ext cx="8229600" cy="4318521"/>
          </a:xfrm>
        </p:spPr>
        <p:txBody>
          <a:bodyPr/>
          <a:lstStyle/>
          <a:p>
            <a:pPr marL="0">
              <a:buFont typeface="Wingdings 2" pitchFamily="18" charset="2"/>
              <a:buNone/>
            </a:pPr>
            <a:r>
              <a:rPr lang="en-US" altLang="en-US" sz="3200" dirty="0" smtClean="0"/>
              <a:t>A child is abused or neglected when somebody inflicts harm, or fails to act to prevent harm. Children may be abused in a family or in an institutional or community setting, by those known to them or, more rarely, by a stranger. </a:t>
            </a:r>
          </a:p>
          <a:p>
            <a:pPr marL="0">
              <a:buFont typeface="Wingdings 2" pitchFamily="18" charset="2"/>
              <a:buNone/>
            </a:pPr>
            <a:r>
              <a:rPr lang="en-US" altLang="en-US" sz="2000" i="1" dirty="0" smtClean="0"/>
              <a:t>(All Wales Child Protection Procedures  2008)</a:t>
            </a:r>
          </a:p>
        </p:txBody>
      </p:sp>
      <p:sp>
        <p:nvSpPr>
          <p:cNvPr id="4" name="Slide Number Placeholder 3"/>
          <p:cNvSpPr>
            <a:spLocks noGrp="1"/>
          </p:cNvSpPr>
          <p:nvPr>
            <p:ph type="sldNum" sz="quarter" idx="12"/>
          </p:nvPr>
        </p:nvSpPr>
        <p:spPr/>
        <p:txBody>
          <a:bodyPr/>
          <a:lstStyle/>
          <a:p>
            <a:pPr>
              <a:defRPr/>
            </a:pPr>
            <a:fld id="{E2A896F1-AF3C-4603-852C-DDE87D3D8A2F}" type="slidenum">
              <a:rPr lang="en-US" smtClean="0"/>
              <a:pPr>
                <a:defRPr/>
              </a:pPr>
              <a:t>11</a:t>
            </a:fld>
            <a:endParaRPr lang="en-US"/>
          </a:p>
        </p:txBody>
      </p:sp>
      <p:pic>
        <p:nvPicPr>
          <p:cNvPr id="17414" name="Picture 6"/>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280" y="5805264"/>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71547"/>
            <a:ext cx="8229600" cy="5253054"/>
          </a:xfrm>
        </p:spPr>
        <p:txBody>
          <a:bodyPr/>
          <a:lstStyle/>
          <a:p>
            <a:r>
              <a:rPr lang="en-GB" sz="2800" dirty="0" smtClean="0"/>
              <a:t>Child protection is part of the safeguarding process. It focuses on protecting individual children identified as suffering or likely to suffer significant harm. This includes child protection procedures which detail how to respond to concerns about a child</a:t>
            </a:r>
            <a:r>
              <a:rPr lang="en-GB" sz="2800" dirty="0" smtClean="0"/>
              <a:t>.</a:t>
            </a:r>
          </a:p>
          <a:p>
            <a:endParaRPr lang="en-GB" dirty="0" smtClean="0"/>
          </a:p>
          <a:p>
            <a:r>
              <a:rPr lang="en-GB" sz="1400" dirty="0" smtClean="0"/>
              <a:t>(NSPCC, 2017)</a:t>
            </a:r>
            <a:endParaRPr lang="en-GB"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solidFill>
                <a:latin typeface="NSPCCRegular"/>
              </a:rPr>
              <a:t>Categories of abuse</a:t>
            </a:r>
            <a:endParaRPr lang="en-GB" b="1" dirty="0">
              <a:solidFill>
                <a:schemeClr val="tx1"/>
              </a:solidFill>
              <a:latin typeface="NSPCCRegular"/>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2349801150"/>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4679635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7926"/>
          </a:xfrm>
        </p:spPr>
        <p:txBody>
          <a:bodyPr/>
          <a:lstStyle/>
          <a:p>
            <a:pPr algn="ctr"/>
            <a:r>
              <a:rPr lang="en-GB" b="1" dirty="0">
                <a:solidFill>
                  <a:schemeClr val="tx1"/>
                </a:solidFill>
                <a:latin typeface="NSPCCRegular"/>
              </a:rPr>
              <a:t>Activity </a:t>
            </a:r>
          </a:p>
        </p:txBody>
      </p:sp>
      <p:sp>
        <p:nvSpPr>
          <p:cNvPr id="3" name="Content Placeholder 2"/>
          <p:cNvSpPr>
            <a:spLocks noGrp="1"/>
          </p:cNvSpPr>
          <p:nvPr>
            <p:ph idx="1"/>
          </p:nvPr>
        </p:nvSpPr>
        <p:spPr>
          <a:xfrm>
            <a:off x="457200" y="1628801"/>
            <a:ext cx="8229600" cy="4695800"/>
          </a:xfrm>
        </p:spPr>
        <p:txBody>
          <a:bodyPr/>
          <a:lstStyle/>
          <a:p>
            <a:pPr>
              <a:buClrTx/>
              <a:buFont typeface="Wingdings" panose="05000000000000000000" pitchFamily="2" charset="2"/>
              <a:buChar char="§"/>
            </a:pPr>
            <a:r>
              <a:rPr lang="en-GB" sz="3200" dirty="0"/>
              <a:t>In groups , with your given category. </a:t>
            </a:r>
            <a:endParaRPr lang="en-GB" sz="3200" dirty="0" smtClean="0"/>
          </a:p>
          <a:p>
            <a:pPr>
              <a:buClrTx/>
              <a:buFont typeface="Wingdings" panose="05000000000000000000" pitchFamily="2" charset="2"/>
              <a:buChar char="§"/>
            </a:pPr>
            <a:r>
              <a:rPr lang="en-GB" dirty="0" smtClean="0"/>
              <a:t> Discuss and record</a:t>
            </a:r>
          </a:p>
          <a:p>
            <a:pPr>
              <a:buClrTx/>
              <a:buFont typeface="Wingdings" panose="05000000000000000000" pitchFamily="2" charset="2"/>
              <a:buChar char="§"/>
            </a:pPr>
            <a:r>
              <a:rPr lang="en-GB" dirty="0"/>
              <a:t>Physical indicators - things that can be seen from the child’s </a:t>
            </a:r>
            <a:r>
              <a:rPr lang="en-GB" dirty="0" smtClean="0"/>
              <a:t>appearance</a:t>
            </a:r>
            <a:endParaRPr lang="en-GB" dirty="0"/>
          </a:p>
          <a:p>
            <a:pPr>
              <a:buClrTx/>
              <a:buFont typeface="Wingdings" panose="05000000000000000000" pitchFamily="2" charset="2"/>
              <a:buChar char="§"/>
            </a:pPr>
            <a:r>
              <a:rPr lang="en-GB" dirty="0" smtClean="0"/>
              <a:t>Behavioural/ emotional/social </a:t>
            </a:r>
            <a:r>
              <a:rPr lang="en-GB" dirty="0"/>
              <a:t>indicators - what the child </a:t>
            </a:r>
            <a:r>
              <a:rPr lang="en-GB" dirty="0" smtClean="0"/>
              <a:t>does. How the acts.</a:t>
            </a:r>
            <a:endParaRPr lang="en-GB" dirty="0"/>
          </a:p>
          <a:p>
            <a:pPr>
              <a:buClrTx/>
              <a:buFont typeface="Wingdings" panose="05000000000000000000" pitchFamily="2" charset="2"/>
              <a:buChar char="§"/>
            </a:pPr>
            <a:r>
              <a:rPr lang="en-GB" dirty="0" smtClean="0"/>
              <a:t>Where the abuse may occur?</a:t>
            </a:r>
          </a:p>
          <a:p>
            <a:pPr>
              <a:buClrTx/>
              <a:buFont typeface="Wingdings" panose="05000000000000000000" pitchFamily="2" charset="2"/>
              <a:buChar char="§"/>
            </a:pPr>
            <a:r>
              <a:rPr lang="en-GB" dirty="0" smtClean="0"/>
              <a:t> Who may be involved in causing the abuse?</a:t>
            </a:r>
            <a:endParaRPr lang="en-GB" dirty="0"/>
          </a:p>
          <a:p>
            <a:endParaRPr lang="en-GB" dirty="0" smtClean="0"/>
          </a:p>
          <a:p>
            <a:endParaRPr lang="en-GB" dirty="0"/>
          </a:p>
          <a:p>
            <a:endParaRPr lang="en-GB" dirty="0"/>
          </a:p>
          <a:p>
            <a:endParaRPr lang="en-GB" dirty="0"/>
          </a:p>
          <a:p>
            <a:endParaRPr lang="en-GB" dirty="0"/>
          </a:p>
          <a:p>
            <a:endParaRPr lang="en-GB"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8537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371600" y="533400"/>
            <a:ext cx="6172200" cy="951384"/>
          </a:xfrm>
          <a:noFill/>
        </p:spPr>
        <p:txBody>
          <a:bodyPr lIns="92075" tIns="46038" rIns="92075" bIns="46038"/>
          <a:lstStyle/>
          <a:p>
            <a:pPr algn="ctr"/>
            <a:r>
              <a:rPr lang="en-US" altLang="en-US" sz="3600" b="1" dirty="0" smtClean="0">
                <a:solidFill>
                  <a:schemeClr val="tx1"/>
                </a:solidFill>
                <a:latin typeface="NSPCCRegular"/>
              </a:rPr>
              <a:t>PHYSICAL ABUSE</a:t>
            </a:r>
            <a:endParaRPr lang="en-US" altLang="en-US" dirty="0" smtClean="0">
              <a:solidFill>
                <a:schemeClr val="tx1"/>
              </a:solidFill>
              <a:latin typeface="NSPCCRegular"/>
            </a:endParaRPr>
          </a:p>
        </p:txBody>
      </p:sp>
      <p:sp>
        <p:nvSpPr>
          <p:cNvPr id="296963" name="Rectangle 3"/>
          <p:cNvSpPr>
            <a:spLocks noGrp="1" noChangeArrowheads="1"/>
          </p:cNvSpPr>
          <p:nvPr>
            <p:ph type="body" idx="1"/>
          </p:nvPr>
        </p:nvSpPr>
        <p:spPr>
          <a:xfrm>
            <a:off x="2743200" y="1828800"/>
            <a:ext cx="6096000" cy="4724400"/>
          </a:xfrm>
          <a:noFill/>
        </p:spPr>
        <p:txBody>
          <a:bodyPr lIns="92075" tIns="46038" rIns="92075" bIns="46038"/>
          <a:lstStyle/>
          <a:p>
            <a:pPr>
              <a:buClrTx/>
            </a:pPr>
            <a:r>
              <a:rPr lang="en-US" altLang="en-US" sz="2400" dirty="0" smtClean="0"/>
              <a:t>Hitting</a:t>
            </a:r>
          </a:p>
          <a:p>
            <a:pPr>
              <a:buClrTx/>
            </a:pPr>
            <a:r>
              <a:rPr lang="en-US" altLang="en-US" sz="2400" dirty="0" smtClean="0"/>
              <a:t>Shaking </a:t>
            </a:r>
          </a:p>
          <a:p>
            <a:pPr>
              <a:buClrTx/>
            </a:pPr>
            <a:r>
              <a:rPr lang="en-US" altLang="en-US" sz="2400" dirty="0" smtClean="0"/>
              <a:t>Throwing</a:t>
            </a:r>
          </a:p>
          <a:p>
            <a:pPr>
              <a:buClrTx/>
            </a:pPr>
            <a:r>
              <a:rPr lang="en-US" altLang="en-US" sz="2400" dirty="0" smtClean="0"/>
              <a:t>Poisoning</a:t>
            </a:r>
          </a:p>
          <a:p>
            <a:pPr>
              <a:buClrTx/>
            </a:pPr>
            <a:r>
              <a:rPr lang="en-US" altLang="en-US" sz="2400" dirty="0" smtClean="0"/>
              <a:t>Burning &amp; scalding</a:t>
            </a:r>
          </a:p>
          <a:p>
            <a:pPr>
              <a:buClrTx/>
            </a:pPr>
            <a:r>
              <a:rPr lang="en-US" altLang="en-US" sz="2400" dirty="0" smtClean="0"/>
              <a:t>Drowning</a:t>
            </a:r>
          </a:p>
          <a:p>
            <a:pPr>
              <a:buClrTx/>
            </a:pPr>
            <a:r>
              <a:rPr lang="en-US" altLang="en-US" sz="2400" dirty="0" smtClean="0"/>
              <a:t>Suffocating</a:t>
            </a:r>
          </a:p>
          <a:p>
            <a:pPr>
              <a:buClrTx/>
            </a:pPr>
            <a:r>
              <a:rPr lang="en-US" altLang="en-US" sz="2400" dirty="0" smtClean="0"/>
              <a:t>Fabricated &amp; Induced Illness</a:t>
            </a:r>
            <a:endParaRPr lang="en-US" altLang="en-US" sz="2800" dirty="0" smtClean="0"/>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xmlns="" val="3203611123"/>
      </p:ext>
    </p:extLst>
  </p:cSld>
  <p:clrMapOvr>
    <a:masterClrMapping/>
  </p:clrMapOvr>
  <mc:AlternateContent xmlns:mc="http://schemas.openxmlformats.org/markup-compatibility/2006">
    <mc:Choice xmlns:p14="http://schemas.microsoft.com/office/powerpoint/2010/main" xmlns="" Requires="p14">
      <p:transition spd="slow" p14:dur="2000" advTm="805754"/>
    </mc:Choice>
    <mc:Fallback>
      <p:transition spd="slow" advTm="805754"/>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96963">
                                            <p:txEl>
                                              <p:pRg st="0" end="0"/>
                                            </p:txEl>
                                          </p:spTgt>
                                        </p:tgtEl>
                                        <p:attrNameLst>
                                          <p:attrName>style.visibility</p:attrName>
                                        </p:attrNameLst>
                                      </p:cBhvr>
                                      <p:to>
                                        <p:strVal val="visible"/>
                                      </p:to>
                                    </p:set>
                                    <p:anim calcmode="lin" valueType="num">
                                      <p:cBhvr additive="base">
                                        <p:cTn id="7" dur="500" fill="hold"/>
                                        <p:tgtEl>
                                          <p:spTgt spid="2969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6963">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6963">
                                            <p:txEl>
                                              <p:pRg st="1" end="1"/>
                                            </p:txEl>
                                          </p:spTgt>
                                        </p:tgtEl>
                                        <p:attrNameLst>
                                          <p:attrName>style.visibility</p:attrName>
                                        </p:attrNameLst>
                                      </p:cBhvr>
                                      <p:to>
                                        <p:strVal val="visible"/>
                                      </p:to>
                                    </p:set>
                                    <p:anim calcmode="lin" valueType="num">
                                      <p:cBhvr additive="base">
                                        <p:cTn id="12" dur="500" fill="hold"/>
                                        <p:tgtEl>
                                          <p:spTgt spid="29696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96963">
                                            <p:txEl>
                                              <p:pRg st="1" end="1"/>
                                            </p:txEl>
                                          </p:spTgt>
                                        </p:tgtEl>
                                        <p:attrNameLst>
                                          <p:attrName>ppt_y</p:attrName>
                                        </p:attrNameLst>
                                      </p:cBhvr>
                                      <p:tavLst>
                                        <p:tav tm="0">
                                          <p:val>
                                            <p:strVal val="1+#ppt_h/2"/>
                                          </p:val>
                                        </p:tav>
                                        <p:tav tm="100000">
                                          <p:val>
                                            <p:strVal val="#ppt_y"/>
                                          </p:val>
                                        </p:tav>
                                      </p:tavLst>
                                    </p:anim>
                                  </p:childTnLst>
                                </p:cTn>
                              </p:par>
                            </p:childTnLst>
                          </p:cTn>
                        </p:par>
                        <p:par>
                          <p:cTn id="14" fill="hold" nodeType="afterGroup">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96963">
                                            <p:txEl>
                                              <p:pRg st="2" end="2"/>
                                            </p:txEl>
                                          </p:spTgt>
                                        </p:tgtEl>
                                        <p:attrNameLst>
                                          <p:attrName>style.visibility</p:attrName>
                                        </p:attrNameLst>
                                      </p:cBhvr>
                                      <p:to>
                                        <p:strVal val="visible"/>
                                      </p:to>
                                    </p:set>
                                    <p:anim calcmode="lin" valueType="num">
                                      <p:cBhvr additive="base">
                                        <p:cTn id="17" dur="500" fill="hold"/>
                                        <p:tgtEl>
                                          <p:spTgt spid="29696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96963">
                                            <p:txEl>
                                              <p:pRg st="2" end="2"/>
                                            </p:txEl>
                                          </p:spTgt>
                                        </p:tgtEl>
                                        <p:attrNameLst>
                                          <p:attrName>ppt_y</p:attrName>
                                        </p:attrNameLst>
                                      </p:cBhvr>
                                      <p:tavLst>
                                        <p:tav tm="0">
                                          <p:val>
                                            <p:strVal val="1+#ppt_h/2"/>
                                          </p:val>
                                        </p:tav>
                                        <p:tav tm="100000">
                                          <p:val>
                                            <p:strVal val="#ppt_y"/>
                                          </p:val>
                                        </p:tav>
                                      </p:tavLst>
                                    </p:anim>
                                  </p:childTnLst>
                                </p:cTn>
                              </p:par>
                            </p:childTnLst>
                          </p:cTn>
                        </p:par>
                        <p:par>
                          <p:cTn id="19" fill="hold" nodeType="afterGroup">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96963">
                                            <p:txEl>
                                              <p:pRg st="3" end="3"/>
                                            </p:txEl>
                                          </p:spTgt>
                                        </p:tgtEl>
                                        <p:attrNameLst>
                                          <p:attrName>style.visibility</p:attrName>
                                        </p:attrNameLst>
                                      </p:cBhvr>
                                      <p:to>
                                        <p:strVal val="visible"/>
                                      </p:to>
                                    </p:set>
                                    <p:anim calcmode="lin" valueType="num">
                                      <p:cBhvr additive="base">
                                        <p:cTn id="22" dur="500" fill="hold"/>
                                        <p:tgtEl>
                                          <p:spTgt spid="29696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96963">
                                            <p:txEl>
                                              <p:pRg st="3" end="3"/>
                                            </p:txEl>
                                          </p:spTgt>
                                        </p:tgtEl>
                                        <p:attrNameLst>
                                          <p:attrName>ppt_y</p:attrName>
                                        </p:attrNameLst>
                                      </p:cBhvr>
                                      <p:tavLst>
                                        <p:tav tm="0">
                                          <p:val>
                                            <p:strVal val="1+#ppt_h/2"/>
                                          </p:val>
                                        </p:tav>
                                        <p:tav tm="100000">
                                          <p:val>
                                            <p:strVal val="#ppt_y"/>
                                          </p:val>
                                        </p:tav>
                                      </p:tavLst>
                                    </p:anim>
                                  </p:childTnLst>
                                </p:cTn>
                              </p:par>
                            </p:childTnLst>
                          </p:cTn>
                        </p:par>
                        <p:par>
                          <p:cTn id="24" fill="hold" nodeType="afterGroup">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296963">
                                            <p:txEl>
                                              <p:pRg st="4" end="4"/>
                                            </p:txEl>
                                          </p:spTgt>
                                        </p:tgtEl>
                                        <p:attrNameLst>
                                          <p:attrName>style.visibility</p:attrName>
                                        </p:attrNameLst>
                                      </p:cBhvr>
                                      <p:to>
                                        <p:strVal val="visible"/>
                                      </p:to>
                                    </p:set>
                                    <p:anim calcmode="lin" valueType="num">
                                      <p:cBhvr additive="base">
                                        <p:cTn id="27" dur="500" fill="hold"/>
                                        <p:tgtEl>
                                          <p:spTgt spid="2969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96963">
                                            <p:txEl>
                                              <p:pRg st="4" end="4"/>
                                            </p:txEl>
                                          </p:spTgt>
                                        </p:tgtEl>
                                        <p:attrNameLst>
                                          <p:attrName>ppt_y</p:attrName>
                                        </p:attrNameLst>
                                      </p:cBhvr>
                                      <p:tavLst>
                                        <p:tav tm="0">
                                          <p:val>
                                            <p:strVal val="1+#ppt_h/2"/>
                                          </p:val>
                                        </p:tav>
                                        <p:tav tm="100000">
                                          <p:val>
                                            <p:strVal val="#ppt_y"/>
                                          </p:val>
                                        </p:tav>
                                      </p:tavLst>
                                    </p:anim>
                                  </p:childTnLst>
                                </p:cTn>
                              </p:par>
                            </p:childTnLst>
                          </p:cTn>
                        </p:par>
                        <p:par>
                          <p:cTn id="29" fill="hold" nodeType="afterGroup">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96963">
                                            <p:txEl>
                                              <p:pRg st="5" end="5"/>
                                            </p:txEl>
                                          </p:spTgt>
                                        </p:tgtEl>
                                        <p:attrNameLst>
                                          <p:attrName>style.visibility</p:attrName>
                                        </p:attrNameLst>
                                      </p:cBhvr>
                                      <p:to>
                                        <p:strVal val="visible"/>
                                      </p:to>
                                    </p:set>
                                    <p:anim calcmode="lin" valueType="num">
                                      <p:cBhvr additive="base">
                                        <p:cTn id="32" dur="500" fill="hold"/>
                                        <p:tgtEl>
                                          <p:spTgt spid="296963">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96963">
                                            <p:txEl>
                                              <p:pRg st="5" end="5"/>
                                            </p:txEl>
                                          </p:spTgt>
                                        </p:tgtEl>
                                        <p:attrNameLst>
                                          <p:attrName>ppt_y</p:attrName>
                                        </p:attrNameLst>
                                      </p:cBhvr>
                                      <p:tavLst>
                                        <p:tav tm="0">
                                          <p:val>
                                            <p:strVal val="1+#ppt_h/2"/>
                                          </p:val>
                                        </p:tav>
                                        <p:tav tm="100000">
                                          <p:val>
                                            <p:strVal val="#ppt_y"/>
                                          </p:val>
                                        </p:tav>
                                      </p:tavLst>
                                    </p:anim>
                                  </p:childTnLst>
                                </p:cTn>
                              </p:par>
                            </p:childTnLst>
                          </p:cTn>
                        </p:par>
                        <p:par>
                          <p:cTn id="34" fill="hold" nodeType="afterGroup">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296963">
                                            <p:txEl>
                                              <p:pRg st="6" end="6"/>
                                            </p:txEl>
                                          </p:spTgt>
                                        </p:tgtEl>
                                        <p:attrNameLst>
                                          <p:attrName>style.visibility</p:attrName>
                                        </p:attrNameLst>
                                      </p:cBhvr>
                                      <p:to>
                                        <p:strVal val="visible"/>
                                      </p:to>
                                    </p:set>
                                    <p:anim calcmode="lin" valueType="num">
                                      <p:cBhvr additive="base">
                                        <p:cTn id="37" dur="500" fill="hold"/>
                                        <p:tgtEl>
                                          <p:spTgt spid="29696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6963">
                                            <p:txEl>
                                              <p:pRg st="6" end="6"/>
                                            </p:txEl>
                                          </p:spTgt>
                                        </p:tgtEl>
                                        <p:attrNameLst>
                                          <p:attrName>ppt_y</p:attrName>
                                        </p:attrNameLst>
                                      </p:cBhvr>
                                      <p:tavLst>
                                        <p:tav tm="0">
                                          <p:val>
                                            <p:strVal val="1+#ppt_h/2"/>
                                          </p:val>
                                        </p:tav>
                                        <p:tav tm="100000">
                                          <p:val>
                                            <p:strVal val="#ppt_y"/>
                                          </p:val>
                                        </p:tav>
                                      </p:tavLst>
                                    </p:anim>
                                  </p:childTnLst>
                                </p:cTn>
                              </p:par>
                            </p:childTnLst>
                          </p:cTn>
                        </p:par>
                        <p:par>
                          <p:cTn id="39" fill="hold" nodeType="afterGroup">
                            <p:stCondLst>
                              <p:cond delay="3500"/>
                            </p:stCondLst>
                            <p:childTnLst>
                              <p:par>
                                <p:cTn id="40" presetID="2" presetClass="entr" presetSubtype="4" fill="hold" grpId="0" nodeType="afterEffect">
                                  <p:stCondLst>
                                    <p:cond delay="0"/>
                                  </p:stCondLst>
                                  <p:childTnLst>
                                    <p:set>
                                      <p:cBhvr>
                                        <p:cTn id="41" dur="1" fill="hold">
                                          <p:stCondLst>
                                            <p:cond delay="0"/>
                                          </p:stCondLst>
                                        </p:cTn>
                                        <p:tgtEl>
                                          <p:spTgt spid="296963">
                                            <p:txEl>
                                              <p:pRg st="7" end="7"/>
                                            </p:txEl>
                                          </p:spTgt>
                                        </p:tgtEl>
                                        <p:attrNameLst>
                                          <p:attrName>style.visibility</p:attrName>
                                        </p:attrNameLst>
                                      </p:cBhvr>
                                      <p:to>
                                        <p:strVal val="visible"/>
                                      </p:to>
                                    </p:set>
                                    <p:anim calcmode="lin" valueType="num">
                                      <p:cBhvr additive="base">
                                        <p:cTn id="42" dur="500" fill="hold"/>
                                        <p:tgtEl>
                                          <p:spTgt spid="296963">
                                            <p:txEl>
                                              <p:pRg st="7" end="7"/>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9696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63" grpId="0" build="p" autoUpdateAnimBg="0"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685800" y="266700"/>
            <a:ext cx="7772400" cy="1143000"/>
          </a:xfrm>
        </p:spPr>
        <p:txBody>
          <a:bodyPr/>
          <a:lstStyle/>
          <a:p>
            <a:r>
              <a:rPr lang="en-GB" altLang="en-US" sz="3600" b="1" dirty="0" smtClean="0">
                <a:solidFill>
                  <a:schemeClr val="tx1"/>
                </a:solidFill>
                <a:latin typeface="Comic Sans MS" pitchFamily="66" charset="0"/>
              </a:rPr>
              <a:t>Common sites for physical abuse</a:t>
            </a:r>
            <a:endParaRPr lang="en-GB" altLang="en-US" dirty="0" smtClean="0">
              <a:solidFill>
                <a:schemeClr val="tx1"/>
              </a:solidFill>
              <a:latin typeface="Comic Sans MS" pitchFamily="66" charset="0"/>
            </a:endParaRPr>
          </a:p>
        </p:txBody>
      </p:sp>
      <p:graphicFrame>
        <p:nvGraphicFramePr>
          <p:cNvPr id="3074" name="Object 4"/>
          <p:cNvGraphicFramePr>
            <a:graphicFrameLocks noChangeAspect="1"/>
          </p:cNvGraphicFramePr>
          <p:nvPr/>
        </p:nvGraphicFramePr>
        <p:xfrm>
          <a:off x="3162300" y="1527175"/>
          <a:ext cx="2730500" cy="3576638"/>
        </p:xfrm>
        <a:graphic>
          <a:graphicData uri="http://schemas.openxmlformats.org/presentationml/2006/ole">
            <p:oleObj spid="_x0000_s5165" name="Clip" r:id="rId4" imgW="520294" imgH="981151" progId="">
              <p:embed/>
            </p:oleObj>
          </a:graphicData>
        </a:graphic>
      </p:graphicFrame>
      <p:sp>
        <p:nvSpPr>
          <p:cNvPr id="3076" name="Rectangle 6"/>
          <p:cNvSpPr>
            <a:spLocks noChangeArrowheads="1"/>
          </p:cNvSpPr>
          <p:nvPr/>
        </p:nvSpPr>
        <p:spPr bwMode="auto">
          <a:xfrm>
            <a:off x="1714500" y="1527175"/>
            <a:ext cx="1714500" cy="1160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dirty="0">
                <a:latin typeface="Comic Sans MS" pitchFamily="66" charset="0"/>
              </a:rPr>
              <a:t>EYES - </a:t>
            </a:r>
            <a:r>
              <a:rPr lang="en-GB" altLang="en-US" sz="1800" dirty="0">
                <a:latin typeface="Comic Sans MS" pitchFamily="66" charset="0"/>
              </a:rPr>
              <a:t>bruising, black (particularly both eyes)</a:t>
            </a:r>
          </a:p>
        </p:txBody>
      </p:sp>
      <p:sp>
        <p:nvSpPr>
          <p:cNvPr id="3077" name="Line 10"/>
          <p:cNvSpPr>
            <a:spLocks noChangeShapeType="1"/>
          </p:cNvSpPr>
          <p:nvPr/>
        </p:nvSpPr>
        <p:spPr bwMode="auto">
          <a:xfrm flipV="1">
            <a:off x="3162300" y="2006600"/>
            <a:ext cx="1016000" cy="2667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78" name="Rectangle 11"/>
          <p:cNvSpPr>
            <a:spLocks noChangeArrowheads="1"/>
          </p:cNvSpPr>
          <p:nvPr/>
        </p:nvSpPr>
        <p:spPr bwMode="auto">
          <a:xfrm>
            <a:off x="0" y="2687638"/>
            <a:ext cx="2362200" cy="885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CHEEK/SIDE OF FACE - </a:t>
            </a:r>
            <a:r>
              <a:rPr lang="en-GB" altLang="en-US" sz="1800">
                <a:latin typeface="Comic Sans MS" pitchFamily="66" charset="0"/>
              </a:rPr>
              <a:t>bruising, finger marks</a:t>
            </a:r>
          </a:p>
        </p:txBody>
      </p:sp>
      <p:sp>
        <p:nvSpPr>
          <p:cNvPr id="3079" name="Line 12"/>
          <p:cNvSpPr>
            <a:spLocks noChangeShapeType="1"/>
          </p:cNvSpPr>
          <p:nvPr/>
        </p:nvSpPr>
        <p:spPr bwMode="auto">
          <a:xfrm flipV="1">
            <a:off x="1905000" y="2203450"/>
            <a:ext cx="2273300" cy="7985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0" name="Rectangle 13"/>
          <p:cNvSpPr>
            <a:spLocks noChangeArrowheads="1"/>
          </p:cNvSpPr>
          <p:nvPr/>
        </p:nvSpPr>
        <p:spPr bwMode="auto">
          <a:xfrm>
            <a:off x="1422400" y="3573463"/>
            <a:ext cx="17399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MOUTH - </a:t>
            </a:r>
            <a:r>
              <a:rPr lang="en-GB" altLang="en-US" sz="1800">
                <a:latin typeface="Comic Sans MS" pitchFamily="66" charset="0"/>
              </a:rPr>
              <a:t>torn sides</a:t>
            </a:r>
          </a:p>
        </p:txBody>
      </p:sp>
      <p:sp>
        <p:nvSpPr>
          <p:cNvPr id="3081" name="Line 14"/>
          <p:cNvSpPr>
            <a:spLocks noChangeShapeType="1"/>
          </p:cNvSpPr>
          <p:nvPr/>
        </p:nvSpPr>
        <p:spPr bwMode="auto">
          <a:xfrm flipV="1">
            <a:off x="2768600" y="2325688"/>
            <a:ext cx="1739900" cy="728662"/>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2" name="Rectangle 15"/>
          <p:cNvSpPr>
            <a:spLocks noChangeArrowheads="1"/>
          </p:cNvSpPr>
          <p:nvPr/>
        </p:nvSpPr>
        <p:spPr bwMode="auto">
          <a:xfrm>
            <a:off x="317500" y="4371975"/>
            <a:ext cx="311150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r>
              <a:rPr lang="en-GB" altLang="en-US" sz="1600" b="1">
                <a:latin typeface="Comic Sans MS" pitchFamily="66" charset="0"/>
              </a:rPr>
              <a:t>SHOULDERS - </a:t>
            </a:r>
            <a:r>
              <a:rPr lang="en-GB" altLang="en-US" sz="1800">
                <a:latin typeface="Comic Sans MS" pitchFamily="66" charset="0"/>
              </a:rPr>
              <a:t>bruising, grasp marks</a:t>
            </a:r>
          </a:p>
        </p:txBody>
      </p:sp>
      <p:sp>
        <p:nvSpPr>
          <p:cNvPr id="3083" name="Line 16"/>
          <p:cNvSpPr>
            <a:spLocks noChangeShapeType="1"/>
          </p:cNvSpPr>
          <p:nvPr/>
        </p:nvSpPr>
        <p:spPr bwMode="auto">
          <a:xfrm flipV="1">
            <a:off x="2768600" y="2687638"/>
            <a:ext cx="1409700" cy="1684337"/>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4" name="Rectangle 17"/>
          <p:cNvSpPr>
            <a:spLocks noChangeArrowheads="1"/>
          </p:cNvSpPr>
          <p:nvPr/>
        </p:nvSpPr>
        <p:spPr bwMode="auto">
          <a:xfrm>
            <a:off x="317500" y="5286375"/>
            <a:ext cx="2316163"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GENITALS</a:t>
            </a:r>
            <a:r>
              <a:rPr lang="en-GB" altLang="en-US" sz="1600">
                <a:latin typeface="Comic Sans MS" pitchFamily="66" charset="0"/>
              </a:rPr>
              <a:t> - </a:t>
            </a:r>
            <a:r>
              <a:rPr lang="en-GB" altLang="en-US" sz="1800">
                <a:latin typeface="Comic Sans MS" pitchFamily="66" charset="0"/>
              </a:rPr>
              <a:t>bruising</a:t>
            </a:r>
          </a:p>
        </p:txBody>
      </p:sp>
      <p:sp>
        <p:nvSpPr>
          <p:cNvPr id="3085" name="Line 18"/>
          <p:cNvSpPr>
            <a:spLocks noChangeShapeType="1"/>
          </p:cNvSpPr>
          <p:nvPr/>
        </p:nvSpPr>
        <p:spPr bwMode="auto">
          <a:xfrm flipV="1">
            <a:off x="2362200" y="4013200"/>
            <a:ext cx="1993900" cy="127317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6" name="Rectangle 19"/>
          <p:cNvSpPr>
            <a:spLocks noChangeArrowheads="1"/>
          </p:cNvSpPr>
          <p:nvPr/>
        </p:nvSpPr>
        <p:spPr bwMode="auto">
          <a:xfrm>
            <a:off x="1897063" y="5653088"/>
            <a:ext cx="2459037"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KNEES - </a:t>
            </a:r>
            <a:r>
              <a:rPr lang="en-GB" altLang="en-US" sz="1800">
                <a:latin typeface="Comic Sans MS" pitchFamily="66" charset="0"/>
              </a:rPr>
              <a:t>grasp marks</a:t>
            </a:r>
          </a:p>
        </p:txBody>
      </p:sp>
      <p:sp>
        <p:nvSpPr>
          <p:cNvPr id="3087" name="Line 20"/>
          <p:cNvSpPr>
            <a:spLocks noChangeShapeType="1"/>
          </p:cNvSpPr>
          <p:nvPr/>
        </p:nvSpPr>
        <p:spPr bwMode="auto">
          <a:xfrm flipV="1">
            <a:off x="3162300" y="4371975"/>
            <a:ext cx="1016000" cy="12811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88" name="Rectangle 21"/>
          <p:cNvSpPr>
            <a:spLocks noChangeArrowheads="1"/>
          </p:cNvSpPr>
          <p:nvPr/>
        </p:nvSpPr>
        <p:spPr bwMode="auto">
          <a:xfrm>
            <a:off x="4686300" y="5013325"/>
            <a:ext cx="1706563" cy="1069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BACK	    }  </a:t>
            </a:r>
          </a:p>
          <a:p>
            <a:pPr>
              <a:spcBef>
                <a:spcPct val="50000"/>
              </a:spcBef>
            </a:pPr>
            <a:r>
              <a:rPr lang="en-GB" altLang="en-US" sz="1600" b="1">
                <a:latin typeface="Comic Sans MS" pitchFamily="66" charset="0"/>
              </a:rPr>
              <a:t>BUTTOCKS  }</a:t>
            </a:r>
          </a:p>
          <a:p>
            <a:pPr>
              <a:spcBef>
                <a:spcPct val="50000"/>
              </a:spcBef>
            </a:pPr>
            <a:r>
              <a:rPr lang="en-GB" altLang="en-US" sz="1600" b="1">
                <a:latin typeface="Comic Sans MS" pitchFamily="66" charset="0"/>
              </a:rPr>
              <a:t>THIGHS     }</a:t>
            </a:r>
          </a:p>
        </p:txBody>
      </p:sp>
      <p:sp>
        <p:nvSpPr>
          <p:cNvPr id="3089" name="Rectangle 22"/>
          <p:cNvSpPr>
            <a:spLocks noChangeArrowheads="1"/>
          </p:cNvSpPr>
          <p:nvPr/>
        </p:nvSpPr>
        <p:spPr bwMode="auto">
          <a:xfrm>
            <a:off x="6210300" y="5103813"/>
            <a:ext cx="2933700" cy="915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800">
                <a:latin typeface="Comic Sans MS" pitchFamily="66" charset="0"/>
              </a:rPr>
              <a:t>Linear bruising. Outline of belt/buckles. Scalds/burns</a:t>
            </a:r>
          </a:p>
        </p:txBody>
      </p:sp>
      <p:sp>
        <p:nvSpPr>
          <p:cNvPr id="3090" name="Line 23"/>
          <p:cNvSpPr>
            <a:spLocks noChangeShapeType="1"/>
          </p:cNvSpPr>
          <p:nvPr/>
        </p:nvSpPr>
        <p:spPr bwMode="auto">
          <a:xfrm flipH="1" flipV="1">
            <a:off x="5181600" y="4013200"/>
            <a:ext cx="711200" cy="10001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1" name="Rectangle 24"/>
          <p:cNvSpPr>
            <a:spLocks noChangeArrowheads="1"/>
          </p:cNvSpPr>
          <p:nvPr/>
        </p:nvSpPr>
        <p:spPr bwMode="auto">
          <a:xfrm>
            <a:off x="5705475" y="4214813"/>
            <a:ext cx="3438525"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CHEST - </a:t>
            </a:r>
            <a:r>
              <a:rPr lang="en-GB" altLang="en-US" sz="1800">
                <a:latin typeface="Comic Sans MS" pitchFamily="66" charset="0"/>
              </a:rPr>
              <a:t>bruising, grasp marks</a:t>
            </a:r>
          </a:p>
        </p:txBody>
      </p:sp>
      <p:sp>
        <p:nvSpPr>
          <p:cNvPr id="3092" name="Line 25"/>
          <p:cNvSpPr>
            <a:spLocks noChangeShapeType="1"/>
          </p:cNvSpPr>
          <p:nvPr/>
        </p:nvSpPr>
        <p:spPr bwMode="auto">
          <a:xfrm flipH="1" flipV="1">
            <a:off x="4686300" y="3001963"/>
            <a:ext cx="1706563" cy="12128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3" name="Rectangle 26"/>
          <p:cNvSpPr>
            <a:spLocks noChangeArrowheads="1"/>
          </p:cNvSpPr>
          <p:nvPr/>
        </p:nvSpPr>
        <p:spPr bwMode="auto">
          <a:xfrm>
            <a:off x="6392863" y="3646488"/>
            <a:ext cx="3060700"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UPPER &amp; INNER ARM - </a:t>
            </a:r>
            <a:r>
              <a:rPr lang="en-GB" altLang="en-US" sz="1800">
                <a:latin typeface="Comic Sans MS" pitchFamily="66" charset="0"/>
              </a:rPr>
              <a:t>bruising, grasp marks</a:t>
            </a:r>
          </a:p>
        </p:txBody>
      </p:sp>
      <p:sp>
        <p:nvSpPr>
          <p:cNvPr id="3094" name="Line 27"/>
          <p:cNvSpPr>
            <a:spLocks noChangeShapeType="1"/>
          </p:cNvSpPr>
          <p:nvPr/>
        </p:nvSpPr>
        <p:spPr bwMode="auto">
          <a:xfrm flipH="1" flipV="1">
            <a:off x="5397500" y="3330575"/>
            <a:ext cx="1625600" cy="31591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5" name="Rectangle 28"/>
          <p:cNvSpPr>
            <a:spLocks noChangeArrowheads="1"/>
          </p:cNvSpPr>
          <p:nvPr/>
        </p:nvSpPr>
        <p:spPr bwMode="auto">
          <a:xfrm>
            <a:off x="5705475" y="3001963"/>
            <a:ext cx="3200400" cy="366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NECK -</a:t>
            </a:r>
            <a:r>
              <a:rPr lang="en-GB" altLang="en-US" sz="1800">
                <a:latin typeface="Comic Sans MS" pitchFamily="66" charset="0"/>
              </a:rPr>
              <a:t>bruising, grasp marks</a:t>
            </a:r>
          </a:p>
        </p:txBody>
      </p:sp>
      <p:sp>
        <p:nvSpPr>
          <p:cNvPr id="3096" name="Line 29"/>
          <p:cNvSpPr>
            <a:spLocks noChangeShapeType="1"/>
          </p:cNvSpPr>
          <p:nvPr/>
        </p:nvSpPr>
        <p:spPr bwMode="auto">
          <a:xfrm flipH="1" flipV="1">
            <a:off x="4914900" y="2527300"/>
            <a:ext cx="1676400" cy="474663"/>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7" name="Rectangle 30"/>
          <p:cNvSpPr>
            <a:spLocks noChangeArrowheads="1"/>
          </p:cNvSpPr>
          <p:nvPr/>
        </p:nvSpPr>
        <p:spPr bwMode="auto">
          <a:xfrm>
            <a:off x="6591300" y="2203450"/>
            <a:ext cx="2292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EARS - </a:t>
            </a:r>
            <a:r>
              <a:rPr lang="en-GB" altLang="en-US" sz="1800">
                <a:latin typeface="Comic Sans MS" pitchFamily="66" charset="0"/>
              </a:rPr>
              <a:t>Pinch or slap marks, bruising</a:t>
            </a:r>
          </a:p>
        </p:txBody>
      </p:sp>
      <p:sp>
        <p:nvSpPr>
          <p:cNvPr id="3098" name="Line 31"/>
          <p:cNvSpPr>
            <a:spLocks noChangeShapeType="1"/>
          </p:cNvSpPr>
          <p:nvPr/>
        </p:nvSpPr>
        <p:spPr bwMode="auto">
          <a:xfrm flipH="1" flipV="1">
            <a:off x="5181600" y="2203450"/>
            <a:ext cx="1409700" cy="32385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sp>
        <p:nvSpPr>
          <p:cNvPr id="3099" name="Rectangle 32"/>
          <p:cNvSpPr>
            <a:spLocks noChangeArrowheads="1"/>
          </p:cNvSpPr>
          <p:nvPr/>
        </p:nvSpPr>
        <p:spPr bwMode="auto">
          <a:xfrm>
            <a:off x="5397500" y="1409700"/>
            <a:ext cx="3060700" cy="915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spcBef>
                <a:spcPct val="50000"/>
              </a:spcBef>
            </a:pPr>
            <a:r>
              <a:rPr lang="en-GB" altLang="en-US" sz="1600" b="1">
                <a:latin typeface="Comic Sans MS" pitchFamily="66" charset="0"/>
              </a:rPr>
              <a:t>SKULL</a:t>
            </a:r>
            <a:r>
              <a:rPr lang="en-GB" altLang="en-US" sz="1600">
                <a:latin typeface="Comic Sans MS" pitchFamily="66" charset="0"/>
              </a:rPr>
              <a:t> - </a:t>
            </a:r>
            <a:r>
              <a:rPr lang="en-GB" altLang="en-US" sz="1800">
                <a:latin typeface="Comic Sans MS" pitchFamily="66" charset="0"/>
              </a:rPr>
              <a:t>fracture or bleeding under skull (from shaking)</a:t>
            </a:r>
          </a:p>
        </p:txBody>
      </p:sp>
      <p:sp>
        <p:nvSpPr>
          <p:cNvPr id="3100" name="Line 33"/>
          <p:cNvSpPr>
            <a:spLocks noChangeShapeType="1"/>
          </p:cNvSpPr>
          <p:nvPr/>
        </p:nvSpPr>
        <p:spPr bwMode="auto">
          <a:xfrm flipH="1">
            <a:off x="4686300" y="1527175"/>
            <a:ext cx="711200" cy="225425"/>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GB"/>
          </a:p>
        </p:txBody>
      </p:sp>
      <p:pic>
        <p:nvPicPr>
          <p:cNvPr id="5127" name="Picture 7"/>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342187" y="6085681"/>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8144005"/>
      </p:ext>
    </p:extLst>
  </p:cSld>
  <p:clrMapOvr>
    <a:masterClrMapping/>
  </p:clrMapOvr>
  <mc:AlternateContent xmlns:mc="http://schemas.openxmlformats.org/markup-compatibility/2006">
    <mc:Choice xmlns:p14="http://schemas.microsoft.com/office/powerpoint/2010/main" xmlns="" Requires="p14">
      <p:transition spd="slow" p14:dur="2000" advTm="288531"/>
    </mc:Choice>
    <mc:Fallback>
      <p:transition spd="slow" advTm="2885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sz="quarter"/>
          </p:nvPr>
        </p:nvSpPr>
        <p:spPr>
          <a:xfrm>
            <a:off x="685800" y="0"/>
            <a:ext cx="7772400" cy="1143000"/>
          </a:xfrm>
        </p:spPr>
        <p:txBody>
          <a:bodyPr/>
          <a:lstStyle/>
          <a:p>
            <a:r>
              <a:rPr lang="en-GB" altLang="en-US" b="1" dirty="0" smtClean="0">
                <a:solidFill>
                  <a:schemeClr val="tx1"/>
                </a:solidFill>
              </a:rPr>
              <a:t>Signs of Physical Abuse</a:t>
            </a:r>
          </a:p>
        </p:txBody>
      </p:sp>
      <p:pic>
        <p:nvPicPr>
          <p:cNvPr id="21507" name="Picture 4" descr="kca027f2"/>
          <p:cNvPicPr>
            <a:picLocks noGrp="1" noChangeAspect="1" noChangeArrowheads="1"/>
          </p:cNvPicPr>
          <p:nvPr>
            <p:ph sz="quarter" idx="2"/>
          </p:nvPr>
        </p:nvPicPr>
        <p:blipFill>
          <a:blip r:embed="rId3">
            <a:extLst>
              <a:ext uri="{28A0092B-C50C-407E-A947-70E740481C1C}">
                <a14:useLocalDpi xmlns:a14="http://schemas.microsoft.com/office/drawing/2010/main" xmlns="" val="0"/>
              </a:ext>
            </a:extLst>
          </a:blip>
          <a:srcRect/>
          <a:stretch>
            <a:fillRect/>
          </a:stretch>
        </p:blipFill>
        <p:spPr>
          <a:xfrm>
            <a:off x="5199063" y="1143000"/>
            <a:ext cx="2668587" cy="5124450"/>
          </a:xfrm>
          <a:noFill/>
        </p:spPr>
      </p:pic>
      <p:pic>
        <p:nvPicPr>
          <p:cNvPr id="21508" name="Picture 8" descr="kca027f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131888" y="1116013"/>
            <a:ext cx="2582862" cy="5151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452320" y="6182518"/>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21772437"/>
      </p:ext>
    </p:extLst>
  </p:cSld>
  <p:clrMapOvr>
    <a:masterClrMapping/>
  </p:clrMapOvr>
  <p:transition spd="med" advTm="52738">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kca027f7"/>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685800" y="1390650"/>
            <a:ext cx="3998913" cy="4546600"/>
          </a:xfrm>
          <a:noFill/>
        </p:spPr>
      </p:pic>
      <p:sp>
        <p:nvSpPr>
          <p:cNvPr id="23555" name="Rectangle 4"/>
          <p:cNvSpPr>
            <a:spLocks noChangeArrowheads="1"/>
          </p:cNvSpPr>
          <p:nvPr/>
        </p:nvSpPr>
        <p:spPr bwMode="auto">
          <a:xfrm>
            <a:off x="685800" y="2476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ctr"/>
            <a:r>
              <a:rPr lang="en-GB" altLang="en-US" sz="4400" b="1" dirty="0">
                <a:latin typeface="NSPCCRegular"/>
              </a:rPr>
              <a:t>Signs of Physical Abuse</a:t>
            </a:r>
          </a:p>
        </p:txBody>
      </p:sp>
      <p:pic>
        <p:nvPicPr>
          <p:cNvPr id="23556" name="Picture 8" descr="kca027f5"/>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5432425" y="1231900"/>
            <a:ext cx="2562225" cy="4705350"/>
          </a:xfrm>
          <a:noFill/>
        </p:spPr>
      </p:pic>
      <p:pic>
        <p:nvPicPr>
          <p:cNvPr id="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38566703"/>
      </p:ext>
    </p:extLst>
  </p:cSld>
  <p:clrMapOvr>
    <a:masterClrMapping/>
  </p:clrMapOvr>
  <mc:AlternateContent xmlns:mc="http://schemas.openxmlformats.org/markup-compatibility/2006">
    <mc:Choice xmlns:p14="http://schemas.microsoft.com/office/powerpoint/2010/main" xmlns="" Requires="p14">
      <p:transition spd="slow" p14:dur="2000" advTm="85231"/>
    </mc:Choice>
    <mc:Fallback>
      <p:transition spd="slow" advTm="8523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kca027f3"/>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1103313" y="1114425"/>
            <a:ext cx="2760662" cy="5170488"/>
          </a:xfrm>
          <a:noFill/>
        </p:spPr>
      </p:pic>
      <p:sp>
        <p:nvSpPr>
          <p:cNvPr id="24579" name="Rectangle 4"/>
          <p:cNvSpPr>
            <a:spLocks noChangeArrowheads="1"/>
          </p:cNvSpPr>
          <p:nvPr/>
        </p:nvSpPr>
        <p:spPr bwMode="auto">
          <a:xfrm>
            <a:off x="685800" y="2476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ctr"/>
            <a:r>
              <a:rPr lang="en-GB" altLang="en-US" sz="4400" b="1" dirty="0">
                <a:latin typeface="NSPCCRegular"/>
              </a:rPr>
              <a:t>Signs of Physical Abuse</a:t>
            </a:r>
          </a:p>
        </p:txBody>
      </p:sp>
      <p:pic>
        <p:nvPicPr>
          <p:cNvPr id="24580" name="Picture 8" descr="kca027f10"/>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4638675" y="1390650"/>
            <a:ext cx="3587750" cy="4298950"/>
          </a:xfrm>
          <a:noFill/>
        </p:spPr>
      </p:pic>
      <p:pic>
        <p:nvPicPr>
          <p:cNvPr id="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70158647"/>
      </p:ext>
    </p:extLst>
  </p:cSld>
  <p:clrMapOvr>
    <a:masterClrMapping/>
  </p:clrMapOvr>
  <mc:AlternateContent xmlns:mc="http://schemas.openxmlformats.org/markup-compatibility/2006">
    <mc:Choice xmlns:p14="http://schemas.microsoft.com/office/powerpoint/2010/main" xmlns="" Requires="p14">
      <p:transition spd="slow" p14:dur="2000" advTm="45303"/>
    </mc:Choice>
    <mc:Fallback>
      <p:transition spd="slow" advTm="4530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635918"/>
          </a:xfrm>
        </p:spPr>
        <p:txBody>
          <a:bodyPr/>
          <a:lstStyle/>
          <a:p>
            <a:pPr algn="ctr"/>
            <a:r>
              <a:rPr lang="en-GB" altLang="en-US" sz="3600" b="1" dirty="0" smtClean="0">
                <a:solidFill>
                  <a:schemeClr val="tx1"/>
                </a:solidFill>
                <a:latin typeface="NSPCCRegular"/>
              </a:rPr>
              <a:t>Course Agreement</a:t>
            </a:r>
          </a:p>
        </p:txBody>
      </p:sp>
      <p:sp>
        <p:nvSpPr>
          <p:cNvPr id="3" name="Content Placeholder 2"/>
          <p:cNvSpPr>
            <a:spLocks noGrp="1"/>
          </p:cNvSpPr>
          <p:nvPr>
            <p:ph idx="1"/>
          </p:nvPr>
        </p:nvSpPr>
        <p:spPr>
          <a:xfrm>
            <a:off x="179511" y="1340769"/>
            <a:ext cx="8785101" cy="5004470"/>
          </a:xfrm>
        </p:spPr>
        <p:txBody>
          <a:bodyPr>
            <a:normAutofit fontScale="70000" lnSpcReduction="20000"/>
          </a:bodyPr>
          <a:lstStyle/>
          <a:p>
            <a:pPr fontAlgn="auto">
              <a:spcAft>
                <a:spcPts val="0"/>
              </a:spcAft>
              <a:buClr>
                <a:schemeClr val="accent3"/>
              </a:buClr>
              <a:buFont typeface="Wingdings" panose="05000000000000000000" pitchFamily="2" charset="2"/>
              <a:buChar char="v"/>
              <a:defRPr/>
            </a:pPr>
            <a:endParaRPr lang="en-GB" sz="3200" dirty="0"/>
          </a:p>
          <a:p>
            <a:pPr fontAlgn="auto">
              <a:spcAft>
                <a:spcPts val="0"/>
              </a:spcAft>
              <a:buClr>
                <a:schemeClr val="accent3"/>
              </a:buClr>
              <a:buFont typeface="Wingdings" panose="05000000000000000000" pitchFamily="2" charset="2"/>
              <a:buChar char="v"/>
              <a:defRPr/>
            </a:pPr>
            <a:r>
              <a:rPr lang="en-GB" sz="3200" dirty="0" smtClean="0"/>
              <a:t>Respect </a:t>
            </a:r>
            <a:r>
              <a:rPr lang="en-GB" sz="3200" dirty="0"/>
              <a:t>each other and our individual </a:t>
            </a:r>
            <a:r>
              <a:rPr lang="en-GB" sz="3200" dirty="0" smtClean="0"/>
              <a:t>experiences</a:t>
            </a:r>
          </a:p>
          <a:p>
            <a:pPr fontAlgn="auto">
              <a:spcAft>
                <a:spcPts val="0"/>
              </a:spcAft>
              <a:buClr>
                <a:schemeClr val="accent3"/>
              </a:buClr>
              <a:buFont typeface="Wingdings" panose="05000000000000000000" pitchFamily="2" charset="2"/>
              <a:buChar char="v"/>
              <a:defRPr/>
            </a:pPr>
            <a:r>
              <a:rPr lang="en-GB" sz="3200" dirty="0" smtClean="0"/>
              <a:t>Keep </a:t>
            </a:r>
            <a:r>
              <a:rPr lang="en-GB" sz="3200" dirty="0"/>
              <a:t>any personal matter shared today private unless by doing so </a:t>
            </a:r>
            <a:r>
              <a:rPr lang="en-GB" sz="3200" dirty="0" smtClean="0"/>
              <a:t>will </a:t>
            </a:r>
            <a:r>
              <a:rPr lang="en-GB" sz="3200" dirty="0"/>
              <a:t>be </a:t>
            </a:r>
            <a:r>
              <a:rPr lang="en-GB" sz="3200" dirty="0" smtClean="0"/>
              <a:t>    detrimental </a:t>
            </a:r>
            <a:r>
              <a:rPr lang="en-GB" sz="3200" dirty="0"/>
              <a:t>to a </a:t>
            </a:r>
            <a:r>
              <a:rPr lang="en-GB" sz="3200" dirty="0" smtClean="0"/>
              <a:t>child</a:t>
            </a:r>
            <a:endParaRPr lang="en-GB" sz="3200" dirty="0"/>
          </a:p>
          <a:p>
            <a:pPr fontAlgn="auto">
              <a:spcAft>
                <a:spcPts val="0"/>
              </a:spcAft>
              <a:buClr>
                <a:schemeClr val="accent3"/>
              </a:buClr>
              <a:buFont typeface="Wingdings" panose="05000000000000000000" pitchFamily="2" charset="2"/>
              <a:buChar char="v"/>
              <a:defRPr/>
            </a:pPr>
            <a:r>
              <a:rPr lang="en-GB" sz="3200" dirty="0" smtClean="0"/>
              <a:t> Be sensitive </a:t>
            </a:r>
          </a:p>
          <a:p>
            <a:pPr fontAlgn="auto">
              <a:spcAft>
                <a:spcPts val="0"/>
              </a:spcAft>
              <a:buClr>
                <a:schemeClr val="accent3"/>
              </a:buClr>
              <a:buFont typeface="Wingdings" panose="05000000000000000000" pitchFamily="2" charset="2"/>
              <a:buChar char="v"/>
              <a:defRPr/>
            </a:pPr>
            <a:r>
              <a:rPr lang="en-GB" sz="3200" dirty="0"/>
              <a:t> </a:t>
            </a:r>
            <a:r>
              <a:rPr lang="en-GB" sz="3200" dirty="0" smtClean="0"/>
              <a:t>Listen </a:t>
            </a:r>
            <a:r>
              <a:rPr lang="en-GB" sz="3200" dirty="0"/>
              <a:t>without </a:t>
            </a:r>
            <a:r>
              <a:rPr lang="en-GB" sz="3200" dirty="0" smtClean="0"/>
              <a:t>interrupting</a:t>
            </a:r>
          </a:p>
          <a:p>
            <a:pPr fontAlgn="auto">
              <a:spcAft>
                <a:spcPts val="0"/>
              </a:spcAft>
              <a:buClr>
                <a:schemeClr val="accent3"/>
              </a:buClr>
              <a:buFont typeface="Wingdings" panose="05000000000000000000" pitchFamily="2" charset="2"/>
              <a:buChar char="v"/>
              <a:defRPr/>
            </a:pPr>
            <a:r>
              <a:rPr lang="en-GB" sz="3200" dirty="0"/>
              <a:t> </a:t>
            </a:r>
            <a:r>
              <a:rPr lang="en-GB" sz="3200" dirty="0" smtClean="0"/>
              <a:t>No </a:t>
            </a:r>
            <a:r>
              <a:rPr lang="en-GB" sz="3200" dirty="0"/>
              <a:t>mobile phones</a:t>
            </a:r>
          </a:p>
          <a:p>
            <a:pPr fontAlgn="auto">
              <a:spcAft>
                <a:spcPts val="0"/>
              </a:spcAft>
              <a:buClr>
                <a:schemeClr val="accent3"/>
              </a:buClr>
              <a:buFont typeface="Wingdings" panose="05000000000000000000" pitchFamily="2" charset="2"/>
              <a:buChar char="v"/>
              <a:defRPr/>
            </a:pPr>
            <a:r>
              <a:rPr lang="en-GB" sz="3200" dirty="0" smtClean="0"/>
              <a:t> Respect  </a:t>
            </a:r>
            <a:r>
              <a:rPr lang="en-GB" sz="3200" dirty="0"/>
              <a:t>others experiences and feelings</a:t>
            </a:r>
          </a:p>
          <a:p>
            <a:pPr fontAlgn="auto">
              <a:spcAft>
                <a:spcPts val="0"/>
              </a:spcAft>
              <a:buClr>
                <a:schemeClr val="accent3"/>
              </a:buClr>
              <a:buFont typeface="Wingdings" panose="05000000000000000000" pitchFamily="2" charset="2"/>
              <a:buChar char="v"/>
              <a:defRPr/>
            </a:pPr>
            <a:r>
              <a:rPr lang="en-GB" sz="3200" dirty="0" smtClean="0"/>
              <a:t> Be </a:t>
            </a:r>
            <a:r>
              <a:rPr lang="en-GB" sz="3200" dirty="0"/>
              <a:t>aware of diversity issues and promote an anti-bias approach</a:t>
            </a:r>
          </a:p>
          <a:p>
            <a:pPr fontAlgn="auto">
              <a:spcAft>
                <a:spcPts val="0"/>
              </a:spcAft>
              <a:buClr>
                <a:schemeClr val="accent3"/>
              </a:buClr>
              <a:buFont typeface="Wingdings" panose="05000000000000000000" pitchFamily="2" charset="2"/>
              <a:buChar char="v"/>
              <a:defRPr/>
            </a:pPr>
            <a:r>
              <a:rPr lang="en-GB" sz="3200" dirty="0" smtClean="0"/>
              <a:t> Respect </a:t>
            </a:r>
            <a:r>
              <a:rPr lang="en-GB" sz="3200" dirty="0"/>
              <a:t>confidentiality – unless a child </a:t>
            </a:r>
            <a:r>
              <a:rPr lang="en-GB" sz="3200" dirty="0" smtClean="0"/>
              <a:t> </a:t>
            </a:r>
            <a:r>
              <a:rPr lang="en-GB" sz="3200" dirty="0"/>
              <a:t>is at risk of harm</a:t>
            </a:r>
          </a:p>
          <a:p>
            <a:pPr fontAlgn="auto">
              <a:spcAft>
                <a:spcPts val="0"/>
              </a:spcAft>
              <a:buClr>
                <a:schemeClr val="accent3"/>
              </a:buClr>
              <a:buFont typeface="Wingdings" panose="05000000000000000000" pitchFamily="2" charset="2"/>
              <a:buChar char="v"/>
              <a:defRPr/>
            </a:pPr>
            <a:r>
              <a:rPr lang="en-GB" sz="3200" dirty="0" smtClean="0"/>
              <a:t> Use </a:t>
            </a:r>
            <a:r>
              <a:rPr lang="en-GB" sz="3200" dirty="0"/>
              <a:t>the expertise in the room </a:t>
            </a:r>
            <a:endParaRPr lang="en-GB" sz="3200" dirty="0" smtClean="0"/>
          </a:p>
          <a:p>
            <a:pPr fontAlgn="auto">
              <a:spcAft>
                <a:spcPts val="0"/>
              </a:spcAft>
              <a:buClr>
                <a:schemeClr val="accent3"/>
              </a:buClr>
              <a:buFont typeface="Wingdings" panose="05000000000000000000" pitchFamily="2" charset="2"/>
              <a:buChar char="v"/>
              <a:defRPr/>
            </a:pPr>
            <a:r>
              <a:rPr lang="en-GB" sz="3200" dirty="0" smtClean="0"/>
              <a:t>  No </a:t>
            </a:r>
            <a:r>
              <a:rPr lang="en-GB" sz="3200" dirty="0"/>
              <a:t>question is too ‘naive’</a:t>
            </a:r>
          </a:p>
          <a:p>
            <a:pPr fontAlgn="auto">
              <a:spcAft>
                <a:spcPts val="0"/>
              </a:spcAft>
              <a:buClr>
                <a:schemeClr val="accent3"/>
              </a:buClr>
              <a:buFont typeface="Wingdings" panose="05000000000000000000" pitchFamily="2" charset="2"/>
              <a:buChar char="v"/>
              <a:defRPr/>
            </a:pPr>
            <a:r>
              <a:rPr lang="en-GB" sz="3200" dirty="0" smtClean="0"/>
              <a:t>  Respect </a:t>
            </a:r>
            <a:r>
              <a:rPr lang="en-GB" sz="3200" dirty="0"/>
              <a:t>the need for any member of the group to leave 	</a:t>
            </a:r>
            <a:endParaRPr lang="en-GB" sz="3200" dirty="0" smtClean="0"/>
          </a:p>
          <a:p>
            <a:pPr fontAlgn="auto">
              <a:spcAft>
                <a:spcPts val="0"/>
              </a:spcAft>
              <a:buClr>
                <a:schemeClr val="accent3"/>
              </a:buClr>
              <a:buFont typeface="Wingdings" panose="05000000000000000000" pitchFamily="2" charset="2"/>
              <a:buChar char="v"/>
              <a:defRPr/>
            </a:pPr>
            <a:r>
              <a:rPr lang="en-GB" sz="3200" dirty="0"/>
              <a:t> </a:t>
            </a:r>
            <a:r>
              <a:rPr lang="en-GB" sz="3200" dirty="0" smtClean="0"/>
              <a:t> Challenge </a:t>
            </a:r>
            <a:r>
              <a:rPr lang="en-GB" sz="3200" dirty="0"/>
              <a:t>a view but not the person</a:t>
            </a:r>
          </a:p>
          <a:p>
            <a:pPr marL="274320" indent="-274320" fontAlgn="auto">
              <a:spcAft>
                <a:spcPts val="0"/>
              </a:spcAft>
              <a:buClr>
                <a:schemeClr val="accent3"/>
              </a:buClr>
              <a:buFont typeface="Wingdings 2"/>
              <a:buChar char=""/>
              <a:defRPr/>
            </a:pPr>
            <a:endParaRPr lang="en-GB" dirty="0"/>
          </a:p>
        </p:txBody>
      </p:sp>
      <p:pic>
        <p:nvPicPr>
          <p:cNvPr id="6148"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descr="kca027f17"/>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685800" y="1390650"/>
            <a:ext cx="4162425" cy="4705350"/>
          </a:xfrm>
          <a:noFill/>
        </p:spPr>
      </p:pic>
      <p:sp>
        <p:nvSpPr>
          <p:cNvPr id="25603" name="Rectangle 4"/>
          <p:cNvSpPr>
            <a:spLocks noChangeArrowheads="1"/>
          </p:cNvSpPr>
          <p:nvPr/>
        </p:nvSpPr>
        <p:spPr bwMode="auto">
          <a:xfrm>
            <a:off x="685800" y="24765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sz="1400">
                <a:solidFill>
                  <a:schemeClr val="tx1"/>
                </a:solidFill>
                <a:latin typeface="Garamond" pitchFamily="18" charset="0"/>
              </a:defRPr>
            </a:lvl1pPr>
            <a:lvl2pPr marL="742950" indent="-285750">
              <a:defRPr sz="1400">
                <a:solidFill>
                  <a:schemeClr val="tx1"/>
                </a:solidFill>
                <a:latin typeface="Garamond" pitchFamily="18" charset="0"/>
              </a:defRPr>
            </a:lvl2pPr>
            <a:lvl3pPr marL="1143000" indent="-228600">
              <a:defRPr sz="1400">
                <a:solidFill>
                  <a:schemeClr val="tx1"/>
                </a:solidFill>
                <a:latin typeface="Garamond" pitchFamily="18" charset="0"/>
              </a:defRPr>
            </a:lvl3pPr>
            <a:lvl4pPr marL="1600200" indent="-228600">
              <a:defRPr sz="1400">
                <a:solidFill>
                  <a:schemeClr val="tx1"/>
                </a:solidFill>
                <a:latin typeface="Garamond" pitchFamily="18" charset="0"/>
              </a:defRPr>
            </a:lvl4pPr>
            <a:lvl5pPr marL="2057400" indent="-228600">
              <a:defRPr sz="1400">
                <a:solidFill>
                  <a:schemeClr val="tx1"/>
                </a:solidFill>
                <a:latin typeface="Garamond" pitchFamily="18" charset="0"/>
              </a:defRPr>
            </a:lvl5pPr>
            <a:lvl6pPr marL="2514600" indent="-228600" eaLnBrk="0" fontAlgn="base" hangingPunct="0">
              <a:spcBef>
                <a:spcPct val="0"/>
              </a:spcBef>
              <a:spcAft>
                <a:spcPct val="0"/>
              </a:spcAft>
              <a:defRPr sz="1400">
                <a:solidFill>
                  <a:schemeClr val="tx1"/>
                </a:solidFill>
                <a:latin typeface="Garamond" pitchFamily="18" charset="0"/>
              </a:defRPr>
            </a:lvl6pPr>
            <a:lvl7pPr marL="2971800" indent="-228600" eaLnBrk="0" fontAlgn="base" hangingPunct="0">
              <a:spcBef>
                <a:spcPct val="0"/>
              </a:spcBef>
              <a:spcAft>
                <a:spcPct val="0"/>
              </a:spcAft>
              <a:defRPr sz="1400">
                <a:solidFill>
                  <a:schemeClr val="tx1"/>
                </a:solidFill>
                <a:latin typeface="Garamond" pitchFamily="18" charset="0"/>
              </a:defRPr>
            </a:lvl7pPr>
            <a:lvl8pPr marL="3429000" indent="-228600" eaLnBrk="0" fontAlgn="base" hangingPunct="0">
              <a:spcBef>
                <a:spcPct val="0"/>
              </a:spcBef>
              <a:spcAft>
                <a:spcPct val="0"/>
              </a:spcAft>
              <a:defRPr sz="1400">
                <a:solidFill>
                  <a:schemeClr val="tx1"/>
                </a:solidFill>
                <a:latin typeface="Garamond" pitchFamily="18" charset="0"/>
              </a:defRPr>
            </a:lvl8pPr>
            <a:lvl9pPr marL="3886200" indent="-228600" eaLnBrk="0" fontAlgn="base" hangingPunct="0">
              <a:spcBef>
                <a:spcPct val="0"/>
              </a:spcBef>
              <a:spcAft>
                <a:spcPct val="0"/>
              </a:spcAft>
              <a:defRPr sz="1400">
                <a:solidFill>
                  <a:schemeClr val="tx1"/>
                </a:solidFill>
                <a:latin typeface="Garamond" pitchFamily="18" charset="0"/>
              </a:defRPr>
            </a:lvl9pPr>
          </a:lstStyle>
          <a:p>
            <a:pPr algn="ctr"/>
            <a:r>
              <a:rPr lang="en-GB" altLang="en-US" sz="4400" b="1" dirty="0">
                <a:latin typeface="NSPCCRegular"/>
              </a:rPr>
              <a:t>Signs of Physical Abuse</a:t>
            </a:r>
          </a:p>
        </p:txBody>
      </p:sp>
      <p:pic>
        <p:nvPicPr>
          <p:cNvPr id="25604" name="Picture 5" descr="kca027f1"/>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5448300" y="1390650"/>
            <a:ext cx="2527300" cy="4705350"/>
          </a:xfrm>
          <a:noFill/>
        </p:spPr>
      </p:pic>
      <p:pic>
        <p:nvPicPr>
          <p:cNvPr id="5"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08325645"/>
      </p:ext>
    </p:extLst>
  </p:cSld>
  <p:clrMapOvr>
    <a:masterClrMapping/>
  </p:clrMapOvr>
  <mc:AlternateContent xmlns:mc="http://schemas.openxmlformats.org/markup-compatibility/2006">
    <mc:Choice xmlns:p14="http://schemas.microsoft.com/office/powerpoint/2010/main" xmlns="" Requires="p14">
      <p:transition spd="slow" p14:dur="2000" advTm="21447"/>
    </mc:Choice>
    <mc:Fallback>
      <p:transition spd="slow" advTm="21447"/>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descr="kca027f14"/>
          <p:cNvPicPr>
            <a:picLocks noGrp="1" noChangeAspect="1" noChangeArrowheads="1"/>
          </p:cNvPicPr>
          <p:nvPr>
            <p:ph sz="half" idx="1"/>
          </p:nvPr>
        </p:nvPicPr>
        <p:blipFill>
          <a:blip r:embed="rId3">
            <a:extLst>
              <a:ext uri="{28A0092B-C50C-407E-A947-70E740481C1C}">
                <a14:useLocalDpi xmlns:a14="http://schemas.microsoft.com/office/drawing/2010/main" xmlns="" val="0"/>
              </a:ext>
            </a:extLst>
          </a:blip>
          <a:srcRect/>
          <a:stretch>
            <a:fillRect/>
          </a:stretch>
        </p:blipFill>
        <p:spPr>
          <a:xfrm>
            <a:off x="539553" y="1628800"/>
            <a:ext cx="3119636" cy="4467200"/>
          </a:xfrm>
          <a:noFill/>
        </p:spPr>
      </p:pic>
      <p:pic>
        <p:nvPicPr>
          <p:cNvPr id="26628" name="Picture 4" descr="kca027f12"/>
          <p:cNvPicPr>
            <a:picLocks noGrp="1" noChangeAspect="1" noChangeArrowheads="1"/>
          </p:cNvPicPr>
          <p:nvPr>
            <p:ph sz="half" idx="2"/>
          </p:nvPr>
        </p:nvPicPr>
        <p:blipFill>
          <a:blip r:embed="rId4">
            <a:extLst>
              <a:ext uri="{28A0092B-C50C-407E-A947-70E740481C1C}">
                <a14:useLocalDpi xmlns:a14="http://schemas.microsoft.com/office/drawing/2010/main" xmlns="" val="0"/>
              </a:ext>
            </a:extLst>
          </a:blip>
          <a:srcRect/>
          <a:stretch>
            <a:fillRect/>
          </a:stretch>
        </p:blipFill>
        <p:spPr>
          <a:xfrm>
            <a:off x="4499993" y="1628800"/>
            <a:ext cx="3475608" cy="4467200"/>
          </a:xfrm>
          <a:noFill/>
        </p:spPr>
      </p:pic>
      <p:sp>
        <p:nvSpPr>
          <p:cNvPr id="3" name="TextBox 2"/>
          <p:cNvSpPr txBox="1"/>
          <p:nvPr/>
        </p:nvSpPr>
        <p:spPr>
          <a:xfrm>
            <a:off x="1115616" y="404664"/>
            <a:ext cx="7344816" cy="584775"/>
          </a:xfrm>
          <a:prstGeom prst="rect">
            <a:avLst/>
          </a:prstGeom>
          <a:noFill/>
        </p:spPr>
        <p:txBody>
          <a:bodyPr wrap="square" rtlCol="0">
            <a:spAutoFit/>
          </a:bodyPr>
          <a:lstStyle/>
          <a:p>
            <a:pPr algn="ctr"/>
            <a:r>
              <a:rPr lang="en-GB" sz="3200" b="1" dirty="0" smtClean="0">
                <a:latin typeface="NSPCCRegular"/>
              </a:rPr>
              <a:t>This is not abuse</a:t>
            </a:r>
            <a:r>
              <a:rPr lang="en-GB" dirty="0" smtClean="0"/>
              <a:t>!</a:t>
            </a:r>
            <a:endParaRPr lang="en-GB"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416905"/>
      </p:ext>
    </p:extLst>
  </p:cSld>
  <p:clrMapOvr>
    <a:masterClrMapping/>
  </p:clrMapOvr>
  <mc:AlternateContent xmlns:mc="http://schemas.openxmlformats.org/markup-compatibility/2006">
    <mc:Choice xmlns:p14="http://schemas.microsoft.com/office/powerpoint/2010/main" xmlns="" Requires="p14">
      <p:transition spd="slow" p14:dur="2000" advTm="41236"/>
    </mc:Choice>
    <mc:Fallback>
      <p:transition spd="slow" advTm="41236"/>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290513"/>
            <a:ext cx="7772400" cy="1143000"/>
          </a:xfrm>
          <a:noFill/>
        </p:spPr>
        <p:txBody>
          <a:bodyPr lIns="92075" tIns="46038" rIns="92075" bIns="46038"/>
          <a:lstStyle/>
          <a:p>
            <a:pPr algn="ctr"/>
            <a:r>
              <a:rPr lang="en-US" altLang="en-US" sz="4000" b="1" dirty="0" smtClean="0">
                <a:solidFill>
                  <a:schemeClr val="tx1"/>
                </a:solidFill>
                <a:latin typeface="NSPCCRegular"/>
              </a:rPr>
              <a:t>Emotional Abuse</a:t>
            </a:r>
          </a:p>
        </p:txBody>
      </p:sp>
      <p:sp>
        <p:nvSpPr>
          <p:cNvPr id="27651" name="Rectangle 3"/>
          <p:cNvSpPr>
            <a:spLocks noGrp="1" noChangeArrowheads="1"/>
          </p:cNvSpPr>
          <p:nvPr>
            <p:ph type="body" sz="half" idx="1"/>
          </p:nvPr>
        </p:nvSpPr>
        <p:spPr>
          <a:xfrm>
            <a:off x="685800" y="1752600"/>
            <a:ext cx="8193088" cy="4916760"/>
          </a:xfrm>
          <a:noFill/>
        </p:spPr>
        <p:txBody>
          <a:bodyPr lIns="92075" tIns="46038" rIns="92075" bIns="46038">
            <a:normAutofit/>
          </a:bodyPr>
          <a:lstStyle/>
          <a:p>
            <a:pPr>
              <a:lnSpc>
                <a:spcPct val="90000"/>
              </a:lnSpc>
              <a:buFontTx/>
              <a:buNone/>
            </a:pPr>
            <a:r>
              <a:rPr lang="en-US" altLang="en-US" sz="2400" dirty="0" smtClean="0">
                <a:latin typeface="Comic Sans MS" pitchFamily="66" charset="0"/>
              </a:rPr>
              <a:t>Persistent emotional ill-treatment of a child, which causes severe and persistent damage to his/her emotional  development</a:t>
            </a:r>
            <a:r>
              <a:rPr lang="en-US" altLang="en-US" sz="2400" b="1" dirty="0" smtClean="0">
                <a:latin typeface="Comic Sans MS" pitchFamily="66" charset="0"/>
              </a:rPr>
              <a:t>.  </a:t>
            </a:r>
          </a:p>
          <a:p>
            <a:pPr>
              <a:lnSpc>
                <a:spcPct val="90000"/>
              </a:lnSpc>
              <a:buFontTx/>
              <a:buNone/>
            </a:pPr>
            <a:endParaRPr lang="en-US" altLang="en-US" sz="2400" b="1" dirty="0" smtClean="0">
              <a:latin typeface="Comic Sans MS" pitchFamily="66" charset="0"/>
            </a:endParaRPr>
          </a:p>
          <a:p>
            <a:pPr>
              <a:lnSpc>
                <a:spcPct val="90000"/>
              </a:lnSpc>
              <a:buFontTx/>
              <a:buNone/>
            </a:pPr>
            <a:r>
              <a:rPr lang="en-US" altLang="en-US" sz="2000" dirty="0" smtClean="0">
                <a:latin typeface="Comic Sans MS" pitchFamily="66" charset="0"/>
              </a:rPr>
              <a:t>It may involve:</a:t>
            </a:r>
          </a:p>
          <a:p>
            <a:pPr>
              <a:lnSpc>
                <a:spcPct val="90000"/>
              </a:lnSpc>
            </a:pPr>
            <a:r>
              <a:rPr lang="en-US" altLang="en-US" sz="2000" dirty="0" smtClean="0">
                <a:latin typeface="Comic Sans MS" pitchFamily="66" charset="0"/>
              </a:rPr>
              <a:t>conveying to children they are worthless, unloved or inadequate</a:t>
            </a:r>
          </a:p>
          <a:p>
            <a:pPr>
              <a:lnSpc>
                <a:spcPct val="90000"/>
              </a:lnSpc>
            </a:pPr>
            <a:r>
              <a:rPr lang="en-US" altLang="en-US" sz="2000" dirty="0" smtClean="0">
                <a:latin typeface="Comic Sans MS" pitchFamily="66" charset="0"/>
              </a:rPr>
              <a:t>conveying to children that they are valued only so far as they meet the needs of another person</a:t>
            </a:r>
          </a:p>
          <a:p>
            <a:pPr>
              <a:lnSpc>
                <a:spcPct val="90000"/>
              </a:lnSpc>
            </a:pPr>
            <a:r>
              <a:rPr lang="en-US" altLang="en-US" sz="2000" dirty="0" smtClean="0">
                <a:latin typeface="Comic Sans MS" pitchFamily="66" charset="0"/>
              </a:rPr>
              <a:t>inappropriate expectations for their age or development</a:t>
            </a:r>
          </a:p>
          <a:p>
            <a:pPr>
              <a:lnSpc>
                <a:spcPct val="90000"/>
              </a:lnSpc>
            </a:pPr>
            <a:r>
              <a:rPr lang="en-US" altLang="en-US" sz="2000" dirty="0" smtClean="0">
                <a:latin typeface="Comic Sans MS" pitchFamily="66" charset="0"/>
              </a:rPr>
              <a:t>causing children to feel frightened or in danger</a:t>
            </a:r>
          </a:p>
          <a:p>
            <a:pPr>
              <a:lnSpc>
                <a:spcPct val="90000"/>
              </a:lnSpc>
            </a:pPr>
            <a:r>
              <a:rPr lang="en-US" altLang="en-US" sz="2000" dirty="0" smtClean="0">
                <a:latin typeface="Comic Sans MS" pitchFamily="66" charset="0"/>
              </a:rPr>
              <a:t>the exploitation or corruption of children</a:t>
            </a:r>
          </a:p>
          <a:p>
            <a:pPr>
              <a:lnSpc>
                <a:spcPct val="90000"/>
              </a:lnSpc>
            </a:pPr>
            <a:endParaRPr lang="en-US" altLang="en-US" sz="2000" dirty="0" smtClean="0"/>
          </a:p>
          <a:p>
            <a:pPr>
              <a:lnSpc>
                <a:spcPct val="90000"/>
              </a:lnSpc>
              <a:buFontTx/>
              <a:buNone/>
            </a:pPr>
            <a:r>
              <a:rPr lang="en-US" altLang="en-US" sz="2000" dirty="0" smtClean="0">
                <a:solidFill>
                  <a:srgbClr val="FFFF66"/>
                </a:solidFill>
              </a:rPr>
              <a:t>		</a:t>
            </a:r>
          </a:p>
          <a:p>
            <a:pPr>
              <a:lnSpc>
                <a:spcPct val="90000"/>
              </a:lnSpc>
              <a:buFontTx/>
              <a:buNone/>
            </a:pPr>
            <a:r>
              <a:rPr lang="en-US" altLang="en-US" sz="1800" dirty="0" smtClean="0">
                <a:solidFill>
                  <a:srgbClr val="FFFF66"/>
                </a:solidFill>
              </a:rPr>
              <a:t>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55549150"/>
      </p:ext>
    </p:extLst>
  </p:cSld>
  <p:clrMapOvr>
    <a:masterClrMapping/>
  </p:clrMapOvr>
  <p:transition spd="med" advTm="289734">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026"/>
          <p:cNvSpPr>
            <a:spLocks noGrp="1" noChangeArrowheads="1"/>
          </p:cNvSpPr>
          <p:nvPr>
            <p:ph type="title"/>
          </p:nvPr>
        </p:nvSpPr>
        <p:spPr>
          <a:xfrm>
            <a:off x="333374" y="0"/>
            <a:ext cx="8127057" cy="1143000"/>
          </a:xfrm>
          <a:noFill/>
        </p:spPr>
        <p:txBody>
          <a:bodyPr lIns="92075" tIns="46038" rIns="92075" bIns="46038"/>
          <a:lstStyle/>
          <a:p>
            <a:pPr algn="ctr"/>
            <a:r>
              <a:rPr lang="en-US" altLang="en-US" sz="3600" b="1" dirty="0" smtClean="0">
                <a:solidFill>
                  <a:schemeClr val="tx1"/>
                </a:solidFill>
                <a:latin typeface="NSPCCRegular"/>
              </a:rPr>
              <a:t>Neglect</a:t>
            </a:r>
            <a:endParaRPr lang="en-US" altLang="en-US" sz="3200" b="1" dirty="0" smtClean="0">
              <a:solidFill>
                <a:schemeClr val="tx1"/>
              </a:solidFill>
              <a:latin typeface="NSPCCRegular"/>
            </a:endParaRPr>
          </a:p>
        </p:txBody>
      </p:sp>
      <p:sp>
        <p:nvSpPr>
          <p:cNvPr id="28675" name="Rectangle 1027"/>
          <p:cNvSpPr>
            <a:spLocks noGrp="1" noChangeArrowheads="1"/>
          </p:cNvSpPr>
          <p:nvPr>
            <p:ph type="body" sz="half" idx="1"/>
          </p:nvPr>
        </p:nvSpPr>
        <p:spPr>
          <a:xfrm>
            <a:off x="333375" y="1124744"/>
            <a:ext cx="8210550" cy="5256584"/>
          </a:xfrm>
          <a:noFill/>
        </p:spPr>
        <p:txBody>
          <a:bodyPr lIns="92075" tIns="46038" rIns="92075" bIns="46038">
            <a:normAutofit fontScale="92500" lnSpcReduction="20000"/>
          </a:bodyPr>
          <a:lstStyle/>
          <a:p>
            <a:pPr marL="381000" indent="-381000">
              <a:buFontTx/>
              <a:buNone/>
            </a:pPr>
            <a:r>
              <a:rPr lang="en-US" altLang="en-US" sz="2400" dirty="0" smtClean="0">
                <a:latin typeface="Comic Sans MS" pitchFamily="66" charset="0"/>
              </a:rPr>
              <a:t> </a:t>
            </a:r>
          </a:p>
          <a:p>
            <a:pPr marL="381000" indent="-381000">
              <a:buFontTx/>
              <a:buNone/>
            </a:pPr>
            <a:r>
              <a:rPr lang="en-GB" altLang="en-US" sz="2400" dirty="0" smtClean="0">
                <a:latin typeface="Comic Sans MS" pitchFamily="66" charset="0"/>
              </a:rPr>
              <a:t>Neglect </a:t>
            </a:r>
            <a:r>
              <a:rPr lang="en-GB" altLang="en-US" sz="2400" dirty="0">
                <a:latin typeface="Comic Sans MS" pitchFamily="66" charset="0"/>
              </a:rPr>
              <a:t>is the ongoing failure to meet a child's basic needs and is the most common form of child abuse.</a:t>
            </a:r>
          </a:p>
          <a:p>
            <a:pPr marL="381000" indent="-381000">
              <a:buFontTx/>
              <a:buNone/>
            </a:pPr>
            <a:endParaRPr lang="en-GB" altLang="en-US" sz="2400" dirty="0">
              <a:latin typeface="Comic Sans MS" pitchFamily="66" charset="0"/>
            </a:endParaRPr>
          </a:p>
          <a:p>
            <a:pPr marL="381000" indent="-381000">
              <a:buFontTx/>
              <a:buNone/>
            </a:pPr>
            <a:r>
              <a:rPr lang="en-GB" altLang="en-US" sz="2400" dirty="0">
                <a:latin typeface="Comic Sans MS" pitchFamily="66" charset="0"/>
              </a:rPr>
              <a:t>A child may be left hungry or dirty, without adequate clothing, shelter, supervision, medical or health care.</a:t>
            </a:r>
          </a:p>
          <a:p>
            <a:pPr marL="381000" indent="-381000">
              <a:buFontTx/>
              <a:buNone/>
            </a:pPr>
            <a:endParaRPr lang="en-GB" altLang="en-US" sz="2400" dirty="0">
              <a:latin typeface="Comic Sans MS" pitchFamily="66" charset="0"/>
            </a:endParaRPr>
          </a:p>
          <a:p>
            <a:pPr marL="381000" indent="-381000">
              <a:buFontTx/>
              <a:buNone/>
            </a:pPr>
            <a:r>
              <a:rPr lang="en-GB" altLang="en-US" sz="2400" dirty="0">
                <a:latin typeface="Comic Sans MS" pitchFamily="66" charset="0"/>
              </a:rPr>
              <a:t>A child may be put in danger or not protected from physical or emotional harm.</a:t>
            </a:r>
          </a:p>
          <a:p>
            <a:pPr marL="381000" indent="-381000">
              <a:buFontTx/>
              <a:buNone/>
            </a:pPr>
            <a:endParaRPr lang="en-GB" altLang="en-US" sz="2400" dirty="0">
              <a:latin typeface="Comic Sans MS" pitchFamily="66" charset="0"/>
            </a:endParaRPr>
          </a:p>
          <a:p>
            <a:pPr marL="381000" indent="-381000">
              <a:buFontTx/>
              <a:buNone/>
            </a:pPr>
            <a:r>
              <a:rPr lang="en-GB" altLang="en-US" sz="2400" dirty="0">
                <a:latin typeface="Comic Sans MS" pitchFamily="66" charset="0"/>
              </a:rPr>
              <a:t>They may not get the love, care and attention they need from their parents.</a:t>
            </a:r>
          </a:p>
          <a:p>
            <a:pPr marL="381000" indent="-381000">
              <a:buFontTx/>
              <a:buNone/>
            </a:pPr>
            <a:endParaRPr lang="en-GB" altLang="en-US" sz="2400" dirty="0">
              <a:latin typeface="Comic Sans MS" pitchFamily="66" charset="0"/>
            </a:endParaRPr>
          </a:p>
          <a:p>
            <a:pPr marL="381000" indent="-381000">
              <a:buFontTx/>
              <a:buNone/>
            </a:pPr>
            <a:r>
              <a:rPr lang="en-GB" altLang="en-US" sz="2400" dirty="0">
                <a:latin typeface="Comic Sans MS" pitchFamily="66" charset="0"/>
              </a:rPr>
              <a:t>A child who's neglected will often suffer from other abuse as well. Neglect is dangerous and can cause serious, long-term damage - even </a:t>
            </a:r>
            <a:r>
              <a:rPr lang="en-GB" altLang="en-US" sz="2400" dirty="0" smtClean="0">
                <a:latin typeface="Comic Sans MS" pitchFamily="66" charset="0"/>
              </a:rPr>
              <a:t>death</a:t>
            </a:r>
          </a:p>
          <a:p>
            <a:pPr marL="381000" indent="-381000">
              <a:buFontTx/>
              <a:buNone/>
            </a:pPr>
            <a:r>
              <a:rPr lang="en-GB" altLang="en-US" sz="1200" dirty="0" smtClean="0">
                <a:latin typeface="Comic Sans MS" pitchFamily="66" charset="0"/>
              </a:rPr>
              <a:t>(NSPCC 2016)</a:t>
            </a:r>
            <a:endParaRPr lang="en-US" altLang="en-US" sz="1200" dirty="0" smtClean="0">
              <a:latin typeface="Comic Sans MS" pitchFamily="66"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636827"/>
      </p:ext>
    </p:extLst>
  </p:cSld>
  <p:clrMapOvr>
    <a:masterClrMapping/>
  </p:clrMapOvr>
  <p:transition spd="med" advTm="309446">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2627784" y="30753"/>
            <a:ext cx="3810000" cy="1143000"/>
          </a:xfrm>
          <a:noFill/>
        </p:spPr>
        <p:txBody>
          <a:bodyPr lIns="92075" tIns="46038" rIns="92075" bIns="46038"/>
          <a:lstStyle/>
          <a:p>
            <a:r>
              <a:rPr lang="en-US" altLang="en-US" sz="3600" b="1" dirty="0" smtClean="0">
                <a:solidFill>
                  <a:schemeClr val="tx1"/>
                </a:solidFill>
                <a:latin typeface="NSPCCRegular"/>
              </a:rPr>
              <a:t>Sexual Abuse</a:t>
            </a:r>
          </a:p>
        </p:txBody>
      </p:sp>
      <p:sp>
        <p:nvSpPr>
          <p:cNvPr id="5124" name="Rectangle 3"/>
          <p:cNvSpPr>
            <a:spLocks noGrp="1" noChangeArrowheads="1"/>
          </p:cNvSpPr>
          <p:nvPr>
            <p:ph type="body" sz="half" idx="1"/>
          </p:nvPr>
        </p:nvSpPr>
        <p:spPr>
          <a:xfrm>
            <a:off x="206375" y="1181100"/>
            <a:ext cx="8470081" cy="5416252"/>
          </a:xfrm>
          <a:noFill/>
        </p:spPr>
        <p:txBody>
          <a:bodyPr lIns="92075" tIns="46038" rIns="92075" bIns="46038">
            <a:normAutofit fontScale="25000" lnSpcReduction="20000"/>
          </a:bodyPr>
          <a:lstStyle/>
          <a:p>
            <a:pPr>
              <a:buFontTx/>
              <a:buNone/>
            </a:pPr>
            <a:endParaRPr lang="en-US" altLang="en-US" sz="9600" dirty="0" smtClean="0"/>
          </a:p>
          <a:p>
            <a:pPr>
              <a:buFontTx/>
              <a:buNone/>
            </a:pPr>
            <a:r>
              <a:rPr lang="en-US" altLang="en-US" sz="11200" dirty="0" smtClean="0"/>
              <a:t>Forcing or enticing a child or young person to take part in </a:t>
            </a:r>
          </a:p>
          <a:p>
            <a:pPr>
              <a:buFontTx/>
              <a:buNone/>
            </a:pPr>
            <a:r>
              <a:rPr lang="en-US" altLang="en-US" sz="11200" dirty="0" smtClean="0"/>
              <a:t>sexual activities, whether or not the child is aware of what is happening.  </a:t>
            </a:r>
          </a:p>
          <a:p>
            <a:pPr>
              <a:buFontTx/>
              <a:buNone/>
            </a:pPr>
            <a:r>
              <a:rPr lang="en-US" altLang="en-US" sz="11200" dirty="0" smtClean="0"/>
              <a:t>    Activities include:-</a:t>
            </a:r>
          </a:p>
          <a:p>
            <a:r>
              <a:rPr lang="en-US" altLang="en-US" sz="11200" dirty="0"/>
              <a:t>P</a:t>
            </a:r>
            <a:r>
              <a:rPr lang="en-US" altLang="en-US" sz="11200" dirty="0" smtClean="0"/>
              <a:t>hysical contact, including penetrative and non-penetrative acts</a:t>
            </a:r>
          </a:p>
          <a:p>
            <a:r>
              <a:rPr lang="en-US" altLang="en-US" sz="11200" dirty="0"/>
              <a:t>I</a:t>
            </a:r>
            <a:r>
              <a:rPr lang="en-US" altLang="en-US" sz="11200" dirty="0" smtClean="0"/>
              <a:t>nvolving children looking at or in the production of pornographic material </a:t>
            </a:r>
          </a:p>
          <a:p>
            <a:r>
              <a:rPr lang="en-US" altLang="en-US" sz="11200" dirty="0"/>
              <a:t>W</a:t>
            </a:r>
            <a:r>
              <a:rPr lang="en-US" altLang="en-US" sz="11200" dirty="0" smtClean="0"/>
              <a:t>atching sexual activities</a:t>
            </a:r>
          </a:p>
          <a:p>
            <a:r>
              <a:rPr lang="en-US" altLang="en-US" sz="11200" dirty="0"/>
              <a:t>E</a:t>
            </a:r>
            <a:r>
              <a:rPr lang="en-US" altLang="en-US" sz="11200" dirty="0" smtClean="0"/>
              <a:t>ncouraging children to behave in sexually inappropriate ways</a:t>
            </a: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r>
              <a:rPr lang="en-GB" altLang="en-US" sz="4800" dirty="0"/>
              <a:t>(Safeguard Children Working Together Under the Children Act 2004)</a:t>
            </a: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endParaRPr lang="en-US" altLang="en-US" sz="2900" dirty="0" smtClean="0">
              <a:latin typeface="Comic Sans MS" pitchFamily="66" charset="0"/>
            </a:endParaRPr>
          </a:p>
          <a:p>
            <a:endParaRPr lang="en-US" altLang="en-US" sz="2900" dirty="0">
              <a:latin typeface="Comic Sans MS" pitchFamily="66" charset="0"/>
            </a:endParaRPr>
          </a:p>
          <a:p>
            <a:r>
              <a:rPr lang="en-US" altLang="en-US" sz="2900" dirty="0" smtClean="0">
                <a:latin typeface="Comic Sans MS" pitchFamily="66" charset="0"/>
              </a:rPr>
              <a:t>(Safeguard Children Working Together Under the Children Act 2004)</a:t>
            </a:r>
          </a:p>
          <a:p>
            <a:pPr>
              <a:buFontTx/>
              <a:buNone/>
            </a:pPr>
            <a:endParaRPr lang="en-US" altLang="en-US" sz="2000" dirty="0" smtClean="0">
              <a:solidFill>
                <a:srgbClr val="FFFF66"/>
              </a:solidFill>
            </a:endParaRPr>
          </a:p>
          <a:p>
            <a:pPr>
              <a:buFontTx/>
              <a:buNone/>
            </a:pPr>
            <a:endParaRPr lang="en-US" altLang="en-US" sz="2000" dirty="0" smtClean="0">
              <a:solidFill>
                <a:srgbClr val="FFFF66"/>
              </a:solidFill>
            </a:endParaRPr>
          </a:p>
          <a:p>
            <a:pPr>
              <a:buFontTx/>
              <a:buNone/>
            </a:pPr>
            <a:r>
              <a:rPr lang="en-US" altLang="en-US" sz="2400" dirty="0" smtClean="0">
                <a:solidFill>
                  <a:srgbClr val="FFFF66"/>
                </a:solidFill>
              </a:rPr>
              <a:t>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92327070"/>
      </p:ext>
    </p:extLst>
  </p:cSld>
  <p:clrMapOvr>
    <a:masterClrMapping/>
  </p:clrMapOvr>
  <p:transition spd="med" advTm="128718">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6"/>
          <p:cNvSpPr>
            <a:spLocks noGrp="1" noChangeArrowheads="1"/>
          </p:cNvSpPr>
          <p:nvPr>
            <p:ph type="sldNum" sz="quarter" idx="12"/>
          </p:nvPr>
        </p:nvSpPr>
        <p:spPr/>
        <p:txBody>
          <a:bodyPr/>
          <a:lstStyle/>
          <a:p>
            <a:pPr>
              <a:defRPr/>
            </a:pPr>
            <a:fld id="{3A26BDFC-76B1-4E12-B59A-7F8BCC03CAF0}" type="slidenum">
              <a:rPr lang="en-GB">
                <a:solidFill>
                  <a:srgbClr val="000000"/>
                </a:solidFill>
              </a:rPr>
              <a:pPr>
                <a:defRPr/>
              </a:pPr>
              <a:t>25</a:t>
            </a:fld>
            <a:endParaRPr lang="en-GB" dirty="0">
              <a:solidFill>
                <a:srgbClr val="000000"/>
              </a:solidFill>
            </a:endParaRPr>
          </a:p>
        </p:txBody>
      </p:sp>
      <p:graphicFrame>
        <p:nvGraphicFramePr>
          <p:cNvPr id="26688" name="Group 64"/>
          <p:cNvGraphicFramePr>
            <a:graphicFrameLocks noGrp="1"/>
          </p:cNvGraphicFramePr>
          <p:nvPr>
            <p:ph idx="4294967295"/>
          </p:nvPr>
        </p:nvGraphicFramePr>
        <p:xfrm>
          <a:off x="0" y="981075"/>
          <a:ext cx="9144000" cy="5876925"/>
        </p:xfrm>
        <a:graphic>
          <a:graphicData uri="http://schemas.openxmlformats.org/drawingml/2006/table">
            <a:tbl>
              <a:tblPr/>
              <a:tblGrid>
                <a:gridCol w="2284413"/>
                <a:gridCol w="2289175"/>
                <a:gridCol w="2286000"/>
                <a:gridCol w="2284412"/>
              </a:tblGrid>
              <a:tr h="5876925">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cs typeface="Arial" charset="0"/>
                        </a:rPr>
                        <a:t>Neglect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Tired/listless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Unkempt</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Poor hygiene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Untreated medical conditions</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Medical appointments missed</a:t>
                      </a: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Constantly hungry or stealing food</a:t>
                      </a: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Over eats when food is available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Poor growth</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Poor/late attendance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Being regularly left alone or unsupervised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Dressed inappropriately for the weather condition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Having few friends and/or being withdrawn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Ill equipped for school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cs typeface="Arial" charset="0"/>
                        </a:rPr>
                        <a:t>Emotional</a:t>
                      </a:r>
                      <a:r>
                        <a:rPr kumimoji="0" lang="en-GB" altLang="en-US" sz="1800" b="0" i="0" u="none" strike="noStrike" cap="none" normalizeH="0" baseline="0" dirty="0" smtClean="0">
                          <a:ln>
                            <a:noFill/>
                          </a:ln>
                          <a:solidFill>
                            <a:schemeClr val="tx1"/>
                          </a:solidFill>
                          <a:effectLst/>
                          <a:latin typeface="Arial" charset="0"/>
                          <a:cs typeface="Arial" charset="0"/>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t>
                      </a:r>
                      <a:r>
                        <a:rPr kumimoji="0" lang="en-GB" altLang="en-US" sz="1400" b="0" i="0" u="none" strike="noStrike" cap="none" normalizeH="0" baseline="0" dirty="0" smtClean="0">
                          <a:ln>
                            <a:noFill/>
                          </a:ln>
                          <a:solidFill>
                            <a:schemeClr val="tx1"/>
                          </a:solidFill>
                          <a:effectLst/>
                          <a:latin typeface="Arial" charset="0"/>
                        </a:rPr>
                        <a:t>Failure to thrive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Attention seeking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Over ready to relate to others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Low self esteem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Apathy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Depression/self harm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Drink/drug/solvent abuse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Persistently being over protective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Constantly shouting at, threatening or demeaning a child</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Withholding love and affection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Regularly humiliating a child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cs typeface="Arial" charset="0"/>
                        </a:rPr>
                        <a:t>Physical</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Unexplained injuries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Injuries on certain parts of the body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Injuries in various stages of healing</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Injuries that reflect an article used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Flinching when approached</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Reluctant to change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Crying/ instability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Afraid of home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Behavioural extremes</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Apathy/depression</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Wanting arms and legs covered even in very hot weather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sz="2800">
                          <a:solidFill>
                            <a:schemeClr val="tx1"/>
                          </a:solidFill>
                          <a:latin typeface="Times New Roman" pitchFamily="18" charset="0"/>
                        </a:defRPr>
                      </a:lvl1pPr>
                      <a:lvl2pPr marL="742950" indent="-285750" eaLnBrk="0" hangingPunct="0">
                        <a:spcBef>
                          <a:spcPct val="20000"/>
                        </a:spcBef>
                        <a:defRPr sz="2400">
                          <a:solidFill>
                            <a:schemeClr val="tx1"/>
                          </a:solidFill>
                          <a:latin typeface="Times New Roman" pitchFamily="18" charset="0"/>
                        </a:defRPr>
                      </a:lvl2pPr>
                      <a:lvl3pPr marL="1143000" indent="-228600" eaLnBrk="0" hangingPunct="0">
                        <a:spcBef>
                          <a:spcPct val="20000"/>
                        </a:spcBef>
                        <a:defRPr sz="2000">
                          <a:solidFill>
                            <a:schemeClr val="tx1"/>
                          </a:solidFill>
                          <a:latin typeface="Times New Roman" pitchFamily="18" charset="0"/>
                        </a:defRPr>
                      </a:lvl3pPr>
                      <a:lvl4pPr marL="1600200" indent="-228600" eaLnBrk="0" hangingPunct="0">
                        <a:spcBef>
                          <a:spcPct val="20000"/>
                        </a:spcBef>
                        <a:defRPr>
                          <a:solidFill>
                            <a:schemeClr val="tx1"/>
                          </a:solidFill>
                          <a:latin typeface="Times New Roman" pitchFamily="18" charset="0"/>
                        </a:defRPr>
                      </a:lvl4pPr>
                      <a:lvl5pPr marL="2057400" indent="-228600" eaLnBrk="0" hangingPunct="0">
                        <a:spcBef>
                          <a:spcPct val="20000"/>
                        </a:spcBef>
                        <a:defRPr>
                          <a:solidFill>
                            <a:schemeClr val="tx1"/>
                          </a:solidFill>
                          <a:latin typeface="Times New Roman" pitchFamily="18" charset="0"/>
                        </a:defRPr>
                      </a:lvl5pPr>
                      <a:lvl6pPr marL="2514600" indent="-228600" eaLnBrk="0" fontAlgn="base" hangingPunct="0">
                        <a:spcBef>
                          <a:spcPct val="20000"/>
                        </a:spcBef>
                        <a:spcAft>
                          <a:spcPct val="0"/>
                        </a:spcAft>
                        <a:defRPr>
                          <a:solidFill>
                            <a:schemeClr val="tx1"/>
                          </a:solidFill>
                          <a:latin typeface="Times New Roman" pitchFamily="18" charset="0"/>
                        </a:defRPr>
                      </a:lvl6pPr>
                      <a:lvl7pPr marL="2971800" indent="-228600" eaLnBrk="0" fontAlgn="base" hangingPunct="0">
                        <a:spcBef>
                          <a:spcPct val="20000"/>
                        </a:spcBef>
                        <a:spcAft>
                          <a:spcPct val="0"/>
                        </a:spcAft>
                        <a:defRPr>
                          <a:solidFill>
                            <a:schemeClr val="tx1"/>
                          </a:solidFill>
                          <a:latin typeface="Times New Roman" pitchFamily="18" charset="0"/>
                        </a:defRPr>
                      </a:lvl7pPr>
                      <a:lvl8pPr marL="3429000" indent="-228600" eaLnBrk="0" fontAlgn="base" hangingPunct="0">
                        <a:spcBef>
                          <a:spcPct val="20000"/>
                        </a:spcBef>
                        <a:spcAft>
                          <a:spcPct val="0"/>
                        </a:spcAft>
                        <a:defRPr>
                          <a:solidFill>
                            <a:schemeClr val="tx1"/>
                          </a:solidFill>
                          <a:latin typeface="Times New Roman" pitchFamily="18" charset="0"/>
                        </a:defRPr>
                      </a:lvl8pPr>
                      <a:lvl9pPr marL="3886200" indent="-228600" eaLnBrk="0" fontAlgn="base" hangingPunct="0">
                        <a:spcBef>
                          <a:spcPct val="2000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1800" b="1" i="0" u="none" strike="noStrike" cap="none" normalizeH="0" baseline="0" dirty="0" smtClean="0">
                          <a:ln>
                            <a:noFill/>
                          </a:ln>
                          <a:solidFill>
                            <a:schemeClr val="tx1"/>
                          </a:solidFill>
                          <a:effectLst/>
                          <a:latin typeface="Arial" charset="0"/>
                          <a:cs typeface="Arial" charset="0"/>
                        </a:rPr>
                        <a:t>Sexual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en-US" sz="1400" b="1" i="0" u="none" strike="noStrike" cap="none" normalizeH="0" baseline="0" dirty="0" smtClean="0">
                        <a:ln>
                          <a:noFill/>
                        </a:ln>
                        <a:solidFill>
                          <a:schemeClr val="tx1"/>
                        </a:solidFill>
                        <a:effectLst/>
                        <a:latin typeface="Arial" charset="0"/>
                        <a:cs typeface="Arial" charset="0"/>
                      </a:endParaRP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Age inappropriate sexual behaviour/knowledge/ promiscuity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Wary of adults/ running away from home</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Eating disorders/depression/ self harm</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cs typeface="Arial" charset="0"/>
                        </a:rPr>
                        <a:t> Unexplained gifts/ money</a:t>
                      </a:r>
                    </a:p>
                    <a:p>
                      <a:pPr marL="0" marR="0" lvl="0" indent="0" algn="l" defTabSz="914400" rtl="0" eaLnBrk="1" fontAlgn="base" latinLnBrk="0" hangingPunct="1">
                        <a:lnSpc>
                          <a:spcPct val="100000"/>
                        </a:lnSpc>
                        <a:spcBef>
                          <a:spcPct val="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Stomach pains when walking or sitting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Bedwetting    </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Recurrent genital discharge</a:t>
                      </a:r>
                    </a:p>
                    <a:p>
                      <a:pPr marL="0" marR="0" lvl="0" indent="0" algn="l" defTabSz="914400" rtl="0" eaLnBrk="1" fontAlgn="base" latinLnBrk="0" hangingPunct="1">
                        <a:lnSpc>
                          <a:spcPct val="100000"/>
                        </a:lnSpc>
                        <a:spcBef>
                          <a:spcPct val="20000"/>
                        </a:spcBef>
                        <a:spcAft>
                          <a:spcPct val="0"/>
                        </a:spcAft>
                        <a:buClrTx/>
                        <a:buSzTx/>
                        <a:buFontTx/>
                        <a:buChar char="•"/>
                        <a:tabLst/>
                      </a:pPr>
                      <a:r>
                        <a:rPr kumimoji="0" lang="en-GB" altLang="en-US" sz="1400" b="0" i="0" u="none" strike="noStrike" cap="none" normalizeH="0" baseline="0" dirty="0" smtClean="0">
                          <a:ln>
                            <a:noFill/>
                          </a:ln>
                          <a:solidFill>
                            <a:schemeClr val="tx1"/>
                          </a:solidFill>
                          <a:effectLst/>
                          <a:latin typeface="Arial" charset="0"/>
                        </a:rPr>
                        <a:t> Sexually transmitted diseases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altLang="en-US" sz="14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60417" name="Slide Number Placeholder 3"/>
          <p:cNvSpPr txBox="1">
            <a:spLocks noGrp="1"/>
          </p:cNvSpPr>
          <p:nvPr/>
        </p:nvSpPr>
        <p:spPr bwMode="auto">
          <a:xfrm>
            <a:off x="6553200" y="6248400"/>
            <a:ext cx="1905000" cy="457200"/>
          </a:xfrm>
          <a:prstGeom prst="rect">
            <a:avLst/>
          </a:prstGeom>
          <a:noFill/>
          <a:ln>
            <a:miter lim="800000"/>
            <a:headEnd/>
            <a:tailEnd/>
          </a:ln>
        </p:spPr>
        <p:txBody>
          <a:bodyPr/>
          <a:lstStyle/>
          <a:p>
            <a:pPr algn="r">
              <a:defRPr/>
            </a:pPr>
            <a:endParaRPr lang="en-GB" sz="1400" dirty="0" smtClean="0">
              <a:solidFill>
                <a:srgbClr val="000000"/>
              </a:solidFill>
              <a:latin typeface="Times New Roman"/>
              <a:cs typeface="+mn-cs"/>
            </a:endParaRPr>
          </a:p>
          <a:p>
            <a:pPr algn="r">
              <a:defRPr/>
            </a:pPr>
            <a:endParaRPr lang="en-GB" sz="1400" dirty="0">
              <a:solidFill>
                <a:srgbClr val="000000"/>
              </a:solidFill>
              <a:latin typeface="Times New Roman"/>
              <a:cs typeface="+mn-cs"/>
            </a:endParaRPr>
          </a:p>
        </p:txBody>
      </p:sp>
      <p:sp>
        <p:nvSpPr>
          <p:cNvPr id="34839" name="Text Box 21"/>
          <p:cNvSpPr txBox="1">
            <a:spLocks noChangeArrowheads="1"/>
          </p:cNvSpPr>
          <p:nvPr/>
        </p:nvSpPr>
        <p:spPr bwMode="auto">
          <a:xfrm>
            <a:off x="539750" y="333375"/>
            <a:ext cx="8208963" cy="5794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marL="342900" indent="-342900"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eaLnBrk="1" hangingPunct="1">
              <a:lnSpc>
                <a:spcPct val="80000"/>
              </a:lnSpc>
              <a:spcBef>
                <a:spcPct val="50000"/>
              </a:spcBef>
              <a:buClr>
                <a:srgbClr val="CCCCFF"/>
              </a:buClr>
              <a:buSzPct val="80000"/>
              <a:buFont typeface="Wingdings" pitchFamily="2" charset="2"/>
              <a:buNone/>
            </a:pPr>
            <a:r>
              <a:rPr lang="en-GB" altLang="en-US" sz="4000" dirty="0" smtClean="0">
                <a:solidFill>
                  <a:srgbClr val="000000"/>
                </a:solidFill>
                <a:cs typeface="+mn-cs"/>
              </a:rPr>
              <a:t>SIGNS AND INDICATORS</a:t>
            </a:r>
          </a:p>
        </p:txBody>
      </p:sp>
      <p:pic>
        <p:nvPicPr>
          <p:cNvPr id="13"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0443997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8596" y="642919"/>
            <a:ext cx="8358246" cy="5386090"/>
          </a:xfrm>
          <a:prstGeom prst="rect">
            <a:avLst/>
          </a:prstGeom>
        </p:spPr>
        <p:txBody>
          <a:bodyPr wrap="square">
            <a:spAutoFit/>
          </a:bodyPr>
          <a:lstStyle/>
          <a:p>
            <a:pPr algn="ctr"/>
            <a:r>
              <a:rPr lang="en-GB" altLang="en-US" sz="3200" b="1" dirty="0" smtClean="0">
                <a:cs typeface="Times New Roman" pitchFamily="18" charset="0"/>
              </a:rPr>
              <a:t>Female Genital Mutilation</a:t>
            </a:r>
          </a:p>
          <a:p>
            <a:endParaRPr lang="en-GB" sz="2400" b="1" dirty="0" smtClean="0"/>
          </a:p>
          <a:p>
            <a:r>
              <a:rPr lang="en-GB" sz="2400" b="1" dirty="0" smtClean="0"/>
              <a:t>Female genital mutilation (FGM) is a procedure where the female genitals are deliberately cut, injured or changed, but where there's no medical reason for this to be done.</a:t>
            </a:r>
            <a:r>
              <a:rPr lang="en-GB" sz="2400" dirty="0" smtClean="0"/>
              <a:t> </a:t>
            </a:r>
          </a:p>
          <a:p>
            <a:r>
              <a:rPr lang="en-GB" sz="2400" dirty="0" smtClean="0"/>
              <a:t>It's also known as "female circumcision" or "cutting", and by other terms such as </a:t>
            </a:r>
            <a:r>
              <a:rPr lang="en-GB" sz="2400" dirty="0" err="1" smtClean="0"/>
              <a:t>sunna</a:t>
            </a:r>
            <a:r>
              <a:rPr lang="en-GB" sz="2400" dirty="0" smtClean="0"/>
              <a:t>, </a:t>
            </a:r>
            <a:r>
              <a:rPr lang="en-GB" sz="2400" dirty="0" err="1" smtClean="0"/>
              <a:t>gudniin</a:t>
            </a:r>
            <a:r>
              <a:rPr lang="en-GB" sz="2400" dirty="0" smtClean="0"/>
              <a:t>, </a:t>
            </a:r>
            <a:r>
              <a:rPr lang="en-GB" sz="2400" dirty="0" err="1" smtClean="0"/>
              <a:t>halalays</a:t>
            </a:r>
            <a:r>
              <a:rPr lang="en-GB" sz="2400" dirty="0" smtClean="0"/>
              <a:t>, </a:t>
            </a:r>
            <a:r>
              <a:rPr lang="en-GB" sz="2400" dirty="0" err="1" smtClean="0"/>
              <a:t>tahur</a:t>
            </a:r>
            <a:r>
              <a:rPr lang="en-GB" sz="2400" dirty="0" smtClean="0"/>
              <a:t>, </a:t>
            </a:r>
            <a:r>
              <a:rPr lang="en-GB" sz="2400" dirty="0" err="1" smtClean="0"/>
              <a:t>megrez</a:t>
            </a:r>
            <a:r>
              <a:rPr lang="en-GB" sz="2400" dirty="0" smtClean="0"/>
              <a:t> and </a:t>
            </a:r>
            <a:r>
              <a:rPr lang="en-GB" sz="2400" dirty="0" err="1" smtClean="0"/>
              <a:t>khitan</a:t>
            </a:r>
            <a:r>
              <a:rPr lang="en-GB" sz="2400" dirty="0" smtClean="0"/>
              <a:t>, among others.</a:t>
            </a:r>
          </a:p>
          <a:p>
            <a:r>
              <a:rPr lang="en-GB" sz="2400" dirty="0" smtClean="0"/>
              <a:t>FGM is usually carried out on young girls between infancy and the age of 15, most commonly before puberty starts. It is illegal in the UK and is child abuse.</a:t>
            </a:r>
          </a:p>
          <a:p>
            <a:r>
              <a:rPr lang="en-GB" sz="2400" dirty="0" smtClean="0"/>
              <a:t>It's very painful and can seriously harm the health of women and girls. It can also cause long-term problems with sex, childbirth and mental health.</a:t>
            </a:r>
            <a:endParaRPr lang="en-GB"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20" y="642918"/>
            <a:ext cx="8572560" cy="6555641"/>
          </a:xfrm>
          <a:prstGeom prst="rect">
            <a:avLst/>
          </a:prstGeom>
        </p:spPr>
        <p:txBody>
          <a:bodyPr wrap="square">
            <a:spAutoFit/>
          </a:bodyPr>
          <a:lstStyle/>
          <a:p>
            <a:r>
              <a:rPr lang="en-GB" sz="3600" b="1" dirty="0" smtClean="0"/>
              <a:t>Why FGM is carried out</a:t>
            </a:r>
          </a:p>
          <a:p>
            <a:endParaRPr lang="en-GB" sz="2400" dirty="0" smtClean="0"/>
          </a:p>
          <a:p>
            <a:endParaRPr lang="en-GB" sz="2400" dirty="0" smtClean="0"/>
          </a:p>
          <a:p>
            <a:r>
              <a:rPr lang="en-GB" sz="2400" dirty="0" smtClean="0"/>
              <a:t>FGM </a:t>
            </a:r>
            <a:r>
              <a:rPr lang="en-GB" sz="2400" dirty="0" smtClean="0"/>
              <a:t>is carried out for various cultural, religious and social reasons within families and communities in the mistaken belief that it will benefit the girl in some way (for example, as a preparation for marriage or to preserve her virginity). </a:t>
            </a:r>
          </a:p>
          <a:p>
            <a:r>
              <a:rPr lang="en-GB" sz="2400" dirty="0" smtClean="0"/>
              <a:t>However, there are no acceptable reasons that justify FGM. </a:t>
            </a:r>
            <a:r>
              <a:rPr lang="en-GB" sz="2400" dirty="0" smtClean="0"/>
              <a:t>There </a:t>
            </a:r>
            <a:r>
              <a:rPr lang="en-GB" sz="2400" dirty="0" smtClean="0"/>
              <a:t>are no health benefits of FGM.</a:t>
            </a:r>
          </a:p>
          <a:p>
            <a:r>
              <a:rPr lang="en-GB" sz="2400" dirty="0" smtClean="0"/>
              <a:t>FGM usually happens to girls whose mothers, grandmothers or extended female family members have had FGM themselves or if their father comes from a community where it is practised</a:t>
            </a:r>
            <a:r>
              <a:rPr lang="en-GB" sz="2400" dirty="0" smtClean="0"/>
              <a:t>.</a:t>
            </a:r>
          </a:p>
          <a:p>
            <a:endParaRPr lang="en-GB" sz="2400" u="sng" dirty="0" smtClean="0"/>
          </a:p>
          <a:p>
            <a:endParaRPr lang="en-GB" sz="2400" u="sng" dirty="0" smtClean="0"/>
          </a:p>
          <a:p>
            <a:endParaRPr lang="en-GB" sz="2400" u="sng" dirty="0" smtClean="0"/>
          </a:p>
          <a:p>
            <a:endParaRPr lang="en-GB" sz="2400" u="sng" dirty="0" smtClean="0"/>
          </a:p>
          <a:p>
            <a:endParaRPr lang="en-GB" sz="2400" u="sng"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58" y="928670"/>
            <a:ext cx="8572560" cy="5139869"/>
          </a:xfrm>
          <a:prstGeom prst="rect">
            <a:avLst/>
          </a:prstGeom>
        </p:spPr>
        <p:txBody>
          <a:bodyPr wrap="square">
            <a:spAutoFit/>
          </a:bodyPr>
          <a:lstStyle/>
          <a:p>
            <a:r>
              <a:rPr lang="en-GB" sz="2000" b="1" dirty="0" smtClean="0"/>
              <a:t>Egypt </a:t>
            </a:r>
          </a:p>
          <a:p>
            <a:r>
              <a:rPr lang="en-GB" sz="2000" b="1" dirty="0" smtClean="0"/>
              <a:t>Eritrea                                                </a:t>
            </a:r>
            <a:r>
              <a:rPr lang="en-GB" sz="2800" b="1" dirty="0" smtClean="0">
                <a:solidFill>
                  <a:srgbClr val="FF0000"/>
                </a:solidFill>
              </a:rPr>
              <a:t>Where FGM is carried out</a:t>
            </a:r>
          </a:p>
          <a:p>
            <a:r>
              <a:rPr lang="en-GB" sz="2000" b="1" dirty="0" smtClean="0"/>
              <a:t>Ethiopia </a:t>
            </a:r>
          </a:p>
          <a:p>
            <a:r>
              <a:rPr lang="en-GB" sz="2000" b="1" dirty="0" smtClean="0"/>
              <a:t>Gambia </a:t>
            </a:r>
          </a:p>
          <a:p>
            <a:r>
              <a:rPr lang="en-GB" sz="2000" b="1" dirty="0" smtClean="0"/>
              <a:t>Guinea </a:t>
            </a:r>
          </a:p>
          <a:p>
            <a:r>
              <a:rPr lang="en-GB" sz="2000" b="1" dirty="0" smtClean="0"/>
              <a:t>Indonesia </a:t>
            </a:r>
          </a:p>
          <a:p>
            <a:r>
              <a:rPr lang="en-GB" sz="2000" b="1" dirty="0" smtClean="0"/>
              <a:t>Ivory Coast </a:t>
            </a:r>
          </a:p>
          <a:p>
            <a:r>
              <a:rPr lang="en-GB" sz="2000" b="1" dirty="0" smtClean="0"/>
              <a:t>Kenya </a:t>
            </a:r>
          </a:p>
          <a:p>
            <a:r>
              <a:rPr lang="en-GB" sz="2000" b="1" dirty="0" smtClean="0"/>
              <a:t>Liberia </a:t>
            </a:r>
          </a:p>
          <a:p>
            <a:r>
              <a:rPr lang="en-GB" sz="2000" b="1" dirty="0" smtClean="0"/>
              <a:t>Malaysia </a:t>
            </a:r>
          </a:p>
          <a:p>
            <a:r>
              <a:rPr lang="en-GB" sz="2000" b="1" dirty="0" smtClean="0"/>
              <a:t>Mali </a:t>
            </a:r>
          </a:p>
          <a:p>
            <a:r>
              <a:rPr lang="en-GB" sz="2000" b="1" dirty="0" smtClean="0"/>
              <a:t>Nigeria </a:t>
            </a:r>
          </a:p>
          <a:p>
            <a:r>
              <a:rPr lang="en-GB" sz="2000" b="1" dirty="0" smtClean="0"/>
              <a:t>Sierra Leone </a:t>
            </a:r>
          </a:p>
          <a:p>
            <a:r>
              <a:rPr lang="en-GB" sz="2000" b="1" dirty="0" smtClean="0"/>
              <a:t>Somalia </a:t>
            </a:r>
          </a:p>
          <a:p>
            <a:r>
              <a:rPr lang="en-GB" sz="2000" b="1" dirty="0" smtClean="0"/>
              <a:t>Sudan </a:t>
            </a:r>
          </a:p>
          <a:p>
            <a:r>
              <a:rPr lang="en-GB" sz="2000" b="1" dirty="0" smtClean="0"/>
              <a:t>Yemen</a:t>
            </a:r>
            <a:endParaRPr lang="en-GB" sz="2000" b="1" dirty="0"/>
          </a:p>
        </p:txBody>
      </p:sp>
      <p:pic>
        <p:nvPicPr>
          <p:cNvPr id="3"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l="66016" t="14005" r="14362" b="14255"/>
          <a:stretch>
            <a:fillRect/>
          </a:stretch>
        </p:blipFill>
        <p:spPr bwMode="auto">
          <a:xfrm>
            <a:off x="3071802" y="2786058"/>
            <a:ext cx="2190754" cy="32002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l="38188" t="15034" r="35825" b="26375"/>
          <a:stretch>
            <a:fillRect/>
          </a:stretch>
        </p:blipFill>
        <p:spPr bwMode="auto">
          <a:xfrm>
            <a:off x="6143636" y="2714620"/>
            <a:ext cx="2214578" cy="34035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referRelativeResize="0">
            <a:picLocks noChangeAspect="1"/>
          </p:cNvPicPr>
          <p:nvPr/>
        </p:nvPicPr>
        <p:blipFill rotWithShape="1">
          <a:blip r:embed="rId3" cstate="print">
            <a:extLst>
              <a:ext uri="{BEBA8EAE-BF5A-486C-A8C5-ECC9F3942E4B}">
                <a14:imgProps xmlns:a14="http://schemas.microsoft.com/office/drawing/2010/main" xmlns="">
                  <a14:imgLayer r:embed="rId4">
                    <a14:imgEffect>
                      <a14:sharpenSoften amount="25000"/>
                    </a14:imgEffect>
                    <a14:imgEffect>
                      <a14:colorTemperature colorTemp="8800"/>
                    </a14:imgEffect>
                  </a14:imgLayer>
                </a14:imgProps>
              </a:ext>
              <a:ext uri="{28A0092B-C50C-407E-A947-70E740481C1C}">
                <a14:useLocalDpi xmlns:a14="http://schemas.microsoft.com/office/drawing/2010/main" xmlns="" val="0"/>
              </a:ext>
            </a:extLst>
          </a:blip>
          <a:srcRect l="28052" r="34546"/>
          <a:stretch/>
        </p:blipFill>
        <p:spPr>
          <a:xfrm>
            <a:off x="107504" y="2276872"/>
            <a:ext cx="2700000" cy="270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3203848" y="2420888"/>
            <a:ext cx="5112568" cy="3724096"/>
          </a:xfrm>
          <a:prstGeom prst="rect">
            <a:avLst/>
          </a:prstGeom>
          <a:noFill/>
        </p:spPr>
        <p:txBody>
          <a:bodyPr wrap="square" rtlCol="0">
            <a:spAutoFit/>
          </a:bodyPr>
          <a:lstStyle/>
          <a:p>
            <a:r>
              <a:rPr lang="en-GB" sz="2800" dirty="0"/>
              <a:t>Cyber bullying is the misuse of digital technologies or communications to bully a person or a group, typically through messages or actions that are threatening and/or intended to cause offence, anxiety or humiliation</a:t>
            </a:r>
            <a:r>
              <a:rPr lang="en-GB" sz="2800" dirty="0" smtClean="0"/>
              <a:t>.</a:t>
            </a:r>
          </a:p>
          <a:p>
            <a:r>
              <a:rPr lang="en-GB" sz="1200" dirty="0" smtClean="0"/>
              <a:t>(Kidscape 2016)</a:t>
            </a:r>
            <a:endParaRPr lang="en-GB" sz="1200" dirty="0"/>
          </a:p>
        </p:txBody>
      </p:sp>
      <p:pic>
        <p:nvPicPr>
          <p:cNvPr id="12"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899592" y="943799"/>
            <a:ext cx="7416824" cy="707886"/>
          </a:xfrm>
          <a:prstGeom prst="rect">
            <a:avLst/>
          </a:prstGeom>
          <a:noFill/>
        </p:spPr>
        <p:txBody>
          <a:bodyPr wrap="square" rtlCol="0">
            <a:spAutoFit/>
          </a:bodyPr>
          <a:lstStyle/>
          <a:p>
            <a:pPr algn="ctr"/>
            <a:r>
              <a:rPr lang="en-GB" sz="4000" b="1" dirty="0" smtClean="0">
                <a:latin typeface="NSPCCRegular"/>
              </a:rPr>
              <a:t>Cyber Abuse/ Bullying</a:t>
            </a:r>
            <a:endParaRPr lang="en-GB" sz="4000" b="1" dirty="0">
              <a:latin typeface="NSPCCRegular"/>
            </a:endParaRPr>
          </a:p>
        </p:txBody>
      </p:sp>
    </p:spTree>
    <p:extLst>
      <p:ext uri="{BB962C8B-B14F-4D97-AF65-F5344CB8AC3E}">
        <p14:creationId xmlns:p14="http://schemas.microsoft.com/office/powerpoint/2010/main" xmlns="" val="15716831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704850"/>
            <a:ext cx="8229600" cy="851942"/>
          </a:xfrm>
        </p:spPr>
        <p:txBody>
          <a:bodyPr/>
          <a:lstStyle/>
          <a:p>
            <a:pPr algn="ctr"/>
            <a:r>
              <a:rPr lang="en-GB" altLang="en-US" dirty="0" smtClean="0"/>
              <a:t/>
            </a:r>
            <a:br>
              <a:rPr lang="en-GB" altLang="en-US" dirty="0" smtClean="0"/>
            </a:br>
            <a:r>
              <a:rPr lang="en-GB" altLang="en-US" dirty="0"/>
              <a:t/>
            </a:r>
            <a:br>
              <a:rPr lang="en-GB" altLang="en-US" dirty="0"/>
            </a:br>
            <a:r>
              <a:rPr lang="en-GB" altLang="en-US" dirty="0" smtClean="0"/>
              <a:t/>
            </a:r>
            <a:br>
              <a:rPr lang="en-GB" altLang="en-US" dirty="0" smtClean="0"/>
            </a:br>
            <a:r>
              <a:rPr lang="en-GB" altLang="en-US" b="1" dirty="0">
                <a:solidFill>
                  <a:schemeClr val="tx1"/>
                </a:solidFill>
                <a:latin typeface="NSPCCRegular"/>
              </a:rPr>
              <a:t>Course Aims</a:t>
            </a:r>
            <a:endParaRPr lang="en-GB" altLang="en-US" b="1" dirty="0" smtClean="0">
              <a:solidFill>
                <a:schemeClr val="tx1"/>
              </a:solidFill>
              <a:latin typeface="NSPCCRegular"/>
            </a:endParaRPr>
          </a:p>
        </p:txBody>
      </p:sp>
      <p:sp>
        <p:nvSpPr>
          <p:cNvPr id="8195" name="Content Placeholder 2"/>
          <p:cNvSpPr>
            <a:spLocks noGrp="1"/>
          </p:cNvSpPr>
          <p:nvPr>
            <p:ph idx="1"/>
          </p:nvPr>
        </p:nvSpPr>
        <p:spPr/>
        <p:txBody>
          <a:bodyPr/>
          <a:lstStyle/>
          <a:p>
            <a:pPr marL="0" indent="0">
              <a:buFont typeface="Wingdings 2" pitchFamily="18" charset="2"/>
              <a:buNone/>
              <a:defRPr/>
            </a:pPr>
            <a:r>
              <a:rPr lang="en-GB" altLang="en-US" sz="3200" dirty="0" smtClean="0"/>
              <a:t>The aim of this training is to help you develop the ability to act on concerns about the safety and welfare of children and young people. </a:t>
            </a:r>
          </a:p>
          <a:p>
            <a:pPr marL="0" indent="0">
              <a:buFont typeface="Wingdings 2" pitchFamily="18" charset="2"/>
              <a:buNone/>
              <a:defRPr/>
            </a:pPr>
            <a:r>
              <a:rPr lang="en-GB" altLang="en-US" sz="3200" dirty="0" smtClean="0"/>
              <a:t>All staff working in schools/ childcare settings should access  training to ensure that they are able to fulfil their role and responsibility to safeguard children.</a:t>
            </a:r>
          </a:p>
          <a:p>
            <a:pPr>
              <a:defRPr/>
            </a:pPr>
            <a:endParaRPr lang="en-GB" altLang="en-US" dirty="0" smtClean="0"/>
          </a:p>
          <a:p>
            <a:pPr>
              <a:defRPr/>
            </a:pPr>
            <a:endParaRPr lang="en-GB" altLang="en-US" dirty="0" smtClean="0"/>
          </a:p>
        </p:txBody>
      </p:sp>
      <p:pic>
        <p:nvPicPr>
          <p:cNvPr id="7172"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7596336" y="6093296"/>
            <a:ext cx="1371719" cy="6462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5"/>
          <p:cNvSpPr/>
          <p:nvPr/>
        </p:nvSpPr>
        <p:spPr>
          <a:xfrm>
            <a:off x="0" y="197346"/>
            <a:ext cx="9144000" cy="7109639"/>
          </a:xfrm>
          <a:prstGeom prst="rect">
            <a:avLst/>
          </a:prstGeom>
        </p:spPr>
        <p:txBody>
          <a:bodyPr wrap="square">
            <a:spAutoFit/>
          </a:bodyPr>
          <a:lstStyle/>
          <a:p>
            <a:pPr algn="ctr"/>
            <a:r>
              <a:rPr lang="en-GB" sz="2400" b="1" dirty="0">
                <a:latin typeface="NSPCCRegular"/>
              </a:rPr>
              <a:t>Examples of cyber bullying</a:t>
            </a:r>
          </a:p>
          <a:p>
            <a:r>
              <a:rPr lang="en-GB" sz="2400" dirty="0" smtClean="0"/>
              <a:t>Abusive </a:t>
            </a:r>
            <a:r>
              <a:rPr lang="en-GB" sz="2400" dirty="0"/>
              <a:t>comments, rumours, gossip and threats made using digital communications and/or technologies - this includes internet trolling. </a:t>
            </a:r>
          </a:p>
          <a:p>
            <a:endParaRPr lang="en-GB" sz="2400" dirty="0" smtClean="0"/>
          </a:p>
          <a:p>
            <a:r>
              <a:rPr lang="en-GB" sz="2400" dirty="0" smtClean="0"/>
              <a:t>Sharing </a:t>
            </a:r>
            <a:r>
              <a:rPr lang="en-GB" sz="2400" dirty="0"/>
              <a:t>pictures, videos or personal information without the consent of the owner and with the intent to cause harm or humiliation. </a:t>
            </a:r>
          </a:p>
          <a:p>
            <a:endParaRPr lang="en-GB" sz="2400" dirty="0"/>
          </a:p>
          <a:p>
            <a:r>
              <a:rPr lang="en-GB" sz="2400" dirty="0"/>
              <a:t>Hacking into someone's email, phone or online profiles to extract and share personal information, or to send hurtful content while posing as that person.</a:t>
            </a:r>
          </a:p>
          <a:p>
            <a:endParaRPr lang="en-GB" sz="2400" dirty="0"/>
          </a:p>
          <a:p>
            <a:r>
              <a:rPr lang="en-GB" sz="2400" dirty="0"/>
              <a:t>Creating dedicated websites that intend to harm, make fun of someone or spread malicious rumours.  </a:t>
            </a:r>
            <a:endParaRPr lang="en-GB" sz="2400" dirty="0" smtClean="0"/>
          </a:p>
          <a:p>
            <a:endParaRPr lang="en-GB" sz="2400" dirty="0"/>
          </a:p>
          <a:p>
            <a:r>
              <a:rPr lang="en-GB" sz="2400" dirty="0" smtClean="0"/>
              <a:t>Pressurising </a:t>
            </a:r>
            <a:r>
              <a:rPr lang="en-GB" sz="2400" dirty="0"/>
              <a:t>someone to do something they do not want to such as sending a sexually explicit image</a:t>
            </a:r>
            <a:r>
              <a:rPr lang="en-GB" sz="2400" dirty="0" smtClean="0"/>
              <a:t>.</a:t>
            </a:r>
          </a:p>
          <a:p>
            <a:r>
              <a:rPr lang="en-GB" sz="1100" dirty="0"/>
              <a:t>(Kidscape 2016)</a:t>
            </a:r>
          </a:p>
          <a:p>
            <a:endParaRPr lang="en-GB" sz="2400" dirty="0" smtClean="0"/>
          </a:p>
          <a:p>
            <a:endParaRPr lang="en-GB" sz="2400" dirty="0"/>
          </a:p>
        </p:txBody>
      </p:sp>
    </p:spTree>
    <p:extLst>
      <p:ext uri="{BB962C8B-B14F-4D97-AF65-F5344CB8AC3E}">
        <p14:creationId xmlns:p14="http://schemas.microsoft.com/office/powerpoint/2010/main" xmlns="" val="8201168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5918"/>
          </a:xfrm>
        </p:spPr>
        <p:txBody>
          <a:bodyPr/>
          <a:lstStyle/>
          <a:p>
            <a:pPr algn="ctr"/>
            <a:r>
              <a:rPr lang="en-GB" dirty="0" smtClean="0">
                <a:solidFill>
                  <a:schemeClr val="tx1"/>
                </a:solidFill>
                <a:latin typeface="NSPCCRegular"/>
              </a:rPr>
              <a:t>Radicalisation</a:t>
            </a:r>
            <a:endParaRPr lang="en-GB" dirty="0">
              <a:solidFill>
                <a:schemeClr val="tx1"/>
              </a:solidFill>
              <a:latin typeface="NSPCCRegular"/>
            </a:endParaRPr>
          </a:p>
        </p:txBody>
      </p:sp>
      <p:sp>
        <p:nvSpPr>
          <p:cNvPr id="3" name="Content Placeholder 2"/>
          <p:cNvSpPr>
            <a:spLocks noGrp="1"/>
          </p:cNvSpPr>
          <p:nvPr>
            <p:ph idx="1"/>
          </p:nvPr>
        </p:nvSpPr>
        <p:spPr>
          <a:xfrm>
            <a:off x="457200" y="1340769"/>
            <a:ext cx="8229600" cy="4983832"/>
          </a:xfrm>
        </p:spPr>
        <p:txBody>
          <a:bodyPr/>
          <a:lstStyle/>
          <a:p>
            <a:r>
              <a:rPr lang="en-GB" sz="2800" dirty="0"/>
              <a:t>Radicalisation is when someone starts to believe or support extreme views. They could be pressured to do things by someone else. Or they might change their behaviour and beliefs</a:t>
            </a:r>
          </a:p>
          <a:p>
            <a:endParaRPr lang="en-GB" sz="2000" dirty="0"/>
          </a:p>
          <a:p>
            <a:endParaRPr lang="en-GB" sz="2000" dirty="0"/>
          </a:p>
          <a:p>
            <a:r>
              <a:rPr lang="en-GB" sz="2800" dirty="0" smtClean="0"/>
              <a:t>Someone </a:t>
            </a:r>
            <a:r>
              <a:rPr lang="en-GB" sz="2800" dirty="0"/>
              <a:t>who has been radicalised might believe that sexual, religious or racial violence is OK. They might have links to extreme groups that preach hate like Nazi groups or Islamic extremists like </a:t>
            </a:r>
            <a:r>
              <a:rPr lang="en-GB" sz="2800" dirty="0" err="1"/>
              <a:t>Daesh</a:t>
            </a:r>
            <a:r>
              <a:rPr lang="en-GB" sz="2800" dirty="0"/>
              <a:t>, also known as ISIS or IS.</a:t>
            </a:r>
          </a:p>
          <a:p>
            <a:endParaRPr lang="en-GB" sz="2000" dirty="0"/>
          </a:p>
        </p:txBody>
      </p:sp>
      <p:pic>
        <p:nvPicPr>
          <p:cNvPr id="4" name="Picture 6"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41580670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DCD0310-F859-4ED1-829B-4534549A55F4}" type="slidenum">
              <a:rPr lang="en-US" smtClean="0"/>
              <a:pPr>
                <a:defRPr/>
              </a:pPr>
              <a:t>32</a:t>
            </a:fld>
            <a:endParaRPr lang="en-US"/>
          </a:p>
        </p:txBody>
      </p:sp>
      <p:sp>
        <p:nvSpPr>
          <p:cNvPr id="29699" name="Title 1"/>
          <p:cNvSpPr>
            <a:spLocks noGrp="1"/>
          </p:cNvSpPr>
          <p:nvPr>
            <p:ph type="title"/>
          </p:nvPr>
        </p:nvSpPr>
        <p:spPr>
          <a:xfrm>
            <a:off x="533400" y="1052513"/>
            <a:ext cx="8229600" cy="648295"/>
          </a:xfrm>
        </p:spPr>
        <p:txBody>
          <a:bodyPr/>
          <a:lstStyle/>
          <a:p>
            <a:pPr algn="ctr"/>
            <a:r>
              <a:rPr lang="en-US" altLang="en-US" sz="3600" b="1" dirty="0" smtClean="0">
                <a:solidFill>
                  <a:srgbClr val="004C53"/>
                </a:solidFill>
              </a:rPr>
              <a:t>﻿﻿﻿</a:t>
            </a:r>
            <a:r>
              <a:rPr lang="en-US" altLang="en-US" sz="3600" b="1" dirty="0" smtClean="0">
                <a:solidFill>
                  <a:schemeClr val="tx1"/>
                </a:solidFill>
                <a:latin typeface="NSPCCRegular"/>
              </a:rPr>
              <a:t>Activity </a:t>
            </a:r>
          </a:p>
        </p:txBody>
      </p:sp>
      <p:sp>
        <p:nvSpPr>
          <p:cNvPr id="29700" name="Content Placeholder 2"/>
          <p:cNvSpPr>
            <a:spLocks noGrp="1"/>
          </p:cNvSpPr>
          <p:nvPr>
            <p:ph idx="1"/>
          </p:nvPr>
        </p:nvSpPr>
        <p:spPr>
          <a:xfrm>
            <a:off x="533400" y="1916833"/>
            <a:ext cx="8229600" cy="4072806"/>
          </a:xfrm>
        </p:spPr>
        <p:txBody>
          <a:bodyPr/>
          <a:lstStyle/>
          <a:p>
            <a:pPr>
              <a:lnSpc>
                <a:spcPct val="80000"/>
              </a:lnSpc>
              <a:buFont typeface="Wingdings 2" pitchFamily="18" charset="2"/>
              <a:buNone/>
            </a:pPr>
            <a:r>
              <a:rPr lang="en-US" altLang="en-US" sz="3200" dirty="0" smtClean="0"/>
              <a:t>In groups discuss:-</a:t>
            </a:r>
          </a:p>
          <a:p>
            <a:pPr>
              <a:lnSpc>
                <a:spcPct val="80000"/>
              </a:lnSpc>
              <a:buFont typeface="Wingdings 2" pitchFamily="18" charset="2"/>
              <a:buNone/>
            </a:pPr>
            <a:endParaRPr lang="en-US" altLang="en-US" sz="3200" dirty="0"/>
          </a:p>
          <a:p>
            <a:pPr>
              <a:lnSpc>
                <a:spcPct val="80000"/>
              </a:lnSpc>
              <a:buFont typeface="Wingdings 2" pitchFamily="18" charset="2"/>
              <a:buNone/>
            </a:pPr>
            <a:r>
              <a:rPr lang="en-US" altLang="en-US" sz="3200" dirty="0" smtClean="0"/>
              <a:t>Why do you think abuse is not disclosed?</a:t>
            </a:r>
          </a:p>
          <a:p>
            <a:pPr>
              <a:lnSpc>
                <a:spcPct val="80000"/>
              </a:lnSpc>
              <a:buFont typeface="Wingdings" pitchFamily="2" charset="2"/>
              <a:buChar char="§"/>
            </a:pPr>
            <a:r>
              <a:rPr lang="en-US" altLang="en-US" sz="3200" dirty="0" smtClean="0"/>
              <a:t>By children and young people</a:t>
            </a:r>
          </a:p>
          <a:p>
            <a:pPr>
              <a:lnSpc>
                <a:spcPct val="80000"/>
              </a:lnSpc>
              <a:buFont typeface="Wingdings" pitchFamily="2" charset="2"/>
              <a:buChar char="§"/>
            </a:pPr>
            <a:r>
              <a:rPr lang="en-US" altLang="en-US" sz="3200" dirty="0" smtClean="0"/>
              <a:t>By family and friends</a:t>
            </a:r>
          </a:p>
          <a:p>
            <a:pPr>
              <a:lnSpc>
                <a:spcPct val="80000"/>
              </a:lnSpc>
              <a:buFont typeface="Wingdings" pitchFamily="2" charset="2"/>
              <a:buChar char="§"/>
            </a:pPr>
            <a:r>
              <a:rPr lang="en-US" altLang="en-US" sz="3200" dirty="0" smtClean="0"/>
              <a:t>By staff and volunteers</a:t>
            </a:r>
          </a:p>
        </p:txBody>
      </p:sp>
      <p:pic>
        <p:nvPicPr>
          <p:cNvPr id="2970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092280" y="5949280"/>
            <a:ext cx="1804987" cy="6461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12"/>
          </p:nvPr>
        </p:nvSpPr>
        <p:spPr/>
        <p:txBody>
          <a:bodyPr/>
          <a:lstStyle/>
          <a:p>
            <a:pPr>
              <a:defRPr/>
            </a:pPr>
            <a:fld id="{546D76B1-ED1D-4176-9990-3FD543A3407E}" type="slidenum">
              <a:rPr lang="en-GB">
                <a:solidFill>
                  <a:srgbClr val="000000"/>
                </a:solidFill>
              </a:rPr>
              <a:pPr>
                <a:defRPr/>
              </a:pPr>
              <a:t>33</a:t>
            </a:fld>
            <a:endParaRPr lang="en-GB" dirty="0">
              <a:solidFill>
                <a:srgbClr val="000000"/>
              </a:solidFill>
            </a:endParaRPr>
          </a:p>
        </p:txBody>
      </p:sp>
      <p:sp>
        <p:nvSpPr>
          <p:cNvPr id="184323" name="Rectangle 2"/>
          <p:cNvSpPr>
            <a:spLocks noGrp="1" noChangeArrowheads="1"/>
          </p:cNvSpPr>
          <p:nvPr>
            <p:ph type="title" idx="4294967295"/>
          </p:nvPr>
        </p:nvSpPr>
        <p:spPr>
          <a:xfrm>
            <a:off x="0" y="609600"/>
            <a:ext cx="8458200" cy="1143000"/>
          </a:xfrm>
        </p:spPr>
        <p:txBody>
          <a:bodyPr/>
          <a:lstStyle/>
          <a:p>
            <a:pPr algn="ctr" eaLnBrk="1" hangingPunct="1"/>
            <a:r>
              <a:rPr lang="en-GB" altLang="en-US" sz="3600" b="1" dirty="0" smtClean="0">
                <a:solidFill>
                  <a:schemeClr val="tx1"/>
                </a:solidFill>
                <a:latin typeface="NSPCCRegular"/>
              </a:rPr>
              <a:t>What Stops Children From Telling?</a:t>
            </a:r>
          </a:p>
        </p:txBody>
      </p:sp>
      <p:sp>
        <p:nvSpPr>
          <p:cNvPr id="184324" name="Rectangle 3"/>
          <p:cNvSpPr>
            <a:spLocks noGrp="1" noChangeArrowheads="1"/>
          </p:cNvSpPr>
          <p:nvPr>
            <p:ph type="body" idx="4294967295"/>
          </p:nvPr>
        </p:nvSpPr>
        <p:spPr>
          <a:xfrm>
            <a:off x="683568" y="1981200"/>
            <a:ext cx="7088832" cy="4114800"/>
          </a:xfrm>
        </p:spPr>
        <p:txBody>
          <a:bodyPr/>
          <a:lstStyle/>
          <a:p>
            <a:pPr eaLnBrk="1" hangingPunct="1">
              <a:lnSpc>
                <a:spcPct val="90000"/>
              </a:lnSpc>
            </a:pPr>
            <a:r>
              <a:rPr lang="en-GB" altLang="en-US" sz="2400" dirty="0" smtClean="0">
                <a:latin typeface="Arial" pitchFamily="34" charset="0"/>
              </a:rPr>
              <a:t>Being blamed</a:t>
            </a:r>
          </a:p>
          <a:p>
            <a:pPr eaLnBrk="1" hangingPunct="1">
              <a:lnSpc>
                <a:spcPct val="90000"/>
              </a:lnSpc>
            </a:pPr>
            <a:endParaRPr lang="en-GB" altLang="en-US" sz="600" dirty="0" smtClean="0">
              <a:latin typeface="Arial" pitchFamily="34" charset="0"/>
            </a:endParaRPr>
          </a:p>
          <a:p>
            <a:pPr eaLnBrk="1" hangingPunct="1">
              <a:lnSpc>
                <a:spcPct val="90000"/>
              </a:lnSpc>
            </a:pPr>
            <a:r>
              <a:rPr lang="en-GB" altLang="en-US" sz="2400" dirty="0" smtClean="0">
                <a:latin typeface="Arial" pitchFamily="34" charset="0"/>
              </a:rPr>
              <a:t>Threats and fear</a:t>
            </a:r>
          </a:p>
          <a:p>
            <a:pPr eaLnBrk="1" hangingPunct="1">
              <a:lnSpc>
                <a:spcPct val="90000"/>
              </a:lnSpc>
              <a:buFontTx/>
              <a:buNone/>
            </a:pPr>
            <a:endParaRPr lang="en-GB" altLang="en-US" sz="600" dirty="0" smtClean="0">
              <a:latin typeface="Arial" pitchFamily="34" charset="0"/>
            </a:endParaRPr>
          </a:p>
          <a:p>
            <a:pPr eaLnBrk="1" hangingPunct="1">
              <a:lnSpc>
                <a:spcPct val="90000"/>
              </a:lnSpc>
            </a:pPr>
            <a:r>
              <a:rPr lang="en-GB" altLang="en-US" sz="2400" dirty="0" smtClean="0">
                <a:latin typeface="Arial" pitchFamily="34" charset="0"/>
              </a:rPr>
              <a:t>Awareness of the implications</a:t>
            </a:r>
          </a:p>
          <a:p>
            <a:pPr eaLnBrk="1" hangingPunct="1">
              <a:lnSpc>
                <a:spcPct val="90000"/>
              </a:lnSpc>
              <a:buFontTx/>
              <a:buNone/>
            </a:pPr>
            <a:endParaRPr lang="en-GB" altLang="en-US" sz="600" dirty="0" smtClean="0">
              <a:latin typeface="Arial" pitchFamily="34" charset="0"/>
            </a:endParaRPr>
          </a:p>
          <a:p>
            <a:pPr eaLnBrk="1" hangingPunct="1">
              <a:lnSpc>
                <a:spcPct val="90000"/>
              </a:lnSpc>
            </a:pPr>
            <a:r>
              <a:rPr lang="en-GB" altLang="en-US" sz="2400" dirty="0" smtClean="0">
                <a:latin typeface="Arial" pitchFamily="34" charset="0"/>
              </a:rPr>
              <a:t>Lack of communication or vocabulary</a:t>
            </a:r>
          </a:p>
          <a:p>
            <a:pPr eaLnBrk="1" hangingPunct="1">
              <a:lnSpc>
                <a:spcPct val="90000"/>
              </a:lnSpc>
              <a:buFontTx/>
              <a:buNone/>
            </a:pPr>
            <a:endParaRPr lang="en-GB" altLang="en-US" sz="600" dirty="0" smtClean="0">
              <a:latin typeface="Arial" pitchFamily="34" charset="0"/>
            </a:endParaRPr>
          </a:p>
          <a:p>
            <a:pPr eaLnBrk="1" hangingPunct="1">
              <a:lnSpc>
                <a:spcPct val="90000"/>
              </a:lnSpc>
            </a:pPr>
            <a:r>
              <a:rPr lang="en-GB" altLang="en-US" sz="2400" dirty="0" smtClean="0">
                <a:latin typeface="Arial" pitchFamily="34" charset="0"/>
              </a:rPr>
              <a:t>Not recognising the experience as abuse</a:t>
            </a:r>
          </a:p>
          <a:p>
            <a:pPr eaLnBrk="1" hangingPunct="1">
              <a:lnSpc>
                <a:spcPct val="90000"/>
              </a:lnSpc>
            </a:pPr>
            <a:endParaRPr lang="en-GB" altLang="en-US" sz="600" dirty="0" smtClean="0">
              <a:latin typeface="Arial" pitchFamily="34" charset="0"/>
            </a:endParaRPr>
          </a:p>
          <a:p>
            <a:pPr eaLnBrk="1" hangingPunct="1">
              <a:lnSpc>
                <a:spcPct val="90000"/>
              </a:lnSpc>
            </a:pPr>
            <a:r>
              <a:rPr lang="en-GB" altLang="en-US" sz="2400" dirty="0" smtClean="0">
                <a:latin typeface="Arial" pitchFamily="34" charset="0"/>
              </a:rPr>
              <a:t>Lack of trust</a:t>
            </a:r>
          </a:p>
          <a:p>
            <a:pPr eaLnBrk="1" hangingPunct="1">
              <a:lnSpc>
                <a:spcPct val="90000"/>
              </a:lnSpc>
              <a:buFontTx/>
              <a:buNone/>
            </a:pPr>
            <a:endParaRPr lang="en-GB" altLang="en-US" sz="600" dirty="0" smtClean="0">
              <a:latin typeface="Arial" pitchFamily="34" charset="0"/>
            </a:endParaRPr>
          </a:p>
          <a:p>
            <a:pPr eaLnBrk="1" hangingPunct="1">
              <a:lnSpc>
                <a:spcPct val="90000"/>
              </a:lnSpc>
            </a:pPr>
            <a:r>
              <a:rPr lang="en-GB" altLang="en-US" sz="2400" dirty="0" smtClean="0">
                <a:latin typeface="Arial" pitchFamily="34" charset="0"/>
              </a:rPr>
              <a:t>Feeling responsible</a:t>
            </a:r>
          </a:p>
          <a:p>
            <a:pPr eaLnBrk="1" hangingPunct="1">
              <a:lnSpc>
                <a:spcPct val="90000"/>
              </a:lnSpc>
              <a:buFontTx/>
              <a:buNone/>
            </a:pPr>
            <a:endParaRPr lang="en-GB" altLang="en-US" sz="600" dirty="0" smtClean="0">
              <a:latin typeface="Arial" pitchFamily="34" charset="0"/>
            </a:endParaRPr>
          </a:p>
          <a:p>
            <a:pPr eaLnBrk="1" hangingPunct="1">
              <a:lnSpc>
                <a:spcPct val="90000"/>
              </a:lnSpc>
            </a:pPr>
            <a:r>
              <a:rPr lang="en-GB" altLang="en-US" sz="2400" dirty="0" smtClean="0">
                <a:latin typeface="Arial" pitchFamily="34" charset="0"/>
              </a:rPr>
              <a:t>Lack of opportunity to be heard</a:t>
            </a:r>
          </a:p>
        </p:txBody>
      </p:sp>
      <p:sp>
        <p:nvSpPr>
          <p:cNvPr id="6" name="Slide Number Placeholder 5"/>
          <p:cNvSpPr txBox="1">
            <a:spLocks noGrp="1"/>
          </p:cNvSpPr>
          <p:nvPr/>
        </p:nvSpPr>
        <p:spPr bwMode="auto">
          <a:xfrm>
            <a:off x="6553200" y="6248400"/>
            <a:ext cx="1905000" cy="457200"/>
          </a:xfrm>
          <a:prstGeom prst="rect">
            <a:avLst/>
          </a:prstGeom>
          <a:noFill/>
          <a:ln>
            <a:miter lim="800000"/>
            <a:headEnd/>
            <a:tailEnd/>
          </a:ln>
        </p:spPr>
        <p:txBody>
          <a:bodyPr/>
          <a:lstStyle/>
          <a:p>
            <a:pPr algn="r">
              <a:defRPr/>
            </a:pPr>
            <a:fld id="{632F5995-E7FB-4302-898E-9F610CA81E2C}" type="slidenum">
              <a:rPr lang="en-GB" sz="1400">
                <a:solidFill>
                  <a:srgbClr val="000000"/>
                </a:solidFill>
                <a:latin typeface="Times New Roman"/>
                <a:cs typeface="+mn-cs"/>
              </a:rPr>
              <a:pPr algn="r">
                <a:defRPr/>
              </a:pPr>
              <a:t>33</a:t>
            </a:fld>
            <a:endParaRPr lang="en-GB" sz="1400" dirty="0">
              <a:solidFill>
                <a:srgbClr val="000000"/>
              </a:solidFill>
              <a:latin typeface="Times New Roman"/>
              <a:cs typeface="+mn-cs"/>
            </a:endParaRPr>
          </a:p>
        </p:txBody>
      </p:sp>
      <p:pic>
        <p:nvPicPr>
          <p:cNvPr id="8" name="Picture 3" descr="E:\log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2319939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4323"/>
                                        </p:tgtEl>
                                        <p:attrNameLst>
                                          <p:attrName>style.visibility</p:attrName>
                                        </p:attrNameLst>
                                      </p:cBhvr>
                                      <p:to>
                                        <p:strVal val="visible"/>
                                      </p:to>
                                    </p:set>
                                    <p:animEffect transition="in" filter="fade">
                                      <p:cBhvr>
                                        <p:cTn id="7" dur="2000"/>
                                        <p:tgtEl>
                                          <p:spTgt spid="1843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24">
                                            <p:txEl>
                                              <p:pRg st="0" end="0"/>
                                            </p:txEl>
                                          </p:spTgt>
                                        </p:tgtEl>
                                        <p:attrNameLst>
                                          <p:attrName>style.visibility</p:attrName>
                                        </p:attrNameLst>
                                      </p:cBhvr>
                                      <p:to>
                                        <p:strVal val="visible"/>
                                      </p:to>
                                    </p:set>
                                    <p:animEffect transition="in" filter="fade">
                                      <p:cBhvr>
                                        <p:cTn id="12" dur="2000"/>
                                        <p:tgtEl>
                                          <p:spTgt spid="184324">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24">
                                            <p:txEl>
                                              <p:pRg st="2" end="2"/>
                                            </p:txEl>
                                          </p:spTgt>
                                        </p:tgtEl>
                                        <p:attrNameLst>
                                          <p:attrName>style.visibility</p:attrName>
                                        </p:attrNameLst>
                                      </p:cBhvr>
                                      <p:to>
                                        <p:strVal val="visible"/>
                                      </p:to>
                                    </p:set>
                                    <p:animEffect transition="in" filter="fade">
                                      <p:cBhvr>
                                        <p:cTn id="17" dur="2000"/>
                                        <p:tgtEl>
                                          <p:spTgt spid="18432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4324">
                                            <p:txEl>
                                              <p:pRg st="4" end="4"/>
                                            </p:txEl>
                                          </p:spTgt>
                                        </p:tgtEl>
                                        <p:attrNameLst>
                                          <p:attrName>style.visibility</p:attrName>
                                        </p:attrNameLst>
                                      </p:cBhvr>
                                      <p:to>
                                        <p:strVal val="visible"/>
                                      </p:to>
                                    </p:set>
                                    <p:animEffect transition="in" filter="fade">
                                      <p:cBhvr>
                                        <p:cTn id="22" dur="2000"/>
                                        <p:tgtEl>
                                          <p:spTgt spid="184324">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4324">
                                            <p:txEl>
                                              <p:pRg st="6" end="6"/>
                                            </p:txEl>
                                          </p:spTgt>
                                        </p:tgtEl>
                                        <p:attrNameLst>
                                          <p:attrName>style.visibility</p:attrName>
                                        </p:attrNameLst>
                                      </p:cBhvr>
                                      <p:to>
                                        <p:strVal val="visible"/>
                                      </p:to>
                                    </p:set>
                                    <p:animEffect transition="in" filter="fade">
                                      <p:cBhvr>
                                        <p:cTn id="27" dur="2000"/>
                                        <p:tgtEl>
                                          <p:spTgt spid="184324">
                                            <p:txEl>
                                              <p:pRg st="6" end="6"/>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84324">
                                            <p:txEl>
                                              <p:pRg st="8" end="8"/>
                                            </p:txEl>
                                          </p:spTgt>
                                        </p:tgtEl>
                                        <p:attrNameLst>
                                          <p:attrName>style.visibility</p:attrName>
                                        </p:attrNameLst>
                                      </p:cBhvr>
                                      <p:to>
                                        <p:strVal val="visible"/>
                                      </p:to>
                                    </p:set>
                                    <p:animEffect transition="in" filter="fade">
                                      <p:cBhvr>
                                        <p:cTn id="32" dur="2000"/>
                                        <p:tgtEl>
                                          <p:spTgt spid="184324">
                                            <p:txEl>
                                              <p:pRg st="8" end="8"/>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84324">
                                            <p:txEl>
                                              <p:pRg st="10" end="10"/>
                                            </p:txEl>
                                          </p:spTgt>
                                        </p:tgtEl>
                                        <p:attrNameLst>
                                          <p:attrName>style.visibility</p:attrName>
                                        </p:attrNameLst>
                                      </p:cBhvr>
                                      <p:to>
                                        <p:strVal val="visible"/>
                                      </p:to>
                                    </p:set>
                                    <p:animEffect transition="in" filter="fade">
                                      <p:cBhvr>
                                        <p:cTn id="37" dur="2000"/>
                                        <p:tgtEl>
                                          <p:spTgt spid="184324">
                                            <p:txEl>
                                              <p:pRg st="10" end="1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84324">
                                            <p:txEl>
                                              <p:pRg st="12" end="12"/>
                                            </p:txEl>
                                          </p:spTgt>
                                        </p:tgtEl>
                                        <p:attrNameLst>
                                          <p:attrName>style.visibility</p:attrName>
                                        </p:attrNameLst>
                                      </p:cBhvr>
                                      <p:to>
                                        <p:strVal val="visible"/>
                                      </p:to>
                                    </p:set>
                                    <p:animEffect transition="in" filter="fade">
                                      <p:cBhvr>
                                        <p:cTn id="42" dur="2000"/>
                                        <p:tgtEl>
                                          <p:spTgt spid="184324">
                                            <p:txEl>
                                              <p:pRg st="12" end="12"/>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4324">
                                            <p:txEl>
                                              <p:pRg st="14" end="14"/>
                                            </p:txEl>
                                          </p:spTgt>
                                        </p:tgtEl>
                                        <p:attrNameLst>
                                          <p:attrName>style.visibility</p:attrName>
                                        </p:attrNameLst>
                                      </p:cBhvr>
                                      <p:to>
                                        <p:strVal val="visible"/>
                                      </p:to>
                                    </p:set>
                                    <p:animEffect transition="in" filter="fade">
                                      <p:cBhvr>
                                        <p:cTn id="47" dur="2000"/>
                                        <p:tgtEl>
                                          <p:spTgt spid="184324">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p:bldP spid="18432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79934"/>
          </a:xfrm>
        </p:spPr>
        <p:txBody>
          <a:bodyPr/>
          <a:lstStyle/>
          <a:p>
            <a:pPr algn="ctr"/>
            <a:r>
              <a:rPr lang="en-GB" sz="3200" b="1" dirty="0" smtClean="0">
                <a:solidFill>
                  <a:schemeClr val="tx1"/>
                </a:solidFill>
                <a:latin typeface="NSPCCRegular"/>
              </a:rPr>
              <a:t>Who Abuses</a:t>
            </a:r>
            <a:endParaRPr lang="en-GB" sz="3200" b="1" dirty="0">
              <a:solidFill>
                <a:schemeClr val="tx1"/>
              </a:solidFill>
              <a:latin typeface="NSPCCRegular"/>
            </a:endParaRPr>
          </a:p>
        </p:txBody>
      </p:sp>
      <p:sp>
        <p:nvSpPr>
          <p:cNvPr id="3" name="Content Placeholder 2"/>
          <p:cNvSpPr>
            <a:spLocks noGrp="1"/>
          </p:cNvSpPr>
          <p:nvPr>
            <p:ph idx="1"/>
          </p:nvPr>
        </p:nvSpPr>
        <p:spPr/>
        <p:txBody>
          <a:bodyPr/>
          <a:lstStyle/>
          <a:p>
            <a:r>
              <a:rPr lang="en-GB" dirty="0"/>
              <a:t>Any age</a:t>
            </a:r>
          </a:p>
          <a:p>
            <a:r>
              <a:rPr lang="en-GB" dirty="0" smtClean="0"/>
              <a:t> </a:t>
            </a:r>
            <a:r>
              <a:rPr lang="en-GB" dirty="0"/>
              <a:t>Male or female (including sexual abusers)</a:t>
            </a:r>
          </a:p>
          <a:p>
            <a:r>
              <a:rPr lang="en-GB" dirty="0" smtClean="0"/>
              <a:t>From </a:t>
            </a:r>
            <a:r>
              <a:rPr lang="en-GB" dirty="0"/>
              <a:t>any social class</a:t>
            </a:r>
          </a:p>
          <a:p>
            <a:r>
              <a:rPr lang="en-GB" dirty="0" smtClean="0"/>
              <a:t> </a:t>
            </a:r>
            <a:r>
              <a:rPr lang="en-GB" dirty="0"/>
              <a:t>‘Nice’ people</a:t>
            </a:r>
          </a:p>
          <a:p>
            <a:r>
              <a:rPr lang="en-GB" dirty="0" smtClean="0"/>
              <a:t> </a:t>
            </a:r>
            <a:r>
              <a:rPr lang="en-GB" dirty="0"/>
              <a:t>Work in ‘helping professions’</a:t>
            </a:r>
          </a:p>
          <a:p>
            <a:r>
              <a:rPr lang="en-GB" dirty="0" smtClean="0"/>
              <a:t> </a:t>
            </a:r>
            <a:r>
              <a:rPr lang="en-GB" dirty="0"/>
              <a:t>Related to the child or not</a:t>
            </a:r>
          </a:p>
          <a:p>
            <a:r>
              <a:rPr lang="en-GB" dirty="0" smtClean="0"/>
              <a:t> </a:t>
            </a:r>
            <a:r>
              <a:rPr lang="en-GB" dirty="0"/>
              <a:t>Damaged individuals, but very </a:t>
            </a:r>
            <a:r>
              <a:rPr lang="en-GB" dirty="0" smtClean="0"/>
              <a:t>convincing liars</a:t>
            </a:r>
            <a:r>
              <a:rPr lang="en-GB" dirty="0"/>
              <a:t>. May appear to be “pillars of </a:t>
            </a:r>
            <a:r>
              <a:rPr lang="en-GB" dirty="0" smtClean="0"/>
              <a:t>the community</a:t>
            </a:r>
            <a:endParaRPr lang="en-GB" dirty="0"/>
          </a:p>
        </p:txBody>
      </p:sp>
      <p:pic>
        <p:nvPicPr>
          <p:cNvPr id="4"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8376263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C9B3CE0E-07BB-4A8D-B745-A0C138E33A9F}" type="slidenum">
              <a:rPr lang="en-US" smtClean="0"/>
              <a:pPr>
                <a:defRPr/>
              </a:pPr>
              <a:t>35</a:t>
            </a:fld>
            <a:endParaRPr lang="en-US"/>
          </a:p>
        </p:txBody>
      </p:sp>
      <p:sp>
        <p:nvSpPr>
          <p:cNvPr id="34819" name="Title 1"/>
          <p:cNvSpPr>
            <a:spLocks noGrp="1"/>
          </p:cNvSpPr>
          <p:nvPr>
            <p:ph type="title"/>
          </p:nvPr>
        </p:nvSpPr>
        <p:spPr>
          <a:xfrm>
            <a:off x="533400" y="1052513"/>
            <a:ext cx="8229600" cy="2736527"/>
          </a:xfrm>
        </p:spPr>
        <p:txBody>
          <a:bodyPr/>
          <a:lstStyle/>
          <a:p>
            <a:pPr algn="ctr"/>
            <a:r>
              <a:rPr lang="en-US" altLang="en-US" sz="3600" dirty="0" smtClean="0">
                <a:solidFill>
                  <a:srgbClr val="004C53"/>
                </a:solidFill>
              </a:rPr>
              <a:t>﻿</a:t>
            </a:r>
            <a:r>
              <a:rPr lang="en-US" altLang="en-US" sz="3600" b="1" dirty="0" smtClean="0">
                <a:solidFill>
                  <a:schemeClr val="tx1"/>
                </a:solidFill>
                <a:latin typeface="NSPCCRegular"/>
              </a:rPr>
              <a:t>Children and young people specific legislation and guidance</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288" y="6021288"/>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704850"/>
            <a:ext cx="8229600" cy="491902"/>
          </a:xfrm>
        </p:spPr>
        <p:txBody>
          <a:bodyPr/>
          <a:lstStyle/>
          <a:p>
            <a:pPr algn="ctr"/>
            <a:r>
              <a:rPr lang="en-GB" altLang="en-US" b="1" dirty="0" smtClean="0">
                <a:solidFill>
                  <a:schemeClr val="tx1"/>
                </a:solidFill>
                <a:latin typeface="NSPCCRegular"/>
              </a:rPr>
              <a:t>Children Act 1989/2004</a:t>
            </a:r>
          </a:p>
        </p:txBody>
      </p:sp>
      <p:sp>
        <p:nvSpPr>
          <p:cNvPr id="36867" name="Content Placeholder 2"/>
          <p:cNvSpPr>
            <a:spLocks noGrp="1"/>
          </p:cNvSpPr>
          <p:nvPr>
            <p:ph idx="1"/>
          </p:nvPr>
        </p:nvSpPr>
        <p:spPr>
          <a:xfrm>
            <a:off x="457200" y="1124745"/>
            <a:ext cx="8229600" cy="5199856"/>
          </a:xfrm>
        </p:spPr>
        <p:txBody>
          <a:bodyPr/>
          <a:lstStyle/>
          <a:p>
            <a:pPr marL="0" indent="0">
              <a:buNone/>
            </a:pPr>
            <a:r>
              <a:rPr lang="en-GB" altLang="en-US" sz="2000" dirty="0"/>
              <a:t>Under the Children Act 1989, local authorities, have a general duty to safeguard and promote the welfare of children within their area who are in need. (Sec.17 Children Act 1989). </a:t>
            </a:r>
            <a:endParaRPr lang="en-GB" altLang="en-US" sz="2000" dirty="0" smtClean="0"/>
          </a:p>
          <a:p>
            <a:pPr marL="0" indent="0">
              <a:buNone/>
            </a:pPr>
            <a:r>
              <a:rPr lang="en-GB" altLang="en-US" sz="2000" dirty="0" smtClean="0"/>
              <a:t>This </a:t>
            </a:r>
            <a:r>
              <a:rPr lang="en-GB" altLang="en-US" sz="2000" dirty="0"/>
              <a:t>Act introduces the concept of ‘significant harm‘. A child is defined as being subject of significant harm where there is ill treatment or impairment of health or development:</a:t>
            </a:r>
          </a:p>
          <a:p>
            <a:pPr marL="0" indent="0">
              <a:buNone/>
            </a:pPr>
            <a:r>
              <a:rPr lang="en-GB" altLang="en-US" sz="2000" dirty="0"/>
              <a:t>'Ill treatment' includes sexual and emotional abuse as well as physical abuse.</a:t>
            </a:r>
          </a:p>
          <a:p>
            <a:pPr marL="0" indent="0">
              <a:buNone/>
            </a:pPr>
            <a:r>
              <a:rPr lang="en-GB" altLang="en-US" sz="2000" dirty="0"/>
              <a:t>'Health' includes physical and mental health 'Development' includes physical, intellectual, emotional, social and behavioural development</a:t>
            </a:r>
          </a:p>
          <a:p>
            <a:pPr marL="0" indent="0">
              <a:buNone/>
            </a:pPr>
            <a:r>
              <a:rPr lang="en-GB" altLang="en-US" sz="2000" dirty="0"/>
              <a:t>'Significant Harm' turns on the question of the harm suffered by a child in respect of its health and development compared with the health and development reasonably expected of another child.</a:t>
            </a:r>
          </a:p>
          <a:p>
            <a:pPr marL="0" indent="0">
              <a:buNone/>
            </a:pPr>
            <a:r>
              <a:rPr lang="en-GB" altLang="en-US" sz="2000" dirty="0"/>
              <a:t>(Sec. 31(10) Child Act 1989)</a:t>
            </a:r>
          </a:p>
          <a:p>
            <a:pPr marL="0" indent="0">
              <a:buNone/>
            </a:pPr>
            <a:endParaRPr lang="en-US" altLang="en-US" dirty="0" smtClean="0"/>
          </a:p>
        </p:txBody>
      </p:sp>
      <p:sp>
        <p:nvSpPr>
          <p:cNvPr id="4" name="Footer Placeholder 3"/>
          <p:cNvSpPr>
            <a:spLocks noGrp="1"/>
          </p:cNvSpPr>
          <p:nvPr>
            <p:ph type="ftr" sz="quarter" idx="11"/>
          </p:nvPr>
        </p:nvSpPr>
        <p:spPr/>
        <p:txBody>
          <a:bodyPr/>
          <a:lstStyle/>
          <a:p>
            <a:pPr>
              <a:defRPr/>
            </a:pPr>
            <a:r>
              <a:rPr lang="en-GB" smtClean="0"/>
              <a:t>All Wales basic safeguarding awareness training</a:t>
            </a:r>
            <a:endParaRPr lang="en-US" dirty="0"/>
          </a:p>
        </p:txBody>
      </p:sp>
      <p:sp>
        <p:nvSpPr>
          <p:cNvPr id="5" name="Slide Number Placeholder 4"/>
          <p:cNvSpPr>
            <a:spLocks noGrp="1"/>
          </p:cNvSpPr>
          <p:nvPr>
            <p:ph type="sldNum" sz="quarter" idx="12"/>
          </p:nvPr>
        </p:nvSpPr>
        <p:spPr/>
        <p:txBody>
          <a:bodyPr/>
          <a:lstStyle/>
          <a:p>
            <a:pPr>
              <a:defRPr/>
            </a:pPr>
            <a:fld id="{494CAC3A-B779-43AC-929F-A0C6800FEC55}" type="slidenum">
              <a:rPr lang="en-US" smtClean="0"/>
              <a:pPr>
                <a:defRPr/>
              </a:pPr>
              <a:t>36</a:t>
            </a:fld>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308304"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457200" y="704850"/>
            <a:ext cx="8229600" cy="563910"/>
          </a:xfrm>
        </p:spPr>
        <p:txBody>
          <a:bodyPr/>
          <a:lstStyle/>
          <a:p>
            <a:pPr algn="ctr"/>
            <a:r>
              <a:rPr lang="en-GB" altLang="en-US" b="1" dirty="0" smtClean="0">
                <a:solidFill>
                  <a:schemeClr val="tx1"/>
                </a:solidFill>
                <a:latin typeface="NSPCCRegular"/>
              </a:rPr>
              <a:t>Children Act 2004</a:t>
            </a:r>
          </a:p>
        </p:txBody>
      </p:sp>
      <p:sp>
        <p:nvSpPr>
          <p:cNvPr id="37891" name="Content Placeholder 2"/>
          <p:cNvSpPr>
            <a:spLocks noGrp="1"/>
          </p:cNvSpPr>
          <p:nvPr>
            <p:ph idx="1"/>
          </p:nvPr>
        </p:nvSpPr>
        <p:spPr>
          <a:xfrm>
            <a:off x="467544" y="1340768"/>
            <a:ext cx="8229600" cy="4752528"/>
          </a:xfrm>
        </p:spPr>
        <p:txBody>
          <a:bodyPr/>
          <a:lstStyle/>
          <a:p>
            <a:r>
              <a:rPr lang="en-GB" altLang="en-US" dirty="0" smtClean="0"/>
              <a:t>Part </a:t>
            </a:r>
            <a:r>
              <a:rPr lang="en-GB" altLang="en-US" dirty="0"/>
              <a:t>three of the Children Act 2004 applies solely to Wales</a:t>
            </a:r>
            <a:r>
              <a:rPr lang="en-GB" altLang="en-US" dirty="0" smtClean="0"/>
              <a:t>.</a:t>
            </a:r>
          </a:p>
          <a:p>
            <a:r>
              <a:rPr lang="en-GB" altLang="en-US" dirty="0"/>
              <a:t>Under section 10 </a:t>
            </a:r>
            <a:r>
              <a:rPr lang="en-GB" altLang="en-US" dirty="0" smtClean="0"/>
              <a:t>, </a:t>
            </a:r>
            <a:r>
              <a:rPr lang="en-GB" altLang="en-US" dirty="0"/>
              <a:t>a </a:t>
            </a:r>
            <a:r>
              <a:rPr lang="en-GB" altLang="en-US" dirty="0" smtClean="0"/>
              <a:t>range </a:t>
            </a:r>
            <a:r>
              <a:rPr lang="en-GB" altLang="en-US" dirty="0"/>
              <a:t>of agencies are required to </a:t>
            </a:r>
            <a:r>
              <a:rPr lang="en-GB" altLang="en-US" dirty="0" smtClean="0"/>
              <a:t>cooperate with </a:t>
            </a:r>
            <a:r>
              <a:rPr lang="en-GB" altLang="en-US" dirty="0"/>
              <a:t>local authorities to promote the well-being of children in each local authority </a:t>
            </a:r>
            <a:r>
              <a:rPr lang="en-GB" altLang="en-US" dirty="0" smtClean="0"/>
              <a:t>area</a:t>
            </a:r>
          </a:p>
          <a:p>
            <a:r>
              <a:rPr lang="en-GB" altLang="en-US" dirty="0"/>
              <a:t>Section 11 of the Children Act </a:t>
            </a:r>
            <a:r>
              <a:rPr lang="en-GB" altLang="en-US" dirty="0" smtClean="0"/>
              <a:t>2004.  </a:t>
            </a:r>
            <a:r>
              <a:rPr lang="en-GB" altLang="en-US" dirty="0"/>
              <a:t>E</a:t>
            </a:r>
            <a:r>
              <a:rPr lang="en-GB" altLang="en-US" dirty="0" smtClean="0"/>
              <a:t>nsures </a:t>
            </a:r>
            <a:r>
              <a:rPr lang="en-GB" altLang="en-US" dirty="0"/>
              <a:t>that </a:t>
            </a:r>
            <a:r>
              <a:rPr lang="en-GB" altLang="en-US" dirty="0" smtClean="0"/>
              <a:t>all agencies </a:t>
            </a:r>
            <a:r>
              <a:rPr lang="en-GB" altLang="en-US" dirty="0"/>
              <a:t>consider the need to safeguard </a:t>
            </a:r>
            <a:r>
              <a:rPr lang="en-GB" altLang="en-US" dirty="0" smtClean="0"/>
              <a:t>and promote </a:t>
            </a:r>
            <a:r>
              <a:rPr lang="en-GB" altLang="en-US" dirty="0"/>
              <a:t>the welfare of children when carrying out their functions.</a:t>
            </a:r>
          </a:p>
          <a:p>
            <a:r>
              <a:rPr lang="en-GB" altLang="en-US" dirty="0"/>
              <a:t>Professionals </a:t>
            </a:r>
            <a:r>
              <a:rPr lang="en-GB" altLang="en-US" dirty="0" smtClean="0"/>
              <a:t>are </a:t>
            </a:r>
            <a:r>
              <a:rPr lang="en-GB" altLang="en-US" dirty="0"/>
              <a:t>responsible for ensuring </a:t>
            </a:r>
            <a:r>
              <a:rPr lang="en-GB" altLang="en-US" dirty="0" smtClean="0"/>
              <a:t>that they </a:t>
            </a:r>
            <a:r>
              <a:rPr lang="en-GB" altLang="en-US" dirty="0"/>
              <a:t>fulfil their role and responsibilities </a:t>
            </a:r>
            <a:r>
              <a:rPr lang="en-GB" altLang="en-US" dirty="0" smtClean="0"/>
              <a:t> under Section </a:t>
            </a:r>
            <a:r>
              <a:rPr lang="en-GB" altLang="en-US" dirty="0"/>
              <a:t>47 of the Children Act.</a:t>
            </a:r>
          </a:p>
          <a:p>
            <a:endParaRPr lang="en-GB" altLang="en-US" dirty="0"/>
          </a:p>
          <a:p>
            <a:endParaRPr lang="en-GB" altLang="en-US" dirty="0"/>
          </a:p>
          <a:p>
            <a:endParaRPr lang="en-US" altLang="en-US" dirty="0" smtClean="0"/>
          </a:p>
        </p:txBody>
      </p:sp>
      <p:sp>
        <p:nvSpPr>
          <p:cNvPr id="4" name="Footer Placeholder 3"/>
          <p:cNvSpPr>
            <a:spLocks noGrp="1"/>
          </p:cNvSpPr>
          <p:nvPr>
            <p:ph type="ftr" sz="quarter" idx="11"/>
          </p:nvPr>
        </p:nvSpPr>
        <p:spPr/>
        <p:txBody>
          <a:bodyPr/>
          <a:lstStyle/>
          <a:p>
            <a:pPr>
              <a:defRPr/>
            </a:pPr>
            <a:r>
              <a:rPr lang="en-GB" smtClean="0"/>
              <a:t>All Wales basic safeguarding awareness training</a:t>
            </a:r>
            <a:endParaRPr lang="en-US" dirty="0"/>
          </a:p>
        </p:txBody>
      </p:sp>
      <p:sp>
        <p:nvSpPr>
          <p:cNvPr id="5" name="Slide Number Placeholder 4"/>
          <p:cNvSpPr>
            <a:spLocks noGrp="1"/>
          </p:cNvSpPr>
          <p:nvPr>
            <p:ph type="sldNum" sz="quarter" idx="12"/>
          </p:nvPr>
        </p:nvSpPr>
        <p:spPr/>
        <p:txBody>
          <a:bodyPr/>
          <a:lstStyle/>
          <a:p>
            <a:pPr>
              <a:defRPr/>
            </a:pPr>
            <a:fld id="{1708BB35-F6AB-45C6-B11A-6000D7991141}" type="slidenum">
              <a:rPr lang="en-US" smtClean="0"/>
              <a:pPr>
                <a:defRPr/>
              </a:pPr>
              <a:t>37</a:t>
            </a:fld>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288" y="5877272"/>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28802"/>
            <a:ext cx="8229600" cy="4395798"/>
          </a:xfrm>
        </p:spPr>
        <p:txBody>
          <a:bodyPr/>
          <a:lstStyle/>
          <a:p>
            <a:r>
              <a:rPr lang="en-GB" sz="2400" dirty="0" smtClean="0"/>
              <a:t>Provides </a:t>
            </a:r>
            <a:r>
              <a:rPr lang="en-GB" sz="2400" dirty="0" smtClean="0"/>
              <a:t>a common set of child protection procedures for every safeguarding board in Wales.</a:t>
            </a:r>
          </a:p>
          <a:p>
            <a:r>
              <a:rPr lang="en-GB" sz="2400" dirty="0" smtClean="0"/>
              <a:t>The Procedures are divided into 5 parts, covering:</a:t>
            </a:r>
          </a:p>
          <a:p>
            <a:r>
              <a:rPr lang="en-GB" sz="2400" dirty="0" smtClean="0"/>
              <a:t>the context for child protection work</a:t>
            </a:r>
          </a:p>
          <a:p>
            <a:r>
              <a:rPr lang="en-GB" sz="2400" dirty="0" smtClean="0"/>
              <a:t>what to do if it is suspected that a child is being abused or at risk of abuse</a:t>
            </a:r>
          </a:p>
          <a:p>
            <a:r>
              <a:rPr lang="en-GB" sz="2400" dirty="0" smtClean="0"/>
              <a:t>the procedures to follow once a report of suspected abuse or neglect has been made</a:t>
            </a:r>
          </a:p>
          <a:p>
            <a:r>
              <a:rPr lang="en-GB" sz="2400" dirty="0" smtClean="0"/>
              <a:t>the management of particular types of child abuse</a:t>
            </a:r>
          </a:p>
          <a:p>
            <a:r>
              <a:rPr lang="en-GB" sz="2400" dirty="0" smtClean="0"/>
              <a:t>protocols developed by the All Wales Child Protection Procedures Review Group since 2002.</a:t>
            </a:r>
          </a:p>
          <a:p>
            <a:endParaRPr lang="en-GB" dirty="0"/>
          </a:p>
        </p:txBody>
      </p:sp>
      <p:sp>
        <p:nvSpPr>
          <p:cNvPr id="5" name="Title 4"/>
          <p:cNvSpPr>
            <a:spLocks noGrp="1"/>
          </p:cNvSpPr>
          <p:nvPr>
            <p:ph type="title"/>
          </p:nvPr>
        </p:nvSpPr>
        <p:spPr/>
        <p:txBody>
          <a:bodyPr/>
          <a:lstStyle/>
          <a:p>
            <a:pPr algn="ctr"/>
            <a:r>
              <a:rPr lang="en-GB" sz="5400" dirty="0" smtClean="0"/>
              <a:t/>
            </a:r>
            <a:br>
              <a:rPr lang="en-GB" sz="5400" dirty="0" smtClean="0"/>
            </a:br>
            <a:r>
              <a:rPr lang="en-GB" sz="5400" dirty="0" smtClean="0"/>
              <a:t/>
            </a:r>
            <a:br>
              <a:rPr lang="en-GB" sz="5400" dirty="0" smtClean="0"/>
            </a:br>
            <a:r>
              <a:rPr lang="en-GB" sz="5400" dirty="0" smtClean="0"/>
              <a:t/>
            </a:r>
            <a:br>
              <a:rPr lang="en-GB" sz="5400" dirty="0" smtClean="0"/>
            </a:br>
            <a:r>
              <a:rPr lang="en-GB" sz="2800" b="1" dirty="0" smtClean="0"/>
              <a:t>All Wales child protection procedures</a:t>
            </a:r>
            <a:br>
              <a:rPr lang="en-GB" sz="2800" b="1" dirty="0" smtClean="0"/>
            </a:br>
            <a:r>
              <a:rPr lang="en-GB" sz="2800" b="1" dirty="0" smtClean="0"/>
              <a:t>(All Wales Child Protection Procedures Review Group, 2008)</a:t>
            </a:r>
            <a:endParaRPr lang="en-GB" sz="2800" b="1" i="1" dirty="0"/>
          </a:p>
        </p:txBody>
      </p:sp>
      <p:pic>
        <p:nvPicPr>
          <p:cNvPr id="6" name="Picture 5"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4423"/>
            <a:ext cx="8229600" cy="5110178"/>
          </a:xfrm>
        </p:spPr>
        <p:txBody>
          <a:bodyPr/>
          <a:lstStyle/>
          <a:p>
            <a:r>
              <a:rPr lang="en-GB" sz="2800" dirty="0" smtClean="0"/>
              <a:t>The Welsh Government has provided safeguarding boards with funding to enable the procedures to be updated and to take account of change brought in by the Social Services and Well-being (Wales) Act </a:t>
            </a:r>
            <a:r>
              <a:rPr lang="en-GB" sz="2800" dirty="0" smtClean="0"/>
              <a:t>2014</a:t>
            </a:r>
          </a:p>
          <a:p>
            <a:r>
              <a:rPr lang="en-GB" sz="1600" dirty="0" smtClean="0"/>
              <a:t>(NSPCC,2017)</a:t>
            </a:r>
            <a:endParaRPr lang="en-GB" sz="1600" dirty="0" smtClean="0"/>
          </a:p>
          <a:p>
            <a:endParaRPr lang="en-GB" dirty="0"/>
          </a:p>
        </p:txBody>
      </p:sp>
      <p:pic>
        <p:nvPicPr>
          <p:cNvPr id="4"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395536" y="764704"/>
            <a:ext cx="8229600" cy="1143000"/>
          </a:xfrm>
        </p:spPr>
        <p:txBody>
          <a:bodyPr/>
          <a:lstStyle/>
          <a:p>
            <a:pPr algn="ctr"/>
            <a:r>
              <a:rPr lang="en-GB" altLang="en-US" dirty="0" smtClean="0">
                <a:solidFill>
                  <a:schemeClr val="tx1"/>
                </a:solidFill>
                <a:latin typeface="NSPCCRegular"/>
              </a:rPr>
              <a:t>Learning outcomes</a:t>
            </a:r>
            <a:r>
              <a:rPr lang="en-GB" altLang="en-US" dirty="0" smtClean="0"/>
              <a:t/>
            </a:r>
            <a:br>
              <a:rPr lang="en-GB" altLang="en-US" dirty="0" smtClean="0"/>
            </a:br>
            <a:endParaRPr lang="en-GB" altLang="en-US" dirty="0" smtClean="0"/>
          </a:p>
        </p:txBody>
      </p:sp>
      <p:sp>
        <p:nvSpPr>
          <p:cNvPr id="8195" name="Content Placeholder 2"/>
          <p:cNvSpPr>
            <a:spLocks noGrp="1"/>
          </p:cNvSpPr>
          <p:nvPr>
            <p:ph idx="1"/>
          </p:nvPr>
        </p:nvSpPr>
        <p:spPr>
          <a:xfrm>
            <a:off x="457200" y="1556793"/>
            <a:ext cx="8229600" cy="4767808"/>
          </a:xfrm>
        </p:spPr>
        <p:txBody>
          <a:bodyPr/>
          <a:lstStyle/>
          <a:p>
            <a:pPr marL="0" indent="0">
              <a:buClrTx/>
              <a:buNone/>
            </a:pPr>
            <a:r>
              <a:rPr lang="en-GB" altLang="en-US" dirty="0" smtClean="0"/>
              <a:t>    	By the end of the course, participants will:</a:t>
            </a:r>
          </a:p>
          <a:p>
            <a:pPr>
              <a:buClrTx/>
            </a:pPr>
            <a:r>
              <a:rPr lang="en-GB" altLang="en-US" dirty="0" smtClean="0"/>
              <a:t> Know own role in relation to safeguarding children and young people from harm, abuse and neglect.</a:t>
            </a:r>
          </a:p>
          <a:p>
            <a:pPr>
              <a:buClrTx/>
            </a:pPr>
            <a:r>
              <a:rPr lang="en-GB" altLang="en-US" dirty="0" smtClean="0"/>
              <a:t> Understand how individuals are protected from harm, abuse and neglect</a:t>
            </a:r>
            <a:r>
              <a:rPr lang="en-GB" altLang="en-US" dirty="0"/>
              <a:t>.</a:t>
            </a:r>
            <a:endParaRPr lang="en-GB" altLang="en-US" dirty="0" smtClean="0"/>
          </a:p>
          <a:p>
            <a:pPr>
              <a:buClrTx/>
            </a:pPr>
            <a:r>
              <a:rPr lang="en-GB" altLang="en-US" dirty="0" smtClean="0"/>
              <a:t> Know how to recognise different types of harm, abuse and neglect.</a:t>
            </a:r>
          </a:p>
          <a:p>
            <a:pPr>
              <a:buClrTx/>
            </a:pPr>
            <a:r>
              <a:rPr lang="en-GB" altLang="en-US" dirty="0" smtClean="0"/>
              <a:t>Know how to respond to and record disclosures.</a:t>
            </a:r>
          </a:p>
          <a:p>
            <a:endParaRPr lang="en-GB" altLang="en-US" dirty="0" smtClean="0"/>
          </a:p>
        </p:txBody>
      </p:sp>
      <p:pic>
        <p:nvPicPr>
          <p:cNvPr id="8196"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080120"/>
          </a:xfrm>
        </p:spPr>
        <p:txBody>
          <a:bodyPr/>
          <a:lstStyle/>
          <a:p>
            <a:pPr algn="ctr"/>
            <a:r>
              <a:rPr lang="en-GB" dirty="0"/>
              <a:t/>
            </a:r>
            <a:br>
              <a:rPr lang="en-GB" dirty="0"/>
            </a:br>
            <a:r>
              <a:rPr lang="en-GB" sz="3200" b="1" dirty="0">
                <a:solidFill>
                  <a:schemeClr val="tx1"/>
                </a:solidFill>
                <a:latin typeface="NSPCCRegular"/>
              </a:rPr>
              <a:t>United Nations Convention on</a:t>
            </a:r>
            <a:br>
              <a:rPr lang="en-GB" sz="3200" b="1" dirty="0">
                <a:solidFill>
                  <a:schemeClr val="tx1"/>
                </a:solidFill>
                <a:latin typeface="NSPCCRegular"/>
              </a:rPr>
            </a:br>
            <a:r>
              <a:rPr lang="en-GB" sz="3200" b="1" dirty="0">
                <a:solidFill>
                  <a:schemeClr val="tx1"/>
                </a:solidFill>
                <a:latin typeface="NSPCCRegular"/>
              </a:rPr>
              <a:t>the Rights of the Child 1989</a:t>
            </a:r>
          </a:p>
        </p:txBody>
      </p:sp>
      <p:sp>
        <p:nvSpPr>
          <p:cNvPr id="3" name="Content Placeholder 2"/>
          <p:cNvSpPr>
            <a:spLocks noGrp="1"/>
          </p:cNvSpPr>
          <p:nvPr>
            <p:ph idx="1"/>
          </p:nvPr>
        </p:nvSpPr>
        <p:spPr>
          <a:xfrm>
            <a:off x="457200" y="1268759"/>
            <a:ext cx="8229600" cy="5055841"/>
          </a:xfrm>
        </p:spPr>
        <p:txBody>
          <a:bodyPr/>
          <a:lstStyle/>
          <a:p>
            <a:r>
              <a:rPr lang="en-GB" dirty="0" smtClean="0"/>
              <a:t>The </a:t>
            </a:r>
            <a:r>
              <a:rPr lang="en-GB" dirty="0"/>
              <a:t>Convention says that every child has:</a:t>
            </a:r>
          </a:p>
          <a:p>
            <a:r>
              <a:rPr lang="en-GB" dirty="0"/>
              <a:t>The right to a childhood (including protection</a:t>
            </a:r>
          </a:p>
          <a:p>
            <a:r>
              <a:rPr lang="en-GB" dirty="0"/>
              <a:t>from harm);</a:t>
            </a:r>
          </a:p>
          <a:p>
            <a:r>
              <a:rPr lang="en-GB" dirty="0"/>
              <a:t>The right to be educated (including all </a:t>
            </a:r>
            <a:r>
              <a:rPr lang="en-GB" dirty="0" smtClean="0"/>
              <a:t>girls and </a:t>
            </a:r>
            <a:r>
              <a:rPr lang="en-GB" dirty="0"/>
              <a:t>boys completing primary school);</a:t>
            </a:r>
          </a:p>
          <a:p>
            <a:r>
              <a:rPr lang="en-GB" dirty="0"/>
              <a:t>The right to be healthy (including </a:t>
            </a:r>
            <a:r>
              <a:rPr lang="en-GB" dirty="0" smtClean="0"/>
              <a:t>having clean </a:t>
            </a:r>
            <a:r>
              <a:rPr lang="en-GB" dirty="0"/>
              <a:t>water, nutritious food and </a:t>
            </a:r>
            <a:r>
              <a:rPr lang="en-GB" dirty="0" smtClean="0"/>
              <a:t>medical care</a:t>
            </a:r>
            <a:r>
              <a:rPr lang="en-GB" dirty="0"/>
              <a:t>);</a:t>
            </a:r>
          </a:p>
          <a:p>
            <a:r>
              <a:rPr lang="en-GB" dirty="0"/>
              <a:t>The right to be treated fairly (</a:t>
            </a:r>
            <a:r>
              <a:rPr lang="en-GB" dirty="0" smtClean="0"/>
              <a:t>including changing </a:t>
            </a:r>
            <a:r>
              <a:rPr lang="en-GB" dirty="0"/>
              <a:t>laws and practices that are </a:t>
            </a:r>
            <a:r>
              <a:rPr lang="en-GB" dirty="0" smtClean="0"/>
              <a:t>unfair on </a:t>
            </a:r>
            <a:r>
              <a:rPr lang="en-GB" dirty="0"/>
              <a:t>children);</a:t>
            </a:r>
          </a:p>
          <a:p>
            <a:r>
              <a:rPr lang="en-GB" dirty="0"/>
              <a:t>The right to be heard (including </a:t>
            </a:r>
            <a:r>
              <a:rPr lang="en-GB" dirty="0" smtClean="0"/>
              <a:t>considering children's </a:t>
            </a:r>
            <a:r>
              <a:rPr lang="en-GB" dirty="0"/>
              <a:t>views).</a:t>
            </a:r>
          </a:p>
          <a:p>
            <a:r>
              <a:rPr lang="en-GB" sz="1200" dirty="0"/>
              <a:t>(UNICEF)</a:t>
            </a:r>
          </a:p>
        </p:txBody>
      </p:sp>
      <p:pic>
        <p:nvPicPr>
          <p:cNvPr id="4"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1491066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In </a:t>
            </a:r>
            <a:r>
              <a:rPr lang="en-GB" dirty="0" smtClean="0"/>
              <a:t>2011 </a:t>
            </a:r>
            <a:r>
              <a:rPr lang="en-GB" dirty="0"/>
              <a:t>the Welsh </a:t>
            </a:r>
            <a:r>
              <a:rPr lang="en-GB" dirty="0" smtClean="0"/>
              <a:t>Government introduced </a:t>
            </a:r>
            <a:r>
              <a:rPr lang="en-GB" dirty="0"/>
              <a:t>The Rights of Children and Young Persons (Wales) Measure </a:t>
            </a:r>
            <a:r>
              <a:rPr lang="en-GB" dirty="0" smtClean="0"/>
              <a:t>2011. a </a:t>
            </a:r>
            <a:r>
              <a:rPr lang="en-GB" dirty="0"/>
              <a:t>guide for government and service providers to improve the lives of children in Wales. It has seven core aims, each linked to articles in the United Nations Convention on the Rights of the Child (UNCRC). </a:t>
            </a:r>
            <a:endParaRPr lang="en-GB" dirty="0" smtClean="0"/>
          </a:p>
          <a:p>
            <a:r>
              <a:rPr lang="en-GB" dirty="0"/>
              <a:t>The Rights of Children and Young Persons (Wales) Measure 2011made </a:t>
            </a:r>
            <a:r>
              <a:rPr lang="en-GB" dirty="0" smtClean="0"/>
              <a:t>Wales the first country to incorporate the UNCRC into domestic law.</a:t>
            </a:r>
            <a:endParaRPr lang="en-GB" dirty="0"/>
          </a:p>
        </p:txBody>
      </p:sp>
      <p:sp>
        <p:nvSpPr>
          <p:cNvPr id="2" name="TextBox 1"/>
          <p:cNvSpPr txBox="1"/>
          <p:nvPr/>
        </p:nvSpPr>
        <p:spPr>
          <a:xfrm>
            <a:off x="899592" y="764704"/>
            <a:ext cx="7344816" cy="1077218"/>
          </a:xfrm>
          <a:prstGeom prst="rect">
            <a:avLst/>
          </a:prstGeom>
          <a:noFill/>
        </p:spPr>
        <p:txBody>
          <a:bodyPr wrap="square" rtlCol="0">
            <a:spAutoFit/>
          </a:bodyPr>
          <a:lstStyle/>
          <a:p>
            <a:pPr algn="ctr"/>
            <a:r>
              <a:rPr lang="en-GB" sz="3200" b="1" dirty="0">
                <a:latin typeface="NSPCCRegular"/>
              </a:rPr>
              <a:t>The Rights of Children and Young Persons (Wales) Measure 2011</a:t>
            </a:r>
          </a:p>
        </p:txBody>
      </p:sp>
      <p:pic>
        <p:nvPicPr>
          <p:cNvPr id="4"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73047819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313" y="1268760"/>
            <a:ext cx="8229600" cy="5036790"/>
          </a:xfrm>
        </p:spPr>
        <p:txBody>
          <a:bodyPr>
            <a:normAutofit fontScale="92500"/>
          </a:bodyPr>
          <a:lstStyle/>
          <a:p>
            <a:pPr fontAlgn="auto">
              <a:spcAft>
                <a:spcPts val="0"/>
              </a:spcAft>
              <a:buClrTx/>
              <a:buFont typeface="Arial" panose="020B0604020202020204" pitchFamily="34" charset="0"/>
              <a:buChar char="•"/>
              <a:defRPr/>
            </a:pPr>
            <a:r>
              <a:rPr lang="en-GB" dirty="0" smtClean="0"/>
              <a:t>All children and young people should:</a:t>
            </a:r>
          </a:p>
          <a:p>
            <a:pPr fontAlgn="auto">
              <a:spcAft>
                <a:spcPts val="0"/>
              </a:spcAft>
              <a:buClrTx/>
              <a:buFont typeface="Arial" panose="020B0604020202020204" pitchFamily="34" charset="0"/>
              <a:buChar char="•"/>
              <a:defRPr/>
            </a:pPr>
            <a:r>
              <a:rPr lang="en-GB" dirty="0" smtClean="0"/>
              <a:t>1</a:t>
            </a:r>
            <a:r>
              <a:rPr lang="en-GB" dirty="0"/>
              <a:t>. Have a flying start in </a:t>
            </a:r>
            <a:r>
              <a:rPr lang="en-GB" dirty="0" smtClean="0"/>
              <a:t>life.</a:t>
            </a:r>
            <a:endParaRPr lang="en-GB" dirty="0"/>
          </a:p>
          <a:p>
            <a:pPr fontAlgn="auto">
              <a:spcAft>
                <a:spcPts val="0"/>
              </a:spcAft>
              <a:buClrTx/>
              <a:buFont typeface="Arial" panose="020B0604020202020204" pitchFamily="34" charset="0"/>
              <a:buChar char="•"/>
              <a:defRPr/>
            </a:pPr>
            <a:r>
              <a:rPr lang="en-GB" dirty="0"/>
              <a:t>2. Have a comprehensive range of education and </a:t>
            </a:r>
            <a:r>
              <a:rPr lang="en-GB" dirty="0" smtClean="0"/>
              <a:t>learning opportunities</a:t>
            </a:r>
            <a:r>
              <a:rPr lang="en-GB" dirty="0"/>
              <a:t>;</a:t>
            </a:r>
          </a:p>
          <a:p>
            <a:pPr fontAlgn="auto">
              <a:spcAft>
                <a:spcPts val="0"/>
              </a:spcAft>
              <a:buClrTx/>
              <a:buFont typeface="Arial" panose="020B0604020202020204" pitchFamily="34" charset="0"/>
              <a:buChar char="•"/>
              <a:defRPr/>
            </a:pPr>
            <a:r>
              <a:rPr lang="en-GB" dirty="0"/>
              <a:t>3. Enjoy the best possible health and are free from </a:t>
            </a:r>
            <a:r>
              <a:rPr lang="en-GB" dirty="0" smtClean="0"/>
              <a:t>abuse, victimisation </a:t>
            </a:r>
            <a:r>
              <a:rPr lang="en-GB" dirty="0"/>
              <a:t>and exploitation;</a:t>
            </a:r>
          </a:p>
          <a:p>
            <a:pPr fontAlgn="auto">
              <a:spcAft>
                <a:spcPts val="0"/>
              </a:spcAft>
              <a:buClrTx/>
              <a:buFont typeface="Arial" panose="020B0604020202020204" pitchFamily="34" charset="0"/>
              <a:buChar char="•"/>
              <a:defRPr/>
            </a:pPr>
            <a:r>
              <a:rPr lang="en-GB" dirty="0"/>
              <a:t>4. Have access to play, leisure, sporting and </a:t>
            </a:r>
            <a:r>
              <a:rPr lang="en-GB" dirty="0" smtClean="0"/>
              <a:t>cultural activities</a:t>
            </a:r>
            <a:r>
              <a:rPr lang="en-GB" dirty="0"/>
              <a:t>;</a:t>
            </a:r>
          </a:p>
          <a:p>
            <a:pPr fontAlgn="auto">
              <a:spcAft>
                <a:spcPts val="0"/>
              </a:spcAft>
              <a:buClrTx/>
              <a:buFont typeface="Arial" panose="020B0604020202020204" pitchFamily="34" charset="0"/>
              <a:buChar char="•"/>
              <a:defRPr/>
            </a:pPr>
            <a:r>
              <a:rPr lang="en-GB" dirty="0"/>
              <a:t>5. Are listened to, treated with respect, and have their </a:t>
            </a:r>
            <a:r>
              <a:rPr lang="en-GB" dirty="0" smtClean="0"/>
              <a:t>race and </a:t>
            </a:r>
            <a:r>
              <a:rPr lang="en-GB" dirty="0"/>
              <a:t>cultural identity recognised;</a:t>
            </a:r>
          </a:p>
          <a:p>
            <a:pPr fontAlgn="auto">
              <a:spcAft>
                <a:spcPts val="0"/>
              </a:spcAft>
              <a:buClrTx/>
              <a:buFont typeface="Arial" panose="020B0604020202020204" pitchFamily="34" charset="0"/>
              <a:buChar char="•"/>
              <a:defRPr/>
            </a:pPr>
            <a:r>
              <a:rPr lang="en-GB" dirty="0"/>
              <a:t>6. Have a safe home and a community which </a:t>
            </a:r>
            <a:r>
              <a:rPr lang="en-GB" dirty="0" smtClean="0"/>
              <a:t>supports physical </a:t>
            </a:r>
            <a:r>
              <a:rPr lang="en-GB" dirty="0"/>
              <a:t>and emotional wellbeing; and</a:t>
            </a:r>
          </a:p>
          <a:p>
            <a:pPr fontAlgn="auto">
              <a:spcAft>
                <a:spcPts val="0"/>
              </a:spcAft>
              <a:buClrTx/>
              <a:buFont typeface="Arial" panose="020B0604020202020204" pitchFamily="34" charset="0"/>
              <a:buChar char="•"/>
              <a:defRPr/>
            </a:pPr>
            <a:r>
              <a:rPr lang="en-GB" dirty="0"/>
              <a:t>7. Are not disadvantaged by poverty.</a:t>
            </a:r>
          </a:p>
        </p:txBody>
      </p:sp>
      <p:pic>
        <p:nvPicPr>
          <p:cNvPr id="39940"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704850"/>
            <a:ext cx="8229600" cy="419894"/>
          </a:xfrm>
        </p:spPr>
        <p:txBody>
          <a:bodyPr/>
          <a:lstStyle/>
          <a:p>
            <a:pPr algn="ctr"/>
            <a:r>
              <a:rPr lang="en-GB" sz="3200" b="1" dirty="0" smtClean="0">
                <a:solidFill>
                  <a:schemeClr val="tx1"/>
                </a:solidFill>
                <a:latin typeface="NSPCCRegular"/>
              </a:rPr>
              <a:t>7 Core Aims</a:t>
            </a:r>
            <a:endParaRPr lang="en-GB" sz="3200" b="1" dirty="0">
              <a:solidFill>
                <a:schemeClr val="tx1"/>
              </a:solidFill>
              <a:latin typeface="NSPCCRegular"/>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36712"/>
            <a:ext cx="8229600" cy="1296144"/>
          </a:xfrm>
        </p:spPr>
        <p:txBody>
          <a:bodyPr/>
          <a:lstStyle/>
          <a:p>
            <a:pPr marL="273050" lvl="0" indent="-273050" algn="ctr">
              <a:spcBef>
                <a:spcPct val="20000"/>
              </a:spcBef>
            </a:pPr>
            <a:r>
              <a:rPr lang="en-GB" sz="3200" b="1" dirty="0">
                <a:solidFill>
                  <a:schemeClr val="tx1"/>
                </a:solidFill>
                <a:latin typeface="NSPCCRegular"/>
                <a:ea typeface="+mn-ea"/>
                <a:cs typeface="+mn-cs"/>
              </a:rPr>
              <a:t>Social Services and Well-being (Wales) Act </a:t>
            </a:r>
            <a:r>
              <a:rPr lang="en-GB" sz="3200" b="1" dirty="0" smtClean="0">
                <a:solidFill>
                  <a:schemeClr val="tx1"/>
                </a:solidFill>
                <a:latin typeface="NSPCCRegular"/>
                <a:ea typeface="+mn-ea"/>
                <a:cs typeface="+mn-cs"/>
              </a:rPr>
              <a:t>2014</a:t>
            </a:r>
            <a:r>
              <a:rPr lang="en-GB" sz="2600" dirty="0">
                <a:solidFill>
                  <a:srgbClr val="525455"/>
                </a:solidFill>
                <a:latin typeface="NSPCCRegular"/>
                <a:ea typeface="+mn-ea"/>
                <a:cs typeface="+mn-cs"/>
              </a:rPr>
              <a:t/>
            </a:r>
            <a:br>
              <a:rPr lang="en-GB" sz="2600" dirty="0">
                <a:solidFill>
                  <a:srgbClr val="525455"/>
                </a:solidFill>
                <a:latin typeface="NSPCCRegular"/>
                <a:ea typeface="+mn-ea"/>
                <a:cs typeface="+mn-cs"/>
              </a:rPr>
            </a:br>
            <a:endParaRPr lang="en-GB" dirty="0"/>
          </a:p>
        </p:txBody>
      </p:sp>
      <p:sp>
        <p:nvSpPr>
          <p:cNvPr id="3" name="Content Placeholder 2"/>
          <p:cNvSpPr>
            <a:spLocks noGrp="1"/>
          </p:cNvSpPr>
          <p:nvPr>
            <p:ph idx="1"/>
          </p:nvPr>
        </p:nvSpPr>
        <p:spPr>
          <a:xfrm>
            <a:off x="457200" y="1412776"/>
            <a:ext cx="8229600" cy="5184575"/>
          </a:xfrm>
          <a:ln>
            <a:solidFill>
              <a:schemeClr val="accent1"/>
            </a:solidFill>
          </a:ln>
        </p:spPr>
        <p:txBody>
          <a:bodyPr/>
          <a:lstStyle/>
          <a:p>
            <a:pPr>
              <a:buClrTx/>
            </a:pPr>
            <a:r>
              <a:rPr lang="en-GB" sz="2800" dirty="0" smtClean="0"/>
              <a:t>When the Social Services and Well-being (Wales) Act 2014 came into force in April 2016  it provided Wales with its own framework for Social Services. </a:t>
            </a:r>
          </a:p>
          <a:p>
            <a:pPr>
              <a:buClrTx/>
            </a:pPr>
            <a:endParaRPr lang="en-GB" sz="2800" dirty="0" smtClean="0"/>
          </a:p>
          <a:p>
            <a:pPr>
              <a:buClrTx/>
            </a:pPr>
            <a:r>
              <a:rPr lang="en-GB" sz="2800" dirty="0" smtClean="0"/>
              <a:t>To safeguard children and respond to abuse/disclosure The Act states to use the guidance in All wales Child Protection Procedures (2008</a:t>
            </a:r>
            <a:r>
              <a:rPr lang="en-GB" sz="2800" dirty="0" smtClean="0"/>
              <a:t>)</a:t>
            </a:r>
          </a:p>
          <a:p>
            <a:endParaRPr lang="en-GB" sz="2400" dirty="0" smtClean="0"/>
          </a:p>
          <a:p>
            <a:endParaRPr lang="en-GB" sz="2400" dirty="0" smtClean="0"/>
          </a:p>
          <a:p>
            <a:endParaRPr lang="en-GB" sz="2400" dirty="0"/>
          </a:p>
          <a:p>
            <a:endParaRPr lang="en-GB" sz="2400" b="1"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6211886"/>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5395389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sz="3200" b="1" dirty="0" smtClean="0">
                <a:latin typeface="NSPCCRegular"/>
              </a:rPr>
              <a:t>Update Social Services Well-being Act (Wales) 2014</a:t>
            </a:r>
            <a:endParaRPr lang="en-GB" sz="3200" b="1" dirty="0">
              <a:latin typeface="NSPCCRegular"/>
            </a:endParaRPr>
          </a:p>
        </p:txBody>
      </p:sp>
      <p:sp>
        <p:nvSpPr>
          <p:cNvPr id="5" name="Content Placeholder 4"/>
          <p:cNvSpPr>
            <a:spLocks noGrp="1"/>
          </p:cNvSpPr>
          <p:nvPr>
            <p:ph idx="1"/>
          </p:nvPr>
        </p:nvSpPr>
        <p:spPr/>
        <p:txBody>
          <a:bodyPr/>
          <a:lstStyle/>
          <a:p>
            <a:r>
              <a:rPr lang="en-GB" sz="2400" dirty="0" smtClean="0"/>
              <a:t>Section 130 came into force in April 2016. It requires “relevant partners”7 of the local authority to inform the local authority where they have reasonable cause to suspect that a child within the local authority’s area is a child at risk (i.e. is experiencing or is at risk of abuse, neglect or other kinds of harm, and has needs for care and support). </a:t>
            </a:r>
          </a:p>
          <a:p>
            <a:endParaRPr lang="en-GB" dirty="0"/>
          </a:p>
        </p:txBody>
      </p:sp>
      <p:pic>
        <p:nvPicPr>
          <p:cNvPr id="6"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ChangeArrowheads="1"/>
          </p:cNvSpPr>
          <p:nvPr/>
        </p:nvSpPr>
        <p:spPr bwMode="auto">
          <a:xfrm>
            <a:off x="0" y="115888"/>
            <a:ext cx="8858280" cy="107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nchorCtr="1"/>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GB" altLang="en-US" sz="3600" dirty="0" smtClean="0">
                <a:solidFill>
                  <a:srgbClr val="000000"/>
                </a:solidFill>
                <a:cs typeface="Times New Roman" pitchFamily="18" charset="0"/>
              </a:rPr>
              <a:t>Female Genital Mutilation-Law </a:t>
            </a:r>
          </a:p>
        </p:txBody>
      </p:sp>
      <p:sp>
        <p:nvSpPr>
          <p:cNvPr id="33797" name="Rectangle 7"/>
          <p:cNvSpPr>
            <a:spLocks noChangeArrowheads="1"/>
          </p:cNvSpPr>
          <p:nvPr/>
        </p:nvSpPr>
        <p:spPr bwMode="auto">
          <a:xfrm>
            <a:off x="395288" y="1071546"/>
            <a:ext cx="8207375" cy="566308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eaLnBrk="1" hangingPunct="1"/>
            <a:r>
              <a:rPr lang="en-GB" altLang="en-US" sz="2400" dirty="0" smtClean="0">
                <a:solidFill>
                  <a:srgbClr val="000000"/>
                </a:solidFill>
                <a:cs typeface="+mn-cs"/>
              </a:rPr>
              <a:t>Female Mutilation Act 2003.</a:t>
            </a:r>
          </a:p>
          <a:p>
            <a:r>
              <a:rPr lang="en-GB" altLang="en-US" sz="1800" b="0" dirty="0" smtClean="0">
                <a:solidFill>
                  <a:srgbClr val="000000"/>
                </a:solidFill>
                <a:cs typeface="+mn-cs"/>
              </a:rPr>
              <a:t>. </a:t>
            </a:r>
            <a:endParaRPr lang="en-GB" sz="1800" b="0" dirty="0" smtClean="0"/>
          </a:p>
          <a:p>
            <a:r>
              <a:rPr lang="en-GB" b="0" dirty="0" smtClean="0">
                <a:latin typeface="+mn-lt"/>
              </a:rPr>
              <a:t>FGM is illegal in the UK.</a:t>
            </a:r>
          </a:p>
          <a:p>
            <a:r>
              <a:rPr lang="en-GB" b="0" dirty="0" smtClean="0">
                <a:latin typeface="+mn-lt"/>
              </a:rPr>
              <a:t>It is an offence to:</a:t>
            </a:r>
          </a:p>
          <a:p>
            <a:r>
              <a:rPr lang="en-GB" b="0" dirty="0" smtClean="0">
                <a:latin typeface="+mn-lt"/>
              </a:rPr>
              <a:t>Perform FGM (including taking a child abroad for FGM) </a:t>
            </a:r>
          </a:p>
          <a:p>
            <a:r>
              <a:rPr lang="en-GB" b="0" dirty="0" smtClean="0">
                <a:latin typeface="+mn-lt"/>
              </a:rPr>
              <a:t>Help a girl perform FGM on herself in or outside the UK </a:t>
            </a:r>
          </a:p>
          <a:p>
            <a:r>
              <a:rPr lang="en-GB" b="0" dirty="0" smtClean="0">
                <a:latin typeface="+mn-lt"/>
              </a:rPr>
              <a:t>Help anyone perform FGM in the UK </a:t>
            </a:r>
          </a:p>
          <a:p>
            <a:r>
              <a:rPr lang="en-GB" b="0" dirty="0" smtClean="0">
                <a:latin typeface="+mn-lt"/>
              </a:rPr>
              <a:t>Help anyone perform FGM outside the UK on a UK national or resident </a:t>
            </a:r>
          </a:p>
          <a:p>
            <a:r>
              <a:rPr lang="en-GB" b="0" dirty="0" smtClean="0">
                <a:latin typeface="+mn-lt"/>
              </a:rPr>
              <a:t>Fail to protect a girl for whom you are responsible from FGM </a:t>
            </a:r>
          </a:p>
          <a:p>
            <a:r>
              <a:rPr lang="en-GB" b="0" dirty="0" smtClean="0">
                <a:latin typeface="+mn-lt"/>
              </a:rPr>
              <a:t>Anyone who performs FGM can face up to 14 years in prison. Anyone found guilty of failing to protect a girl from FGM can face up to seven years in prison.</a:t>
            </a:r>
            <a:endParaRPr lang="en-GB" altLang="en-US" b="0" dirty="0" smtClean="0">
              <a:solidFill>
                <a:srgbClr val="000000"/>
              </a:solidFill>
              <a:latin typeface="+mn-lt"/>
              <a:cs typeface="+mn-cs"/>
            </a:endParaRPr>
          </a:p>
          <a:p>
            <a:pPr eaLnBrk="1" hangingPunct="1"/>
            <a:r>
              <a:rPr lang="en-GB" altLang="en-US" dirty="0" smtClean="0">
                <a:solidFill>
                  <a:srgbClr val="000000"/>
                </a:solidFill>
                <a:latin typeface="+mn-lt"/>
                <a:cs typeface="+mn-cs"/>
              </a:rPr>
              <a:t>How to report</a:t>
            </a:r>
          </a:p>
          <a:p>
            <a:pPr eaLnBrk="1" hangingPunct="1">
              <a:buFontTx/>
              <a:buChar char="•"/>
            </a:pPr>
            <a:r>
              <a:rPr lang="en-GB" altLang="en-US" b="0" dirty="0" smtClean="0">
                <a:solidFill>
                  <a:srgbClr val="000000"/>
                </a:solidFill>
                <a:latin typeface="+mn-lt"/>
                <a:cs typeface="+mn-cs"/>
              </a:rPr>
              <a:t> Child Protection referral to Social Services.</a:t>
            </a:r>
          </a:p>
          <a:p>
            <a:pPr eaLnBrk="1" hangingPunct="1">
              <a:buFontTx/>
              <a:buChar char="•"/>
            </a:pPr>
            <a:r>
              <a:rPr lang="en-GB" altLang="en-US" b="0" dirty="0" smtClean="0">
                <a:solidFill>
                  <a:srgbClr val="000000"/>
                </a:solidFill>
                <a:latin typeface="+mn-lt"/>
                <a:cs typeface="+mn-cs"/>
              </a:rPr>
              <a:t> Referral to Police.</a:t>
            </a:r>
          </a:p>
          <a:p>
            <a:pPr eaLnBrk="1" hangingPunct="1">
              <a:buFontTx/>
              <a:buChar char="•"/>
            </a:pPr>
            <a:r>
              <a:rPr lang="en-GB" altLang="en-US" b="0" dirty="0" smtClean="0">
                <a:solidFill>
                  <a:srgbClr val="000000"/>
                </a:solidFill>
                <a:latin typeface="+mn-lt"/>
                <a:cs typeface="+mn-cs"/>
              </a:rPr>
              <a:t>Section 47 of Children Act 1989</a:t>
            </a:r>
            <a:r>
              <a:rPr lang="en-GB" altLang="en-US" b="0" dirty="0" smtClean="0">
                <a:solidFill>
                  <a:srgbClr val="000000"/>
                </a:solidFill>
                <a:cs typeface="+mn-cs"/>
              </a:rPr>
              <a:t>.</a:t>
            </a:r>
          </a:p>
          <a:p>
            <a:pPr eaLnBrk="1" hangingPunct="1">
              <a:buFontTx/>
              <a:buChar char="•"/>
            </a:pPr>
            <a:endParaRPr lang="en-GB" altLang="en-US" sz="1800" b="0" dirty="0" smtClean="0">
              <a:solidFill>
                <a:srgbClr val="000000"/>
              </a:solidFill>
              <a:cs typeface="+mn-cs"/>
            </a:endParaRPr>
          </a:p>
          <a:p>
            <a:pPr eaLnBrk="1" hangingPunct="1">
              <a:buFontTx/>
              <a:buChar char="•"/>
            </a:pPr>
            <a:r>
              <a:rPr lang="en-GB" altLang="en-US" sz="1800" b="0" dirty="0" smtClean="0">
                <a:solidFill>
                  <a:srgbClr val="000000"/>
                </a:solidFill>
                <a:cs typeface="+mn-cs"/>
              </a:rPr>
              <a:t> </a:t>
            </a: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596336" y="5949280"/>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282563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66762"/>
          </a:xfrm>
        </p:spPr>
        <p:txBody>
          <a:bodyPr/>
          <a:lstStyle/>
          <a:p>
            <a:r>
              <a:rPr lang="en-GB" b="1" dirty="0" smtClean="0">
                <a:latin typeface="NSPCCRegular"/>
              </a:rPr>
              <a:t>Your duty to report FGM</a:t>
            </a:r>
            <a:endParaRPr lang="en-GB" b="1" dirty="0">
              <a:latin typeface="NSPCCRegular"/>
            </a:endParaRPr>
          </a:p>
        </p:txBody>
      </p:sp>
      <p:sp>
        <p:nvSpPr>
          <p:cNvPr id="3" name="Content Placeholder 2"/>
          <p:cNvSpPr>
            <a:spLocks noGrp="1"/>
          </p:cNvSpPr>
          <p:nvPr>
            <p:ph idx="1"/>
          </p:nvPr>
        </p:nvSpPr>
        <p:spPr/>
        <p:txBody>
          <a:bodyPr/>
          <a:lstStyle/>
          <a:p>
            <a:r>
              <a:rPr lang="en-GB" sz="2000" dirty="0" smtClean="0"/>
              <a:t>Section </a:t>
            </a:r>
            <a:r>
              <a:rPr lang="en-GB" sz="2000" dirty="0" smtClean="0"/>
              <a:t>5B of the 2003 Act1 introduces a mandatory reporting duty which requires regulated </a:t>
            </a:r>
            <a:r>
              <a:rPr lang="en-GB" sz="2000" b="1" dirty="0" smtClean="0"/>
              <a:t>health and social care professionals and teachers </a:t>
            </a:r>
            <a:r>
              <a:rPr lang="en-GB" sz="2000" dirty="0" smtClean="0"/>
              <a:t>in England and Wales to report ‘known’ cases of FGM in under 18s which they identify in the course of their professional work to the police</a:t>
            </a:r>
            <a:r>
              <a:rPr lang="en-GB" sz="2000" dirty="0" smtClean="0"/>
              <a:t>.</a:t>
            </a:r>
          </a:p>
          <a:p>
            <a:r>
              <a:rPr lang="en-GB" sz="2000" dirty="0" smtClean="0"/>
              <a:t> </a:t>
            </a:r>
            <a:r>
              <a:rPr lang="en-GB" sz="2000" dirty="0" smtClean="0"/>
              <a:t>The duty came into force on 31 October 2015. </a:t>
            </a:r>
            <a:endParaRPr lang="en-GB" sz="2000" dirty="0" smtClean="0"/>
          </a:p>
          <a:p>
            <a:r>
              <a:rPr lang="en-GB" sz="2000" dirty="0" smtClean="0"/>
              <a:t>‘</a:t>
            </a:r>
            <a:r>
              <a:rPr lang="en-GB" sz="2000" dirty="0" smtClean="0"/>
              <a:t>Known’ cases are those where either a girl informs the person that an act of FGM – however described – has been carried out on her, or where the person observes physical signs on a girl appearing to show that an act of FGM has been carried out and the person has no reason to believe that the act was, or was part of, a surgical </a:t>
            </a:r>
            <a:r>
              <a:rPr lang="en-GB" sz="2000" dirty="0" smtClean="0"/>
              <a:t>operation.</a:t>
            </a:r>
          </a:p>
          <a:p>
            <a:r>
              <a:rPr lang="en-GB" sz="2000" dirty="0" smtClean="0"/>
              <a:t>(FGM Act, 2003)</a:t>
            </a:r>
            <a:endParaRPr lang="en-GB" dirty="0"/>
          </a:p>
        </p:txBody>
      </p:sp>
      <p:pic>
        <p:nvPicPr>
          <p:cNvPr id="4"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707926"/>
          </a:xfrm>
        </p:spPr>
        <p:txBody>
          <a:bodyPr/>
          <a:lstStyle/>
          <a:p>
            <a:r>
              <a:rPr lang="en-GB" dirty="0" smtClean="0">
                <a:solidFill>
                  <a:schemeClr val="tx1"/>
                </a:solidFill>
                <a:latin typeface="NSPCCRegular"/>
              </a:rPr>
              <a:t>Counter Terrorism Act (2015)</a:t>
            </a:r>
            <a:endParaRPr lang="en-GB" dirty="0">
              <a:solidFill>
                <a:schemeClr val="tx1"/>
              </a:solidFill>
              <a:latin typeface="NSPCCRegular"/>
            </a:endParaRPr>
          </a:p>
        </p:txBody>
      </p:sp>
      <p:sp>
        <p:nvSpPr>
          <p:cNvPr id="4" name="Content Placeholder 3"/>
          <p:cNvSpPr>
            <a:spLocks noGrp="1"/>
          </p:cNvSpPr>
          <p:nvPr>
            <p:ph idx="1"/>
          </p:nvPr>
        </p:nvSpPr>
        <p:spPr>
          <a:xfrm>
            <a:off x="457200" y="1556793"/>
            <a:ext cx="8229600" cy="4767808"/>
          </a:xfrm>
        </p:spPr>
        <p:txBody>
          <a:bodyPr/>
          <a:lstStyle/>
          <a:p>
            <a:pPr marL="0" indent="0" algn="ctr">
              <a:buNone/>
            </a:pPr>
            <a:r>
              <a:rPr lang="en-GB" b="1" dirty="0"/>
              <a:t>Section 26- Prevent Duty</a:t>
            </a:r>
            <a:r>
              <a:rPr lang="en-GB" b="1" dirty="0" smtClean="0"/>
              <a:t>.</a:t>
            </a:r>
          </a:p>
          <a:p>
            <a:r>
              <a:rPr lang="en-GB" dirty="0" smtClean="0"/>
              <a:t> </a:t>
            </a:r>
            <a:r>
              <a:rPr lang="en-GB" dirty="0"/>
              <a:t>From 1 July 2015 all </a:t>
            </a:r>
            <a:r>
              <a:rPr lang="en-GB" dirty="0" smtClean="0"/>
              <a:t>schools and  </a:t>
            </a:r>
            <a:r>
              <a:rPr lang="en-GB" dirty="0"/>
              <a:t>registered early years childcare </a:t>
            </a:r>
            <a:r>
              <a:rPr lang="en-GB" dirty="0" smtClean="0"/>
              <a:t>providers are subject </a:t>
            </a:r>
            <a:r>
              <a:rPr lang="en-GB" dirty="0"/>
              <a:t>to a duty under section 26 of the Counter-Terrorism and Security Act </a:t>
            </a:r>
            <a:r>
              <a:rPr lang="en-GB" dirty="0" smtClean="0"/>
              <a:t>2015. </a:t>
            </a:r>
          </a:p>
          <a:p>
            <a:r>
              <a:rPr lang="en-GB" dirty="0"/>
              <a:t>T</a:t>
            </a:r>
            <a:r>
              <a:rPr lang="en-GB" dirty="0" smtClean="0"/>
              <a:t>o </a:t>
            </a:r>
            <a:r>
              <a:rPr lang="en-GB" dirty="0"/>
              <a:t>have “due regard to the need to prevent people from </a:t>
            </a:r>
            <a:r>
              <a:rPr lang="en-GB" dirty="0" smtClean="0"/>
              <a:t>being drawn </a:t>
            </a:r>
            <a:r>
              <a:rPr lang="en-GB" dirty="0"/>
              <a:t>into terrorism”. This duty is known as the Prevent duty. </a:t>
            </a:r>
          </a:p>
          <a:p>
            <a:r>
              <a:rPr lang="en-GB" dirty="0"/>
              <a:t>Places responsibility on all childcare settings and education providers to protect children from radicalisation and to report, under safeguarding procedures if grooming is suspected.</a:t>
            </a:r>
          </a:p>
          <a:p>
            <a:endParaRPr lang="en-GB"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88614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5271864"/>
          </a:xfrm>
        </p:spPr>
        <p:txBody>
          <a:bodyPr/>
          <a:lstStyle/>
          <a:p>
            <a:r>
              <a:rPr lang="en-GB" dirty="0"/>
              <a:t>C</a:t>
            </a:r>
            <a:r>
              <a:rPr lang="en-GB" dirty="0" smtClean="0"/>
              <a:t>hildcare </a:t>
            </a:r>
            <a:r>
              <a:rPr lang="en-GB" dirty="0"/>
              <a:t>providers should have clear procedures in place for protecting children at risk of radicalisation. These procedures may be set out in existing safeguarding policies. It is not necessary for schools and childcare settings to have distinct policies on implementing the Prevent duty</a:t>
            </a:r>
            <a:r>
              <a:rPr lang="en-GB" dirty="0" smtClean="0"/>
              <a:t>.</a:t>
            </a:r>
          </a:p>
          <a:p>
            <a:r>
              <a:rPr lang="en-GB" dirty="0"/>
              <a:t>C</a:t>
            </a:r>
            <a:r>
              <a:rPr lang="en-GB" dirty="0" smtClean="0"/>
              <a:t>hildcare </a:t>
            </a:r>
            <a:r>
              <a:rPr lang="en-GB" dirty="0"/>
              <a:t>providers should understand when it is appropriate to make a referral to the Channel programme. Channel is a programme which focuses on providing support at an early stage to people who are identified as being vulnerable to being drawn into terrorism. </a:t>
            </a:r>
            <a:endParaRPr lang="en-GB" dirty="0" smtClean="0"/>
          </a:p>
          <a:p>
            <a:endParaRPr lang="en-GB" dirty="0"/>
          </a:p>
          <a:p>
            <a:endParaRPr lang="en-GB" dirty="0"/>
          </a:p>
        </p:txBody>
      </p:sp>
    </p:spTree>
    <p:extLst>
      <p:ext uri="{BB962C8B-B14F-4D97-AF65-F5344CB8AC3E}">
        <p14:creationId xmlns:p14="http://schemas.microsoft.com/office/powerpoint/2010/main" xmlns="" val="27313525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08721"/>
            <a:ext cx="8229600" cy="5415880"/>
          </a:xfrm>
        </p:spPr>
        <p:txBody>
          <a:bodyPr/>
          <a:lstStyle/>
          <a:p>
            <a:pPr marL="0" indent="0" algn="ctr">
              <a:buNone/>
            </a:pPr>
            <a:r>
              <a:rPr lang="en-GB" sz="3200" b="1" dirty="0" smtClean="0">
                <a:latin typeface="NSPCCRegular"/>
              </a:rPr>
              <a:t>Radicalisation - What </a:t>
            </a:r>
            <a:r>
              <a:rPr lang="en-GB" sz="3200" b="1" dirty="0">
                <a:latin typeface="NSPCCRegular"/>
              </a:rPr>
              <a:t>to do if you have a </a:t>
            </a:r>
            <a:r>
              <a:rPr lang="en-GB" sz="3200" b="1" dirty="0" smtClean="0">
                <a:latin typeface="NSPCCRegular"/>
              </a:rPr>
              <a:t>concern?</a:t>
            </a:r>
            <a:endParaRPr lang="en-GB" sz="3200" b="1" dirty="0">
              <a:latin typeface="NSPCCRegular"/>
            </a:endParaRPr>
          </a:p>
          <a:p>
            <a:pPr>
              <a:buClrTx/>
              <a:buFont typeface="Arial" panose="020B0604020202020204" pitchFamily="34" charset="0"/>
              <a:buChar char="•"/>
            </a:pPr>
            <a:r>
              <a:rPr lang="en-GB" dirty="0"/>
              <a:t>I</a:t>
            </a:r>
            <a:r>
              <a:rPr lang="en-GB" dirty="0" smtClean="0"/>
              <a:t>f </a:t>
            </a:r>
            <a:r>
              <a:rPr lang="en-GB" dirty="0"/>
              <a:t>a member of staff in a </a:t>
            </a:r>
            <a:r>
              <a:rPr lang="en-GB" dirty="0" smtClean="0"/>
              <a:t>setting </a:t>
            </a:r>
            <a:r>
              <a:rPr lang="en-GB" dirty="0"/>
              <a:t>has a concern about a </a:t>
            </a:r>
            <a:r>
              <a:rPr lang="en-GB" dirty="0" smtClean="0"/>
              <a:t>particular child </a:t>
            </a:r>
            <a:r>
              <a:rPr lang="en-GB" dirty="0"/>
              <a:t>they should follow the </a:t>
            </a:r>
            <a:r>
              <a:rPr lang="en-GB" dirty="0" smtClean="0"/>
              <a:t>settings </a:t>
            </a:r>
            <a:r>
              <a:rPr lang="en-GB" dirty="0"/>
              <a:t>normal safeguarding procedures, </a:t>
            </a:r>
            <a:r>
              <a:rPr lang="en-GB" dirty="0" smtClean="0"/>
              <a:t>including discussing </a:t>
            </a:r>
            <a:r>
              <a:rPr lang="en-GB" dirty="0"/>
              <a:t>with the </a:t>
            </a:r>
            <a:r>
              <a:rPr lang="en-GB" dirty="0" smtClean="0"/>
              <a:t>setting`s designated </a:t>
            </a:r>
            <a:r>
              <a:rPr lang="en-GB" dirty="0"/>
              <a:t>safeguarding lead, </a:t>
            </a:r>
            <a:r>
              <a:rPr lang="en-GB" dirty="0" smtClean="0"/>
              <a:t>.</a:t>
            </a:r>
          </a:p>
          <a:p>
            <a:pPr>
              <a:buClrTx/>
              <a:buFont typeface="Arial" panose="020B0604020202020204" pitchFamily="34" charset="0"/>
              <a:buChar char="•"/>
            </a:pPr>
            <a:r>
              <a:rPr lang="en-GB" dirty="0" smtClean="0"/>
              <a:t> You </a:t>
            </a:r>
            <a:r>
              <a:rPr lang="en-GB" dirty="0"/>
              <a:t>can also contact your local </a:t>
            </a:r>
            <a:r>
              <a:rPr lang="en-GB" dirty="0" smtClean="0"/>
              <a:t>Police </a:t>
            </a:r>
            <a:r>
              <a:rPr lang="en-GB" dirty="0"/>
              <a:t>force or dial 101 (the non-emergency number</a:t>
            </a:r>
            <a:r>
              <a:rPr lang="en-GB" dirty="0" smtClean="0"/>
              <a:t>). They </a:t>
            </a:r>
            <a:r>
              <a:rPr lang="en-GB" dirty="0"/>
              <a:t>can talk to you in confidence about your concerns and help you gain access </a:t>
            </a:r>
            <a:r>
              <a:rPr lang="en-GB" dirty="0" smtClean="0"/>
              <a:t>to support </a:t>
            </a:r>
            <a:r>
              <a:rPr lang="en-GB" dirty="0"/>
              <a:t>and advice</a:t>
            </a:r>
            <a:r>
              <a:rPr lang="en-GB" dirty="0" smtClean="0"/>
              <a:t>.</a:t>
            </a:r>
          </a:p>
          <a:p>
            <a:r>
              <a:rPr lang="en-GB" sz="1100" dirty="0" smtClean="0"/>
              <a:t>(The </a:t>
            </a:r>
            <a:r>
              <a:rPr lang="en-GB" sz="1100" dirty="0"/>
              <a:t>Prevent </a:t>
            </a:r>
            <a:r>
              <a:rPr lang="en-GB" sz="1100" dirty="0" smtClean="0"/>
              <a:t>duty ,Departmental </a:t>
            </a:r>
            <a:r>
              <a:rPr lang="en-GB" sz="1100" dirty="0"/>
              <a:t>advice for schools </a:t>
            </a:r>
            <a:r>
              <a:rPr lang="en-GB" sz="1100" dirty="0" smtClean="0"/>
              <a:t>and  childcare providers June 2015)</a:t>
            </a:r>
            <a:endParaRPr lang="en-GB" sz="1100" dirty="0"/>
          </a:p>
          <a:p>
            <a:endParaRPr lang="en-GB" dirty="0"/>
          </a:p>
          <a:p>
            <a:endParaRPr lang="en-GB" dirty="0"/>
          </a:p>
        </p:txBody>
      </p:sp>
    </p:spTree>
    <p:extLst>
      <p:ext uri="{BB962C8B-B14F-4D97-AF65-F5344CB8AC3E}">
        <p14:creationId xmlns:p14="http://schemas.microsoft.com/office/powerpoint/2010/main" xmlns="" val="1115018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9552" y="836712"/>
            <a:ext cx="8229600" cy="720080"/>
          </a:xfrm>
        </p:spPr>
        <p:txBody>
          <a:bodyPr/>
          <a:lstStyle/>
          <a:p>
            <a:r>
              <a:rPr lang="en-GB" altLang="en-US" dirty="0" smtClean="0"/>
              <a:t/>
            </a:r>
            <a:br>
              <a:rPr lang="en-GB" altLang="en-US" dirty="0" smtClean="0"/>
            </a:br>
            <a:r>
              <a:rPr lang="en-GB" altLang="en-US" b="1" dirty="0">
                <a:solidFill>
                  <a:schemeClr val="tx1"/>
                </a:solidFill>
                <a:latin typeface="NSPCCRegular"/>
              </a:rPr>
              <a:t>Taking </a:t>
            </a:r>
            <a:r>
              <a:rPr lang="en-GB" altLang="en-US" b="1" dirty="0" smtClean="0">
                <a:solidFill>
                  <a:schemeClr val="tx1"/>
                </a:solidFill>
                <a:latin typeface="NSPCCRegular"/>
              </a:rPr>
              <a:t>care </a:t>
            </a:r>
            <a:r>
              <a:rPr lang="en-GB" altLang="en-US" b="1" dirty="0">
                <a:solidFill>
                  <a:schemeClr val="tx1"/>
                </a:solidFill>
                <a:latin typeface="NSPCCRegular"/>
              </a:rPr>
              <a:t>of </a:t>
            </a:r>
            <a:r>
              <a:rPr lang="en-GB" altLang="en-US" b="1" dirty="0" smtClean="0">
                <a:solidFill>
                  <a:schemeClr val="tx1"/>
                </a:solidFill>
                <a:latin typeface="NSPCCRegular"/>
              </a:rPr>
              <a:t>ourselves </a:t>
            </a:r>
          </a:p>
        </p:txBody>
      </p:sp>
      <p:sp>
        <p:nvSpPr>
          <p:cNvPr id="3" name="Content Placeholder 2"/>
          <p:cNvSpPr>
            <a:spLocks noGrp="1"/>
          </p:cNvSpPr>
          <p:nvPr>
            <p:ph idx="1"/>
          </p:nvPr>
        </p:nvSpPr>
        <p:spPr>
          <a:xfrm>
            <a:off x="457200" y="1556793"/>
            <a:ext cx="8229600" cy="4767808"/>
          </a:xfrm>
        </p:spPr>
        <p:txBody>
          <a:bodyPr/>
          <a:lstStyle/>
          <a:p>
            <a:pPr marL="0" indent="0">
              <a:buFont typeface="Wingdings 2" pitchFamily="18" charset="2"/>
              <a:buNone/>
              <a:defRPr/>
            </a:pPr>
            <a:endParaRPr lang="en-GB" dirty="0" smtClean="0"/>
          </a:p>
          <a:p>
            <a:pPr>
              <a:buClrTx/>
              <a:defRPr/>
            </a:pPr>
            <a:r>
              <a:rPr lang="en-GB" dirty="0" smtClean="0"/>
              <a:t>Safeguarding training may bring back memories of children you have worked with who have been harmed. Possibly memories of your own childhood</a:t>
            </a:r>
          </a:p>
          <a:p>
            <a:pPr>
              <a:buClrTx/>
              <a:defRPr/>
            </a:pPr>
            <a:r>
              <a:rPr lang="en-GB" dirty="0" smtClean="0"/>
              <a:t>If this happens to you and you experience some uncomfortable feelings you may wish to let the trainer know this privately, or take a little time for your self away from the training room. </a:t>
            </a:r>
            <a:endParaRPr lang="en-GB" dirty="0"/>
          </a:p>
        </p:txBody>
      </p:sp>
      <p:pic>
        <p:nvPicPr>
          <p:cNvPr id="9220"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E9B7AA41-D7A2-4689-812E-D1364E231B3B}" type="slidenum">
              <a:rPr lang="en-US" smtClean="0"/>
              <a:pPr>
                <a:defRPr/>
              </a:pPr>
              <a:t>50</a:t>
            </a:fld>
            <a:endParaRPr lang="en-US"/>
          </a:p>
        </p:txBody>
      </p:sp>
      <p:sp>
        <p:nvSpPr>
          <p:cNvPr id="40963" name="Title 1"/>
          <p:cNvSpPr>
            <a:spLocks noGrp="1"/>
          </p:cNvSpPr>
          <p:nvPr>
            <p:ph type="title"/>
          </p:nvPr>
        </p:nvSpPr>
        <p:spPr>
          <a:xfrm>
            <a:off x="533400" y="836712"/>
            <a:ext cx="8229600" cy="720080"/>
          </a:xfrm>
        </p:spPr>
        <p:txBody>
          <a:bodyPr/>
          <a:lstStyle/>
          <a:p>
            <a:pPr algn="ctr"/>
            <a:r>
              <a:rPr lang="en-US" altLang="en-US" sz="3600" b="1" dirty="0" smtClean="0">
                <a:solidFill>
                  <a:srgbClr val="004C53"/>
                </a:solidFill>
                <a:latin typeface="NSPCCRegular"/>
              </a:rPr>
              <a:t>﻿</a:t>
            </a:r>
            <a:r>
              <a:rPr lang="en-US" altLang="en-US" sz="3600" b="1" dirty="0" smtClean="0">
                <a:solidFill>
                  <a:schemeClr val="tx1"/>
                </a:solidFill>
                <a:latin typeface="NSPCCRegular"/>
              </a:rPr>
              <a:t>Key agencies include</a:t>
            </a:r>
          </a:p>
        </p:txBody>
      </p:sp>
      <p:sp>
        <p:nvSpPr>
          <p:cNvPr id="40964" name="Content Placeholder 2"/>
          <p:cNvSpPr>
            <a:spLocks noGrp="1"/>
          </p:cNvSpPr>
          <p:nvPr>
            <p:ph idx="1"/>
          </p:nvPr>
        </p:nvSpPr>
        <p:spPr>
          <a:xfrm>
            <a:off x="533400" y="1916832"/>
            <a:ext cx="8229600" cy="4483968"/>
          </a:xfrm>
        </p:spPr>
        <p:txBody>
          <a:bodyPr/>
          <a:lstStyle/>
          <a:p>
            <a:pPr>
              <a:lnSpc>
                <a:spcPct val="80000"/>
              </a:lnSpc>
              <a:buFont typeface="Wingdings" pitchFamily="2" charset="2"/>
              <a:buChar char="§"/>
            </a:pPr>
            <a:r>
              <a:rPr lang="en-US" altLang="en-US" sz="2400" dirty="0" smtClean="0"/>
              <a:t>﻿﻿﻿﻿﻿Social Services (local authority) duty to assess and ensure that needs are met, investigate and to co-ordinate adult and child protection systems.</a:t>
            </a:r>
          </a:p>
          <a:p>
            <a:pPr>
              <a:lnSpc>
                <a:spcPct val="80000"/>
              </a:lnSpc>
              <a:buFont typeface="Wingdings" pitchFamily="2" charset="2"/>
              <a:buChar char="§"/>
            </a:pPr>
            <a:endParaRPr lang="en-US" altLang="en-US" sz="2400" dirty="0" smtClean="0"/>
          </a:p>
          <a:p>
            <a:pPr>
              <a:lnSpc>
                <a:spcPct val="80000"/>
              </a:lnSpc>
              <a:buFont typeface="Wingdings" pitchFamily="2" charset="2"/>
              <a:buChar char="§"/>
            </a:pPr>
            <a:r>
              <a:rPr lang="en-US" altLang="en-US" sz="2400" dirty="0" smtClean="0"/>
              <a:t>Police - duty to investigate allegations of criminal activity</a:t>
            </a:r>
          </a:p>
          <a:p>
            <a:pPr>
              <a:lnSpc>
                <a:spcPct val="80000"/>
              </a:lnSpc>
              <a:buFont typeface="Wingdings" pitchFamily="2" charset="2"/>
              <a:buChar char="§"/>
            </a:pPr>
            <a:endParaRPr lang="en-US" altLang="en-US" sz="2400" dirty="0" smtClean="0"/>
          </a:p>
          <a:p>
            <a:pPr>
              <a:lnSpc>
                <a:spcPct val="80000"/>
              </a:lnSpc>
              <a:buFont typeface="Wingdings" pitchFamily="2" charset="2"/>
              <a:buChar char="§"/>
            </a:pPr>
            <a:r>
              <a:rPr lang="en-US" altLang="en-US" sz="2400" dirty="0" smtClean="0"/>
              <a:t>CSSIW - notified of referrals in a regulated setting</a:t>
            </a:r>
          </a:p>
          <a:p>
            <a:pPr>
              <a:lnSpc>
                <a:spcPct val="80000"/>
              </a:lnSpc>
              <a:buFont typeface="Wingdings" pitchFamily="2" charset="2"/>
              <a:buChar char="§"/>
            </a:pPr>
            <a:endParaRPr lang="en-US" altLang="en-US" sz="2400" dirty="0" smtClean="0"/>
          </a:p>
          <a:p>
            <a:pPr>
              <a:lnSpc>
                <a:spcPct val="80000"/>
              </a:lnSpc>
              <a:buFont typeface="Wingdings" pitchFamily="2" charset="2"/>
              <a:buChar char="§"/>
            </a:pPr>
            <a:r>
              <a:rPr lang="en-US" altLang="en-US" sz="2400" dirty="0" smtClean="0"/>
              <a:t>You have a responsibility to use established processes and procedures to challenge and report dangerous, abusive, discriminatory or exploitive </a:t>
            </a:r>
            <a:r>
              <a:rPr lang="en-US" altLang="en-US" sz="2400" dirty="0" err="1" smtClean="0"/>
              <a:t>behaviour</a:t>
            </a:r>
            <a:r>
              <a:rPr lang="en-US" altLang="en-US" sz="2400" dirty="0" smtClean="0"/>
              <a:t> and practice (Care Council for Wales Code of Practice for Social Care Workers)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6A82831-BD9F-42BC-9D92-C5254E26FBF5}" type="slidenum">
              <a:rPr lang="en-US" smtClean="0"/>
              <a:pPr>
                <a:defRPr/>
              </a:pPr>
              <a:t>51</a:t>
            </a:fld>
            <a:endParaRPr lang="en-US"/>
          </a:p>
        </p:txBody>
      </p:sp>
      <p:sp>
        <p:nvSpPr>
          <p:cNvPr id="35843" name="Title 1"/>
          <p:cNvSpPr>
            <a:spLocks noGrp="1"/>
          </p:cNvSpPr>
          <p:nvPr>
            <p:ph type="title"/>
          </p:nvPr>
        </p:nvSpPr>
        <p:spPr>
          <a:xfrm>
            <a:off x="533400" y="765175"/>
            <a:ext cx="8229600" cy="647601"/>
          </a:xfrm>
        </p:spPr>
        <p:txBody>
          <a:bodyPr/>
          <a:lstStyle/>
          <a:p>
            <a:pPr algn="ctr"/>
            <a:r>
              <a:rPr lang="en-US" altLang="en-US" sz="3600" dirty="0" smtClean="0">
                <a:solidFill>
                  <a:srgbClr val="004C53"/>
                </a:solidFill>
              </a:rPr>
              <a:t>﻿</a:t>
            </a:r>
            <a:r>
              <a:rPr lang="en-US" altLang="en-US" sz="3600" dirty="0" smtClean="0">
                <a:solidFill>
                  <a:schemeClr val="tx1"/>
                </a:solidFill>
                <a:latin typeface="NSPCCRegular"/>
              </a:rPr>
              <a:t>Additional legislation</a:t>
            </a:r>
          </a:p>
        </p:txBody>
      </p:sp>
      <p:sp>
        <p:nvSpPr>
          <p:cNvPr id="35844" name="Content Placeholder 2"/>
          <p:cNvSpPr>
            <a:spLocks noGrp="1"/>
          </p:cNvSpPr>
          <p:nvPr>
            <p:ph idx="1"/>
          </p:nvPr>
        </p:nvSpPr>
        <p:spPr>
          <a:xfrm>
            <a:off x="533400" y="1700808"/>
            <a:ext cx="8229600" cy="4699992"/>
          </a:xfrm>
        </p:spPr>
        <p:txBody>
          <a:bodyPr/>
          <a:lstStyle/>
          <a:p>
            <a:pPr>
              <a:lnSpc>
                <a:spcPct val="80000"/>
              </a:lnSpc>
              <a:buFont typeface="Wingdings" pitchFamily="2" charset="2"/>
              <a:buChar char="§"/>
            </a:pPr>
            <a:r>
              <a:rPr lang="en-US" altLang="en-US" sz="3200" dirty="0" smtClean="0"/>
              <a:t>Data Protection Act 1998</a:t>
            </a:r>
          </a:p>
          <a:p>
            <a:pPr>
              <a:lnSpc>
                <a:spcPct val="80000"/>
              </a:lnSpc>
              <a:buFont typeface="Wingdings" pitchFamily="2" charset="2"/>
              <a:buChar char="§"/>
            </a:pPr>
            <a:r>
              <a:rPr lang="en-US" altLang="en-US" sz="3200" dirty="0" smtClean="0"/>
              <a:t>Human Rights Act 1998</a:t>
            </a:r>
          </a:p>
          <a:p>
            <a:pPr>
              <a:lnSpc>
                <a:spcPct val="80000"/>
              </a:lnSpc>
              <a:buFont typeface="Wingdings" pitchFamily="2" charset="2"/>
              <a:buChar char="§"/>
            </a:pPr>
            <a:r>
              <a:rPr lang="en-US" altLang="en-US" sz="3200" dirty="0" smtClean="0"/>
              <a:t>Care Standards Act 2000</a:t>
            </a:r>
          </a:p>
          <a:p>
            <a:pPr>
              <a:lnSpc>
                <a:spcPct val="80000"/>
              </a:lnSpc>
              <a:buFont typeface="Wingdings" pitchFamily="2" charset="2"/>
              <a:buChar char="§"/>
            </a:pPr>
            <a:r>
              <a:rPr lang="en-US" altLang="en-US" sz="3200" dirty="0" smtClean="0"/>
              <a:t>Education Act 2002/2011</a:t>
            </a:r>
          </a:p>
          <a:p>
            <a:pPr>
              <a:lnSpc>
                <a:spcPct val="80000"/>
              </a:lnSpc>
              <a:buFont typeface="Wingdings" pitchFamily="2" charset="2"/>
              <a:buChar char="§"/>
            </a:pPr>
            <a:r>
              <a:rPr lang="en-US" altLang="en-US" sz="3200" dirty="0" smtClean="0"/>
              <a:t>Equality Act 2010</a:t>
            </a:r>
          </a:p>
          <a:p>
            <a:pPr>
              <a:lnSpc>
                <a:spcPct val="80000"/>
              </a:lnSpc>
              <a:buFont typeface="Wingdings" pitchFamily="2" charset="2"/>
              <a:buChar char="§"/>
            </a:pPr>
            <a:r>
              <a:rPr lang="en-US" altLang="en-US" sz="3200" dirty="0" smtClean="0"/>
              <a:t>Working Together to Safeguard Children 2013</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6021288"/>
            <a:ext cx="1371600"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848AEE38-4C6F-4528-83A3-3204A7B237A5}" type="slidenum">
              <a:rPr lang="en-US" smtClean="0"/>
              <a:pPr>
                <a:defRPr/>
              </a:pPr>
              <a:t>52</a:t>
            </a:fld>
            <a:endParaRPr lang="en-US"/>
          </a:p>
        </p:txBody>
      </p:sp>
      <p:sp>
        <p:nvSpPr>
          <p:cNvPr id="30723" name="Title 1"/>
          <p:cNvSpPr>
            <a:spLocks noGrp="1"/>
          </p:cNvSpPr>
          <p:nvPr>
            <p:ph type="title"/>
          </p:nvPr>
        </p:nvSpPr>
        <p:spPr>
          <a:xfrm>
            <a:off x="533400" y="908720"/>
            <a:ext cx="8229600" cy="792088"/>
          </a:xfrm>
        </p:spPr>
        <p:txBody>
          <a:bodyPr/>
          <a:lstStyle/>
          <a:p>
            <a:pPr algn="ctr"/>
            <a:r>
              <a:rPr lang="en-US" altLang="en-US" sz="3600" b="1" dirty="0" smtClean="0">
                <a:solidFill>
                  <a:schemeClr val="tx1"/>
                </a:solidFill>
                <a:latin typeface="NSPCCRegular"/>
              </a:rPr>
              <a:t>﻿Activity - Case reviews </a:t>
            </a:r>
          </a:p>
        </p:txBody>
      </p:sp>
      <p:sp>
        <p:nvSpPr>
          <p:cNvPr id="30724" name="Content Placeholder 2"/>
          <p:cNvSpPr>
            <a:spLocks noGrp="1"/>
          </p:cNvSpPr>
          <p:nvPr>
            <p:ph idx="1"/>
          </p:nvPr>
        </p:nvSpPr>
        <p:spPr>
          <a:xfrm>
            <a:off x="533400" y="2348881"/>
            <a:ext cx="8229600" cy="2376263"/>
          </a:xfrm>
        </p:spPr>
        <p:txBody>
          <a:bodyPr/>
          <a:lstStyle/>
          <a:p>
            <a:pPr>
              <a:lnSpc>
                <a:spcPct val="80000"/>
              </a:lnSpc>
              <a:buFont typeface="Wingdings" pitchFamily="2" charset="2"/>
              <a:buChar char="§"/>
            </a:pPr>
            <a:r>
              <a:rPr lang="en-US" altLang="en-US" sz="2800" dirty="0" smtClean="0"/>
              <a:t>﻿Look at the summary of a real case review. </a:t>
            </a:r>
            <a:br>
              <a:rPr lang="en-US" altLang="en-US" sz="2800" dirty="0" smtClean="0"/>
            </a:br>
            <a:endParaRPr lang="en-US" altLang="en-US" sz="2800" dirty="0"/>
          </a:p>
          <a:p>
            <a:pPr>
              <a:lnSpc>
                <a:spcPct val="80000"/>
              </a:lnSpc>
              <a:buFont typeface="Wingdings" pitchFamily="2" charset="2"/>
              <a:buChar char="§"/>
            </a:pPr>
            <a:endParaRPr lang="en-US" altLang="en-US" sz="2800" dirty="0" smtClean="0"/>
          </a:p>
          <a:p>
            <a:pPr>
              <a:lnSpc>
                <a:spcPct val="80000"/>
              </a:lnSpc>
              <a:buFont typeface="Wingdings" pitchFamily="2" charset="2"/>
              <a:buChar char="§"/>
            </a:pPr>
            <a:r>
              <a:rPr lang="en-US" altLang="en-US" sz="2800" dirty="0" smtClean="0"/>
              <a:t>What do you think would have made a difference </a:t>
            </a:r>
            <a:br>
              <a:rPr lang="en-US" altLang="en-US" sz="2800" dirty="0" smtClean="0"/>
            </a:br>
            <a:r>
              <a:rPr lang="en-US" altLang="en-US" sz="2800" dirty="0" smtClean="0"/>
              <a:t>to prevent or stop the harm or abuse?</a:t>
            </a:r>
          </a:p>
        </p:txBody>
      </p:sp>
      <p:pic>
        <p:nvPicPr>
          <p:cNvPr id="307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877272"/>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9"/>
            <a:ext cx="8229600" cy="5343872"/>
          </a:xfrm>
        </p:spPr>
        <p:txBody>
          <a:bodyPr/>
          <a:lstStyle/>
          <a:p>
            <a:r>
              <a:rPr lang="en-GB" dirty="0" smtClean="0"/>
              <a:t>Victoria </a:t>
            </a:r>
            <a:r>
              <a:rPr lang="en-GB" dirty="0" err="1" smtClean="0"/>
              <a:t>Cimbie</a:t>
            </a:r>
            <a:endParaRPr lang="en-GB" dirty="0" smtClean="0"/>
          </a:p>
          <a:p>
            <a:r>
              <a:rPr lang="en-GB" dirty="0">
                <a:hlinkClick r:id="rId2"/>
              </a:rPr>
              <a:t>https://</a:t>
            </a:r>
            <a:r>
              <a:rPr lang="en-GB" dirty="0" smtClean="0">
                <a:hlinkClick r:id="rId2"/>
              </a:rPr>
              <a:t>www.youtube.com/watch?v=0KfOO42A1As</a:t>
            </a:r>
            <a:endParaRPr lang="en-GB" dirty="0" smtClean="0"/>
          </a:p>
          <a:p>
            <a:pPr marL="0" indent="0">
              <a:buNone/>
            </a:pPr>
            <a:endParaRPr lang="en-GB" dirty="0" smtClean="0"/>
          </a:p>
          <a:p>
            <a:r>
              <a:rPr lang="en-GB" dirty="0" smtClean="0"/>
              <a:t>Baby P</a:t>
            </a:r>
          </a:p>
          <a:p>
            <a:r>
              <a:rPr lang="en-GB" dirty="0">
                <a:hlinkClick r:id="rId3"/>
              </a:rPr>
              <a:t>https://</a:t>
            </a:r>
            <a:r>
              <a:rPr lang="en-GB" dirty="0" smtClean="0">
                <a:hlinkClick r:id="rId3"/>
              </a:rPr>
              <a:t>www.youtube.com/watch?v=0E1rKYrP_DY</a:t>
            </a:r>
            <a:endParaRPr lang="en-GB" dirty="0" smtClean="0"/>
          </a:p>
          <a:p>
            <a:endParaRPr lang="en-GB" dirty="0"/>
          </a:p>
        </p:txBody>
      </p:sp>
    </p:spTree>
    <p:extLst>
      <p:ext uri="{BB962C8B-B14F-4D97-AF65-F5344CB8AC3E}">
        <p14:creationId xmlns:p14="http://schemas.microsoft.com/office/powerpoint/2010/main" xmlns="" val="31021217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3"/>
          <p:cNvSpPr>
            <a:spLocks noGrp="1" noChangeArrowheads="1"/>
          </p:cNvSpPr>
          <p:nvPr>
            <p:ph idx="1"/>
          </p:nvPr>
        </p:nvSpPr>
        <p:spPr/>
        <p:txBody>
          <a:bodyPr/>
          <a:lstStyle/>
          <a:p>
            <a:pPr algn="ctr">
              <a:buFontTx/>
              <a:buNone/>
            </a:pPr>
            <a:endParaRPr lang="en-GB" altLang="en-US" sz="3600" b="1" dirty="0" smtClean="0">
              <a:latin typeface="Arial" pitchFamily="34" charset="0"/>
            </a:endParaRPr>
          </a:p>
          <a:p>
            <a:pPr algn="ctr">
              <a:buFontTx/>
              <a:buNone/>
            </a:pPr>
            <a:r>
              <a:rPr lang="en-GB" altLang="en-US" sz="3600" b="1" dirty="0" smtClean="0">
                <a:latin typeface="Arial" pitchFamily="34" charset="0"/>
              </a:rPr>
              <a:t>Managing concerns and dealing with disclosure</a:t>
            </a:r>
          </a:p>
        </p:txBody>
      </p:sp>
      <p:sp>
        <p:nvSpPr>
          <p:cNvPr id="5" name="Rectangle 6"/>
          <p:cNvSpPr>
            <a:spLocks noGrp="1" noChangeArrowheads="1"/>
          </p:cNvSpPr>
          <p:nvPr>
            <p:ph type="sldNum" sz="quarter" idx="12"/>
          </p:nvPr>
        </p:nvSpPr>
        <p:spPr/>
        <p:txBody>
          <a:bodyPr/>
          <a:lstStyle/>
          <a:p>
            <a:pPr>
              <a:defRPr/>
            </a:pPr>
            <a:fld id="{44338BBA-631B-410F-A1F7-5942ED132096}" type="slidenum">
              <a:rPr lang="en-GB">
                <a:solidFill>
                  <a:srgbClr val="000000"/>
                </a:solidFill>
              </a:rPr>
              <a:pPr>
                <a:defRPr/>
              </a:pPr>
              <a:t>54</a:t>
            </a:fld>
            <a:endParaRPr lang="en-GB" dirty="0">
              <a:solidFill>
                <a:srgbClr val="000000"/>
              </a:solidFill>
            </a:endParaRPr>
          </a:p>
        </p:txBody>
      </p:sp>
      <p:pic>
        <p:nvPicPr>
          <p:cNvPr id="6"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877272"/>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2393495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0D8F2EB3-564A-4BA9-B122-5DC8BF0E521D}" type="slidenum">
              <a:rPr lang="en-US" smtClean="0"/>
              <a:pPr>
                <a:defRPr/>
              </a:pPr>
              <a:t>55</a:t>
            </a:fld>
            <a:endParaRPr lang="en-US"/>
          </a:p>
        </p:txBody>
      </p:sp>
      <p:sp>
        <p:nvSpPr>
          <p:cNvPr id="31747" name="Title 1"/>
          <p:cNvSpPr>
            <a:spLocks noGrp="1"/>
          </p:cNvSpPr>
          <p:nvPr>
            <p:ph type="title"/>
          </p:nvPr>
        </p:nvSpPr>
        <p:spPr>
          <a:xfrm>
            <a:off x="457200" y="1125538"/>
            <a:ext cx="8229600" cy="575270"/>
          </a:xfrm>
        </p:spPr>
        <p:txBody>
          <a:bodyPr/>
          <a:lstStyle/>
          <a:p>
            <a:pPr algn="ctr"/>
            <a:r>
              <a:rPr lang="en-US" altLang="en-US" sz="3600" dirty="0" smtClean="0">
                <a:solidFill>
                  <a:srgbClr val="00464F"/>
                </a:solidFill>
              </a:rPr>
              <a:t>﻿ </a:t>
            </a:r>
            <a:r>
              <a:rPr lang="en-US" altLang="en-US" sz="3600" b="1" dirty="0">
                <a:solidFill>
                  <a:schemeClr val="tx1"/>
                </a:solidFill>
                <a:latin typeface="NSPCCRegular"/>
              </a:rPr>
              <a:t>R</a:t>
            </a:r>
            <a:r>
              <a:rPr lang="en-US" altLang="en-US" sz="3600" b="1" dirty="0" smtClean="0">
                <a:solidFill>
                  <a:schemeClr val="tx1"/>
                </a:solidFill>
                <a:latin typeface="NSPCCRegular"/>
              </a:rPr>
              <a:t>esponding to disclosure</a:t>
            </a:r>
            <a:br>
              <a:rPr lang="en-US" altLang="en-US" sz="3600" b="1" dirty="0" smtClean="0">
                <a:solidFill>
                  <a:schemeClr val="tx1"/>
                </a:solidFill>
                <a:latin typeface="NSPCCRegular"/>
              </a:rPr>
            </a:br>
            <a:r>
              <a:rPr lang="en-US" altLang="en-US" sz="3600" b="1" dirty="0" smtClean="0">
                <a:solidFill>
                  <a:schemeClr val="tx1"/>
                </a:solidFill>
                <a:latin typeface="NSPCCRegular"/>
              </a:rPr>
              <a:t>Activity</a:t>
            </a:r>
          </a:p>
        </p:txBody>
      </p:sp>
      <p:pic>
        <p:nvPicPr>
          <p:cNvPr id="31752" name="Picture 8"/>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39013" y="6021288"/>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p:cNvSpPr txBox="1"/>
          <p:nvPr/>
        </p:nvSpPr>
        <p:spPr>
          <a:xfrm>
            <a:off x="827584" y="1772816"/>
            <a:ext cx="7488832" cy="4093428"/>
          </a:xfrm>
          <a:prstGeom prst="rect">
            <a:avLst/>
          </a:prstGeom>
          <a:noFill/>
        </p:spPr>
        <p:txBody>
          <a:bodyPr wrap="square" rtlCol="0">
            <a:spAutoFit/>
          </a:bodyPr>
          <a:lstStyle/>
          <a:p>
            <a:r>
              <a:rPr lang="en-GB" sz="2800" dirty="0" smtClean="0"/>
              <a:t>In your groups, read the scenario, discuss and record what you would do?</a:t>
            </a:r>
          </a:p>
          <a:p>
            <a:endParaRPr lang="en-GB" sz="2800" dirty="0"/>
          </a:p>
          <a:p>
            <a:r>
              <a:rPr lang="en-GB" sz="2800" b="1" dirty="0" smtClean="0"/>
              <a:t>Record</a:t>
            </a:r>
            <a:r>
              <a:rPr lang="en-GB" sz="2800" dirty="0" smtClean="0"/>
              <a:t>-</a:t>
            </a:r>
          </a:p>
          <a:p>
            <a:endParaRPr lang="en-GB" sz="2800" dirty="0"/>
          </a:p>
          <a:p>
            <a:r>
              <a:rPr lang="en-GB" sz="2800" dirty="0" smtClean="0"/>
              <a:t>Type of abuse?</a:t>
            </a:r>
          </a:p>
          <a:p>
            <a:r>
              <a:rPr lang="en-GB" sz="2800" dirty="0" smtClean="0"/>
              <a:t>How would you respond to the child?</a:t>
            </a:r>
          </a:p>
          <a:p>
            <a:r>
              <a:rPr lang="en-GB" sz="2800" dirty="0" smtClean="0"/>
              <a:t>What your next steps would be?</a:t>
            </a:r>
          </a:p>
          <a:p>
            <a:endParaRPr lang="en-GB" dirty="0" smtClean="0"/>
          </a:p>
          <a:p>
            <a:endParaRPr lang="en-GB"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xmlns="" val="142224940"/>
              </p:ext>
            </p:extLst>
          </p:nvPr>
        </p:nvGraphicFramePr>
        <p:xfrm>
          <a:off x="250825" y="1628775"/>
          <a:ext cx="8642351" cy="4267869"/>
        </p:xfrm>
        <a:graphic>
          <a:graphicData uri="http://schemas.openxmlformats.org/drawingml/2006/table">
            <a:tbl>
              <a:tblPr firstRow="1" firstCol="1" bandRow="1">
                <a:tableStyleId>{5C22544A-7EE6-4342-B048-85BDC9FD1C3A}</a:tableStyleId>
              </a:tblPr>
              <a:tblGrid>
                <a:gridCol w="4321175"/>
                <a:gridCol w="4321176"/>
              </a:tblGrid>
              <a:tr h="652429">
                <a:tc>
                  <a:txBody>
                    <a:bodyPr/>
                    <a:lstStyle/>
                    <a:p>
                      <a:pPr algn="ctr">
                        <a:spcAft>
                          <a:spcPts val="0"/>
                        </a:spcAft>
                      </a:pPr>
                      <a:r>
                        <a:rPr lang="en-GB" sz="4400" dirty="0" smtClean="0">
                          <a:solidFill>
                            <a:schemeClr val="tx1"/>
                          </a:solidFill>
                          <a:effectLst/>
                        </a:rPr>
                        <a:t> DO</a:t>
                      </a:r>
                      <a:r>
                        <a:rPr lang="en-GB" sz="4400" dirty="0" smtClean="0">
                          <a:effectLst/>
                        </a:rPr>
                        <a:t> </a:t>
                      </a:r>
                      <a:r>
                        <a:rPr lang="en-GB" sz="1200" dirty="0">
                          <a:effectLst/>
                        </a:rPr>
                        <a:t> </a:t>
                      </a:r>
                      <a:endParaRPr lang="en-GB" sz="1200" dirty="0">
                        <a:effectLst/>
                        <a:latin typeface="Times New Roman"/>
                        <a:ea typeface="Times New Roman"/>
                      </a:endParaRPr>
                    </a:p>
                  </a:txBody>
                  <a:tcPr marL="68591" marR="68591"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spcAft>
                          <a:spcPts val="0"/>
                        </a:spcAft>
                      </a:pPr>
                      <a:r>
                        <a:rPr lang="en-GB" sz="1200" dirty="0">
                          <a:effectLst/>
                        </a:rPr>
                        <a:t> </a:t>
                      </a:r>
                      <a:r>
                        <a:rPr lang="en-GB" sz="4400" dirty="0" smtClean="0">
                          <a:solidFill>
                            <a:schemeClr val="tx1"/>
                          </a:solidFill>
                          <a:effectLst/>
                        </a:rPr>
                        <a:t>Do</a:t>
                      </a:r>
                      <a:r>
                        <a:rPr lang="en-GB" sz="4400" baseline="0" dirty="0" smtClean="0">
                          <a:solidFill>
                            <a:schemeClr val="tx1"/>
                          </a:solidFill>
                          <a:effectLst/>
                        </a:rPr>
                        <a:t> not</a:t>
                      </a:r>
                      <a:endParaRPr lang="en-GB" sz="4400" dirty="0">
                        <a:solidFill>
                          <a:schemeClr val="tx1"/>
                        </a:solidFill>
                        <a:effectLst/>
                        <a:latin typeface="Times New Roman"/>
                        <a:ea typeface="Times New Roman"/>
                      </a:endParaRPr>
                    </a:p>
                  </a:txBody>
                  <a:tcPr marL="68591" marR="68591"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r>
              <a:tr h="3597309">
                <a:tc>
                  <a:txBody>
                    <a:bodyPr/>
                    <a:lstStyle/>
                    <a:p>
                      <a:pPr marL="342900" lvl="0" indent="-342900">
                        <a:spcAft>
                          <a:spcPts val="0"/>
                        </a:spcAft>
                        <a:buFont typeface="Symbol"/>
                        <a:buChar char=""/>
                      </a:pPr>
                      <a:r>
                        <a:rPr lang="en-GB" sz="2400" dirty="0">
                          <a:solidFill>
                            <a:schemeClr val="tx1"/>
                          </a:solidFill>
                          <a:effectLst/>
                        </a:rPr>
                        <a:t>Recognise</a:t>
                      </a:r>
                    </a:p>
                    <a:p>
                      <a:pPr marL="342900" lvl="0" indent="-342900">
                        <a:spcAft>
                          <a:spcPts val="0"/>
                        </a:spcAft>
                        <a:buFont typeface="Symbol"/>
                        <a:buChar char=""/>
                      </a:pPr>
                      <a:r>
                        <a:rPr lang="en-GB" sz="2400" dirty="0">
                          <a:solidFill>
                            <a:schemeClr val="tx1"/>
                          </a:solidFill>
                          <a:effectLst/>
                        </a:rPr>
                        <a:t>Respond</a:t>
                      </a:r>
                    </a:p>
                    <a:p>
                      <a:pPr marL="342900" lvl="0" indent="-342900">
                        <a:spcAft>
                          <a:spcPts val="0"/>
                        </a:spcAft>
                        <a:buFont typeface="Symbol"/>
                        <a:buChar char=""/>
                      </a:pPr>
                      <a:r>
                        <a:rPr lang="en-GB" sz="2400" dirty="0">
                          <a:solidFill>
                            <a:schemeClr val="tx1"/>
                          </a:solidFill>
                          <a:effectLst/>
                        </a:rPr>
                        <a:t>Report</a:t>
                      </a:r>
                    </a:p>
                    <a:p>
                      <a:pPr marL="342900" lvl="0" indent="-342900">
                        <a:spcAft>
                          <a:spcPts val="0"/>
                        </a:spcAft>
                        <a:buFont typeface="Symbol"/>
                        <a:buChar char=""/>
                      </a:pPr>
                      <a:r>
                        <a:rPr lang="en-GB" sz="2400" dirty="0">
                          <a:solidFill>
                            <a:schemeClr val="tx1"/>
                          </a:solidFill>
                          <a:effectLst/>
                        </a:rPr>
                        <a:t>Record</a:t>
                      </a:r>
                    </a:p>
                    <a:p>
                      <a:pPr marL="342900" lvl="0" indent="-342900">
                        <a:spcAft>
                          <a:spcPts val="0"/>
                        </a:spcAft>
                        <a:buFont typeface="Symbol"/>
                        <a:buChar char=""/>
                      </a:pPr>
                      <a:r>
                        <a:rPr lang="en-GB" sz="2400" dirty="0">
                          <a:solidFill>
                            <a:schemeClr val="tx1"/>
                          </a:solidFill>
                          <a:effectLst/>
                        </a:rPr>
                        <a:t>Re-refer and challenge if the situation does not seem to be improving</a:t>
                      </a:r>
                      <a:endParaRPr lang="en-GB" sz="2400" dirty="0">
                        <a:solidFill>
                          <a:schemeClr val="tx1"/>
                        </a:solidFill>
                        <a:effectLst/>
                        <a:latin typeface="Times New Roman"/>
                        <a:ea typeface="Times New Roman"/>
                      </a:endParaRPr>
                    </a:p>
                  </a:txBody>
                  <a:tcPr marL="68591" marR="68591" marT="0" marB="0">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marL="342900" lvl="0" indent="-342900">
                        <a:spcAft>
                          <a:spcPts val="0"/>
                        </a:spcAft>
                        <a:buFont typeface="Symbol"/>
                        <a:buChar char=""/>
                      </a:pPr>
                      <a:r>
                        <a:rPr lang="en-GB" sz="2400" b="1" dirty="0">
                          <a:solidFill>
                            <a:schemeClr val="tx1"/>
                          </a:solidFill>
                          <a:effectLst/>
                        </a:rPr>
                        <a:t>Ignore </a:t>
                      </a:r>
                    </a:p>
                    <a:p>
                      <a:pPr marL="342900" lvl="0" indent="-342900">
                        <a:spcAft>
                          <a:spcPts val="0"/>
                        </a:spcAft>
                        <a:buFont typeface="Symbol"/>
                        <a:buChar char=""/>
                      </a:pPr>
                      <a:r>
                        <a:rPr lang="en-GB" sz="2400" b="1" dirty="0">
                          <a:solidFill>
                            <a:schemeClr val="tx1"/>
                          </a:solidFill>
                          <a:effectLst/>
                        </a:rPr>
                        <a:t>Dismiss</a:t>
                      </a:r>
                    </a:p>
                    <a:p>
                      <a:pPr marL="342900" lvl="0" indent="-342900">
                        <a:spcAft>
                          <a:spcPts val="0"/>
                        </a:spcAft>
                        <a:buFont typeface="Symbol"/>
                        <a:buChar char=""/>
                      </a:pPr>
                      <a:r>
                        <a:rPr lang="en-GB" sz="2400" b="1" dirty="0" smtClean="0">
                          <a:solidFill>
                            <a:schemeClr val="tx1"/>
                          </a:solidFill>
                          <a:effectLst/>
                        </a:rPr>
                        <a:t>Investigate</a:t>
                      </a:r>
                    </a:p>
                    <a:p>
                      <a:pPr marL="342900" lvl="0" indent="-342900">
                        <a:spcAft>
                          <a:spcPts val="0"/>
                        </a:spcAft>
                        <a:buFont typeface="Symbol"/>
                        <a:buChar char=""/>
                      </a:pPr>
                      <a:r>
                        <a:rPr lang="en-GB" sz="2400" b="1" dirty="0" smtClean="0">
                          <a:solidFill>
                            <a:schemeClr val="tx1"/>
                          </a:solidFill>
                          <a:effectLst/>
                        </a:rPr>
                        <a:t>Lead the discussion</a:t>
                      </a:r>
                      <a:endParaRPr lang="en-GB" sz="2400" b="1" dirty="0">
                        <a:solidFill>
                          <a:schemeClr val="tx1"/>
                        </a:solidFill>
                        <a:effectLst/>
                      </a:endParaRPr>
                    </a:p>
                    <a:p>
                      <a:pPr marL="342900" lvl="0" indent="-342900">
                        <a:spcAft>
                          <a:spcPts val="0"/>
                        </a:spcAft>
                        <a:buFont typeface="Symbol"/>
                        <a:buChar char=""/>
                      </a:pPr>
                      <a:r>
                        <a:rPr lang="en-GB" sz="2400" b="1" dirty="0">
                          <a:solidFill>
                            <a:schemeClr val="tx1"/>
                          </a:solidFill>
                          <a:effectLst/>
                        </a:rPr>
                        <a:t>Examine a child</a:t>
                      </a:r>
                    </a:p>
                    <a:p>
                      <a:pPr marL="342900" lvl="0" indent="-342900">
                        <a:spcAft>
                          <a:spcPts val="0"/>
                        </a:spcAft>
                        <a:buFont typeface="Symbol"/>
                        <a:buChar char=""/>
                      </a:pPr>
                      <a:r>
                        <a:rPr lang="en-GB" sz="2400" b="1" dirty="0">
                          <a:solidFill>
                            <a:schemeClr val="tx1"/>
                          </a:solidFill>
                          <a:effectLst/>
                        </a:rPr>
                        <a:t>Take photographs of injuries</a:t>
                      </a:r>
                    </a:p>
                    <a:p>
                      <a:pPr marL="342900" lvl="0" indent="-342900">
                        <a:spcAft>
                          <a:spcPts val="0"/>
                        </a:spcAft>
                        <a:buFont typeface="Symbol"/>
                        <a:buChar char=""/>
                      </a:pPr>
                      <a:r>
                        <a:rPr lang="en-GB" sz="2400" b="1" dirty="0">
                          <a:solidFill>
                            <a:schemeClr val="tx1"/>
                          </a:solidFill>
                          <a:effectLst/>
                        </a:rPr>
                        <a:t>Attempt to resolve</a:t>
                      </a:r>
                    </a:p>
                    <a:p>
                      <a:pPr marL="457200">
                        <a:spcAft>
                          <a:spcPts val="0"/>
                        </a:spcAft>
                      </a:pPr>
                      <a:r>
                        <a:rPr lang="en-GB" sz="2400" dirty="0">
                          <a:effectLst/>
                        </a:rPr>
                        <a:t> </a:t>
                      </a:r>
                      <a:endParaRPr lang="en-GB" sz="2400" dirty="0">
                        <a:effectLst/>
                        <a:latin typeface="Times New Roman"/>
                        <a:ea typeface="Times New Roman"/>
                      </a:endParaRPr>
                    </a:p>
                  </a:txBody>
                  <a:tcPr marL="68591" marR="68591" marT="0" marB="0"/>
                </a:tc>
              </a:tr>
            </a:tbl>
          </a:graphicData>
        </a:graphic>
      </p:graphicFrame>
      <p:pic>
        <p:nvPicPr>
          <p:cNvPr id="32781" name="Picture 4" descr="MC900432530[1]"/>
          <p:cNvPicPr>
            <a:picLocks noChangeAspect="1" noChangeArrowheads="1"/>
          </p:cNvPicPr>
          <p:nvPr/>
        </p:nvPicPr>
        <p:blipFill>
          <a:blip r:embed="rId2" cstate="print">
            <a:extLst>
              <a:ext uri="{BEBA8EAE-BF5A-486C-A8C5-ECC9F3942E4B}">
                <a14:imgProps xmlns:a14="http://schemas.microsoft.com/office/drawing/2010/main" xmlns="">
                  <a14:imgLayer r:embed="rId3">
                    <a14:imgEffect>
                      <a14:saturation sat="300000"/>
                    </a14:imgEffect>
                  </a14:imgLayer>
                </a14:imgProps>
              </a:ext>
              <a:ext uri="{28A0092B-C50C-407E-A947-70E740481C1C}">
                <a14:useLocalDpi xmlns:a14="http://schemas.microsoft.com/office/drawing/2010/main" xmlns="" val="0"/>
              </a:ext>
            </a:extLst>
          </a:blip>
          <a:srcRect/>
          <a:stretch>
            <a:fillRect/>
          </a:stretch>
        </p:blipFill>
        <p:spPr bwMode="auto">
          <a:xfrm>
            <a:off x="795337" y="1787525"/>
            <a:ext cx="495300" cy="342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2782" name="Picture 3" descr="MC900439584[1]"/>
          <p:cNvPicPr>
            <a:picLocks noChangeAspect="1" noChangeArrowheads="1"/>
          </p:cNvPicPr>
          <p:nvPr/>
        </p:nvPicPr>
        <p:blipFill>
          <a:blip r:embed="rId4">
            <a:duotone>
              <a:prstClr val="black"/>
              <a:schemeClr val="accent2">
                <a:tint val="45000"/>
                <a:satMod val="400000"/>
              </a:schemeClr>
            </a:duotone>
            <a:extLst>
              <a:ext uri="{28A0092B-C50C-407E-A947-70E740481C1C}">
                <a14:useLocalDpi xmlns:a14="http://schemas.microsoft.com/office/drawing/2010/main" xmlns="" val="0"/>
              </a:ext>
            </a:extLst>
          </a:blip>
          <a:srcRect/>
          <a:stretch>
            <a:fillRect/>
          </a:stretch>
        </p:blipFill>
        <p:spPr bwMode="auto">
          <a:xfrm>
            <a:off x="7596336" y="1746250"/>
            <a:ext cx="5524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xmlns="" val="551692193"/>
              </p:ext>
            </p:extLst>
          </p:nvPr>
        </p:nvGraphicFramePr>
        <p:xfrm>
          <a:off x="679450" y="539750"/>
          <a:ext cx="7508875" cy="804863"/>
        </p:xfrm>
        <a:graphic>
          <a:graphicData uri="http://schemas.openxmlformats.org/drawingml/2006/table">
            <a:tbl>
              <a:tblPr/>
              <a:tblGrid>
                <a:gridCol w="7508875"/>
              </a:tblGrid>
              <a:tr h="804863">
                <a:tc>
                  <a:txBody>
                    <a:bodyPr/>
                    <a:lstStyle/>
                    <a:p>
                      <a:pPr algn="ctr"/>
                      <a:r>
                        <a:rPr lang="en-GB" sz="3600" b="1" dirty="0" smtClean="0">
                          <a:solidFill>
                            <a:schemeClr val="tx1"/>
                          </a:solidFill>
                          <a:latin typeface="NSPCCRegular"/>
                        </a:rPr>
                        <a:t>Responding</a:t>
                      </a:r>
                      <a:r>
                        <a:rPr lang="en-GB" sz="3600" b="1" baseline="0" dirty="0" smtClean="0">
                          <a:solidFill>
                            <a:schemeClr val="tx1"/>
                          </a:solidFill>
                          <a:latin typeface="NSPCCRegular"/>
                        </a:rPr>
                        <a:t> to disclosure</a:t>
                      </a:r>
                      <a:endParaRPr lang="en-GB" sz="3600" b="1" dirty="0">
                        <a:solidFill>
                          <a:schemeClr val="tx1"/>
                        </a:solidFill>
                        <a:latin typeface="NSPCCRegular"/>
                      </a:endParaRPr>
                    </a:p>
                  </a:txBody>
                  <a:tcPr marL="91436" marR="91436" marT="45794" marB="45794">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pic>
        <p:nvPicPr>
          <p:cNvPr id="4098"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92280" y="6179986"/>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684213" y="404813"/>
            <a:ext cx="7772400" cy="1143000"/>
          </a:xfrm>
        </p:spPr>
        <p:txBody>
          <a:bodyPr/>
          <a:lstStyle/>
          <a:p>
            <a:pPr algn="ctr" eaLnBrk="1" hangingPunct="1"/>
            <a:r>
              <a:rPr lang="en-GB" altLang="en-US" sz="3600" b="1" dirty="0" smtClean="0">
                <a:solidFill>
                  <a:schemeClr val="tx1"/>
                </a:solidFill>
                <a:latin typeface="NSPCCRegular"/>
              </a:rPr>
              <a:t>Allowing Children to Talk &amp; Dealing with Disclosure</a:t>
            </a:r>
          </a:p>
        </p:txBody>
      </p:sp>
      <p:sp>
        <p:nvSpPr>
          <p:cNvPr id="54277" name="Rectangle 3"/>
          <p:cNvSpPr>
            <a:spLocks noGrp="1" noChangeArrowheads="1"/>
          </p:cNvSpPr>
          <p:nvPr>
            <p:ph sz="half" idx="1"/>
          </p:nvPr>
        </p:nvSpPr>
        <p:spPr>
          <a:xfrm>
            <a:off x="684213" y="1628775"/>
            <a:ext cx="3810000" cy="4114800"/>
          </a:xfrm>
        </p:spPr>
        <p:txBody>
          <a:bodyPr/>
          <a:lstStyle/>
          <a:p>
            <a:pPr eaLnBrk="1" hangingPunct="1">
              <a:lnSpc>
                <a:spcPct val="90000"/>
              </a:lnSpc>
              <a:buFontTx/>
              <a:buNone/>
            </a:pPr>
            <a:r>
              <a:rPr lang="en-GB" altLang="en-US" sz="2400" smtClean="0">
                <a:latin typeface="Arial" pitchFamily="34" charset="0"/>
              </a:rPr>
              <a:t>Helpful ideas</a:t>
            </a:r>
          </a:p>
          <a:p>
            <a:pPr eaLnBrk="1" hangingPunct="1">
              <a:lnSpc>
                <a:spcPct val="90000"/>
              </a:lnSpc>
            </a:pPr>
            <a:r>
              <a:rPr lang="en-GB" altLang="en-US" sz="1800" smtClean="0">
                <a:latin typeface="Arial" pitchFamily="34" charset="0"/>
              </a:rPr>
              <a:t>Take what you are being told seriously</a:t>
            </a:r>
          </a:p>
          <a:p>
            <a:pPr eaLnBrk="1" hangingPunct="1">
              <a:lnSpc>
                <a:spcPct val="90000"/>
              </a:lnSpc>
            </a:pPr>
            <a:r>
              <a:rPr lang="en-GB" altLang="en-US" sz="1800" smtClean="0">
                <a:latin typeface="Arial" pitchFamily="34" charset="0"/>
              </a:rPr>
              <a:t>Listen carefully – do not interrupt</a:t>
            </a:r>
          </a:p>
          <a:p>
            <a:pPr eaLnBrk="1" hangingPunct="1">
              <a:lnSpc>
                <a:spcPct val="90000"/>
              </a:lnSpc>
            </a:pPr>
            <a:r>
              <a:rPr lang="en-GB" altLang="en-US" sz="1800" smtClean="0">
                <a:latin typeface="Arial" pitchFamily="34" charset="0"/>
              </a:rPr>
              <a:t>Acknowledge what you have been told</a:t>
            </a:r>
          </a:p>
          <a:p>
            <a:pPr eaLnBrk="1" hangingPunct="1">
              <a:lnSpc>
                <a:spcPct val="90000"/>
              </a:lnSpc>
            </a:pPr>
            <a:r>
              <a:rPr lang="en-GB" altLang="en-US" sz="1800" smtClean="0">
                <a:latin typeface="Arial" pitchFamily="34" charset="0"/>
              </a:rPr>
              <a:t>Remain calm</a:t>
            </a:r>
          </a:p>
          <a:p>
            <a:pPr eaLnBrk="1" hangingPunct="1">
              <a:lnSpc>
                <a:spcPct val="90000"/>
              </a:lnSpc>
            </a:pPr>
            <a:r>
              <a:rPr lang="en-GB" altLang="en-US" sz="1800" smtClean="0">
                <a:latin typeface="Arial" pitchFamily="34" charset="0"/>
              </a:rPr>
              <a:t>Reassure – tell them they have done the right thing</a:t>
            </a:r>
          </a:p>
          <a:p>
            <a:pPr eaLnBrk="1" hangingPunct="1">
              <a:lnSpc>
                <a:spcPct val="90000"/>
              </a:lnSpc>
            </a:pPr>
            <a:r>
              <a:rPr lang="en-GB" altLang="en-US" sz="1800" smtClean="0">
                <a:latin typeface="Arial" pitchFamily="34" charset="0"/>
              </a:rPr>
              <a:t>Tell them you will have to pass the information on and who you will be telling and why</a:t>
            </a:r>
          </a:p>
          <a:p>
            <a:pPr eaLnBrk="1" hangingPunct="1">
              <a:lnSpc>
                <a:spcPct val="90000"/>
              </a:lnSpc>
            </a:pPr>
            <a:r>
              <a:rPr lang="en-GB" altLang="en-US" sz="1800" smtClean="0">
                <a:latin typeface="Arial" pitchFamily="34" charset="0"/>
              </a:rPr>
              <a:t>Pass to your SDP in writing on agreed school form</a:t>
            </a:r>
          </a:p>
        </p:txBody>
      </p:sp>
      <p:sp>
        <p:nvSpPr>
          <p:cNvPr id="54278" name="Rectangle 4"/>
          <p:cNvSpPr>
            <a:spLocks noGrp="1" noChangeArrowheads="1"/>
          </p:cNvSpPr>
          <p:nvPr>
            <p:ph sz="half" idx="2"/>
          </p:nvPr>
        </p:nvSpPr>
        <p:spPr>
          <a:xfrm>
            <a:off x="4643438" y="1700213"/>
            <a:ext cx="3810000" cy="4114800"/>
          </a:xfrm>
        </p:spPr>
        <p:txBody>
          <a:bodyPr/>
          <a:lstStyle/>
          <a:p>
            <a:pPr eaLnBrk="1" hangingPunct="1">
              <a:lnSpc>
                <a:spcPct val="90000"/>
              </a:lnSpc>
              <a:buFontTx/>
              <a:buNone/>
            </a:pPr>
            <a:r>
              <a:rPr lang="en-GB" altLang="en-US" sz="2400" smtClean="0">
                <a:latin typeface="Arial" pitchFamily="34" charset="0"/>
              </a:rPr>
              <a:t>What to avoid</a:t>
            </a:r>
          </a:p>
          <a:p>
            <a:pPr eaLnBrk="1" hangingPunct="1">
              <a:lnSpc>
                <a:spcPct val="90000"/>
              </a:lnSpc>
            </a:pPr>
            <a:r>
              <a:rPr lang="en-GB" altLang="en-US" sz="1800" smtClean="0">
                <a:latin typeface="Arial" pitchFamily="34" charset="0"/>
              </a:rPr>
              <a:t>Do not investigate</a:t>
            </a:r>
          </a:p>
          <a:p>
            <a:pPr eaLnBrk="1" hangingPunct="1">
              <a:lnSpc>
                <a:spcPct val="90000"/>
              </a:lnSpc>
            </a:pPr>
            <a:r>
              <a:rPr lang="en-GB" altLang="en-US" sz="1800" smtClean="0">
                <a:latin typeface="Arial" pitchFamily="34" charset="0"/>
              </a:rPr>
              <a:t>Do not look shocked or distasteful</a:t>
            </a:r>
          </a:p>
          <a:p>
            <a:pPr eaLnBrk="1" hangingPunct="1">
              <a:lnSpc>
                <a:spcPct val="90000"/>
              </a:lnSpc>
            </a:pPr>
            <a:r>
              <a:rPr lang="en-GB" altLang="en-US" sz="1800" smtClean="0">
                <a:latin typeface="Arial" pitchFamily="34" charset="0"/>
              </a:rPr>
              <a:t>Do not probe</a:t>
            </a:r>
          </a:p>
          <a:p>
            <a:pPr eaLnBrk="1" hangingPunct="1">
              <a:lnSpc>
                <a:spcPct val="90000"/>
              </a:lnSpc>
            </a:pPr>
            <a:r>
              <a:rPr lang="en-GB" altLang="en-US" sz="1800" smtClean="0">
                <a:latin typeface="Arial" pitchFamily="34" charset="0"/>
              </a:rPr>
              <a:t>Do not speculate</a:t>
            </a:r>
          </a:p>
          <a:p>
            <a:pPr eaLnBrk="1" hangingPunct="1">
              <a:lnSpc>
                <a:spcPct val="90000"/>
              </a:lnSpc>
            </a:pPr>
            <a:r>
              <a:rPr lang="en-GB" altLang="en-US" sz="1800" smtClean="0">
                <a:latin typeface="Arial" pitchFamily="34" charset="0"/>
              </a:rPr>
              <a:t>Do not pass an opinion abut the alleged perpetrator</a:t>
            </a:r>
          </a:p>
          <a:p>
            <a:pPr eaLnBrk="1" hangingPunct="1">
              <a:lnSpc>
                <a:spcPct val="90000"/>
              </a:lnSpc>
            </a:pPr>
            <a:r>
              <a:rPr lang="en-GB" altLang="en-US" sz="1800" smtClean="0">
                <a:latin typeface="Arial" pitchFamily="34" charset="0"/>
              </a:rPr>
              <a:t>Do not make negative comments</a:t>
            </a:r>
          </a:p>
          <a:p>
            <a:pPr eaLnBrk="1" hangingPunct="1">
              <a:lnSpc>
                <a:spcPct val="90000"/>
              </a:lnSpc>
            </a:pPr>
            <a:r>
              <a:rPr lang="en-GB" altLang="en-US" sz="1800" smtClean="0">
                <a:latin typeface="Arial" pitchFamily="34" charset="0"/>
              </a:rPr>
              <a:t>Do not promise to keep a secret</a:t>
            </a:r>
          </a:p>
          <a:p>
            <a:pPr eaLnBrk="1" hangingPunct="1">
              <a:lnSpc>
                <a:spcPct val="90000"/>
              </a:lnSpc>
            </a:pPr>
            <a:r>
              <a:rPr lang="en-GB" altLang="en-US" sz="1800" smtClean="0">
                <a:latin typeface="Arial" pitchFamily="34" charset="0"/>
              </a:rPr>
              <a:t>Do not display disbelief</a:t>
            </a:r>
          </a:p>
          <a:p>
            <a:pPr eaLnBrk="1" hangingPunct="1">
              <a:lnSpc>
                <a:spcPct val="90000"/>
              </a:lnSpc>
            </a:pPr>
            <a:r>
              <a:rPr lang="en-GB" altLang="en-US" sz="1800" smtClean="0">
                <a:latin typeface="Arial" pitchFamily="34" charset="0"/>
              </a:rPr>
              <a:t>Never delay getting help</a:t>
            </a:r>
          </a:p>
        </p:txBody>
      </p:sp>
      <p:sp>
        <p:nvSpPr>
          <p:cNvPr id="7" name="Slide Number Placeholder 6"/>
          <p:cNvSpPr txBox="1">
            <a:spLocks noGrp="1"/>
          </p:cNvSpPr>
          <p:nvPr/>
        </p:nvSpPr>
        <p:spPr bwMode="auto">
          <a:xfrm>
            <a:off x="6553200" y="6248400"/>
            <a:ext cx="1905000" cy="457200"/>
          </a:xfrm>
          <a:prstGeom prst="rect">
            <a:avLst/>
          </a:prstGeom>
          <a:noFill/>
          <a:ln>
            <a:miter lim="800000"/>
            <a:headEnd/>
            <a:tailEnd/>
          </a:ln>
        </p:spPr>
        <p:txBody>
          <a:bodyPr/>
          <a:lstStyle/>
          <a:p>
            <a:pPr algn="r">
              <a:defRPr/>
            </a:pPr>
            <a:endParaRPr lang="en-GB" sz="1400" dirty="0">
              <a:solidFill>
                <a:srgbClr val="000000"/>
              </a:solidFill>
              <a:latin typeface="Times New Roman"/>
              <a:cs typeface="+mn-cs"/>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500480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2"/>
          <p:cNvSpPr>
            <a:spLocks noGrp="1" noChangeArrowheads="1"/>
          </p:cNvSpPr>
          <p:nvPr>
            <p:ph type="title"/>
          </p:nvPr>
        </p:nvSpPr>
        <p:spPr>
          <a:xfrm>
            <a:off x="684213" y="260350"/>
            <a:ext cx="7772400" cy="1143000"/>
          </a:xfrm>
        </p:spPr>
        <p:txBody>
          <a:bodyPr/>
          <a:lstStyle/>
          <a:p>
            <a:pPr eaLnBrk="1" hangingPunct="1"/>
            <a:r>
              <a:rPr lang="en-GB" altLang="en-US" b="1" dirty="0" smtClean="0">
                <a:solidFill>
                  <a:schemeClr val="tx1"/>
                </a:solidFill>
                <a:latin typeface="NSPCCRegular"/>
              </a:rPr>
              <a:t>I Think I Should Act Now</a:t>
            </a:r>
          </a:p>
        </p:txBody>
      </p:sp>
      <p:sp>
        <p:nvSpPr>
          <p:cNvPr id="55301" name="Rectangle 3"/>
          <p:cNvSpPr>
            <a:spLocks noGrp="1" noChangeArrowheads="1"/>
          </p:cNvSpPr>
          <p:nvPr>
            <p:ph sz="half" idx="1"/>
          </p:nvPr>
        </p:nvSpPr>
        <p:spPr>
          <a:xfrm>
            <a:off x="684213" y="1700213"/>
            <a:ext cx="3810000" cy="4114800"/>
          </a:xfrm>
        </p:spPr>
        <p:txBody>
          <a:bodyPr/>
          <a:lstStyle/>
          <a:p>
            <a:pPr eaLnBrk="1" hangingPunct="1">
              <a:lnSpc>
                <a:spcPct val="80000"/>
              </a:lnSpc>
              <a:buFontTx/>
              <a:buNone/>
            </a:pPr>
            <a:r>
              <a:rPr lang="en-GB" altLang="en-US" sz="2400" smtClean="0">
                <a:latin typeface="Arial" pitchFamily="34" charset="0"/>
              </a:rPr>
              <a:t>What will stop me?</a:t>
            </a:r>
          </a:p>
          <a:p>
            <a:pPr eaLnBrk="1" hangingPunct="1">
              <a:lnSpc>
                <a:spcPct val="80000"/>
              </a:lnSpc>
            </a:pPr>
            <a:r>
              <a:rPr lang="en-GB" altLang="en-US" sz="1600" smtClean="0">
                <a:latin typeface="Arial" pitchFamily="34" charset="0"/>
              </a:rPr>
              <a:t>What if I’m wrong?</a:t>
            </a:r>
          </a:p>
          <a:p>
            <a:pPr eaLnBrk="1" hangingPunct="1">
              <a:lnSpc>
                <a:spcPct val="80000"/>
              </a:lnSpc>
            </a:pPr>
            <a:r>
              <a:rPr lang="en-GB" altLang="en-US" sz="1600" smtClean="0">
                <a:latin typeface="Arial" pitchFamily="34" charset="0"/>
              </a:rPr>
              <a:t>I’m not very confident</a:t>
            </a:r>
          </a:p>
          <a:p>
            <a:pPr eaLnBrk="1" hangingPunct="1">
              <a:lnSpc>
                <a:spcPct val="80000"/>
              </a:lnSpc>
            </a:pPr>
            <a:r>
              <a:rPr lang="en-GB" altLang="en-US" sz="1600" smtClean="0">
                <a:latin typeface="Arial" pitchFamily="34" charset="0"/>
              </a:rPr>
              <a:t>I don’t know the child very well</a:t>
            </a:r>
          </a:p>
          <a:p>
            <a:pPr eaLnBrk="1" hangingPunct="1">
              <a:lnSpc>
                <a:spcPct val="80000"/>
              </a:lnSpc>
            </a:pPr>
            <a:r>
              <a:rPr lang="en-GB" altLang="en-US" sz="1600" smtClean="0">
                <a:latin typeface="Arial" pitchFamily="34" charset="0"/>
              </a:rPr>
              <a:t>I’ve reported before and had a bad experience</a:t>
            </a:r>
          </a:p>
          <a:p>
            <a:pPr eaLnBrk="1" hangingPunct="1">
              <a:lnSpc>
                <a:spcPct val="80000"/>
              </a:lnSpc>
            </a:pPr>
            <a:r>
              <a:rPr lang="en-GB" altLang="en-US" sz="1600" smtClean="0">
                <a:latin typeface="Arial" pitchFamily="34" charset="0"/>
              </a:rPr>
              <a:t>I don’t know who to talk to</a:t>
            </a:r>
          </a:p>
          <a:p>
            <a:pPr eaLnBrk="1" hangingPunct="1">
              <a:lnSpc>
                <a:spcPct val="80000"/>
              </a:lnSpc>
            </a:pPr>
            <a:r>
              <a:rPr lang="en-GB" altLang="en-US" sz="1600" smtClean="0">
                <a:latin typeface="Arial" pitchFamily="34" charset="0"/>
              </a:rPr>
              <a:t>It’s not my job</a:t>
            </a:r>
          </a:p>
          <a:p>
            <a:pPr eaLnBrk="1" hangingPunct="1">
              <a:lnSpc>
                <a:spcPct val="80000"/>
              </a:lnSpc>
            </a:pPr>
            <a:r>
              <a:rPr lang="en-GB" altLang="en-US" sz="1600" smtClean="0">
                <a:latin typeface="Arial" pitchFamily="34" charset="0"/>
              </a:rPr>
              <a:t>Someone else will pass it on</a:t>
            </a:r>
          </a:p>
          <a:p>
            <a:pPr eaLnBrk="1" hangingPunct="1">
              <a:lnSpc>
                <a:spcPct val="80000"/>
              </a:lnSpc>
            </a:pPr>
            <a:r>
              <a:rPr lang="en-GB" altLang="en-US" sz="1600" smtClean="0">
                <a:latin typeface="Arial" pitchFamily="34" charset="0"/>
              </a:rPr>
              <a:t>I will do it tomorrow</a:t>
            </a:r>
          </a:p>
          <a:p>
            <a:pPr eaLnBrk="1" hangingPunct="1">
              <a:lnSpc>
                <a:spcPct val="80000"/>
              </a:lnSpc>
            </a:pPr>
            <a:r>
              <a:rPr lang="en-GB" altLang="en-US" sz="1600" smtClean="0">
                <a:latin typeface="Arial" pitchFamily="34" charset="0"/>
              </a:rPr>
              <a:t>I have not got the time</a:t>
            </a:r>
          </a:p>
          <a:p>
            <a:pPr eaLnBrk="1" hangingPunct="1">
              <a:lnSpc>
                <a:spcPct val="80000"/>
              </a:lnSpc>
            </a:pPr>
            <a:r>
              <a:rPr lang="en-GB" altLang="en-US" sz="1600" smtClean="0">
                <a:latin typeface="Arial" pitchFamily="34" charset="0"/>
              </a:rPr>
              <a:t>It doesn’t happen to families here</a:t>
            </a:r>
          </a:p>
          <a:p>
            <a:pPr eaLnBrk="1" hangingPunct="1">
              <a:lnSpc>
                <a:spcPct val="80000"/>
              </a:lnSpc>
            </a:pPr>
            <a:r>
              <a:rPr lang="en-GB" altLang="en-US" sz="1600" smtClean="0">
                <a:latin typeface="Arial" pitchFamily="34" charset="0"/>
              </a:rPr>
              <a:t>Over-identifying with the parent/carer</a:t>
            </a:r>
          </a:p>
          <a:p>
            <a:pPr eaLnBrk="1" hangingPunct="1">
              <a:lnSpc>
                <a:spcPct val="80000"/>
              </a:lnSpc>
            </a:pPr>
            <a:r>
              <a:rPr lang="en-GB" altLang="en-US" sz="1600" smtClean="0">
                <a:latin typeface="Arial" pitchFamily="34" charset="0"/>
              </a:rPr>
              <a:t>Someone else must already know this!</a:t>
            </a:r>
          </a:p>
        </p:txBody>
      </p:sp>
      <p:sp>
        <p:nvSpPr>
          <p:cNvPr id="55302" name="Rectangle 4"/>
          <p:cNvSpPr>
            <a:spLocks noGrp="1" noChangeArrowheads="1"/>
          </p:cNvSpPr>
          <p:nvPr>
            <p:ph sz="half" idx="2"/>
          </p:nvPr>
        </p:nvSpPr>
        <p:spPr>
          <a:xfrm>
            <a:off x="4572000" y="1700213"/>
            <a:ext cx="3810000" cy="4114800"/>
          </a:xfrm>
        </p:spPr>
        <p:txBody>
          <a:bodyPr/>
          <a:lstStyle/>
          <a:p>
            <a:pPr eaLnBrk="1" hangingPunct="1">
              <a:lnSpc>
                <a:spcPct val="90000"/>
              </a:lnSpc>
              <a:buFontTx/>
              <a:buNone/>
            </a:pPr>
            <a:r>
              <a:rPr lang="en-GB" altLang="en-US" sz="2400" dirty="0" smtClean="0">
                <a:latin typeface="Arial" pitchFamily="34" charset="0"/>
              </a:rPr>
              <a:t>Why I will pass it on?</a:t>
            </a:r>
          </a:p>
          <a:p>
            <a:pPr eaLnBrk="1" hangingPunct="1">
              <a:lnSpc>
                <a:spcPct val="90000"/>
              </a:lnSpc>
            </a:pPr>
            <a:r>
              <a:rPr lang="en-GB" altLang="en-US" sz="1600" dirty="0" smtClean="0">
                <a:latin typeface="Arial" pitchFamily="34" charset="0"/>
              </a:rPr>
              <a:t>At this setting we take safeguarding seriously</a:t>
            </a:r>
          </a:p>
          <a:p>
            <a:pPr eaLnBrk="1" hangingPunct="1">
              <a:lnSpc>
                <a:spcPct val="90000"/>
              </a:lnSpc>
            </a:pPr>
            <a:r>
              <a:rPr lang="en-GB" altLang="en-US" sz="1600" dirty="0" smtClean="0">
                <a:latin typeface="Arial" pitchFamily="34" charset="0"/>
              </a:rPr>
              <a:t>I know our setting  procedure</a:t>
            </a:r>
          </a:p>
          <a:p>
            <a:pPr eaLnBrk="1" hangingPunct="1">
              <a:lnSpc>
                <a:spcPct val="90000"/>
              </a:lnSpc>
            </a:pPr>
            <a:r>
              <a:rPr lang="en-GB" altLang="en-US" sz="1600" dirty="0" smtClean="0">
                <a:latin typeface="Arial" pitchFamily="34" charset="0"/>
              </a:rPr>
              <a:t>I know who to pass it to</a:t>
            </a:r>
          </a:p>
          <a:p>
            <a:pPr eaLnBrk="1" hangingPunct="1">
              <a:lnSpc>
                <a:spcPct val="90000"/>
              </a:lnSpc>
            </a:pPr>
            <a:r>
              <a:rPr lang="en-GB" altLang="en-US" sz="1600" dirty="0" smtClean="0">
                <a:latin typeface="Arial" pitchFamily="34" charset="0"/>
              </a:rPr>
              <a:t>I know what is expected of me</a:t>
            </a:r>
          </a:p>
          <a:p>
            <a:pPr eaLnBrk="1" hangingPunct="1">
              <a:lnSpc>
                <a:spcPct val="90000"/>
              </a:lnSpc>
            </a:pPr>
            <a:r>
              <a:rPr lang="en-GB" altLang="en-US" sz="1600" dirty="0" smtClean="0">
                <a:latin typeface="Arial" pitchFamily="34" charset="0"/>
              </a:rPr>
              <a:t>It is my responsibility</a:t>
            </a:r>
          </a:p>
          <a:p>
            <a:pPr eaLnBrk="1" hangingPunct="1">
              <a:lnSpc>
                <a:spcPct val="90000"/>
              </a:lnSpc>
            </a:pPr>
            <a:r>
              <a:rPr lang="en-GB" altLang="en-US" sz="1600" dirty="0" smtClean="0">
                <a:latin typeface="Arial" pitchFamily="34" charset="0"/>
              </a:rPr>
              <a:t>This is serious and important</a:t>
            </a:r>
          </a:p>
          <a:p>
            <a:pPr eaLnBrk="1" hangingPunct="1">
              <a:lnSpc>
                <a:spcPct val="90000"/>
              </a:lnSpc>
            </a:pPr>
            <a:r>
              <a:rPr lang="en-GB" altLang="en-US" sz="1600" dirty="0" smtClean="0">
                <a:latin typeface="Arial" pitchFamily="34" charset="0"/>
              </a:rPr>
              <a:t>After parents, setting staff are often the next adults a child will respond to</a:t>
            </a:r>
          </a:p>
          <a:p>
            <a:pPr eaLnBrk="1" hangingPunct="1">
              <a:lnSpc>
                <a:spcPct val="90000"/>
              </a:lnSpc>
            </a:pPr>
            <a:r>
              <a:rPr lang="en-GB" altLang="en-US" sz="1600" dirty="0" smtClean="0">
                <a:latin typeface="Arial" pitchFamily="34" charset="0"/>
              </a:rPr>
              <a:t>The indicators of abuse are present</a:t>
            </a:r>
          </a:p>
          <a:p>
            <a:pPr eaLnBrk="1" hangingPunct="1">
              <a:lnSpc>
                <a:spcPct val="90000"/>
              </a:lnSpc>
            </a:pPr>
            <a:r>
              <a:rPr lang="en-GB" altLang="en-US" sz="1600" dirty="0" smtClean="0">
                <a:latin typeface="Arial" pitchFamily="34" charset="0"/>
              </a:rPr>
              <a:t>Abuse investigations often highlight a failure to act</a:t>
            </a:r>
          </a:p>
          <a:p>
            <a:pPr eaLnBrk="1" hangingPunct="1">
              <a:lnSpc>
                <a:spcPct val="90000"/>
              </a:lnSpc>
              <a:buFontTx/>
              <a:buNone/>
            </a:pPr>
            <a:endParaRPr lang="en-GB" altLang="en-US" sz="2400" dirty="0" smtClean="0">
              <a:latin typeface="Arial" pitchFamily="34" charset="0"/>
            </a:endParaRPr>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483476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107" name="Object 2"/>
          <p:cNvGraphicFramePr>
            <a:graphicFrameLocks noGrp="1" noChangeAspect="1"/>
          </p:cNvGraphicFramePr>
          <p:nvPr>
            <p:ph type="dgm" idx="1"/>
          </p:nvPr>
        </p:nvGraphicFramePr>
        <p:xfrm>
          <a:off x="201613" y="1484313"/>
          <a:ext cx="8704262" cy="4471987"/>
        </p:xfrm>
        <a:graphic>
          <a:graphicData uri="http://schemas.openxmlformats.org/presentationml/2006/ole">
            <p:oleObj spid="_x0000_s9253" name="Organization Chart" r:id="rId4" imgW="2552745" imgH="1213068" progId="OrgPlusWOPX.4">
              <p:embed followColorScheme="full"/>
            </p:oleObj>
          </a:graphicData>
        </a:graphic>
      </p:graphicFrame>
      <p:sp>
        <p:nvSpPr>
          <p:cNvPr id="5" name="Slide Number Placeholder 5"/>
          <p:cNvSpPr>
            <a:spLocks noGrp="1"/>
          </p:cNvSpPr>
          <p:nvPr>
            <p:ph type="sldNum" sz="quarter" idx="12"/>
          </p:nvPr>
        </p:nvSpPr>
        <p:spPr/>
        <p:txBody>
          <a:bodyPr/>
          <a:lstStyle/>
          <a:p>
            <a:pPr>
              <a:defRPr/>
            </a:pPr>
            <a:fld id="{64B55869-E4CA-442D-B5A9-A98CE68570AD}" type="slidenum">
              <a:rPr lang="en-GB">
                <a:solidFill>
                  <a:srgbClr val="000000"/>
                </a:solidFill>
              </a:rPr>
              <a:pPr>
                <a:defRPr/>
              </a:pPr>
              <a:t>59</a:t>
            </a:fld>
            <a:endParaRPr lang="en-GB" dirty="0">
              <a:solidFill>
                <a:srgbClr val="000000"/>
              </a:solidFill>
            </a:endParaRPr>
          </a:p>
        </p:txBody>
      </p:sp>
      <p:sp>
        <p:nvSpPr>
          <p:cNvPr id="47108" name="Text Box 3"/>
          <p:cNvSpPr txBox="1">
            <a:spLocks noChangeArrowheads="1"/>
          </p:cNvSpPr>
          <p:nvPr/>
        </p:nvSpPr>
        <p:spPr bwMode="auto">
          <a:xfrm>
            <a:off x="683568" y="404813"/>
            <a:ext cx="7488832" cy="762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000" b="1">
                <a:solidFill>
                  <a:schemeClr val="tx1"/>
                </a:solidFill>
                <a:latin typeface="Arial" pitchFamily="34" charset="0"/>
              </a:defRPr>
            </a:lvl1pPr>
            <a:lvl2pPr marL="742950" indent="-285750" eaLnBrk="0" hangingPunct="0">
              <a:defRPr sz="2000" b="1">
                <a:solidFill>
                  <a:schemeClr val="tx1"/>
                </a:solidFill>
                <a:latin typeface="Arial" pitchFamily="34" charset="0"/>
              </a:defRPr>
            </a:lvl2pPr>
            <a:lvl3pPr marL="1143000" indent="-228600" eaLnBrk="0" hangingPunct="0">
              <a:defRPr sz="2000" b="1">
                <a:solidFill>
                  <a:schemeClr val="tx1"/>
                </a:solidFill>
                <a:latin typeface="Arial" pitchFamily="34" charset="0"/>
              </a:defRPr>
            </a:lvl3pPr>
            <a:lvl4pPr marL="1600200" indent="-228600" eaLnBrk="0" hangingPunct="0">
              <a:defRPr sz="2000" b="1">
                <a:solidFill>
                  <a:schemeClr val="tx1"/>
                </a:solidFill>
                <a:latin typeface="Arial" pitchFamily="34" charset="0"/>
              </a:defRPr>
            </a:lvl4pPr>
            <a:lvl5pPr marL="2057400" indent="-228600" eaLnBrk="0" hangingPunct="0">
              <a:defRPr sz="2000" b="1">
                <a:solidFill>
                  <a:schemeClr val="tx1"/>
                </a:solidFill>
                <a:latin typeface="Arial" pitchFamily="34" charset="0"/>
              </a:defRPr>
            </a:lvl5pPr>
            <a:lvl6pPr marL="2514600" indent="-228600" eaLnBrk="0" fontAlgn="base" hangingPunct="0">
              <a:spcBef>
                <a:spcPct val="0"/>
              </a:spcBef>
              <a:spcAft>
                <a:spcPct val="0"/>
              </a:spcAft>
              <a:defRPr sz="2000" b="1">
                <a:solidFill>
                  <a:schemeClr val="tx1"/>
                </a:solidFill>
                <a:latin typeface="Arial" pitchFamily="34" charset="0"/>
              </a:defRPr>
            </a:lvl6pPr>
            <a:lvl7pPr marL="2971800" indent="-228600" eaLnBrk="0" fontAlgn="base" hangingPunct="0">
              <a:spcBef>
                <a:spcPct val="0"/>
              </a:spcBef>
              <a:spcAft>
                <a:spcPct val="0"/>
              </a:spcAft>
              <a:defRPr sz="2000" b="1">
                <a:solidFill>
                  <a:schemeClr val="tx1"/>
                </a:solidFill>
                <a:latin typeface="Arial" pitchFamily="34" charset="0"/>
              </a:defRPr>
            </a:lvl7pPr>
            <a:lvl8pPr marL="3429000" indent="-228600" eaLnBrk="0" fontAlgn="base" hangingPunct="0">
              <a:spcBef>
                <a:spcPct val="0"/>
              </a:spcBef>
              <a:spcAft>
                <a:spcPct val="0"/>
              </a:spcAft>
              <a:defRPr sz="2000" b="1">
                <a:solidFill>
                  <a:schemeClr val="tx1"/>
                </a:solidFill>
                <a:latin typeface="Arial" pitchFamily="34" charset="0"/>
              </a:defRPr>
            </a:lvl8pPr>
            <a:lvl9pPr marL="3886200" indent="-228600" eaLnBrk="0" fontAlgn="base" hangingPunct="0">
              <a:spcBef>
                <a:spcPct val="0"/>
              </a:spcBef>
              <a:spcAft>
                <a:spcPct val="0"/>
              </a:spcAft>
              <a:defRPr sz="2000" b="1">
                <a:solidFill>
                  <a:schemeClr val="tx1"/>
                </a:solidFill>
                <a:latin typeface="Arial" pitchFamily="34" charset="0"/>
              </a:defRPr>
            </a:lvl9pPr>
          </a:lstStyle>
          <a:p>
            <a:pPr algn="ctr">
              <a:spcBef>
                <a:spcPct val="50000"/>
              </a:spcBef>
            </a:pPr>
            <a:r>
              <a:rPr lang="en-GB" altLang="en-US" sz="4400" dirty="0" smtClean="0">
                <a:solidFill>
                  <a:srgbClr val="000000"/>
                </a:solidFill>
                <a:latin typeface="NSPCCRegular"/>
                <a:cs typeface="+mn-cs"/>
              </a:rPr>
              <a:t>If you have a concern</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7092280" y="6179986"/>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306141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395536" y="764704"/>
            <a:ext cx="8229600" cy="1299170"/>
          </a:xfrm>
        </p:spPr>
        <p:txBody>
          <a:bodyPr/>
          <a:lstStyle/>
          <a:p>
            <a:pPr algn="ctr"/>
            <a:r>
              <a:rPr lang="en-GB" altLang="en-US" dirty="0" smtClean="0">
                <a:solidFill>
                  <a:schemeClr val="tx1"/>
                </a:solidFill>
                <a:latin typeface="NSPCCRegular"/>
              </a:rPr>
              <a:t/>
            </a:r>
            <a:br>
              <a:rPr lang="en-GB" altLang="en-US" dirty="0" smtClean="0">
                <a:solidFill>
                  <a:schemeClr val="tx1"/>
                </a:solidFill>
                <a:latin typeface="NSPCCRegular"/>
              </a:rPr>
            </a:br>
            <a:r>
              <a:rPr lang="en-GB" altLang="en-US" dirty="0">
                <a:solidFill>
                  <a:schemeClr val="tx1"/>
                </a:solidFill>
                <a:latin typeface="NSPCCRegular"/>
              </a:rPr>
              <a:t/>
            </a:r>
            <a:br>
              <a:rPr lang="en-GB" altLang="en-US" dirty="0">
                <a:solidFill>
                  <a:schemeClr val="tx1"/>
                </a:solidFill>
                <a:latin typeface="NSPCCRegular"/>
              </a:rPr>
            </a:br>
            <a:r>
              <a:rPr lang="en-GB" altLang="en-US" b="1" dirty="0" smtClean="0">
                <a:solidFill>
                  <a:schemeClr val="tx1"/>
                </a:solidFill>
                <a:latin typeface="NSPCCRegular"/>
              </a:rPr>
              <a:t>Confidentiality</a:t>
            </a:r>
            <a:r>
              <a:rPr lang="en-GB" altLang="en-US" dirty="0" smtClean="0"/>
              <a:t/>
            </a:r>
            <a:br>
              <a:rPr lang="en-GB" altLang="en-US" dirty="0" smtClean="0"/>
            </a:br>
            <a:endParaRPr lang="en-GB" altLang="en-US" dirty="0" smtClean="0"/>
          </a:p>
        </p:txBody>
      </p:sp>
      <p:sp>
        <p:nvSpPr>
          <p:cNvPr id="3" name="Content Placeholder 2"/>
          <p:cNvSpPr>
            <a:spLocks noGrp="1"/>
          </p:cNvSpPr>
          <p:nvPr>
            <p:ph idx="1"/>
          </p:nvPr>
        </p:nvSpPr>
        <p:spPr>
          <a:xfrm>
            <a:off x="457200" y="1340768"/>
            <a:ext cx="8229600" cy="4680620"/>
          </a:xfrm>
        </p:spPr>
        <p:txBody>
          <a:bodyPr/>
          <a:lstStyle/>
          <a:p>
            <a:pPr>
              <a:defRPr/>
            </a:pPr>
            <a:r>
              <a:rPr lang="en-GB" sz="2400" dirty="0" smtClean="0"/>
              <a:t>The trainer will protect and respect the confidentiality of course participants unless the trainer is concerned that-</a:t>
            </a:r>
          </a:p>
          <a:p>
            <a:pPr>
              <a:defRPr/>
            </a:pPr>
            <a:r>
              <a:rPr lang="en-GB" sz="2400" dirty="0" smtClean="0"/>
              <a:t>A child is at risk of or suffering harm;</a:t>
            </a:r>
          </a:p>
          <a:p>
            <a:pPr>
              <a:defRPr/>
            </a:pPr>
            <a:r>
              <a:rPr lang="en-GB" sz="2400" dirty="0" smtClean="0"/>
              <a:t>A participant is putting a child or children at risk of harm; or </a:t>
            </a:r>
          </a:p>
          <a:p>
            <a:pPr>
              <a:defRPr/>
            </a:pPr>
            <a:r>
              <a:rPr lang="en-GB" sz="2400" dirty="0" smtClean="0"/>
              <a:t>An adult working with children might be unsuitable to do so.</a:t>
            </a:r>
          </a:p>
          <a:p>
            <a:pPr marL="0" indent="0">
              <a:buFont typeface="Wingdings 2" pitchFamily="18" charset="2"/>
              <a:buNone/>
              <a:defRPr/>
            </a:pPr>
            <a:endParaRPr lang="en-GB" sz="2400" dirty="0" smtClean="0"/>
          </a:p>
          <a:p>
            <a:pPr marL="0" indent="0">
              <a:buFont typeface="Wingdings 2" pitchFamily="18" charset="2"/>
              <a:buNone/>
              <a:defRPr/>
            </a:pPr>
            <a:r>
              <a:rPr lang="en-GB" sz="2400" dirty="0" smtClean="0"/>
              <a:t>In this event, the trainer will-</a:t>
            </a:r>
          </a:p>
          <a:p>
            <a:pPr>
              <a:defRPr/>
            </a:pPr>
            <a:r>
              <a:rPr lang="en-GB" sz="2400" dirty="0" smtClean="0"/>
              <a:t>Raise their concern with the participant if this is appropriate.  </a:t>
            </a:r>
          </a:p>
          <a:p>
            <a:pPr>
              <a:defRPr/>
            </a:pPr>
            <a:r>
              <a:rPr lang="en-GB" sz="2400" dirty="0" smtClean="0"/>
              <a:t>Pass information on their line manager</a:t>
            </a:r>
          </a:p>
          <a:p>
            <a:pPr>
              <a:defRPr/>
            </a:pPr>
            <a:endParaRPr lang="en-GB" dirty="0"/>
          </a:p>
        </p:txBody>
      </p:sp>
      <p:pic>
        <p:nvPicPr>
          <p:cNvPr id="11268" name="Picture 3" descr="E:\logo.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2"/>
          <p:cNvSpPr>
            <a:spLocks noGrp="1" noChangeArrowheads="1"/>
          </p:cNvSpPr>
          <p:nvPr>
            <p:ph type="title"/>
          </p:nvPr>
        </p:nvSpPr>
        <p:spPr/>
        <p:txBody>
          <a:bodyPr/>
          <a:lstStyle/>
          <a:p>
            <a:pPr algn="ctr" eaLnBrk="1" hangingPunct="1"/>
            <a:r>
              <a:rPr lang="en-GB" altLang="en-US" sz="4000" dirty="0" smtClean="0">
                <a:solidFill>
                  <a:schemeClr val="tx1"/>
                </a:solidFill>
                <a:latin typeface="NSPCCRegular"/>
              </a:rPr>
              <a:t>Duty to Refer</a:t>
            </a:r>
          </a:p>
        </p:txBody>
      </p:sp>
      <p:sp>
        <p:nvSpPr>
          <p:cNvPr id="56325" name="Rectangle 3"/>
          <p:cNvSpPr>
            <a:spLocks noGrp="1" noChangeArrowheads="1"/>
          </p:cNvSpPr>
          <p:nvPr>
            <p:ph type="body" sz="half" idx="1"/>
          </p:nvPr>
        </p:nvSpPr>
        <p:spPr>
          <a:xfrm>
            <a:off x="539750" y="1844825"/>
            <a:ext cx="8291513" cy="3878114"/>
          </a:xfrm>
        </p:spPr>
        <p:txBody>
          <a:bodyPr/>
          <a:lstStyle/>
          <a:p>
            <a:pPr eaLnBrk="1" hangingPunct="1">
              <a:buFontTx/>
              <a:buNone/>
            </a:pPr>
            <a:endParaRPr lang="en-GB" altLang="en-US" sz="2800" dirty="0" smtClean="0"/>
          </a:p>
          <a:p>
            <a:pPr eaLnBrk="1" hangingPunct="1"/>
            <a:r>
              <a:rPr lang="en-GB" altLang="en-US" sz="2800" dirty="0" smtClean="0">
                <a:latin typeface="Arial" pitchFamily="34" charset="0"/>
              </a:rPr>
              <a:t>All professionals have a duty to refer cases where abuse is known to have occurred or is suspected. </a:t>
            </a:r>
          </a:p>
          <a:p>
            <a:pPr eaLnBrk="1" hangingPunct="1"/>
            <a:endParaRPr lang="en-GB" altLang="en-US" sz="2800" dirty="0" smtClean="0">
              <a:latin typeface="Arial" pitchFamily="34" charset="0"/>
            </a:endParaRPr>
          </a:p>
          <a:p>
            <a:pPr eaLnBrk="1" hangingPunct="1"/>
            <a:r>
              <a:rPr lang="en-GB" altLang="en-US" sz="2800" dirty="0" smtClean="0">
                <a:latin typeface="Arial" pitchFamily="34" charset="0"/>
              </a:rPr>
              <a:t>No professional has the right or responsibility to withhold information or to respect a child’s/young person’s wish for confidentiality.</a:t>
            </a:r>
          </a:p>
        </p:txBody>
      </p:sp>
      <p:sp>
        <p:nvSpPr>
          <p:cNvPr id="70657" name="Slide Number Placeholder 6"/>
          <p:cNvSpPr txBox="1">
            <a:spLocks noGrp="1"/>
          </p:cNvSpPr>
          <p:nvPr/>
        </p:nvSpPr>
        <p:spPr bwMode="auto">
          <a:xfrm>
            <a:off x="6553200" y="6248400"/>
            <a:ext cx="1905000" cy="457200"/>
          </a:xfrm>
          <a:prstGeom prst="rect">
            <a:avLst/>
          </a:prstGeom>
          <a:noFill/>
          <a:ln>
            <a:miter lim="800000"/>
            <a:headEnd/>
            <a:tailEnd/>
          </a:ln>
        </p:spPr>
        <p:txBody>
          <a:bodyPr/>
          <a:lstStyle/>
          <a:p>
            <a:pPr algn="r">
              <a:defRPr/>
            </a:pPr>
            <a:endParaRPr lang="en-GB" sz="1400" dirty="0">
              <a:solidFill>
                <a:srgbClr val="000000"/>
              </a:solidFill>
              <a:latin typeface="Times New Roman"/>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12645222"/>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980728"/>
            <a:ext cx="8877672" cy="1143000"/>
          </a:xfrm>
        </p:spPr>
        <p:txBody>
          <a:bodyPr/>
          <a:lstStyle/>
          <a:p>
            <a:pPr algn="ctr"/>
            <a:r>
              <a:rPr lang="en-GB" b="1" dirty="0">
                <a:solidFill>
                  <a:schemeClr val="tx1"/>
                </a:solidFill>
                <a:latin typeface="NSPCCRegular"/>
              </a:rPr>
              <a:t>What to record</a:t>
            </a:r>
            <a:r>
              <a:rPr lang="en-GB" dirty="0"/>
              <a:t/>
            </a:r>
            <a:br>
              <a:rPr lang="en-GB" dirty="0"/>
            </a:br>
            <a:endParaRPr lang="en-GB" dirty="0"/>
          </a:p>
        </p:txBody>
      </p:sp>
      <p:sp>
        <p:nvSpPr>
          <p:cNvPr id="3" name="Content Placeholder 2"/>
          <p:cNvSpPr>
            <a:spLocks noGrp="1"/>
          </p:cNvSpPr>
          <p:nvPr>
            <p:ph idx="1"/>
          </p:nvPr>
        </p:nvSpPr>
        <p:spPr>
          <a:xfrm>
            <a:off x="457200" y="1484785"/>
            <a:ext cx="8229600" cy="4839816"/>
          </a:xfrm>
        </p:spPr>
        <p:txBody>
          <a:bodyPr/>
          <a:lstStyle/>
          <a:p>
            <a:pPr>
              <a:buFont typeface="Wingdings" panose="05000000000000000000" pitchFamily="2" charset="2"/>
              <a:buChar char="§"/>
            </a:pPr>
            <a:r>
              <a:rPr lang="en-GB" dirty="0" smtClean="0"/>
              <a:t> </a:t>
            </a:r>
            <a:r>
              <a:rPr lang="en-GB" dirty="0"/>
              <a:t>What was observed</a:t>
            </a:r>
          </a:p>
          <a:p>
            <a:pPr>
              <a:buFont typeface="Wingdings" panose="05000000000000000000" pitchFamily="2" charset="2"/>
              <a:buChar char="§"/>
            </a:pPr>
            <a:r>
              <a:rPr lang="en-GB" dirty="0" smtClean="0"/>
              <a:t> </a:t>
            </a:r>
            <a:r>
              <a:rPr lang="en-GB" dirty="0"/>
              <a:t>What was heard</a:t>
            </a:r>
          </a:p>
          <a:p>
            <a:pPr>
              <a:buFont typeface="Wingdings" panose="05000000000000000000" pitchFamily="2" charset="2"/>
              <a:buChar char="§"/>
            </a:pPr>
            <a:r>
              <a:rPr lang="en-GB" dirty="0" smtClean="0"/>
              <a:t> </a:t>
            </a:r>
            <a:r>
              <a:rPr lang="en-GB" dirty="0"/>
              <a:t>What was disclosed / said to you</a:t>
            </a:r>
          </a:p>
          <a:p>
            <a:pPr>
              <a:buFont typeface="Wingdings" panose="05000000000000000000" pitchFamily="2" charset="2"/>
              <a:buChar char="§"/>
            </a:pPr>
            <a:r>
              <a:rPr lang="en-GB" dirty="0" smtClean="0"/>
              <a:t> </a:t>
            </a:r>
            <a:r>
              <a:rPr lang="en-GB" dirty="0"/>
              <a:t>Date incident took place</a:t>
            </a:r>
          </a:p>
          <a:p>
            <a:pPr>
              <a:buFont typeface="Wingdings" panose="05000000000000000000" pitchFamily="2" charset="2"/>
              <a:buChar char="§"/>
            </a:pPr>
            <a:r>
              <a:rPr lang="en-GB" dirty="0" smtClean="0"/>
              <a:t> </a:t>
            </a:r>
            <a:r>
              <a:rPr lang="en-GB" dirty="0"/>
              <a:t>Time incident took place</a:t>
            </a:r>
          </a:p>
          <a:p>
            <a:pPr>
              <a:buFont typeface="Wingdings" panose="05000000000000000000" pitchFamily="2" charset="2"/>
              <a:buChar char="§"/>
            </a:pPr>
            <a:r>
              <a:rPr lang="en-GB" dirty="0"/>
              <a:t> </a:t>
            </a:r>
            <a:r>
              <a:rPr lang="en-GB" dirty="0" smtClean="0"/>
              <a:t>People </a:t>
            </a:r>
            <a:r>
              <a:rPr lang="en-GB" dirty="0"/>
              <a:t>involved</a:t>
            </a:r>
          </a:p>
          <a:p>
            <a:pPr>
              <a:buFont typeface="Wingdings" panose="05000000000000000000" pitchFamily="2" charset="2"/>
              <a:buChar char="§"/>
            </a:pPr>
            <a:r>
              <a:rPr lang="en-GB" dirty="0" smtClean="0"/>
              <a:t> </a:t>
            </a:r>
            <a:r>
              <a:rPr lang="en-GB" dirty="0"/>
              <a:t>Location</a:t>
            </a:r>
          </a:p>
          <a:p>
            <a:pPr>
              <a:buFont typeface="Wingdings" panose="05000000000000000000" pitchFamily="2" charset="2"/>
              <a:buChar char="§"/>
            </a:pPr>
            <a:r>
              <a:rPr lang="en-GB" dirty="0" smtClean="0"/>
              <a:t> </a:t>
            </a:r>
            <a:r>
              <a:rPr lang="en-GB" dirty="0"/>
              <a:t>Sign and date record</a:t>
            </a:r>
          </a:p>
        </p:txBody>
      </p:sp>
    </p:spTree>
    <p:extLst>
      <p:ext uri="{BB962C8B-B14F-4D97-AF65-F5344CB8AC3E}">
        <p14:creationId xmlns:p14="http://schemas.microsoft.com/office/powerpoint/2010/main" xmlns="" val="168840886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864096"/>
          </a:xfrm>
        </p:spPr>
        <p:txBody>
          <a:bodyPr/>
          <a:lstStyle/>
          <a:p>
            <a:r>
              <a:rPr lang="en-GB" b="1" dirty="0" smtClean="0">
                <a:solidFill>
                  <a:schemeClr val="tx1"/>
                </a:solidFill>
              </a:rPr>
              <a:t>Recording information</a:t>
            </a:r>
            <a:endParaRPr lang="en-GB" b="1" dirty="0">
              <a:solidFill>
                <a:schemeClr val="tx1"/>
              </a:solidFill>
            </a:endParaRPr>
          </a:p>
        </p:txBody>
      </p:sp>
      <p:sp>
        <p:nvSpPr>
          <p:cNvPr id="3" name="Content Placeholder 2"/>
          <p:cNvSpPr>
            <a:spLocks noGrp="1"/>
          </p:cNvSpPr>
          <p:nvPr>
            <p:ph idx="1"/>
          </p:nvPr>
        </p:nvSpPr>
        <p:spPr>
          <a:xfrm>
            <a:off x="457200" y="1268760"/>
            <a:ext cx="8229600" cy="5055841"/>
          </a:xfrm>
        </p:spPr>
        <p:txBody>
          <a:bodyPr/>
          <a:lstStyle/>
          <a:p>
            <a:pPr marL="0" indent="0">
              <a:buNone/>
            </a:pPr>
            <a:r>
              <a:rPr lang="en-GB" dirty="0"/>
              <a:t>• Factual information </a:t>
            </a:r>
            <a:r>
              <a:rPr lang="en-GB" dirty="0" smtClean="0"/>
              <a:t> </a:t>
            </a:r>
            <a:r>
              <a:rPr lang="en-GB" dirty="0"/>
              <a:t>-</a:t>
            </a:r>
            <a:r>
              <a:rPr lang="en-GB" dirty="0" smtClean="0"/>
              <a:t>times</a:t>
            </a:r>
            <a:r>
              <a:rPr lang="en-GB" dirty="0"/>
              <a:t>, </a:t>
            </a:r>
            <a:r>
              <a:rPr lang="en-GB" dirty="0" smtClean="0"/>
              <a:t>dates, names</a:t>
            </a:r>
            <a:r>
              <a:rPr lang="en-GB" dirty="0"/>
              <a:t>, witnesses</a:t>
            </a:r>
          </a:p>
          <a:p>
            <a:pPr marL="0" indent="0">
              <a:buNone/>
            </a:pPr>
            <a:r>
              <a:rPr lang="en-GB" dirty="0"/>
              <a:t>• All contacts i.e. face to face, </a:t>
            </a:r>
            <a:r>
              <a:rPr lang="en-GB" dirty="0" smtClean="0"/>
              <a:t>telephone, correspondence</a:t>
            </a:r>
            <a:endParaRPr lang="en-GB" dirty="0"/>
          </a:p>
          <a:p>
            <a:pPr marL="0" indent="0">
              <a:buNone/>
            </a:pPr>
            <a:r>
              <a:rPr lang="en-GB" dirty="0"/>
              <a:t>• Contact with other agencies</a:t>
            </a:r>
          </a:p>
          <a:p>
            <a:pPr marL="0" indent="0">
              <a:buNone/>
            </a:pPr>
            <a:r>
              <a:rPr lang="en-GB" dirty="0"/>
              <a:t>• Decisions made</a:t>
            </a:r>
          </a:p>
          <a:p>
            <a:pPr marL="0" indent="0">
              <a:buNone/>
            </a:pPr>
            <a:r>
              <a:rPr lang="en-GB" dirty="0"/>
              <a:t>• Records must be a clear, accurate record </a:t>
            </a:r>
            <a:r>
              <a:rPr lang="en-GB" dirty="0" smtClean="0"/>
              <a:t>what people </a:t>
            </a:r>
            <a:r>
              <a:rPr lang="en-GB" dirty="0"/>
              <a:t>said </a:t>
            </a:r>
            <a:r>
              <a:rPr lang="en-GB" dirty="0" smtClean="0"/>
              <a:t>       using </a:t>
            </a:r>
            <a:r>
              <a:rPr lang="en-GB" dirty="0"/>
              <a:t>their own words</a:t>
            </a:r>
          </a:p>
          <a:p>
            <a:pPr marL="0" indent="0">
              <a:buNone/>
            </a:pPr>
            <a:r>
              <a:rPr lang="en-GB" dirty="0"/>
              <a:t>• Keep objective</a:t>
            </a:r>
          </a:p>
          <a:p>
            <a:pPr marL="0" indent="0">
              <a:buNone/>
            </a:pPr>
            <a:r>
              <a:rPr lang="en-GB" dirty="0"/>
              <a:t>• List actions in correct order</a:t>
            </a:r>
          </a:p>
          <a:p>
            <a:pPr marL="0" indent="0">
              <a:buNone/>
            </a:pPr>
            <a:r>
              <a:rPr lang="en-GB" dirty="0"/>
              <a:t>• Date and sign your record</a:t>
            </a:r>
          </a:p>
          <a:p>
            <a:pPr marL="0" indent="0">
              <a:buNone/>
            </a:pPr>
            <a:r>
              <a:rPr lang="en-GB" dirty="0" smtClean="0"/>
              <a:t>• </a:t>
            </a:r>
            <a:r>
              <a:rPr lang="en-GB" dirty="0"/>
              <a:t>Legible hand writing</a:t>
            </a:r>
          </a:p>
          <a:p>
            <a:pPr marL="0" indent="0">
              <a:buNone/>
            </a:pPr>
            <a:r>
              <a:rPr lang="en-GB" dirty="0"/>
              <a:t>• Keep a copy for future reference</a:t>
            </a:r>
          </a:p>
        </p:txBody>
      </p:sp>
    </p:spTree>
    <p:extLst>
      <p:ext uri="{BB962C8B-B14F-4D97-AF65-F5344CB8AC3E}">
        <p14:creationId xmlns:p14="http://schemas.microsoft.com/office/powerpoint/2010/main" xmlns="" val="167168485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solidFill>
                <a:latin typeface="NSPCCRegular"/>
              </a:rPr>
              <a:t>Activity</a:t>
            </a:r>
            <a:endParaRPr lang="en-GB" b="1" dirty="0">
              <a:solidFill>
                <a:schemeClr val="tx1"/>
              </a:solidFill>
              <a:latin typeface="NSPCCRegular"/>
            </a:endParaRPr>
          </a:p>
        </p:txBody>
      </p:sp>
      <p:sp>
        <p:nvSpPr>
          <p:cNvPr id="3" name="Content Placeholder 2"/>
          <p:cNvSpPr>
            <a:spLocks noGrp="1"/>
          </p:cNvSpPr>
          <p:nvPr>
            <p:ph idx="1"/>
          </p:nvPr>
        </p:nvSpPr>
        <p:spPr/>
        <p:txBody>
          <a:bodyPr/>
          <a:lstStyle/>
          <a:p>
            <a:pPr algn="ctr">
              <a:buClrTx/>
            </a:pPr>
            <a:r>
              <a:rPr lang="en-GB" sz="3200" dirty="0" smtClean="0"/>
              <a:t>Read the record of a disclosure</a:t>
            </a:r>
          </a:p>
          <a:p>
            <a:endParaRPr lang="en-GB" dirty="0"/>
          </a:p>
          <a:p>
            <a:pPr>
              <a:buClrTx/>
            </a:pPr>
            <a:r>
              <a:rPr lang="en-GB" sz="3600" dirty="0" smtClean="0"/>
              <a:t>Discuss in groups</a:t>
            </a:r>
          </a:p>
          <a:p>
            <a:pPr>
              <a:buClrTx/>
            </a:pPr>
            <a:r>
              <a:rPr lang="en-GB" sz="3600" dirty="0" smtClean="0"/>
              <a:t>How the recording could be improved?</a:t>
            </a:r>
            <a:endParaRPr lang="en-GB" sz="3600" dirty="0"/>
          </a:p>
        </p:txBody>
      </p:sp>
    </p:spTree>
    <p:extLst>
      <p:ext uri="{BB962C8B-B14F-4D97-AF65-F5344CB8AC3E}">
        <p14:creationId xmlns:p14="http://schemas.microsoft.com/office/powerpoint/2010/main" xmlns="" val="25891141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5918"/>
          </a:xfrm>
        </p:spPr>
        <p:txBody>
          <a:bodyPr/>
          <a:lstStyle/>
          <a:p>
            <a:r>
              <a:rPr lang="en-GB" b="1" dirty="0" smtClean="0">
                <a:solidFill>
                  <a:schemeClr val="tx1"/>
                </a:solidFill>
                <a:latin typeface="NSPCCRegular"/>
              </a:rPr>
              <a:t>How to protect yourselves</a:t>
            </a:r>
            <a:endParaRPr lang="en-GB" b="1" dirty="0">
              <a:solidFill>
                <a:schemeClr val="tx1"/>
              </a:solidFill>
              <a:latin typeface="NSPCCRegular"/>
            </a:endParaRPr>
          </a:p>
        </p:txBody>
      </p:sp>
      <p:sp>
        <p:nvSpPr>
          <p:cNvPr id="3" name="Content Placeholder 2"/>
          <p:cNvSpPr>
            <a:spLocks noGrp="1"/>
          </p:cNvSpPr>
          <p:nvPr>
            <p:ph idx="1"/>
          </p:nvPr>
        </p:nvSpPr>
        <p:spPr>
          <a:xfrm>
            <a:off x="457200" y="1340768"/>
            <a:ext cx="8229600" cy="5400599"/>
          </a:xfrm>
        </p:spPr>
        <p:txBody>
          <a:bodyPr/>
          <a:lstStyle/>
          <a:p>
            <a:r>
              <a:rPr lang="en-GB" sz="3200" dirty="0"/>
              <a:t>Staff can minimise the risk of allegations </a:t>
            </a:r>
            <a:r>
              <a:rPr lang="en-GB" sz="3200" dirty="0" smtClean="0"/>
              <a:t>of abuse </a:t>
            </a:r>
            <a:r>
              <a:rPr lang="en-GB" sz="3200" dirty="0"/>
              <a:t>against themselves by reviewing </a:t>
            </a:r>
            <a:r>
              <a:rPr lang="en-GB" sz="3200" dirty="0" smtClean="0"/>
              <a:t>their own practice</a:t>
            </a:r>
          </a:p>
          <a:p>
            <a:r>
              <a:rPr lang="en-GB" sz="3200" dirty="0" smtClean="0"/>
              <a:t> </a:t>
            </a:r>
            <a:r>
              <a:rPr lang="en-GB" sz="3200" dirty="0"/>
              <a:t>B</a:t>
            </a:r>
            <a:r>
              <a:rPr lang="en-GB" sz="3200" dirty="0" smtClean="0"/>
              <a:t>y </a:t>
            </a:r>
            <a:r>
              <a:rPr lang="en-GB" sz="3200" dirty="0"/>
              <a:t>following the </a:t>
            </a:r>
            <a:r>
              <a:rPr lang="en-GB" sz="3200" dirty="0" smtClean="0"/>
              <a:t>settings child </a:t>
            </a:r>
            <a:r>
              <a:rPr lang="en-GB" sz="3200" dirty="0"/>
              <a:t>protection and other </a:t>
            </a:r>
            <a:r>
              <a:rPr lang="en-GB" sz="3200" dirty="0" smtClean="0"/>
              <a:t>safeguarding policies, also  </a:t>
            </a:r>
            <a:r>
              <a:rPr lang="en-GB" sz="3200" dirty="0"/>
              <a:t>guidance on safe </a:t>
            </a:r>
            <a:r>
              <a:rPr lang="en-GB" sz="3200" dirty="0" smtClean="0"/>
              <a:t>working practices </a:t>
            </a:r>
            <a:r>
              <a:rPr lang="en-GB" sz="3200" dirty="0"/>
              <a:t>/codes of conduct</a:t>
            </a:r>
            <a:r>
              <a:rPr lang="en-GB" sz="3200" dirty="0" smtClean="0"/>
              <a:t>.</a:t>
            </a:r>
          </a:p>
          <a:p>
            <a:r>
              <a:rPr lang="en-GB" sz="3200" dirty="0" smtClean="0"/>
              <a:t>Carrying out safe working practice.</a:t>
            </a:r>
            <a:endParaRPr lang="en-GB" sz="32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4434616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a:xfrm>
            <a:off x="684213" y="476250"/>
            <a:ext cx="7772400" cy="777875"/>
          </a:xfrm>
        </p:spPr>
        <p:txBody>
          <a:bodyPr/>
          <a:lstStyle/>
          <a:p>
            <a:r>
              <a:rPr lang="en-GB" altLang="en-US" sz="3200" b="1" dirty="0" smtClean="0">
                <a:solidFill>
                  <a:schemeClr val="tx1"/>
                </a:solidFill>
                <a:latin typeface="NSPCCRegular"/>
              </a:rPr>
              <a:t>When might you be vulnerable &amp; why?</a:t>
            </a:r>
            <a:endParaRPr lang="en-US" altLang="en-US" sz="3200" b="1" dirty="0" smtClean="0">
              <a:solidFill>
                <a:schemeClr val="tx1"/>
              </a:solidFill>
              <a:latin typeface="NSPCCRegular"/>
            </a:endParaRPr>
          </a:p>
        </p:txBody>
      </p:sp>
      <p:sp>
        <p:nvSpPr>
          <p:cNvPr id="63492" name="Rectangle 3"/>
          <p:cNvSpPr>
            <a:spLocks noGrp="1" noChangeArrowheads="1"/>
          </p:cNvSpPr>
          <p:nvPr>
            <p:ph sz="half" idx="1"/>
          </p:nvPr>
        </p:nvSpPr>
        <p:spPr>
          <a:xfrm>
            <a:off x="457200" y="1412875"/>
            <a:ext cx="4038600" cy="4525963"/>
          </a:xfrm>
        </p:spPr>
        <p:txBody>
          <a:bodyPr/>
          <a:lstStyle/>
          <a:p>
            <a:endParaRPr lang="en-GB" altLang="en-US" sz="2400" dirty="0" smtClean="0"/>
          </a:p>
          <a:p>
            <a:r>
              <a:rPr lang="en-GB" altLang="en-US" sz="2400" dirty="0" smtClean="0">
                <a:latin typeface="Arial" pitchFamily="34" charset="0"/>
              </a:rPr>
              <a:t>Alone with a child</a:t>
            </a:r>
          </a:p>
          <a:p>
            <a:r>
              <a:rPr lang="en-GB" altLang="en-US" sz="2400" dirty="0" smtClean="0">
                <a:latin typeface="Arial" pitchFamily="34" charset="0"/>
              </a:rPr>
              <a:t>Administering first aid</a:t>
            </a:r>
          </a:p>
          <a:p>
            <a:r>
              <a:rPr lang="en-GB" altLang="en-US" sz="2400" dirty="0" smtClean="0">
                <a:latin typeface="Arial" pitchFamily="34" charset="0"/>
              </a:rPr>
              <a:t>When a child seeks affection</a:t>
            </a:r>
          </a:p>
          <a:p>
            <a:r>
              <a:rPr lang="en-GB" altLang="en-US" sz="2400" dirty="0" smtClean="0">
                <a:latin typeface="Arial" pitchFamily="34" charset="0"/>
              </a:rPr>
              <a:t>Providing intimate personal care</a:t>
            </a:r>
          </a:p>
        </p:txBody>
      </p:sp>
      <p:sp>
        <p:nvSpPr>
          <p:cNvPr id="63493" name="Rectangle 4"/>
          <p:cNvSpPr>
            <a:spLocks noGrp="1" noChangeArrowheads="1"/>
          </p:cNvSpPr>
          <p:nvPr>
            <p:ph sz="half" idx="2"/>
          </p:nvPr>
        </p:nvSpPr>
        <p:spPr>
          <a:xfrm>
            <a:off x="4648200" y="1341438"/>
            <a:ext cx="4038600" cy="4525962"/>
          </a:xfrm>
        </p:spPr>
        <p:txBody>
          <a:bodyPr/>
          <a:lstStyle/>
          <a:p>
            <a:endParaRPr lang="en-GB" altLang="en-US" sz="2400" dirty="0" smtClean="0"/>
          </a:p>
          <a:p>
            <a:r>
              <a:rPr lang="en-GB" altLang="en-US" sz="2400" dirty="0" smtClean="0">
                <a:latin typeface="Arial" pitchFamily="34" charset="0"/>
              </a:rPr>
              <a:t>Lack of training or support</a:t>
            </a:r>
          </a:p>
          <a:p>
            <a:r>
              <a:rPr lang="en-GB" altLang="en-US" sz="2400" dirty="0" smtClean="0">
                <a:latin typeface="Arial" pitchFamily="34" charset="0"/>
              </a:rPr>
              <a:t>When you are unclear about guidance and/ or procedures</a:t>
            </a:r>
          </a:p>
          <a:p>
            <a:r>
              <a:rPr lang="en-GB" altLang="en-US" sz="2400" dirty="0" smtClean="0">
                <a:latin typeface="Arial" pitchFamily="34" charset="0"/>
              </a:rPr>
              <a:t>When you fail to report or seek advice / poor lines of communication</a:t>
            </a:r>
          </a:p>
          <a:p>
            <a:r>
              <a:rPr lang="en-GB" altLang="en-US" sz="2400" dirty="0" smtClean="0">
                <a:latin typeface="Arial" pitchFamily="34" charset="0"/>
              </a:rPr>
              <a:t>When you fail to record</a:t>
            </a:r>
          </a:p>
        </p:txBody>
      </p:sp>
      <p:sp>
        <p:nvSpPr>
          <p:cNvPr id="6" name="Rectangle 6"/>
          <p:cNvSpPr>
            <a:spLocks noGrp="1" noChangeArrowheads="1"/>
          </p:cNvSpPr>
          <p:nvPr>
            <p:ph type="sldNum" sz="quarter" idx="12"/>
          </p:nvPr>
        </p:nvSpPr>
        <p:spPr/>
        <p:txBody>
          <a:bodyPr/>
          <a:lstStyle/>
          <a:p>
            <a:pPr>
              <a:defRPr/>
            </a:pPr>
            <a:fld id="{4AE73687-4AB7-4906-A27E-8BD0814F0FD4}" type="slidenum">
              <a:rPr lang="en-GB">
                <a:solidFill>
                  <a:srgbClr val="000000"/>
                </a:solidFill>
              </a:rPr>
              <a:pPr>
                <a:defRPr/>
              </a:pPr>
              <a:t>65</a:t>
            </a:fld>
            <a:endParaRPr lang="en-GB" dirty="0">
              <a:solidFill>
                <a:srgbClr val="000000"/>
              </a:solidFill>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9087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03273356"/>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65B384CB-D756-4E67-9306-866FFAE3F12D}" type="slidenum">
              <a:rPr lang="en-US" smtClean="0"/>
              <a:pPr>
                <a:defRPr/>
              </a:pPr>
              <a:t>66</a:t>
            </a:fld>
            <a:endParaRPr lang="en-US" dirty="0"/>
          </a:p>
        </p:txBody>
      </p:sp>
      <p:sp>
        <p:nvSpPr>
          <p:cNvPr id="47107" name="Title 1"/>
          <p:cNvSpPr>
            <a:spLocks noGrp="1"/>
          </p:cNvSpPr>
          <p:nvPr>
            <p:ph type="title"/>
          </p:nvPr>
        </p:nvSpPr>
        <p:spPr>
          <a:xfrm>
            <a:off x="533400" y="692696"/>
            <a:ext cx="8229600" cy="1152128"/>
          </a:xfrm>
        </p:spPr>
        <p:txBody>
          <a:bodyPr/>
          <a:lstStyle/>
          <a:p>
            <a:pPr algn="ctr"/>
            <a:r>
              <a:rPr lang="en-US" altLang="en-US" sz="3600" b="1" dirty="0" smtClean="0">
                <a:solidFill>
                  <a:srgbClr val="004C53"/>
                </a:solidFill>
                <a:latin typeface="NSPCCRegular"/>
              </a:rPr>
              <a:t>﻿</a:t>
            </a:r>
            <a:r>
              <a:rPr lang="en-US" altLang="en-US" sz="4400" b="1" dirty="0" smtClean="0">
                <a:solidFill>
                  <a:schemeClr val="tx1"/>
                </a:solidFill>
                <a:latin typeface="NSPCCRegular"/>
              </a:rPr>
              <a:t>Activity  - Whistleblowing</a:t>
            </a:r>
          </a:p>
        </p:txBody>
      </p:sp>
      <p:sp>
        <p:nvSpPr>
          <p:cNvPr id="47108" name="Content Placeholder 2"/>
          <p:cNvSpPr>
            <a:spLocks noGrp="1"/>
          </p:cNvSpPr>
          <p:nvPr>
            <p:ph idx="1"/>
          </p:nvPr>
        </p:nvSpPr>
        <p:spPr>
          <a:xfrm>
            <a:off x="533400" y="2348881"/>
            <a:ext cx="8229600" cy="1728191"/>
          </a:xfrm>
        </p:spPr>
        <p:txBody>
          <a:bodyPr/>
          <a:lstStyle/>
          <a:p>
            <a:pPr algn="ctr">
              <a:lnSpc>
                <a:spcPct val="80000"/>
              </a:lnSpc>
              <a:buFont typeface="Wingdings 2" pitchFamily="18" charset="2"/>
              <a:buNone/>
            </a:pPr>
            <a:r>
              <a:rPr lang="en-US" altLang="en-US" sz="2400" dirty="0" smtClean="0"/>
              <a:t>﻿</a:t>
            </a:r>
            <a:r>
              <a:rPr lang="en-US" altLang="en-US" sz="3200" dirty="0" smtClean="0"/>
              <a:t>What actions could you take if you had on-going concerns regarding another adult in the setting ,about harm, abuse and neglect?</a:t>
            </a:r>
          </a:p>
          <a:p>
            <a:pPr algn="ctr">
              <a:lnSpc>
                <a:spcPct val="80000"/>
              </a:lnSpc>
              <a:buFont typeface="Wingdings 2" pitchFamily="18" charset="2"/>
              <a:buNone/>
            </a:pPr>
            <a:endParaRPr lang="en-US" altLang="en-US" sz="3200" dirty="0"/>
          </a:p>
          <a:p>
            <a:pPr algn="ctr">
              <a:lnSpc>
                <a:spcPct val="80000"/>
              </a:lnSpc>
              <a:buFont typeface="Wingdings 2" pitchFamily="18" charset="2"/>
              <a:buNone/>
            </a:pPr>
            <a:r>
              <a:rPr lang="en-US" altLang="en-US" sz="3200" dirty="0" smtClean="0"/>
              <a:t>Discuss in groups</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923950"/>
          </a:xfrm>
        </p:spPr>
        <p:txBody>
          <a:bodyPr/>
          <a:lstStyle/>
          <a:p>
            <a:r>
              <a:rPr lang="en-US" altLang="en-US" sz="5400" dirty="0">
                <a:solidFill>
                  <a:schemeClr val="tx1"/>
                </a:solidFill>
              </a:rPr>
              <a:t>Whistleblowing what to do:</a:t>
            </a:r>
            <a:endParaRPr lang="en-GB" dirty="0"/>
          </a:p>
        </p:txBody>
      </p:sp>
      <p:sp>
        <p:nvSpPr>
          <p:cNvPr id="3" name="Content Placeholder 2"/>
          <p:cNvSpPr>
            <a:spLocks noGrp="1"/>
          </p:cNvSpPr>
          <p:nvPr>
            <p:ph idx="1"/>
          </p:nvPr>
        </p:nvSpPr>
        <p:spPr>
          <a:xfrm>
            <a:off x="457200" y="1700809"/>
            <a:ext cx="8229600" cy="4623792"/>
          </a:xfrm>
        </p:spPr>
        <p:txBody>
          <a:bodyPr/>
          <a:lstStyle/>
          <a:p>
            <a:r>
              <a:rPr lang="en-GB" sz="2800" dirty="0"/>
              <a:t>Make an immediate written record of your </a:t>
            </a:r>
            <a:r>
              <a:rPr lang="en-GB" sz="2800" dirty="0" smtClean="0"/>
              <a:t>concerns noting </a:t>
            </a:r>
            <a:r>
              <a:rPr lang="en-GB" sz="2800" dirty="0"/>
              <a:t>all relevant details such as dates, names and </a:t>
            </a:r>
            <a:r>
              <a:rPr lang="en-GB" sz="2800" dirty="0" smtClean="0"/>
              <a:t>times.</a:t>
            </a:r>
          </a:p>
          <a:p>
            <a:pPr marL="342900" indent="-342900">
              <a:lnSpc>
                <a:spcPct val="80000"/>
              </a:lnSpc>
              <a:defRPr/>
            </a:pPr>
            <a:r>
              <a:rPr lang="en-US" sz="2800" dirty="0"/>
              <a:t>Check whether your employer has policies </a:t>
            </a:r>
            <a:r>
              <a:rPr lang="en-US" sz="2800" dirty="0" smtClean="0"/>
              <a:t>and procedures </a:t>
            </a:r>
            <a:r>
              <a:rPr lang="en-US" sz="2800" dirty="0"/>
              <a:t>in place for whistle-blowing and follow them.</a:t>
            </a:r>
          </a:p>
          <a:p>
            <a:pPr marL="342900" indent="-342900">
              <a:lnSpc>
                <a:spcPct val="80000"/>
              </a:lnSpc>
              <a:defRPr/>
            </a:pPr>
            <a:r>
              <a:rPr lang="en-US" sz="2800" dirty="0"/>
              <a:t>Pass on your suspicions to someone with the </a:t>
            </a:r>
            <a:r>
              <a:rPr lang="en-US" sz="2800" dirty="0" smtClean="0"/>
              <a:t>appropriate authority </a:t>
            </a:r>
            <a:r>
              <a:rPr lang="en-US" sz="2800" dirty="0"/>
              <a:t>and </a:t>
            </a:r>
            <a:r>
              <a:rPr lang="en-US" sz="2800" dirty="0" smtClean="0"/>
              <a:t>experience</a:t>
            </a:r>
          </a:p>
          <a:p>
            <a:pPr marL="342900" indent="-342900">
              <a:lnSpc>
                <a:spcPct val="80000"/>
              </a:lnSpc>
              <a:defRPr/>
            </a:pPr>
            <a:r>
              <a:rPr lang="en-US" sz="2800" dirty="0"/>
              <a:t>Deal with the matter promptly if you feel that your</a:t>
            </a:r>
          </a:p>
          <a:p>
            <a:pPr marL="342900" indent="-342900">
              <a:lnSpc>
                <a:spcPct val="80000"/>
              </a:lnSpc>
              <a:defRPr/>
            </a:pPr>
            <a:r>
              <a:rPr lang="en-US" sz="2800" dirty="0"/>
              <a:t>concerns are justified</a:t>
            </a:r>
          </a:p>
          <a:p>
            <a:pPr marL="342900" indent="-342900">
              <a:lnSpc>
                <a:spcPct val="80000"/>
              </a:lnSpc>
              <a:defRPr/>
            </a:pPr>
            <a:endParaRPr lang="en-US" sz="2800" dirty="0"/>
          </a:p>
          <a:p>
            <a:endParaRPr lang="en-GB" dirty="0"/>
          </a:p>
          <a:p>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5423276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35918"/>
          </a:xfrm>
        </p:spPr>
        <p:txBody>
          <a:bodyPr/>
          <a:lstStyle/>
          <a:p>
            <a:pPr algn="ctr"/>
            <a:r>
              <a:rPr lang="en-GB" sz="3600" b="1" dirty="0" smtClean="0">
                <a:solidFill>
                  <a:schemeClr val="tx1"/>
                </a:solidFill>
                <a:latin typeface="NSPCCRegular"/>
              </a:rPr>
              <a:t>Whistleblowing, </a:t>
            </a:r>
            <a:r>
              <a:rPr lang="en-GB" sz="3600" b="1" dirty="0">
                <a:solidFill>
                  <a:schemeClr val="tx1"/>
                </a:solidFill>
                <a:latin typeface="NSPCCRegular"/>
              </a:rPr>
              <a:t>what not to do:</a:t>
            </a:r>
          </a:p>
        </p:txBody>
      </p:sp>
      <p:sp>
        <p:nvSpPr>
          <p:cNvPr id="3" name="Content Placeholder 2"/>
          <p:cNvSpPr>
            <a:spLocks noGrp="1"/>
          </p:cNvSpPr>
          <p:nvPr>
            <p:ph idx="1"/>
          </p:nvPr>
        </p:nvSpPr>
        <p:spPr>
          <a:xfrm>
            <a:off x="539552" y="1556792"/>
            <a:ext cx="8229600" cy="4389437"/>
          </a:xfrm>
        </p:spPr>
        <p:txBody>
          <a:bodyPr/>
          <a:lstStyle/>
          <a:p>
            <a:pPr>
              <a:buClrTx/>
              <a:buFont typeface="Wingdings" panose="05000000000000000000" pitchFamily="2" charset="2"/>
              <a:buChar char="§"/>
            </a:pPr>
            <a:r>
              <a:rPr lang="en-GB" sz="2800" dirty="0"/>
              <a:t>Be afraid of raising your concerns. </a:t>
            </a:r>
            <a:endParaRPr lang="en-GB" sz="2800" dirty="0" smtClean="0"/>
          </a:p>
          <a:p>
            <a:pPr>
              <a:buClrTx/>
              <a:buFont typeface="Wingdings" panose="05000000000000000000" pitchFamily="2" charset="2"/>
              <a:buChar char="§"/>
            </a:pPr>
            <a:r>
              <a:rPr lang="en-GB" sz="2800" dirty="0" smtClean="0"/>
              <a:t>(Your </a:t>
            </a:r>
            <a:r>
              <a:rPr lang="en-GB" sz="2800" dirty="0"/>
              <a:t>employer </a:t>
            </a:r>
            <a:r>
              <a:rPr lang="en-GB" sz="2800" dirty="0" smtClean="0"/>
              <a:t>must not </a:t>
            </a:r>
            <a:r>
              <a:rPr lang="en-GB" sz="2800" dirty="0"/>
              <a:t>victimise you if you raise your concerns. </a:t>
            </a:r>
            <a:r>
              <a:rPr lang="en-GB" sz="2800" dirty="0" smtClean="0"/>
              <a:t>Your employer </a:t>
            </a:r>
            <a:r>
              <a:rPr lang="en-GB" sz="2800" dirty="0"/>
              <a:t>must treat any matter you raise sensitively </a:t>
            </a:r>
            <a:r>
              <a:rPr lang="en-GB" sz="2800" dirty="0" smtClean="0"/>
              <a:t>and confidentially)</a:t>
            </a:r>
          </a:p>
          <a:p>
            <a:pPr>
              <a:lnSpc>
                <a:spcPct val="80000"/>
              </a:lnSpc>
              <a:buClrTx/>
              <a:buSzTx/>
              <a:buFont typeface="Wingdings" panose="05000000000000000000" pitchFamily="2" charset="2"/>
              <a:buChar char="§"/>
            </a:pPr>
            <a:r>
              <a:rPr lang="en-US" altLang="en-US" sz="2800" dirty="0">
                <a:solidFill>
                  <a:prstClr val="black"/>
                </a:solidFill>
                <a:cs typeface="Arial" charset="0"/>
              </a:rPr>
              <a:t>Approach or accuse any individuals directly or try </a:t>
            </a:r>
            <a:r>
              <a:rPr lang="en-US" altLang="en-US" sz="2800" dirty="0" smtClean="0">
                <a:solidFill>
                  <a:prstClr val="black"/>
                </a:solidFill>
                <a:cs typeface="Arial" charset="0"/>
              </a:rPr>
              <a:t>to.</a:t>
            </a:r>
          </a:p>
          <a:p>
            <a:pPr>
              <a:lnSpc>
                <a:spcPct val="80000"/>
              </a:lnSpc>
              <a:buClrTx/>
              <a:buSzTx/>
              <a:buFont typeface="Wingdings" panose="05000000000000000000" pitchFamily="2" charset="2"/>
              <a:buChar char="§"/>
            </a:pPr>
            <a:endParaRPr lang="en-US" altLang="en-US" sz="2800" dirty="0">
              <a:solidFill>
                <a:prstClr val="black"/>
              </a:solidFill>
              <a:cs typeface="Arial" charset="0"/>
            </a:endParaRPr>
          </a:p>
          <a:p>
            <a:pPr>
              <a:lnSpc>
                <a:spcPct val="80000"/>
              </a:lnSpc>
              <a:buClrTx/>
              <a:buSzTx/>
              <a:buFont typeface="Wingdings" panose="05000000000000000000" pitchFamily="2" charset="2"/>
              <a:buChar char="§"/>
            </a:pPr>
            <a:r>
              <a:rPr lang="en-US" altLang="en-US" sz="2800" dirty="0" smtClean="0">
                <a:solidFill>
                  <a:prstClr val="black"/>
                </a:solidFill>
                <a:cs typeface="Arial" charset="0"/>
              </a:rPr>
              <a:t>Investigate </a:t>
            </a:r>
            <a:r>
              <a:rPr lang="en-US" altLang="en-US" sz="2800" dirty="0">
                <a:solidFill>
                  <a:prstClr val="black"/>
                </a:solidFill>
                <a:cs typeface="Arial" charset="0"/>
              </a:rPr>
              <a:t>the matter </a:t>
            </a:r>
            <a:r>
              <a:rPr lang="en-US" altLang="en-US" sz="2800" dirty="0" smtClean="0">
                <a:solidFill>
                  <a:prstClr val="black"/>
                </a:solidFill>
                <a:cs typeface="Arial" charset="0"/>
              </a:rPr>
              <a:t>yourself.</a:t>
            </a:r>
          </a:p>
          <a:p>
            <a:pPr>
              <a:lnSpc>
                <a:spcPct val="80000"/>
              </a:lnSpc>
              <a:buClrTx/>
              <a:buSzTx/>
              <a:buFont typeface="Wingdings" panose="05000000000000000000" pitchFamily="2" charset="2"/>
              <a:buChar char="§"/>
            </a:pPr>
            <a:endParaRPr lang="en-US" altLang="en-US" sz="2800" dirty="0" smtClean="0">
              <a:solidFill>
                <a:prstClr val="black"/>
              </a:solidFill>
              <a:cs typeface="Arial" charset="0"/>
            </a:endParaRPr>
          </a:p>
          <a:p>
            <a:pPr>
              <a:lnSpc>
                <a:spcPct val="80000"/>
              </a:lnSpc>
              <a:buClrTx/>
              <a:buSzTx/>
              <a:buFont typeface="Wingdings" panose="05000000000000000000" pitchFamily="2" charset="2"/>
              <a:buChar char="§"/>
            </a:pPr>
            <a:r>
              <a:rPr lang="en-GB" altLang="en-US" sz="2800" dirty="0">
                <a:solidFill>
                  <a:prstClr val="black"/>
                </a:solidFill>
                <a:cs typeface="Arial" charset="0"/>
              </a:rPr>
              <a:t>﻿Pass on your suspicions to anyone who does not have </a:t>
            </a:r>
          </a:p>
          <a:p>
            <a:pPr marL="0" indent="0">
              <a:lnSpc>
                <a:spcPct val="80000"/>
              </a:lnSpc>
              <a:buClrTx/>
              <a:buSzTx/>
              <a:buNone/>
            </a:pPr>
            <a:r>
              <a:rPr lang="en-GB" altLang="en-US" sz="2800" dirty="0" smtClean="0">
                <a:solidFill>
                  <a:prstClr val="black"/>
                </a:solidFill>
                <a:cs typeface="Arial" charset="0"/>
              </a:rPr>
              <a:t>    the </a:t>
            </a:r>
            <a:r>
              <a:rPr lang="en-GB" altLang="en-US" sz="2800" dirty="0">
                <a:solidFill>
                  <a:prstClr val="black"/>
                </a:solidFill>
                <a:cs typeface="Arial" charset="0"/>
              </a:rPr>
              <a:t>proper </a:t>
            </a:r>
            <a:r>
              <a:rPr lang="en-GB" altLang="en-US" sz="2800" dirty="0" smtClean="0">
                <a:solidFill>
                  <a:prstClr val="black"/>
                </a:solidFill>
                <a:cs typeface="Arial" charset="0"/>
              </a:rPr>
              <a:t>authority.</a:t>
            </a:r>
            <a:endParaRPr lang="en-GB" altLang="en-US" sz="2800" dirty="0">
              <a:solidFill>
                <a:prstClr val="black"/>
              </a:solidFill>
              <a:cs typeface="Arial" charset="0"/>
            </a:endParaRPr>
          </a:p>
          <a:p>
            <a:pPr marL="0" lvl="0" indent="0">
              <a:lnSpc>
                <a:spcPct val="80000"/>
              </a:lnSpc>
              <a:buClrTx/>
              <a:buSzTx/>
              <a:buNone/>
            </a:pPr>
            <a:endParaRPr lang="en-US" altLang="en-US" sz="2400" dirty="0">
              <a:solidFill>
                <a:prstClr val="black"/>
              </a:solidFill>
              <a:latin typeface="Times New Roman" pitchFamily="18" charset="0"/>
              <a:cs typeface="Arial" charset="0"/>
            </a:endParaRPr>
          </a:p>
          <a:p>
            <a:endParaRPr lang="en-GB" dirty="0" smtClean="0"/>
          </a:p>
          <a:p>
            <a:endParaRPr lang="en-GB" dirty="0"/>
          </a:p>
          <a:p>
            <a:endParaRPr lang="en-GB" dirty="0"/>
          </a:p>
        </p:txBody>
      </p:sp>
    </p:spTree>
    <p:extLst>
      <p:ext uri="{BB962C8B-B14F-4D97-AF65-F5344CB8AC3E}">
        <p14:creationId xmlns:p14="http://schemas.microsoft.com/office/powerpoint/2010/main" xmlns="" val="32403439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59818219-7218-48D9-8C49-E6FD1846DB93}" type="slidenum">
              <a:rPr lang="en-US" smtClean="0"/>
              <a:pPr>
                <a:defRPr/>
              </a:pPr>
              <a:t>69</a:t>
            </a:fld>
            <a:endParaRPr lang="en-US" dirty="0"/>
          </a:p>
        </p:txBody>
      </p:sp>
      <p:sp>
        <p:nvSpPr>
          <p:cNvPr id="52227" name="Title 1"/>
          <p:cNvSpPr>
            <a:spLocks noGrp="1"/>
          </p:cNvSpPr>
          <p:nvPr>
            <p:ph type="title"/>
          </p:nvPr>
        </p:nvSpPr>
        <p:spPr>
          <a:xfrm>
            <a:off x="533400" y="1143000"/>
            <a:ext cx="8229600" cy="629816"/>
          </a:xfrm>
        </p:spPr>
        <p:txBody>
          <a:bodyPr/>
          <a:lstStyle/>
          <a:p>
            <a:pPr algn="ctr"/>
            <a:r>
              <a:rPr lang="en-US" altLang="en-US" sz="3600" b="1" dirty="0" smtClean="0">
                <a:solidFill>
                  <a:schemeClr val="tx1"/>
                </a:solidFill>
                <a:latin typeface="NSPCCRegular"/>
              </a:rPr>
              <a:t>﻿</a:t>
            </a:r>
            <a:r>
              <a:rPr lang="en-US" altLang="en-US" sz="4800" b="1" dirty="0" smtClean="0">
                <a:solidFill>
                  <a:schemeClr val="tx1"/>
                </a:solidFill>
                <a:latin typeface="NSPCCRegular"/>
              </a:rPr>
              <a:t>Essential steps</a:t>
            </a:r>
          </a:p>
        </p:txBody>
      </p:sp>
      <p:sp>
        <p:nvSpPr>
          <p:cNvPr id="52228" name="Content Placeholder 2"/>
          <p:cNvSpPr>
            <a:spLocks noGrp="1"/>
          </p:cNvSpPr>
          <p:nvPr>
            <p:ph idx="1"/>
          </p:nvPr>
        </p:nvSpPr>
        <p:spPr>
          <a:xfrm>
            <a:off x="533400" y="2286000"/>
            <a:ext cx="8382000" cy="4724400"/>
          </a:xfrm>
        </p:spPr>
        <p:txBody>
          <a:bodyPr/>
          <a:lstStyle/>
          <a:p>
            <a:pPr>
              <a:lnSpc>
                <a:spcPct val="80000"/>
              </a:lnSpc>
              <a:spcAft>
                <a:spcPts val="600"/>
              </a:spcAft>
              <a:buFont typeface="Wingdings" pitchFamily="2" charset="2"/>
              <a:buChar char="§"/>
            </a:pPr>
            <a:r>
              <a:rPr lang="en-US" altLang="en-US" sz="2400" smtClean="0"/>
              <a:t>﻿﻿﻿﻿﻿﻿Believe that abuse can happen and never ignore a hunch</a:t>
            </a:r>
          </a:p>
          <a:p>
            <a:pPr>
              <a:lnSpc>
                <a:spcPct val="80000"/>
              </a:lnSpc>
              <a:spcAft>
                <a:spcPts val="600"/>
              </a:spcAft>
              <a:buFont typeface="Wingdings" pitchFamily="2" charset="2"/>
              <a:buChar char="§"/>
            </a:pPr>
            <a:r>
              <a:rPr lang="en-US" altLang="en-US" sz="2400" smtClean="0"/>
              <a:t>Share your concerns with your manager or other appropriate person</a:t>
            </a:r>
          </a:p>
          <a:p>
            <a:pPr>
              <a:lnSpc>
                <a:spcPct val="80000"/>
              </a:lnSpc>
              <a:spcAft>
                <a:spcPts val="600"/>
              </a:spcAft>
              <a:buFont typeface="Wingdings" pitchFamily="2" charset="2"/>
              <a:buChar char="§"/>
            </a:pPr>
            <a:r>
              <a:rPr lang="en-US" altLang="en-US" sz="2400" smtClean="0"/>
              <a:t>Do not cover up for others</a:t>
            </a:r>
          </a:p>
          <a:p>
            <a:pPr>
              <a:lnSpc>
                <a:spcPct val="80000"/>
              </a:lnSpc>
              <a:spcAft>
                <a:spcPts val="600"/>
              </a:spcAft>
              <a:buFont typeface="Wingdings" pitchFamily="2" charset="2"/>
              <a:buChar char="§"/>
            </a:pPr>
            <a:r>
              <a:rPr lang="en-US" altLang="en-US" sz="2400" smtClean="0"/>
              <a:t>Ensure that you know the policies and procedures</a:t>
            </a:r>
          </a:p>
          <a:p>
            <a:pPr>
              <a:lnSpc>
                <a:spcPct val="80000"/>
              </a:lnSpc>
              <a:spcAft>
                <a:spcPts val="600"/>
              </a:spcAft>
              <a:buFont typeface="Wingdings" pitchFamily="2" charset="2"/>
              <a:buChar char="§"/>
            </a:pPr>
            <a:r>
              <a:rPr lang="en-US" altLang="en-US" sz="2400" smtClean="0"/>
              <a:t>Know the limits of your responsibility</a:t>
            </a:r>
          </a:p>
          <a:p>
            <a:pPr>
              <a:lnSpc>
                <a:spcPct val="80000"/>
              </a:lnSpc>
              <a:spcAft>
                <a:spcPts val="600"/>
              </a:spcAft>
              <a:buFont typeface="Wingdings" pitchFamily="2" charset="2"/>
              <a:buChar char="§"/>
            </a:pPr>
            <a:r>
              <a:rPr lang="en-US" altLang="en-US" sz="2400" smtClean="0"/>
              <a:t>Report and record your suspicions as soon as possible</a:t>
            </a:r>
          </a:p>
          <a:p>
            <a:pPr>
              <a:lnSpc>
                <a:spcPct val="80000"/>
              </a:lnSpc>
              <a:spcAft>
                <a:spcPts val="600"/>
              </a:spcAft>
              <a:buFont typeface="Wingdings" pitchFamily="2" charset="2"/>
              <a:buChar char="§"/>
            </a:pPr>
            <a:r>
              <a:rPr lang="en-US" altLang="en-US" sz="2400" smtClean="0"/>
              <a:t>Do not tackle an alleged perpetrator yourself</a:t>
            </a:r>
          </a:p>
          <a:p>
            <a:pPr>
              <a:lnSpc>
                <a:spcPct val="80000"/>
              </a:lnSpc>
              <a:spcAft>
                <a:spcPts val="600"/>
              </a:spcAft>
              <a:buFont typeface="Wingdings" pitchFamily="2" charset="2"/>
              <a:buChar char="§"/>
            </a:pPr>
            <a:r>
              <a:rPr lang="en-US" altLang="en-US" sz="2400" smtClean="0"/>
              <a:t>Inform the individual of your steps and what the process will be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solidFill>
                  <a:schemeClr val="tx1"/>
                </a:solidFill>
              </a:rPr>
              <a:t>Your duty</a:t>
            </a:r>
            <a:endParaRPr lang="en-GB" b="1" dirty="0">
              <a:solidFill>
                <a:schemeClr val="tx1"/>
              </a:solidFill>
            </a:endParaRPr>
          </a:p>
        </p:txBody>
      </p:sp>
      <p:sp>
        <p:nvSpPr>
          <p:cNvPr id="3" name="Content Placeholder 2"/>
          <p:cNvSpPr>
            <a:spLocks noGrp="1"/>
          </p:cNvSpPr>
          <p:nvPr>
            <p:ph idx="1"/>
          </p:nvPr>
        </p:nvSpPr>
        <p:spPr/>
        <p:txBody>
          <a:bodyPr/>
          <a:lstStyle/>
          <a:p>
            <a:pPr>
              <a:buClrTx/>
            </a:pPr>
            <a:r>
              <a:rPr lang="en-GB" dirty="0" smtClean="0"/>
              <a:t>Childcare </a:t>
            </a:r>
            <a:r>
              <a:rPr lang="en-GB" dirty="0"/>
              <a:t>staff are </a:t>
            </a:r>
            <a:r>
              <a:rPr lang="en-GB" b="1" dirty="0" smtClean="0"/>
              <a:t>only</a:t>
            </a:r>
            <a:r>
              <a:rPr lang="en-GB" dirty="0" smtClean="0"/>
              <a:t> </a:t>
            </a:r>
            <a:r>
              <a:rPr lang="en-GB" dirty="0"/>
              <a:t>required </a:t>
            </a:r>
            <a:r>
              <a:rPr lang="en-GB" dirty="0" smtClean="0"/>
              <a:t>to pass </a:t>
            </a:r>
            <a:r>
              <a:rPr lang="en-GB" dirty="0"/>
              <a:t>on their concerns.</a:t>
            </a:r>
          </a:p>
          <a:p>
            <a:pPr>
              <a:buClrTx/>
            </a:pPr>
            <a:r>
              <a:rPr lang="en-GB" dirty="0" smtClean="0"/>
              <a:t> You </a:t>
            </a:r>
            <a:r>
              <a:rPr lang="en-GB" dirty="0"/>
              <a:t>do not have to be sure </a:t>
            </a:r>
            <a:r>
              <a:rPr lang="en-GB" dirty="0" smtClean="0"/>
              <a:t>that significant </a:t>
            </a:r>
            <a:r>
              <a:rPr lang="en-GB" dirty="0"/>
              <a:t>harm has happened or </a:t>
            </a:r>
            <a:r>
              <a:rPr lang="en-GB" dirty="0" smtClean="0"/>
              <a:t>may happen</a:t>
            </a:r>
            <a:r>
              <a:rPr lang="en-GB" dirty="0"/>
              <a:t>.</a:t>
            </a:r>
          </a:p>
          <a:p>
            <a:pPr>
              <a:buClrTx/>
            </a:pPr>
            <a:r>
              <a:rPr lang="en-GB" dirty="0" smtClean="0"/>
              <a:t> You </a:t>
            </a:r>
            <a:r>
              <a:rPr lang="en-GB" dirty="0"/>
              <a:t>must not investigate in an </a:t>
            </a:r>
            <a:r>
              <a:rPr lang="en-GB" dirty="0" smtClean="0"/>
              <a:t>effort to </a:t>
            </a:r>
            <a:r>
              <a:rPr lang="en-GB" dirty="0"/>
              <a:t>find evidence to support a concern</a:t>
            </a:r>
            <a:r>
              <a:rPr lang="en-GB" dirty="0" smtClean="0"/>
              <a:t>.</a:t>
            </a:r>
          </a:p>
          <a:p>
            <a:pPr>
              <a:buClrTx/>
            </a:pPr>
            <a:r>
              <a:rPr lang="en-GB" dirty="0" smtClean="0"/>
              <a:t>If you have concerns you need to report to your setting Safeguarding Officer.</a:t>
            </a:r>
            <a:endParaRPr lang="en-GB" dirty="0"/>
          </a:p>
        </p:txBody>
      </p:sp>
    </p:spTree>
    <p:extLst>
      <p:ext uri="{BB962C8B-B14F-4D97-AF65-F5344CB8AC3E}">
        <p14:creationId xmlns:p14="http://schemas.microsoft.com/office/powerpoint/2010/main" xmlns="" val="127243864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764704"/>
            <a:ext cx="8229600" cy="936104"/>
          </a:xfrm>
        </p:spPr>
        <p:txBody>
          <a:bodyPr/>
          <a:lstStyle/>
          <a:p>
            <a:pPr algn="ctr"/>
            <a:r>
              <a:rPr lang="en-GB" dirty="0" smtClean="0">
                <a:solidFill>
                  <a:schemeClr val="tx1"/>
                </a:solidFill>
                <a:latin typeface="NSPCCRegular"/>
              </a:rPr>
              <a:t>What role do you ?play </a:t>
            </a:r>
            <a:r>
              <a:rPr lang="en-GB" dirty="0">
                <a:solidFill>
                  <a:schemeClr val="tx1"/>
                </a:solidFill>
              </a:rPr>
              <a:t/>
            </a:r>
            <a:br>
              <a:rPr lang="en-GB" dirty="0">
                <a:solidFill>
                  <a:schemeClr val="tx1"/>
                </a:solidFill>
              </a:rPr>
            </a:br>
            <a:r>
              <a:rPr lang="en-GB" sz="2800" b="1" dirty="0" smtClean="0">
                <a:solidFill>
                  <a:schemeClr val="tx1"/>
                </a:solidFill>
              </a:rPr>
              <a:t>Safeguarding</a:t>
            </a:r>
            <a:endParaRPr lang="en-GB" sz="2800" b="1" dirty="0">
              <a:solidFill>
                <a:schemeClr val="tx1"/>
              </a:solidFill>
            </a:endParaRPr>
          </a:p>
        </p:txBody>
      </p:sp>
      <p:sp>
        <p:nvSpPr>
          <p:cNvPr id="3" name="Content Placeholder 2"/>
          <p:cNvSpPr>
            <a:spLocks noGrp="1"/>
          </p:cNvSpPr>
          <p:nvPr>
            <p:ph idx="1"/>
          </p:nvPr>
        </p:nvSpPr>
        <p:spPr/>
        <p:txBody>
          <a:bodyPr/>
          <a:lstStyle/>
          <a:p>
            <a:r>
              <a:rPr lang="en-GB" dirty="0"/>
              <a:t>Work with </a:t>
            </a:r>
            <a:r>
              <a:rPr lang="en-GB" dirty="0" smtClean="0"/>
              <a:t>children to </a:t>
            </a:r>
            <a:r>
              <a:rPr lang="en-GB" dirty="0"/>
              <a:t>enable them to understand their rights, understand risks and how </a:t>
            </a:r>
            <a:r>
              <a:rPr lang="en-GB" dirty="0" smtClean="0"/>
              <a:t> they </a:t>
            </a:r>
            <a:r>
              <a:rPr lang="en-GB" dirty="0"/>
              <a:t>can safeguard themselves</a:t>
            </a:r>
          </a:p>
          <a:p>
            <a:r>
              <a:rPr lang="en-GB" dirty="0"/>
              <a:t>Work in a way that protects and promotes </a:t>
            </a:r>
            <a:r>
              <a:rPr lang="en-GB" dirty="0" smtClean="0"/>
              <a:t>the </a:t>
            </a:r>
            <a:r>
              <a:rPr lang="en-GB" dirty="0"/>
              <a:t>rights and interests of </a:t>
            </a:r>
            <a:r>
              <a:rPr lang="en-GB" dirty="0" smtClean="0"/>
              <a:t>children </a:t>
            </a:r>
            <a:r>
              <a:rPr lang="en-GB" dirty="0"/>
              <a:t>and carers</a:t>
            </a:r>
          </a:p>
          <a:p>
            <a:r>
              <a:rPr lang="en-GB" dirty="0"/>
              <a:t>Ensure safe work practices</a:t>
            </a:r>
          </a:p>
          <a:p>
            <a:r>
              <a:rPr lang="en-GB" dirty="0"/>
              <a:t>Recognise factors of vulnerability </a:t>
            </a:r>
            <a:r>
              <a:rPr lang="en-GB" dirty="0" smtClean="0"/>
              <a:t> and </a:t>
            </a:r>
            <a:r>
              <a:rPr lang="en-GB" dirty="0"/>
              <a:t>taking necessary steps to minimise the </a:t>
            </a:r>
            <a:r>
              <a:rPr lang="en-GB" dirty="0" smtClean="0"/>
              <a:t>risks.</a:t>
            </a:r>
            <a:endParaRPr lang="en-GB" dirty="0"/>
          </a:p>
          <a:p>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64288"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310876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tx1"/>
                </a:solidFill>
                <a:latin typeface="NSPCCRegular"/>
              </a:rPr>
              <a:t>What role do you play</a:t>
            </a:r>
            <a:r>
              <a:rPr lang="en-GB" dirty="0" smtClean="0">
                <a:solidFill>
                  <a:schemeClr val="tx1"/>
                </a:solidFill>
                <a:latin typeface="NSPCCRegular"/>
              </a:rPr>
              <a:t>?</a:t>
            </a:r>
            <a:r>
              <a:rPr lang="en-GB" dirty="0" smtClean="0"/>
              <a:t/>
            </a:r>
            <a:br>
              <a:rPr lang="en-GB" dirty="0" smtClean="0"/>
            </a:br>
            <a:r>
              <a:rPr lang="en-GB" sz="2400" dirty="0" smtClean="0">
                <a:solidFill>
                  <a:schemeClr val="tx1"/>
                </a:solidFill>
              </a:rPr>
              <a:t>Protection</a:t>
            </a:r>
            <a:endParaRPr lang="en-GB" sz="2400" dirty="0">
              <a:solidFill>
                <a:schemeClr val="tx1"/>
              </a:solidFill>
            </a:endParaRPr>
          </a:p>
        </p:txBody>
      </p:sp>
      <p:sp>
        <p:nvSpPr>
          <p:cNvPr id="3" name="Content Placeholder 2"/>
          <p:cNvSpPr>
            <a:spLocks noGrp="1"/>
          </p:cNvSpPr>
          <p:nvPr>
            <p:ph idx="1"/>
          </p:nvPr>
        </p:nvSpPr>
        <p:spPr/>
        <p:txBody>
          <a:bodyPr/>
          <a:lstStyle/>
          <a:p>
            <a:r>
              <a:rPr lang="en-GB" dirty="0"/>
              <a:t>﻿﻿﻿Recognise and report dangerous, abusive, discriminatory or exploitative behaviour and practice</a:t>
            </a:r>
          </a:p>
          <a:p>
            <a:r>
              <a:rPr lang="en-GB" dirty="0"/>
              <a:t>Act in response to immediate risk to </a:t>
            </a:r>
            <a:r>
              <a:rPr lang="en-GB" dirty="0" smtClean="0"/>
              <a:t> </a:t>
            </a:r>
            <a:r>
              <a:rPr lang="en-GB" dirty="0"/>
              <a:t>vulnerable </a:t>
            </a:r>
            <a:r>
              <a:rPr lang="en-GB" dirty="0" smtClean="0"/>
              <a:t>children </a:t>
            </a:r>
          </a:p>
          <a:p>
            <a:r>
              <a:rPr lang="en-GB" dirty="0" smtClean="0"/>
              <a:t>Recognise </a:t>
            </a:r>
            <a:r>
              <a:rPr lang="en-GB" dirty="0"/>
              <a:t>signs and symptoms of abuse and report your concerns</a:t>
            </a:r>
          </a:p>
          <a:p>
            <a:r>
              <a:rPr lang="en-GB" dirty="0"/>
              <a:t>Take action if concerns are ongoing, e.g. follow whistle blowing procedures if in place</a:t>
            </a:r>
          </a:p>
          <a:p>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2280"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0031028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2700" dirty="0"/>
              <a:t>Local statistics- Children in need March 2016</a:t>
            </a:r>
            <a:r>
              <a:rPr lang="en-GB" sz="5400" dirty="0">
                <a:solidFill>
                  <a:schemeClr val="bg2">
                    <a:lumMod val="25000"/>
                  </a:schemeClr>
                </a:solidFill>
              </a:rPr>
              <a:t/>
            </a:r>
            <a:br>
              <a:rPr lang="en-GB" sz="5400" dirty="0">
                <a:solidFill>
                  <a:schemeClr val="bg2">
                    <a:lumMod val="25000"/>
                  </a:schemeClr>
                </a:solidFill>
              </a:rPr>
            </a:br>
            <a:endParaRPr lang="en-GB" dirty="0"/>
          </a:p>
        </p:txBody>
      </p:sp>
      <p:pic>
        <p:nvPicPr>
          <p:cNvPr id="10262" name="Picture 61" descr="[Collaps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60" name="Picture 63" descr="[Filt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9" name="Picture 64" desc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8" name="Picture 65"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7" name="Picture 66" descr="[Collaps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6" name="Picture 67" descr="[Filte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5" name="Picture 68" desc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4" name="Picture 69" desc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3" name="Picture 70"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2" name="Picture 71" descr="[Collaps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1" name="Picture 72"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50" name="Picture 73"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9" name="Picture 74"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8" name="Picture 75"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7" name="Picture 76"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6" name="Picture 77"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5" name="Picture 78" descr="Click here to sort"/>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945174" y="1919288"/>
            <a:ext cx="176826" cy="123825"/>
          </a:xfrm>
          <a:prstGeom prst="rect">
            <a:avLst/>
          </a:prstGeom>
          <a:noFill/>
          <a:extLst>
            <a:ext uri="{909E8E84-426E-40DD-AFC4-6F175D3DCCD1}">
              <a14:hiddenFill xmlns:a14="http://schemas.microsoft.com/office/drawing/2010/main" xmlns="">
                <a:solidFill>
                  <a:srgbClr val="FFFFFF"/>
                </a:solidFill>
              </a14:hiddenFill>
            </a:ext>
          </a:extLst>
        </p:spPr>
      </p:pic>
      <p:pic>
        <p:nvPicPr>
          <p:cNvPr id="10241" name="Picture 82" descr="[Collapse]"/>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961006" y="1919288"/>
            <a:ext cx="68106" cy="9525"/>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6" name="Object 5"/>
          <p:cNvGraphicFramePr>
            <a:graphicFrameLocks noChangeAspect="1"/>
          </p:cNvGraphicFramePr>
          <p:nvPr>
            <p:extLst>
              <p:ext uri="{D42A27DB-BD31-4B8C-83A1-F6EECF244321}">
                <p14:modId xmlns:p14="http://schemas.microsoft.com/office/powerpoint/2010/main" xmlns="" val="3030500104"/>
              </p:ext>
            </p:extLst>
          </p:nvPr>
        </p:nvGraphicFramePr>
        <p:xfrm>
          <a:off x="30163" y="1268760"/>
          <a:ext cx="9085262" cy="4885978"/>
        </p:xfrm>
        <a:graphic>
          <a:graphicData uri="http://schemas.openxmlformats.org/presentationml/2006/ole">
            <p:oleObj spid="_x0000_s10263" name="Document" r:id="rId5" imgW="9084493" imgH="5451813" progId="Word.Document.12">
              <p:embed/>
            </p:oleObj>
          </a:graphicData>
        </a:graphic>
      </p:graphicFrame>
    </p:spTree>
    <p:extLst>
      <p:ext uri="{BB962C8B-B14F-4D97-AF65-F5344CB8AC3E}">
        <p14:creationId xmlns:p14="http://schemas.microsoft.com/office/powerpoint/2010/main" xmlns="" val="382076029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4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2280" y="5875694"/>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TextBox 3"/>
          <p:cNvSpPr txBox="1"/>
          <p:nvPr/>
        </p:nvSpPr>
        <p:spPr>
          <a:xfrm>
            <a:off x="1331640" y="642918"/>
            <a:ext cx="6480720" cy="707886"/>
          </a:xfrm>
          <a:prstGeom prst="rect">
            <a:avLst/>
          </a:prstGeom>
          <a:noFill/>
        </p:spPr>
        <p:txBody>
          <a:bodyPr wrap="square" rtlCol="0">
            <a:spAutoFit/>
          </a:bodyPr>
          <a:lstStyle/>
          <a:p>
            <a:pPr algn="ctr"/>
            <a:r>
              <a:rPr lang="en-GB" sz="4000" b="1" dirty="0" smtClean="0">
                <a:latin typeface="NSPCCRegular"/>
              </a:rPr>
              <a:t>Local Statistics</a:t>
            </a:r>
            <a:endParaRPr lang="en-GB" sz="4000" b="1" dirty="0">
              <a:latin typeface="NSPCCRegular"/>
            </a:endParaRPr>
          </a:p>
        </p:txBody>
      </p:sp>
      <p:sp>
        <p:nvSpPr>
          <p:cNvPr id="8" name="TextBox 7"/>
          <p:cNvSpPr txBox="1"/>
          <p:nvPr/>
        </p:nvSpPr>
        <p:spPr>
          <a:xfrm>
            <a:off x="1071538" y="1357298"/>
            <a:ext cx="7500990" cy="3724096"/>
          </a:xfrm>
          <a:prstGeom prst="rect">
            <a:avLst/>
          </a:prstGeom>
          <a:noFill/>
        </p:spPr>
        <p:txBody>
          <a:bodyPr wrap="square" rtlCol="0">
            <a:spAutoFit/>
          </a:bodyPr>
          <a:lstStyle/>
          <a:p>
            <a:r>
              <a:rPr lang="en-GB" sz="2800" b="1" dirty="0" smtClean="0"/>
              <a:t>Over 3,000 children in Wales were identified as needing protection from abuse in 2016</a:t>
            </a:r>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a:p>
            <a:endParaRPr lang="en-GB" u="sng" dirty="0" smtClean="0"/>
          </a:p>
        </p:txBody>
      </p:sp>
      <p:pic>
        <p:nvPicPr>
          <p:cNvPr id="132098" name="Picture 2" descr="People"/>
          <p:cNvPicPr>
            <a:picLocks noChangeAspect="1" noChangeArrowheads="1"/>
          </p:cNvPicPr>
          <p:nvPr/>
        </p:nvPicPr>
        <p:blipFill>
          <a:blip r:embed="rId3"/>
          <a:srcRect/>
          <a:stretch>
            <a:fillRect/>
          </a:stretch>
        </p:blipFill>
        <p:spPr bwMode="auto">
          <a:xfrm>
            <a:off x="4857752" y="2357430"/>
            <a:ext cx="3810000" cy="2143125"/>
          </a:xfrm>
          <a:prstGeom prst="rect">
            <a:avLst/>
          </a:prstGeom>
          <a:noFill/>
        </p:spPr>
      </p:pic>
      <p:sp>
        <p:nvSpPr>
          <p:cNvPr id="9" name="TextBox 8"/>
          <p:cNvSpPr txBox="1"/>
          <p:nvPr/>
        </p:nvSpPr>
        <p:spPr>
          <a:xfrm>
            <a:off x="1285852" y="2643182"/>
            <a:ext cx="3643338" cy="3539430"/>
          </a:xfrm>
          <a:prstGeom prst="rect">
            <a:avLst/>
          </a:prstGeom>
          <a:noFill/>
        </p:spPr>
        <p:txBody>
          <a:bodyPr wrap="square" rtlCol="0">
            <a:spAutoFit/>
          </a:bodyPr>
          <a:lstStyle/>
          <a:p>
            <a:r>
              <a:rPr lang="en-GB" sz="2400" b="1" dirty="0" smtClean="0"/>
              <a:t>3,060 children were on child protection registers in Wales at 31 March 2016.</a:t>
            </a:r>
          </a:p>
          <a:p>
            <a:r>
              <a:rPr lang="en-GB" sz="2400" b="1" dirty="0" smtClean="0"/>
              <a:t>These figures represent children identified and assessed as being at risk of significant harm</a:t>
            </a:r>
            <a:r>
              <a:rPr lang="en-GB" sz="2400" dirty="0" smtClean="0"/>
              <a:t>.</a:t>
            </a:r>
          </a:p>
          <a:p>
            <a:endParaRPr lang="en-GB" sz="1600" dirty="0" smtClean="0"/>
          </a:p>
          <a:p>
            <a:r>
              <a:rPr lang="en-GB" sz="1600" dirty="0" smtClean="0"/>
              <a:t>(NSPCC,2017)</a:t>
            </a:r>
            <a:endParaRPr lang="en-GB" sz="1600" dirty="0"/>
          </a:p>
        </p:txBody>
      </p:sp>
    </p:spTree>
    <p:extLst>
      <p:ext uri="{BB962C8B-B14F-4D97-AF65-F5344CB8AC3E}">
        <p14:creationId xmlns:p14="http://schemas.microsoft.com/office/powerpoint/2010/main" xmlns="" val="291044375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9"/>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092280" y="5875694"/>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31074" name="Picture 2" descr="https://www.nspcc.org.uk/globalassets/for-go-live-images/illustration/people-1-man-1-child.png?width=400&amp;mode=crop&amp;anchor=middlecenter"/>
          <p:cNvPicPr>
            <a:picLocks noChangeAspect="1" noChangeArrowheads="1"/>
          </p:cNvPicPr>
          <p:nvPr/>
        </p:nvPicPr>
        <p:blipFill>
          <a:blip r:embed="rId3"/>
          <a:srcRect/>
          <a:stretch>
            <a:fillRect/>
          </a:stretch>
        </p:blipFill>
        <p:spPr bwMode="auto">
          <a:xfrm>
            <a:off x="4929190" y="857232"/>
            <a:ext cx="3810000" cy="2143125"/>
          </a:xfrm>
          <a:prstGeom prst="rect">
            <a:avLst/>
          </a:prstGeom>
          <a:noFill/>
        </p:spPr>
      </p:pic>
      <p:sp>
        <p:nvSpPr>
          <p:cNvPr id="9" name="TextBox 8"/>
          <p:cNvSpPr txBox="1"/>
          <p:nvPr/>
        </p:nvSpPr>
        <p:spPr>
          <a:xfrm>
            <a:off x="428596" y="571480"/>
            <a:ext cx="4214842" cy="4154984"/>
          </a:xfrm>
          <a:prstGeom prst="rect">
            <a:avLst/>
          </a:prstGeom>
          <a:solidFill>
            <a:schemeClr val="accent2"/>
          </a:solidFill>
        </p:spPr>
        <p:txBody>
          <a:bodyPr wrap="square" rtlCol="0">
            <a:spAutoFit/>
          </a:bodyPr>
          <a:lstStyle/>
          <a:p>
            <a:r>
              <a:rPr lang="en-GB" sz="2400" b="1" dirty="0" smtClean="0"/>
              <a:t>Nearly 19,000 children received support from children's services in Wales in </a:t>
            </a:r>
            <a:r>
              <a:rPr lang="en-GB" sz="2400" b="1" dirty="0" smtClean="0"/>
              <a:t>2016.</a:t>
            </a:r>
          </a:p>
          <a:p>
            <a:r>
              <a:rPr lang="en-GB" sz="2400" b="1" dirty="0" smtClean="0"/>
              <a:t>There were 18,990 children assessed as "children in need" at 31 March 2016. This means they receive some kind of support from children's </a:t>
            </a:r>
            <a:r>
              <a:rPr lang="en-GB" sz="2400" b="1" dirty="0" smtClean="0"/>
              <a:t>services.</a:t>
            </a:r>
          </a:p>
          <a:p>
            <a:endParaRPr lang="en-GB" sz="2400" b="1" dirty="0"/>
          </a:p>
        </p:txBody>
      </p:sp>
      <p:sp>
        <p:nvSpPr>
          <p:cNvPr id="10" name="TextBox 9"/>
          <p:cNvSpPr txBox="1"/>
          <p:nvPr/>
        </p:nvSpPr>
        <p:spPr>
          <a:xfrm>
            <a:off x="5286380" y="3714752"/>
            <a:ext cx="3571900" cy="2246769"/>
          </a:xfrm>
          <a:prstGeom prst="rect">
            <a:avLst/>
          </a:prstGeom>
          <a:solidFill>
            <a:srgbClr val="00B050"/>
          </a:solidFill>
        </p:spPr>
        <p:txBody>
          <a:bodyPr wrap="square" rtlCol="0">
            <a:spAutoFit/>
          </a:bodyPr>
          <a:lstStyle/>
          <a:p>
            <a:r>
              <a:rPr lang="en-GB" sz="2800" b="1" dirty="0" smtClean="0"/>
              <a:t>Neglect is the most common reason for taking child protection action in Wales</a:t>
            </a:r>
            <a:endParaRPr lang="en-GB" sz="2800" b="1" dirty="0"/>
          </a:p>
        </p:txBody>
      </p:sp>
      <p:sp>
        <p:nvSpPr>
          <p:cNvPr id="11" name="TextBox 10"/>
          <p:cNvSpPr txBox="1"/>
          <p:nvPr/>
        </p:nvSpPr>
        <p:spPr>
          <a:xfrm>
            <a:off x="642910" y="4786322"/>
            <a:ext cx="4214842" cy="1938992"/>
          </a:xfrm>
          <a:prstGeom prst="rect">
            <a:avLst/>
          </a:prstGeom>
          <a:solidFill>
            <a:schemeClr val="bg2">
              <a:lumMod val="75000"/>
            </a:schemeClr>
          </a:solidFill>
        </p:spPr>
        <p:txBody>
          <a:bodyPr wrap="square" rtlCol="0">
            <a:spAutoFit/>
          </a:bodyPr>
          <a:lstStyle/>
          <a:p>
            <a:r>
              <a:rPr lang="en-GB" sz="2400" b="1" dirty="0" smtClean="0"/>
              <a:t>Recorded sexual offences against children under 16have increased by25% in Wales since 2014/15</a:t>
            </a:r>
            <a:endParaRPr lang="en-GB" sz="2400" b="1" dirty="0"/>
          </a:p>
        </p:txBody>
      </p:sp>
    </p:spTree>
    <p:extLst>
      <p:ext uri="{BB962C8B-B14F-4D97-AF65-F5344CB8AC3E}">
        <p14:creationId xmlns:p14="http://schemas.microsoft.com/office/powerpoint/2010/main" xmlns="" val="148817098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p:txBody>
          <a:bodyPr/>
          <a:lstStyle/>
          <a:p>
            <a:pPr algn="ctr" eaLnBrk="1" hangingPunct="1"/>
            <a:r>
              <a:rPr lang="en-GB" altLang="en-US" b="1" dirty="0" smtClean="0">
                <a:solidFill>
                  <a:schemeClr val="tx1"/>
                </a:solidFill>
                <a:latin typeface="NSPCCRegular"/>
              </a:rPr>
              <a:t>Final thoughts</a:t>
            </a:r>
          </a:p>
        </p:txBody>
      </p:sp>
      <p:sp>
        <p:nvSpPr>
          <p:cNvPr id="74757" name="Rectangle 3"/>
          <p:cNvSpPr>
            <a:spLocks noGrp="1" noChangeArrowheads="1"/>
          </p:cNvSpPr>
          <p:nvPr>
            <p:ph idx="1"/>
          </p:nvPr>
        </p:nvSpPr>
        <p:spPr/>
        <p:txBody>
          <a:bodyPr/>
          <a:lstStyle/>
          <a:p>
            <a:pPr eaLnBrk="1" hangingPunct="1">
              <a:lnSpc>
                <a:spcPct val="80000"/>
              </a:lnSpc>
              <a:buFontTx/>
              <a:buNone/>
            </a:pPr>
            <a:endParaRPr lang="en-GB" altLang="en-US" sz="2800" dirty="0" smtClean="0"/>
          </a:p>
          <a:p>
            <a:pPr eaLnBrk="1" hangingPunct="1">
              <a:lnSpc>
                <a:spcPct val="80000"/>
              </a:lnSpc>
              <a:buFontTx/>
              <a:buNone/>
            </a:pPr>
            <a:endParaRPr lang="en-GB" altLang="en-US" sz="2800" dirty="0" smtClean="0"/>
          </a:p>
          <a:p>
            <a:pPr eaLnBrk="1" hangingPunct="1">
              <a:lnSpc>
                <a:spcPct val="80000"/>
              </a:lnSpc>
              <a:buFontTx/>
              <a:buNone/>
            </a:pPr>
            <a:endParaRPr lang="en-GB" altLang="en-US" sz="2800" dirty="0" smtClean="0"/>
          </a:p>
          <a:p>
            <a:pPr algn="ctr" eaLnBrk="1" hangingPunct="1">
              <a:lnSpc>
                <a:spcPct val="80000"/>
              </a:lnSpc>
              <a:buFontTx/>
              <a:buNone/>
            </a:pPr>
            <a:r>
              <a:rPr lang="en-GB" altLang="en-US" sz="3600" b="1" dirty="0" smtClean="0">
                <a:latin typeface="Arial" pitchFamily="34" charset="0"/>
              </a:rPr>
              <a:t>‘Safeguarding is everyone’s responsibility’</a:t>
            </a:r>
          </a:p>
          <a:p>
            <a:pPr lvl="0" algn="r" eaLnBrk="1" hangingPunct="1">
              <a:lnSpc>
                <a:spcPct val="80000"/>
              </a:lnSpc>
              <a:buNone/>
            </a:pPr>
            <a:r>
              <a:rPr lang="en-GB" altLang="en-US" sz="1600" i="1" dirty="0">
                <a:solidFill>
                  <a:srgbClr val="000000"/>
                </a:solidFill>
                <a:latin typeface="Arial" pitchFamily="34" charset="0"/>
              </a:rPr>
              <a:t>:(Children Act 2004)</a:t>
            </a:r>
          </a:p>
          <a:p>
            <a:pPr algn="ctr" eaLnBrk="1" hangingPunct="1">
              <a:lnSpc>
                <a:spcPct val="80000"/>
              </a:lnSpc>
              <a:buFontTx/>
              <a:buNone/>
            </a:pPr>
            <a:endParaRPr lang="en-GB" altLang="en-US" sz="3600" b="1" dirty="0" smtClean="0">
              <a:latin typeface="Arial" pitchFamily="34" charset="0"/>
            </a:endParaRPr>
          </a:p>
          <a:p>
            <a:pPr algn="ctr" eaLnBrk="1" hangingPunct="1">
              <a:lnSpc>
                <a:spcPct val="80000"/>
              </a:lnSpc>
              <a:buFontTx/>
              <a:buNone/>
            </a:pPr>
            <a:endParaRPr lang="en-GB" altLang="en-US" sz="2800" b="1" dirty="0" smtClean="0">
              <a:latin typeface="Arial" pitchFamily="34" charset="0"/>
            </a:endParaRPr>
          </a:p>
          <a:p>
            <a:pPr algn="ctr" eaLnBrk="1" hangingPunct="1">
              <a:lnSpc>
                <a:spcPct val="80000"/>
              </a:lnSpc>
              <a:buFontTx/>
              <a:buNone/>
            </a:pPr>
            <a:endParaRPr lang="en-GB" altLang="en-US" sz="1200" dirty="0" smtClean="0"/>
          </a:p>
          <a:p>
            <a:pPr algn="ctr" eaLnBrk="1" hangingPunct="1">
              <a:lnSpc>
                <a:spcPct val="80000"/>
              </a:lnSpc>
              <a:buFontTx/>
              <a:buNone/>
            </a:pPr>
            <a:endParaRPr lang="en-GB" altLang="en-US" sz="1200" dirty="0" smtClean="0"/>
          </a:p>
          <a:p>
            <a:pPr algn="ctr" eaLnBrk="1" hangingPunct="1">
              <a:lnSpc>
                <a:spcPct val="80000"/>
              </a:lnSpc>
              <a:buFontTx/>
              <a:buNone/>
            </a:pPr>
            <a:endParaRPr lang="en-GB" altLang="en-US" sz="1200" dirty="0" smtClean="0"/>
          </a:p>
          <a:p>
            <a:pPr algn="r" eaLnBrk="1" hangingPunct="1">
              <a:lnSpc>
                <a:spcPct val="80000"/>
              </a:lnSpc>
              <a:buFontTx/>
              <a:buNone/>
            </a:pPr>
            <a:r>
              <a:rPr lang="en-GB" altLang="en-US" sz="1600" i="1" dirty="0" smtClean="0">
                <a:latin typeface="Arial" pitchFamily="34" charset="0"/>
              </a:rPr>
              <a:t>:</a:t>
            </a:r>
          </a:p>
        </p:txBody>
      </p:sp>
      <p:sp>
        <p:nvSpPr>
          <p:cNvPr id="6" name="Rectangle 6"/>
          <p:cNvSpPr>
            <a:spLocks noGrp="1" noChangeArrowheads="1"/>
          </p:cNvSpPr>
          <p:nvPr>
            <p:ph type="sldNum" sz="quarter" idx="12"/>
          </p:nvPr>
        </p:nvSpPr>
        <p:spPr/>
        <p:txBody>
          <a:bodyPr/>
          <a:lstStyle/>
          <a:p>
            <a:pPr>
              <a:defRPr/>
            </a:pPr>
            <a:fld id="{56785120-99A5-48E6-AC8B-A2D76FFD7C93}" type="slidenum">
              <a:rPr lang="en-GB">
                <a:solidFill>
                  <a:srgbClr val="000000"/>
                </a:solidFill>
              </a:rPr>
              <a:pPr>
                <a:defRPr/>
              </a:pPr>
              <a:t>75</a:t>
            </a:fld>
            <a:endParaRPr lang="en-GB" dirty="0">
              <a:solidFill>
                <a:srgbClr val="000000"/>
              </a:solidFill>
            </a:endParaRPr>
          </a:p>
        </p:txBody>
      </p:sp>
      <p:sp>
        <p:nvSpPr>
          <p:cNvPr id="87041" name="Slide Number Placeholder 5"/>
          <p:cNvSpPr txBox="1">
            <a:spLocks noGrp="1"/>
          </p:cNvSpPr>
          <p:nvPr/>
        </p:nvSpPr>
        <p:spPr bwMode="auto">
          <a:xfrm>
            <a:off x="5220072" y="6310312"/>
            <a:ext cx="1905000" cy="457200"/>
          </a:xfrm>
          <a:prstGeom prst="rect">
            <a:avLst/>
          </a:prstGeom>
          <a:noFill/>
          <a:ln>
            <a:miter lim="800000"/>
            <a:headEnd/>
            <a:tailEnd/>
          </a:ln>
        </p:spPr>
        <p:txBody>
          <a:bodyPr/>
          <a:lstStyle/>
          <a:p>
            <a:pPr algn="r">
              <a:defRPr/>
            </a:pPr>
            <a:fld id="{749DF0C3-E193-4B96-8A5D-1E0DC117C9AD}" type="slidenum">
              <a:rPr lang="en-GB" sz="1400">
                <a:solidFill>
                  <a:srgbClr val="000000"/>
                </a:solidFill>
                <a:latin typeface="Times New Roman"/>
                <a:cs typeface="+mn-cs"/>
              </a:rPr>
              <a:pPr algn="r">
                <a:defRPr/>
              </a:pPr>
              <a:t>75</a:t>
            </a:fld>
            <a:endParaRPr lang="en-GB" sz="1400" dirty="0">
              <a:solidFill>
                <a:srgbClr val="000000"/>
              </a:solidFill>
              <a:latin typeface="Times New Roman"/>
              <a:cs typeface="+mn-cs"/>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60232" y="5949280"/>
            <a:ext cx="2381051"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8683678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52737"/>
            <a:ext cx="8229600" cy="5271864"/>
          </a:xfrm>
        </p:spPr>
        <p:txBody>
          <a:bodyPr/>
          <a:lstStyle/>
          <a:p>
            <a:r>
              <a:rPr lang="en-GB" sz="4000" dirty="0" smtClean="0">
                <a:latin typeface="NSPCCRegular"/>
              </a:rPr>
              <a:t>Thank you for attending.</a:t>
            </a:r>
          </a:p>
          <a:p>
            <a:endParaRPr lang="en-GB" sz="4000" dirty="0">
              <a:latin typeface="NSPCCRegular"/>
            </a:endParaRPr>
          </a:p>
          <a:p>
            <a:r>
              <a:rPr lang="en-GB" sz="4000" dirty="0" smtClean="0">
                <a:latin typeface="NSPCCRegular"/>
              </a:rPr>
              <a:t>Please complete the training evaluation before you leave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236296" y="5949280"/>
            <a:ext cx="1804987" cy="6461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535542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80729"/>
            <a:ext cx="8229600" cy="5343872"/>
          </a:xfrm>
        </p:spPr>
        <p:txBody>
          <a:bodyPr/>
          <a:lstStyle/>
          <a:p>
            <a:r>
              <a:rPr lang="en-GB" sz="3200" b="1" dirty="0"/>
              <a:t>Everyone</a:t>
            </a:r>
            <a:r>
              <a:rPr lang="en-GB" sz="3200" dirty="0"/>
              <a:t> has a responsibility to keep children and young people safe</a:t>
            </a:r>
          </a:p>
          <a:p>
            <a:r>
              <a:rPr lang="en-GB" sz="3200" dirty="0"/>
              <a:t>All organisations that come into contact with children should have specific safeguarding policies and procedures in place. This includes voluntary and community organisations, faith groups, private sector providers, as well as schools, hospitals and sports clubs</a:t>
            </a:r>
          </a:p>
          <a:p>
            <a:endParaRPr lang="en-GB" dirty="0"/>
          </a:p>
        </p:txBody>
      </p:sp>
    </p:spTree>
    <p:extLst>
      <p:ext uri="{BB962C8B-B14F-4D97-AF65-F5344CB8AC3E}">
        <p14:creationId xmlns:p14="http://schemas.microsoft.com/office/powerpoint/2010/main" xmlns="" val="40436044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765175"/>
            <a:ext cx="8229600" cy="647601"/>
          </a:xfrm>
        </p:spPr>
        <p:txBody>
          <a:bodyPr/>
          <a:lstStyle/>
          <a:p>
            <a:pPr algn="ctr"/>
            <a:r>
              <a:rPr lang="en-US" altLang="en-US" sz="3600" dirty="0" smtClean="0">
                <a:solidFill>
                  <a:schemeClr val="tx1"/>
                </a:solidFill>
                <a:latin typeface="NSPCCRegular"/>
              </a:rPr>
              <a:t>Activity</a:t>
            </a:r>
          </a:p>
        </p:txBody>
      </p:sp>
      <p:sp>
        <p:nvSpPr>
          <p:cNvPr id="3" name="Content Placeholder 2"/>
          <p:cNvSpPr>
            <a:spLocks noGrp="1"/>
          </p:cNvSpPr>
          <p:nvPr>
            <p:ph idx="1"/>
          </p:nvPr>
        </p:nvSpPr>
        <p:spPr>
          <a:xfrm>
            <a:off x="457200" y="1700809"/>
            <a:ext cx="8229600" cy="4536504"/>
          </a:xfrm>
        </p:spPr>
        <p:txBody>
          <a:bodyPr>
            <a:normAutofit/>
          </a:bodyPr>
          <a:lstStyle/>
          <a:p>
            <a:pPr>
              <a:lnSpc>
                <a:spcPct val="80000"/>
              </a:lnSpc>
              <a:buFont typeface="Wingdings 2" pitchFamily="18" charset="2"/>
              <a:buNone/>
              <a:defRPr/>
            </a:pPr>
            <a:r>
              <a:rPr lang="en-GB" sz="2800" b="1" dirty="0" smtClean="0"/>
              <a:t>Individually:</a:t>
            </a:r>
          </a:p>
          <a:p>
            <a:pPr marL="457200" indent="-457200">
              <a:lnSpc>
                <a:spcPct val="80000"/>
              </a:lnSpc>
              <a:defRPr/>
            </a:pPr>
            <a:r>
              <a:rPr lang="en-GB" sz="2800" dirty="0" smtClean="0"/>
              <a:t>Write down a </a:t>
            </a:r>
            <a:r>
              <a:rPr lang="en-GB" sz="2800" b="1" dirty="0" smtClean="0"/>
              <a:t>short</a:t>
            </a:r>
            <a:r>
              <a:rPr lang="en-GB" sz="2800" dirty="0" smtClean="0"/>
              <a:t> definition of ‘safeguarding’</a:t>
            </a:r>
          </a:p>
          <a:p>
            <a:pPr marL="457200" indent="-457200">
              <a:lnSpc>
                <a:spcPct val="80000"/>
              </a:lnSpc>
              <a:defRPr/>
            </a:pPr>
            <a:r>
              <a:rPr lang="en-GB" sz="2800" dirty="0" smtClean="0"/>
              <a:t>Write down a </a:t>
            </a:r>
            <a:r>
              <a:rPr lang="en-GB" sz="2800" b="1" dirty="0" smtClean="0"/>
              <a:t>short </a:t>
            </a:r>
            <a:r>
              <a:rPr lang="en-GB" sz="2800" dirty="0" smtClean="0"/>
              <a:t>definition of ‘child abuse’</a:t>
            </a:r>
          </a:p>
          <a:p>
            <a:pPr marL="457200" indent="-457200">
              <a:lnSpc>
                <a:spcPct val="80000"/>
              </a:lnSpc>
              <a:defRPr/>
            </a:pPr>
            <a:endParaRPr lang="en-GB" sz="2800" dirty="0" smtClean="0"/>
          </a:p>
          <a:p>
            <a:pPr marL="0" indent="0">
              <a:lnSpc>
                <a:spcPct val="80000"/>
              </a:lnSpc>
              <a:buFont typeface="Wingdings 2" pitchFamily="18" charset="2"/>
              <a:buNone/>
              <a:defRPr/>
            </a:pPr>
            <a:r>
              <a:rPr lang="en-GB" sz="2800" b="1" dirty="0" smtClean="0"/>
              <a:t>In small groups:</a:t>
            </a:r>
          </a:p>
          <a:p>
            <a:pPr>
              <a:lnSpc>
                <a:spcPct val="80000"/>
              </a:lnSpc>
              <a:defRPr/>
            </a:pPr>
            <a:r>
              <a:rPr lang="en-GB" sz="2800" dirty="0"/>
              <a:t>S</a:t>
            </a:r>
            <a:r>
              <a:rPr lang="en-GB" sz="2800" dirty="0" smtClean="0"/>
              <a:t>hare your definitions and agree a </a:t>
            </a:r>
            <a:r>
              <a:rPr lang="en-GB" sz="2800" b="1" dirty="0" smtClean="0"/>
              <a:t>short </a:t>
            </a:r>
            <a:r>
              <a:rPr lang="en-GB" sz="2800" dirty="0" smtClean="0"/>
              <a:t>definition </a:t>
            </a:r>
            <a:br>
              <a:rPr lang="en-GB" sz="2800" dirty="0" smtClean="0"/>
            </a:br>
            <a:r>
              <a:rPr lang="en-GB" sz="2800" dirty="0" smtClean="0"/>
              <a:t>of each to feedback</a:t>
            </a:r>
            <a:endParaRPr lang="en-US" sz="2800" dirty="0" smtClean="0"/>
          </a:p>
          <a:p>
            <a:pPr>
              <a:buFont typeface="Wingdings 2" pitchFamily="18" charset="2"/>
              <a:buNone/>
              <a:defRPr/>
            </a:pPr>
            <a:endParaRPr lang="en-US" dirty="0"/>
          </a:p>
        </p:txBody>
      </p:sp>
      <p:sp>
        <p:nvSpPr>
          <p:cNvPr id="4" name="Slide Number Placeholder 3"/>
          <p:cNvSpPr>
            <a:spLocks noGrp="1"/>
          </p:cNvSpPr>
          <p:nvPr>
            <p:ph type="sldNum" sz="quarter" idx="12"/>
          </p:nvPr>
        </p:nvSpPr>
        <p:spPr/>
        <p:txBody>
          <a:bodyPr/>
          <a:lstStyle/>
          <a:p>
            <a:pPr>
              <a:defRPr/>
            </a:pPr>
            <a:fld id="{4F690288-4151-49FF-8DED-8D4AACED49AA}" type="slidenum">
              <a:rPr lang="en-US" smtClean="0"/>
              <a:pPr>
                <a:defRPr/>
              </a:pPr>
              <a:t>9</a:t>
            </a:fld>
            <a:endParaRPr lang="en-US"/>
          </a:p>
        </p:txBody>
      </p:sp>
      <p:pic>
        <p:nvPicPr>
          <p:cNvPr id="15365" name="Picture 6" descr="E:\logo.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164388" y="6021388"/>
            <a:ext cx="1800225"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5|.5|.5|.5|.5|.5|.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feguarding course level 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2135</TotalTime>
  <Words>4152</Words>
  <Application>Microsoft Office PowerPoint</Application>
  <PresentationFormat>On-screen Show (4:3)</PresentationFormat>
  <Paragraphs>674</Paragraphs>
  <Slides>76</Slides>
  <Notes>31</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76</vt:i4>
      </vt:variant>
    </vt:vector>
  </HeadingPairs>
  <TitlesOfParts>
    <vt:vector size="80" baseType="lpstr">
      <vt:lpstr>safeguarding course level 3</vt:lpstr>
      <vt:lpstr>Clip</vt:lpstr>
      <vt:lpstr>Organization Chart</vt:lpstr>
      <vt:lpstr>Document</vt:lpstr>
      <vt:lpstr>Slide 1</vt:lpstr>
      <vt:lpstr>Course Agreement</vt:lpstr>
      <vt:lpstr>   Course Aims</vt:lpstr>
      <vt:lpstr>Learning outcomes </vt:lpstr>
      <vt:lpstr> Taking care of ourselves </vt:lpstr>
      <vt:lpstr>  Confidentiality </vt:lpstr>
      <vt:lpstr>Your duty</vt:lpstr>
      <vt:lpstr>Slide 8</vt:lpstr>
      <vt:lpstr>Activity</vt:lpstr>
      <vt:lpstr>What is safeguarding? </vt:lpstr>
      <vt:lpstr>Definition of child abuse and neglect </vt:lpstr>
      <vt:lpstr>Slide 12</vt:lpstr>
      <vt:lpstr>Categories of abuse</vt:lpstr>
      <vt:lpstr>Activity </vt:lpstr>
      <vt:lpstr>PHYSICAL ABUSE</vt:lpstr>
      <vt:lpstr>Common sites for physical abuse</vt:lpstr>
      <vt:lpstr>Signs of Physical Abuse</vt:lpstr>
      <vt:lpstr>Slide 18</vt:lpstr>
      <vt:lpstr>Slide 19</vt:lpstr>
      <vt:lpstr>Slide 20</vt:lpstr>
      <vt:lpstr>Slide 21</vt:lpstr>
      <vt:lpstr>Emotional Abuse</vt:lpstr>
      <vt:lpstr>Neglect</vt:lpstr>
      <vt:lpstr>Sexual Abuse</vt:lpstr>
      <vt:lpstr>Slide 25</vt:lpstr>
      <vt:lpstr>Slide 26</vt:lpstr>
      <vt:lpstr>Slide 27</vt:lpstr>
      <vt:lpstr>Slide 28</vt:lpstr>
      <vt:lpstr>Slide 29</vt:lpstr>
      <vt:lpstr>Slide 30</vt:lpstr>
      <vt:lpstr>Radicalisation</vt:lpstr>
      <vt:lpstr>﻿﻿﻿Activity </vt:lpstr>
      <vt:lpstr>What Stops Children From Telling?</vt:lpstr>
      <vt:lpstr>Who Abuses</vt:lpstr>
      <vt:lpstr>﻿Children and young people specific legislation and guidance</vt:lpstr>
      <vt:lpstr>Children Act 1989/2004</vt:lpstr>
      <vt:lpstr>Children Act 2004</vt:lpstr>
      <vt:lpstr>   All Wales child protection procedures (All Wales Child Protection Procedures Review Group, 2008)</vt:lpstr>
      <vt:lpstr>Slide 39</vt:lpstr>
      <vt:lpstr> United Nations Convention on the Rights of the Child 1989</vt:lpstr>
      <vt:lpstr>Slide 41</vt:lpstr>
      <vt:lpstr>7 Core Aims</vt:lpstr>
      <vt:lpstr>Social Services and Well-being (Wales) Act 2014 </vt:lpstr>
      <vt:lpstr>Update Social Services Well-being Act (Wales) 2014</vt:lpstr>
      <vt:lpstr>Slide 45</vt:lpstr>
      <vt:lpstr>Your duty to report FGM</vt:lpstr>
      <vt:lpstr>Counter Terrorism Act (2015)</vt:lpstr>
      <vt:lpstr>Slide 48</vt:lpstr>
      <vt:lpstr>Slide 49</vt:lpstr>
      <vt:lpstr>﻿Key agencies include</vt:lpstr>
      <vt:lpstr>﻿Additional legislation</vt:lpstr>
      <vt:lpstr>﻿Activity - Case reviews </vt:lpstr>
      <vt:lpstr>Slide 53</vt:lpstr>
      <vt:lpstr>Slide 54</vt:lpstr>
      <vt:lpstr>﻿ Responding to disclosure Activity</vt:lpstr>
      <vt:lpstr>Slide 56</vt:lpstr>
      <vt:lpstr>Allowing Children to Talk &amp; Dealing with Disclosure</vt:lpstr>
      <vt:lpstr>I Think I Should Act Now</vt:lpstr>
      <vt:lpstr>Slide 59</vt:lpstr>
      <vt:lpstr>Duty to Refer</vt:lpstr>
      <vt:lpstr>What to record </vt:lpstr>
      <vt:lpstr>Recording information</vt:lpstr>
      <vt:lpstr>Activity</vt:lpstr>
      <vt:lpstr>How to protect yourselves</vt:lpstr>
      <vt:lpstr>When might you be vulnerable &amp; why?</vt:lpstr>
      <vt:lpstr>﻿Activity  - Whistleblowing</vt:lpstr>
      <vt:lpstr>Whistleblowing what to do:</vt:lpstr>
      <vt:lpstr>Whistleblowing, what not to do:</vt:lpstr>
      <vt:lpstr>﻿Essential steps</vt:lpstr>
      <vt:lpstr>What role do you ?play  Safeguarding</vt:lpstr>
      <vt:lpstr>What role do you play? Protection</vt:lpstr>
      <vt:lpstr>Local statistics- Children in need March 2016 </vt:lpstr>
      <vt:lpstr>Slide 73</vt:lpstr>
      <vt:lpstr>Slide 74</vt:lpstr>
      <vt:lpstr>Final thoughts</vt:lpstr>
      <vt:lpstr>Slide 76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dc:creator>
  <cp:lastModifiedBy>admin</cp:lastModifiedBy>
  <cp:revision>114</cp:revision>
  <dcterms:created xsi:type="dcterms:W3CDTF">2015-02-09T12:59:45Z</dcterms:created>
  <dcterms:modified xsi:type="dcterms:W3CDTF">2017-09-07T09:38:00Z</dcterms:modified>
</cp:coreProperties>
</file>