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8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EA94-80E4-4DB7-9E57-E1B51B657912}" type="datetimeFigureOut">
              <a:rPr lang="en-GB" smtClean="0"/>
              <a:t>20/03/2018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1A-BAB7-42E3-9C1B-E8A5B394AF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415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EA94-80E4-4DB7-9E57-E1B51B657912}" type="datetimeFigureOut">
              <a:rPr lang="en-GB" smtClean="0"/>
              <a:t>20/03/2018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1A-BAB7-42E3-9C1B-E8A5B394AF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172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EA94-80E4-4DB7-9E57-E1B51B657912}" type="datetimeFigureOut">
              <a:rPr lang="en-GB" smtClean="0"/>
              <a:t>20/03/2018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1A-BAB7-42E3-9C1B-E8A5B394AF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31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EA94-80E4-4DB7-9E57-E1B51B657912}" type="datetimeFigureOut">
              <a:rPr lang="en-GB" smtClean="0"/>
              <a:t>20/03/2018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1A-BAB7-42E3-9C1B-E8A5B394AF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5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EA94-80E4-4DB7-9E57-E1B51B657912}" type="datetimeFigureOut">
              <a:rPr lang="en-GB" smtClean="0"/>
              <a:t>20/03/2018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1A-BAB7-42E3-9C1B-E8A5B394AF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6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EA94-80E4-4DB7-9E57-E1B51B657912}" type="datetimeFigureOut">
              <a:rPr lang="en-GB" smtClean="0"/>
              <a:t>20/03/2018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1A-BAB7-42E3-9C1B-E8A5B394AF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19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EA94-80E4-4DB7-9E57-E1B51B657912}" type="datetimeFigureOut">
              <a:rPr lang="en-GB" smtClean="0"/>
              <a:t>20/03/2018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1A-BAB7-42E3-9C1B-E8A5B394AF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099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EA94-80E4-4DB7-9E57-E1B51B657912}" type="datetimeFigureOut">
              <a:rPr lang="en-GB" smtClean="0"/>
              <a:t>20/03/2018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1A-BAB7-42E3-9C1B-E8A5B394AF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05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EA94-80E4-4DB7-9E57-E1B51B657912}" type="datetimeFigureOut">
              <a:rPr lang="en-GB" smtClean="0"/>
              <a:t>20/03/2018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1A-BAB7-42E3-9C1B-E8A5B394AF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23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EA94-80E4-4DB7-9E57-E1B51B657912}" type="datetimeFigureOut">
              <a:rPr lang="en-GB" smtClean="0"/>
              <a:t>20/03/2018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1A-BAB7-42E3-9C1B-E8A5B394AF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69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EA94-80E4-4DB7-9E57-E1B51B657912}" type="datetimeFigureOut">
              <a:rPr lang="en-GB" smtClean="0"/>
              <a:t>20/03/2018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1A-BAB7-42E3-9C1B-E8A5B394AF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82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FEA94-80E4-4DB7-9E57-E1B51B657912}" type="datetimeFigureOut">
              <a:rPr lang="en-GB" smtClean="0"/>
              <a:t>20/03/2018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1F11A-BAB7-42E3-9C1B-E8A5B394AF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75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TWe94D_tqL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D:\business\bs2\product\Productivity.pptx#-1,1,Productivity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www.youtube.com/watch?v=CuLm9anMYz8" TargetMode="External"/><Relationship Id="rId2" Type="http://schemas.openxmlformats.org/officeDocument/2006/relationships/hyperlink" Target="https://www.youtube.com/watch?v=WA5krnTKTHY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l78FNbkjNqg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www.dezeen.com/2013/12/02/amazon-tests-drones-that-could-deliver-packages-in-less-than-30-minute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-FqZEoLe-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ptqfKnTSA4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s://www.youtube.com/watch?v=MAx0qhSe86g&amp;feature=youtu.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FUystJvSvM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KPCSVaCczdE&amp;feature=youtu.be" TargetMode="Externa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0624" y="498764"/>
            <a:ext cx="9144000" cy="1163781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2"/>
              </a:rPr>
              <a:t> </a:t>
            </a:r>
            <a:r>
              <a:rPr lang="en-GB" b="1" dirty="0">
                <a:hlinkClick r:id="rId2"/>
              </a:rPr>
              <a:t>Added </a:t>
            </a:r>
            <a:r>
              <a:rPr lang="en-GB" b="1" dirty="0" smtClean="0">
                <a:hlinkClick r:id="rId2"/>
              </a:rPr>
              <a:t>Value</a:t>
            </a:r>
            <a:br>
              <a:rPr lang="en-GB" b="1" dirty="0" smtClean="0">
                <a:hlinkClick r:id="rId2"/>
              </a:rPr>
            </a:br>
            <a:r>
              <a:rPr lang="en-GB" b="1" dirty="0" smtClean="0">
                <a:hlinkClick r:id="rId2"/>
              </a:rPr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5" y="1557337"/>
            <a:ext cx="8362950" cy="37433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2116" y="1557337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16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16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b="1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Calculation of added value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413163" y="5466916"/>
            <a:ext cx="964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difference between the cost of purchasing raw materials and the price for which the finished good is sold for. </a:t>
            </a:r>
          </a:p>
        </p:txBody>
      </p:sp>
    </p:spTree>
    <p:extLst>
      <p:ext uri="{BB962C8B-B14F-4D97-AF65-F5344CB8AC3E}">
        <p14:creationId xmlns:p14="http://schemas.microsoft.com/office/powerpoint/2010/main" val="6856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type of production used will depend on a number of factors: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product being produced; </a:t>
            </a:r>
          </a:p>
          <a:p>
            <a:r>
              <a:rPr lang="en-GB" dirty="0" smtClean="0"/>
              <a:t>the </a:t>
            </a:r>
            <a:r>
              <a:rPr lang="en-GB" dirty="0"/>
              <a:t>cost of labour; </a:t>
            </a:r>
          </a:p>
          <a:p>
            <a:r>
              <a:rPr lang="en-GB" dirty="0" smtClean="0"/>
              <a:t>the </a:t>
            </a:r>
            <a:r>
              <a:rPr lang="en-GB" dirty="0"/>
              <a:t>cost of capital; </a:t>
            </a:r>
          </a:p>
          <a:p>
            <a:r>
              <a:rPr lang="en-GB" dirty="0" smtClean="0"/>
              <a:t>the </a:t>
            </a:r>
            <a:r>
              <a:rPr lang="en-GB" dirty="0"/>
              <a:t>availability of money for investment; </a:t>
            </a:r>
          </a:p>
          <a:p>
            <a:r>
              <a:rPr lang="en-GB" dirty="0" smtClean="0"/>
              <a:t>technology</a:t>
            </a:r>
            <a:r>
              <a:rPr lang="en-GB" dirty="0"/>
              <a:t>; </a:t>
            </a:r>
          </a:p>
          <a:p>
            <a:r>
              <a:rPr lang="en-GB" dirty="0" smtClean="0"/>
              <a:t>the </a:t>
            </a:r>
            <a:r>
              <a:rPr lang="en-GB" dirty="0"/>
              <a:t>skills of labour; </a:t>
            </a:r>
          </a:p>
          <a:p>
            <a:r>
              <a:rPr lang="en-GB" dirty="0" smtClean="0"/>
              <a:t>the </a:t>
            </a:r>
            <a:r>
              <a:rPr lang="en-GB" dirty="0"/>
              <a:t>size of the market; </a:t>
            </a:r>
          </a:p>
          <a:p>
            <a:r>
              <a:rPr lang="en-GB" dirty="0" smtClean="0"/>
              <a:t>customer </a:t>
            </a:r>
            <a:r>
              <a:rPr lang="en-GB" dirty="0"/>
              <a:t>requirements.</a:t>
            </a:r>
          </a:p>
        </p:txBody>
      </p:sp>
    </p:spTree>
    <p:extLst>
      <p:ext uri="{BB962C8B-B14F-4D97-AF65-F5344CB8AC3E}">
        <p14:creationId xmlns:p14="http://schemas.microsoft.com/office/powerpoint/2010/main" val="913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86633"/>
            <a:ext cx="9144000" cy="923330"/>
          </a:xfr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GB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Productivity</a:t>
            </a:r>
          </a:p>
        </p:txBody>
      </p:sp>
      <p:sp>
        <p:nvSpPr>
          <p:cNvPr id="4" name="Action Button: End 3">
            <a:hlinkClick r:id="rId2" action="ppaction://hlinkpres?slideindex=1&amp;slidetitle=Productivity" highlightClick="1"/>
          </p:cNvPr>
          <p:cNvSpPr/>
          <p:nvPr/>
        </p:nvSpPr>
        <p:spPr>
          <a:xfrm>
            <a:off x="9127958" y="5288486"/>
            <a:ext cx="1540042" cy="72189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51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24" y="316494"/>
            <a:ext cx="9135236" cy="6139439"/>
          </a:xfrm>
        </p:spPr>
      </p:pic>
    </p:spTree>
    <p:extLst>
      <p:ext uri="{BB962C8B-B14F-4D97-AF65-F5344CB8AC3E}">
        <p14:creationId xmlns:p14="http://schemas.microsoft.com/office/powerpoint/2010/main" val="236094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9576" y="272817"/>
            <a:ext cx="7772400" cy="1009852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Technological Change</a:t>
            </a:r>
            <a:endParaRPr lang="en-GB" dirty="0"/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3863752" y="2132857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Mini</a:t>
            </a:r>
          </a:p>
          <a:p>
            <a:endParaRPr lang="en-GB" dirty="0"/>
          </a:p>
        </p:txBody>
      </p:sp>
      <p:pic>
        <p:nvPicPr>
          <p:cNvPr id="5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0646" y="1607575"/>
            <a:ext cx="2910260" cy="254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23114" y="4217489"/>
            <a:ext cx="152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256240" y="34290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Amazon</a:t>
            </a:r>
          </a:p>
        </p:txBody>
      </p:sp>
      <p:sp>
        <p:nvSpPr>
          <p:cNvPr id="8" name="Rectangle 7">
            <a:hlinkClick r:id="rId2"/>
          </p:cNvPr>
          <p:cNvSpPr/>
          <p:nvPr/>
        </p:nvSpPr>
        <p:spPr>
          <a:xfrm>
            <a:off x="945398" y="4385159"/>
            <a:ext cx="350261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hlinkClick r:id="rId6"/>
              </a:rPr>
              <a:t>Retail</a:t>
            </a:r>
            <a:endParaRPr lang="en-US" sz="9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Rectangle 8">
            <a:hlinkClick r:id="rId7"/>
          </p:cNvPr>
          <p:cNvSpPr/>
          <p:nvPr/>
        </p:nvSpPr>
        <p:spPr>
          <a:xfrm>
            <a:off x="2576346" y="5762321"/>
            <a:ext cx="4268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5400" b="0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Physical stores</a:t>
            </a:r>
            <a:endParaRPr lang="en-US" sz="5400" b="0" cap="none" spc="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27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How might added value be increased? </a:t>
            </a:r>
            <a:r>
              <a:rPr lang="en-GB" b="1" dirty="0" smtClean="0"/>
              <a:t>(page2)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Purchasing cheaper raw materials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• </a:t>
            </a:r>
            <a:r>
              <a:rPr lang="en-GB" dirty="0"/>
              <a:t>Improving the efficiency of the production process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• </a:t>
            </a:r>
            <a:r>
              <a:rPr lang="en-GB" dirty="0"/>
              <a:t>Raising the price of the product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• </a:t>
            </a:r>
            <a:r>
              <a:rPr lang="en-GB" dirty="0"/>
              <a:t>Achieving brand status for a product can create added value.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• </a:t>
            </a:r>
            <a:r>
              <a:rPr lang="en-GB" dirty="0"/>
              <a:t>Offering additional services with a product can result in added </a:t>
            </a:r>
            <a:r>
              <a:rPr lang="en-GB" dirty="0" smtClean="0"/>
              <a:t>value</a:t>
            </a:r>
          </a:p>
          <a:p>
            <a:pPr marL="0" indent="0">
              <a:buNone/>
            </a:pPr>
            <a:r>
              <a:rPr lang="en-GB" dirty="0" smtClean="0"/>
              <a:t>• </a:t>
            </a:r>
            <a:r>
              <a:rPr lang="en-GB" dirty="0"/>
              <a:t>Improving customer access or convenience is a well-proven method of adding value. </a:t>
            </a:r>
          </a:p>
        </p:txBody>
      </p:sp>
    </p:spTree>
    <p:extLst>
      <p:ext uri="{BB962C8B-B14F-4D97-AF65-F5344CB8AC3E}">
        <p14:creationId xmlns:p14="http://schemas.microsoft.com/office/powerpoint/2010/main" val="49097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ADD VALUE To Win More Customers &amp; Increase Sales</a:t>
            </a:r>
            <a:endParaRPr lang="en-GB" dirty="0"/>
          </a:p>
        </p:txBody>
      </p:sp>
      <p:pic>
        <p:nvPicPr>
          <p:cNvPr id="4" name="3-FqZEoLe-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71621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5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73180" y="2566737"/>
            <a:ext cx="818147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Production</a:t>
            </a:r>
            <a:endParaRPr lang="en-US" sz="6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814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There </a:t>
            </a:r>
            <a:r>
              <a:rPr lang="en-GB" dirty="0"/>
              <a:t>are three types of production – ways of producing goods.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1927" y="2156349"/>
            <a:ext cx="7853715" cy="346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5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439" t="14593" r="10041" b="7464"/>
          <a:stretch/>
        </p:blipFill>
        <p:spPr>
          <a:xfrm>
            <a:off x="1156104" y="1433331"/>
            <a:ext cx="4497665" cy="2755326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274" y="4368629"/>
            <a:ext cx="5170714" cy="2116546"/>
          </a:xfrm>
          <a:prstGeom prst="rect">
            <a:avLst/>
          </a:prstGeom>
        </p:spPr>
      </p:pic>
      <p:pic>
        <p:nvPicPr>
          <p:cNvPr id="7" name="Picture 6">
            <a:hlinkClick r:id="rId6"/>
          </p:cNvPr>
          <p:cNvPicPr>
            <a:picLocks noChangeAspect="1"/>
          </p:cNvPicPr>
          <p:nvPr/>
        </p:nvPicPr>
        <p:blipFill rotWithShape="1">
          <a:blip r:embed="rId7"/>
          <a:srcRect l="5906" t="27029" r="36784" b="20386"/>
          <a:stretch/>
        </p:blipFill>
        <p:spPr>
          <a:xfrm>
            <a:off x="7026442" y="581890"/>
            <a:ext cx="4419857" cy="2534652"/>
          </a:xfrm>
          <a:prstGeom prst="rect">
            <a:avLst/>
          </a:prstGeom>
        </p:spPr>
      </p:pic>
      <p:pic>
        <p:nvPicPr>
          <p:cNvPr id="5" name="Picture 4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18495" y="3580167"/>
            <a:ext cx="3438442" cy="28897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6274" y="240632"/>
            <a:ext cx="5077326" cy="92333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Consider the following organisations and identify the production method used, advantages and disadvantages and use of technology,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82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Job Production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1"/>
          </a:solidFill>
        </p:spPr>
        <p:txBody>
          <a:bodyPr anchor="t">
            <a:normAutofit/>
          </a:bodyPr>
          <a:lstStyle/>
          <a:p>
            <a:r>
              <a:rPr lang="en-GB" dirty="0" smtClean="0"/>
              <a:t>Advantages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</a:t>
            </a:r>
            <a:r>
              <a:rPr lang="en-GB" dirty="0"/>
              <a:t>Single items, usually to the buyer’s </a:t>
            </a:r>
            <a:r>
              <a:rPr lang="en-GB" dirty="0" smtClean="0"/>
              <a:t>specification</a:t>
            </a:r>
          </a:p>
          <a:p>
            <a:r>
              <a:rPr lang="en-GB" dirty="0" smtClean="0"/>
              <a:t> Produces </a:t>
            </a:r>
            <a:r>
              <a:rPr lang="en-GB" dirty="0"/>
              <a:t>unique products and they are made one at a time </a:t>
            </a:r>
          </a:p>
          <a:p>
            <a:r>
              <a:rPr lang="en-GB" dirty="0"/>
              <a:t> </a:t>
            </a:r>
            <a:r>
              <a:rPr lang="en-GB" dirty="0" smtClean="0"/>
              <a:t>Results </a:t>
            </a:r>
            <a:r>
              <a:rPr lang="en-GB" dirty="0"/>
              <a:t>in high-quality products </a:t>
            </a:r>
            <a:endParaRPr lang="en-GB" dirty="0" smtClean="0"/>
          </a:p>
          <a:p>
            <a:r>
              <a:rPr lang="en-GB" dirty="0" smtClean="0"/>
              <a:t>Employees are highly </a:t>
            </a:r>
            <a:r>
              <a:rPr lang="en-GB" dirty="0"/>
              <a:t>skilled </a:t>
            </a:r>
          </a:p>
          <a:p>
            <a:r>
              <a:rPr lang="en-GB" dirty="0"/>
              <a:t> </a:t>
            </a:r>
            <a:r>
              <a:rPr lang="en-GB" dirty="0" smtClean="0"/>
              <a:t>Interesting </a:t>
            </a:r>
            <a:r>
              <a:rPr lang="en-GB" dirty="0"/>
              <a:t>and challenging jobs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 anchor="t"/>
          <a:lstStyle/>
          <a:p>
            <a:r>
              <a:rPr lang="en-GB" dirty="0" smtClean="0"/>
              <a:t>Disadvantages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Is </a:t>
            </a:r>
            <a:r>
              <a:rPr lang="en-GB" dirty="0"/>
              <a:t>labour-intensive </a:t>
            </a:r>
          </a:p>
          <a:p>
            <a:r>
              <a:rPr lang="en-GB" dirty="0" smtClean="0"/>
              <a:t> Can take a long time to make </a:t>
            </a:r>
            <a:endParaRPr lang="en-GB" dirty="0"/>
          </a:p>
          <a:p>
            <a:r>
              <a:rPr lang="en-GB" dirty="0"/>
              <a:t> Prices of any goods produced are also likely to be a great deal </a:t>
            </a:r>
            <a:r>
              <a:rPr lang="en-GB" dirty="0" smtClean="0"/>
              <a:t>higher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smtClean="0"/>
              <a:t>Skilled </a:t>
            </a:r>
            <a:r>
              <a:rPr lang="en-GB" dirty="0"/>
              <a:t>workers will command higher payments for their time and expertise </a:t>
            </a:r>
          </a:p>
        </p:txBody>
      </p:sp>
    </p:spTree>
    <p:extLst>
      <p:ext uri="{BB962C8B-B14F-4D97-AF65-F5344CB8AC3E}">
        <p14:creationId xmlns:p14="http://schemas.microsoft.com/office/powerpoint/2010/main" val="255585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Batch Production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1"/>
          </a:solidFill>
        </p:spPr>
        <p:txBody>
          <a:bodyPr anchor="t">
            <a:normAutofit/>
          </a:bodyPr>
          <a:lstStyle/>
          <a:p>
            <a:r>
              <a:rPr lang="en-GB" dirty="0" smtClean="0"/>
              <a:t>Advantages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Lower </a:t>
            </a:r>
            <a:r>
              <a:rPr lang="en-GB" dirty="0"/>
              <a:t>unit costs and higher output than job </a:t>
            </a:r>
            <a:r>
              <a:rPr lang="en-GB" dirty="0" smtClean="0"/>
              <a:t>production</a:t>
            </a:r>
          </a:p>
          <a:p>
            <a:r>
              <a:rPr lang="en-GB" dirty="0"/>
              <a:t>Employees are likely to be semi-skilled </a:t>
            </a:r>
            <a:endParaRPr lang="en-GB" dirty="0" smtClean="0"/>
          </a:p>
          <a:p>
            <a:r>
              <a:rPr lang="en-GB" dirty="0" smtClean="0"/>
              <a:t>Use </a:t>
            </a:r>
            <a:r>
              <a:rPr lang="en-GB" dirty="0"/>
              <a:t>the same assets or capital equipment to produce a range of goods </a:t>
            </a:r>
            <a:endParaRPr lang="en-GB" dirty="0" smtClean="0"/>
          </a:p>
          <a:p>
            <a:r>
              <a:rPr lang="en-GB" dirty="0" smtClean="0"/>
              <a:t>Allows </a:t>
            </a:r>
            <a:r>
              <a:rPr lang="en-GB" dirty="0"/>
              <a:t>businesses to aim at niche markets </a:t>
            </a:r>
            <a:endParaRPr lang="en-GB" dirty="0" smtClean="0"/>
          </a:p>
          <a:p>
            <a:r>
              <a:rPr lang="en-GB" dirty="0"/>
              <a:t>S</a:t>
            </a:r>
            <a:r>
              <a:rPr lang="en-GB" dirty="0" smtClean="0"/>
              <a:t>ome </a:t>
            </a:r>
            <a:r>
              <a:rPr lang="en-GB" dirty="0"/>
              <a:t>economies of scale will be gained when compared with job production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 anchor="t"/>
          <a:lstStyle/>
          <a:p>
            <a:r>
              <a:rPr lang="en-GB" dirty="0" smtClean="0"/>
              <a:t>Disadvantages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Time </a:t>
            </a:r>
            <a:r>
              <a:rPr lang="en-GB" dirty="0"/>
              <a:t>is lost when machines have to be reset </a:t>
            </a:r>
            <a:endParaRPr lang="en-GB" dirty="0" smtClean="0"/>
          </a:p>
          <a:p>
            <a:r>
              <a:rPr lang="en-GB" dirty="0" smtClean="0"/>
              <a:t>Business </a:t>
            </a:r>
            <a:r>
              <a:rPr lang="en-GB" dirty="0"/>
              <a:t>may not be equipped to deal with large scale </a:t>
            </a:r>
            <a:r>
              <a:rPr lang="en-GB" dirty="0" smtClean="0"/>
              <a:t>orders</a:t>
            </a:r>
          </a:p>
          <a:p>
            <a:r>
              <a:rPr lang="en-GB" dirty="0" smtClean="0"/>
              <a:t>Batch may not meet quality assurance, financial cost and time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4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Flow Production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1"/>
          </a:solidFill>
        </p:spPr>
        <p:txBody>
          <a:bodyPr anchor="t">
            <a:normAutofit/>
          </a:bodyPr>
          <a:lstStyle/>
          <a:p>
            <a:r>
              <a:rPr lang="en-GB" dirty="0" smtClean="0"/>
              <a:t>Advantages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405614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Allows </a:t>
            </a:r>
            <a:r>
              <a:rPr lang="en-GB" dirty="0"/>
              <a:t>identical products to be made in large volumes </a:t>
            </a:r>
            <a:endParaRPr lang="en-GB" dirty="0" smtClean="0"/>
          </a:p>
          <a:p>
            <a:r>
              <a:rPr lang="en-GB" dirty="0" smtClean="0"/>
              <a:t>Production </a:t>
            </a:r>
            <a:r>
              <a:rPr lang="en-GB" dirty="0"/>
              <a:t>of the products is much faster than job or batch production </a:t>
            </a:r>
            <a:endParaRPr lang="en-GB" dirty="0" smtClean="0"/>
          </a:p>
          <a:p>
            <a:r>
              <a:rPr lang="en-GB" dirty="0"/>
              <a:t>can meet the demand of large quantities </a:t>
            </a:r>
            <a:endParaRPr lang="en-GB" dirty="0" smtClean="0"/>
          </a:p>
          <a:p>
            <a:r>
              <a:rPr lang="en-GB" dirty="0" smtClean="0"/>
              <a:t>Workers can be skilled or unskilled which lowers wages costs</a:t>
            </a:r>
          </a:p>
          <a:p>
            <a:r>
              <a:rPr lang="en-GB" dirty="0"/>
              <a:t>unit costs are low and businesses will benefit from economies of scale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 anchor="t"/>
          <a:lstStyle/>
          <a:p>
            <a:r>
              <a:rPr lang="en-GB" dirty="0" smtClean="0"/>
              <a:t>Disadvantages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often large amounts of capital investment involved through high set-up costs </a:t>
            </a:r>
            <a:endParaRPr lang="en-GB" dirty="0" smtClean="0"/>
          </a:p>
          <a:p>
            <a:r>
              <a:rPr lang="en-GB" dirty="0"/>
              <a:t>machines/robotics can be very expensive </a:t>
            </a:r>
            <a:endParaRPr lang="en-GB" dirty="0" smtClean="0"/>
          </a:p>
          <a:p>
            <a:r>
              <a:rPr lang="en-GB" dirty="0"/>
              <a:t>breakdowns and hold-ups can be very expensive </a:t>
            </a:r>
            <a:endParaRPr lang="en-GB" dirty="0" smtClean="0"/>
          </a:p>
          <a:p>
            <a:r>
              <a:rPr lang="en-GB" dirty="0"/>
              <a:t>products produced through flow production are identical and this method does not allow for a wide product range </a:t>
            </a:r>
          </a:p>
        </p:txBody>
      </p:sp>
    </p:spTree>
    <p:extLst>
      <p:ext uri="{BB962C8B-B14F-4D97-AF65-F5344CB8AC3E}">
        <p14:creationId xmlns:p14="http://schemas.microsoft.com/office/powerpoint/2010/main" val="335229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</TotalTime>
  <Words>447</Words>
  <Application>Microsoft Office PowerPoint</Application>
  <PresentationFormat>Widescreen</PresentationFormat>
  <Paragraphs>66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  Added Value  </vt:lpstr>
      <vt:lpstr>How might added value be increased? (page2)</vt:lpstr>
      <vt:lpstr>ADD VALUE To Win More Customers &amp; Increase Sales</vt:lpstr>
      <vt:lpstr>PowerPoint Presentation</vt:lpstr>
      <vt:lpstr>There are three types of production – ways of producing goods. </vt:lpstr>
      <vt:lpstr>PowerPoint Presentation</vt:lpstr>
      <vt:lpstr>Job Production </vt:lpstr>
      <vt:lpstr>Batch Production </vt:lpstr>
      <vt:lpstr>Flow Production </vt:lpstr>
      <vt:lpstr>The type of production used will depend on a number of factors: </vt:lpstr>
      <vt:lpstr>Productivity</vt:lpstr>
      <vt:lpstr>PowerPoint Presentation</vt:lpstr>
      <vt:lpstr>Technological Change</vt:lpstr>
    </vt:vector>
  </TitlesOfParts>
  <Company>NPTC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Added Value</dc:title>
  <dc:creator>Davies, Andrea (Pathways)</dc:creator>
  <cp:lastModifiedBy>Davies, Andrea (Pathways)</cp:lastModifiedBy>
  <cp:revision>22</cp:revision>
  <dcterms:created xsi:type="dcterms:W3CDTF">2017-03-21T12:23:09Z</dcterms:created>
  <dcterms:modified xsi:type="dcterms:W3CDTF">2018-03-20T11:25:09Z</dcterms:modified>
</cp:coreProperties>
</file>