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0" r:id="rId6"/>
    <p:sldId id="262" r:id="rId7"/>
    <p:sldId id="261" r:id="rId8"/>
    <p:sldId id="263" r:id="rId9"/>
    <p:sldId id="264"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84" autoAdjust="0"/>
    <p:restoredTop sz="94660"/>
  </p:normalViewPr>
  <p:slideViewPr>
    <p:cSldViewPr>
      <p:cViewPr varScale="1">
        <p:scale>
          <a:sx n="62" d="100"/>
          <a:sy n="62" d="100"/>
        </p:scale>
        <p:origin x="792"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F9E5431-44AD-4209-B93E-A8540F152F6A}" type="datetimeFigureOut">
              <a:rPr lang="en-GB" smtClean="0"/>
              <a:t>16/03/2018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B4BA09D-D560-418A-9525-792DBC78A99B}" type="slidenum">
              <a:rPr lang="en-GB" smtClean="0"/>
              <a:t>‹#›</a:t>
            </a:fld>
            <a:endParaRPr lang="en-GB"/>
          </a:p>
        </p:txBody>
      </p:sp>
    </p:spTree>
    <p:extLst>
      <p:ext uri="{BB962C8B-B14F-4D97-AF65-F5344CB8AC3E}">
        <p14:creationId xmlns:p14="http://schemas.microsoft.com/office/powerpoint/2010/main" val="696543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172D28A-DBED-4352-A51F-21601CDC8387}" type="datetimeFigureOut">
              <a:rPr lang="en-GB" smtClean="0"/>
              <a:t>16/03/2018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2719FE4-C11B-4A90-A201-C9580C641557}" type="slidenum">
              <a:rPr lang="en-GB" smtClean="0"/>
              <a:t>‹#›</a:t>
            </a:fld>
            <a:endParaRPr lang="en-GB"/>
          </a:p>
        </p:txBody>
      </p:sp>
    </p:spTree>
    <p:extLst>
      <p:ext uri="{BB962C8B-B14F-4D97-AF65-F5344CB8AC3E}">
        <p14:creationId xmlns:p14="http://schemas.microsoft.com/office/powerpoint/2010/main" val="2666010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719FE4-C11B-4A90-A201-C9580C641557}" type="slidenum">
              <a:rPr lang="en-GB" smtClean="0"/>
              <a:t>9</a:t>
            </a:fld>
            <a:endParaRPr lang="en-GB"/>
          </a:p>
        </p:txBody>
      </p:sp>
    </p:spTree>
    <p:extLst>
      <p:ext uri="{BB962C8B-B14F-4D97-AF65-F5344CB8AC3E}">
        <p14:creationId xmlns:p14="http://schemas.microsoft.com/office/powerpoint/2010/main" val="3520210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7A22C5F-B76D-423F-9F7A-95F8FC9663CD}" type="datetimeFigureOut">
              <a:rPr lang="en-GB" smtClean="0"/>
              <a:t>16/03/2018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A065A8-E36B-4B83-B1A4-AD2D16AC72C1}" type="slidenum">
              <a:rPr lang="en-GB" smtClean="0"/>
              <a:t>‹#›</a:t>
            </a:fld>
            <a:endParaRPr lang="en-GB"/>
          </a:p>
        </p:txBody>
      </p:sp>
    </p:spTree>
    <p:extLst>
      <p:ext uri="{BB962C8B-B14F-4D97-AF65-F5344CB8AC3E}">
        <p14:creationId xmlns:p14="http://schemas.microsoft.com/office/powerpoint/2010/main" val="294601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A22C5F-B76D-423F-9F7A-95F8FC9663CD}" type="datetimeFigureOut">
              <a:rPr lang="en-GB" smtClean="0"/>
              <a:t>16/03/2018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A065A8-E36B-4B83-B1A4-AD2D16AC72C1}" type="slidenum">
              <a:rPr lang="en-GB" smtClean="0"/>
              <a:t>‹#›</a:t>
            </a:fld>
            <a:endParaRPr lang="en-GB"/>
          </a:p>
        </p:txBody>
      </p:sp>
    </p:spTree>
    <p:extLst>
      <p:ext uri="{BB962C8B-B14F-4D97-AF65-F5344CB8AC3E}">
        <p14:creationId xmlns:p14="http://schemas.microsoft.com/office/powerpoint/2010/main" val="530888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A22C5F-B76D-423F-9F7A-95F8FC9663CD}" type="datetimeFigureOut">
              <a:rPr lang="en-GB" smtClean="0"/>
              <a:t>16/03/2018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A065A8-E36B-4B83-B1A4-AD2D16AC72C1}" type="slidenum">
              <a:rPr lang="en-GB" smtClean="0"/>
              <a:t>‹#›</a:t>
            </a:fld>
            <a:endParaRPr lang="en-GB"/>
          </a:p>
        </p:txBody>
      </p:sp>
    </p:spTree>
    <p:extLst>
      <p:ext uri="{BB962C8B-B14F-4D97-AF65-F5344CB8AC3E}">
        <p14:creationId xmlns:p14="http://schemas.microsoft.com/office/powerpoint/2010/main" val="179040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A22C5F-B76D-423F-9F7A-95F8FC9663CD}" type="datetimeFigureOut">
              <a:rPr lang="en-GB" smtClean="0"/>
              <a:t>16/03/2018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A065A8-E36B-4B83-B1A4-AD2D16AC72C1}" type="slidenum">
              <a:rPr lang="en-GB" smtClean="0"/>
              <a:t>‹#›</a:t>
            </a:fld>
            <a:endParaRPr lang="en-GB"/>
          </a:p>
        </p:txBody>
      </p:sp>
    </p:spTree>
    <p:extLst>
      <p:ext uri="{BB962C8B-B14F-4D97-AF65-F5344CB8AC3E}">
        <p14:creationId xmlns:p14="http://schemas.microsoft.com/office/powerpoint/2010/main" val="3748479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A22C5F-B76D-423F-9F7A-95F8FC9663CD}" type="datetimeFigureOut">
              <a:rPr lang="en-GB" smtClean="0"/>
              <a:t>16/03/2018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A065A8-E36B-4B83-B1A4-AD2D16AC72C1}" type="slidenum">
              <a:rPr lang="en-GB" smtClean="0"/>
              <a:t>‹#›</a:t>
            </a:fld>
            <a:endParaRPr lang="en-GB"/>
          </a:p>
        </p:txBody>
      </p:sp>
    </p:spTree>
    <p:extLst>
      <p:ext uri="{BB962C8B-B14F-4D97-AF65-F5344CB8AC3E}">
        <p14:creationId xmlns:p14="http://schemas.microsoft.com/office/powerpoint/2010/main" val="195314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7A22C5F-B76D-423F-9F7A-95F8FC9663CD}" type="datetimeFigureOut">
              <a:rPr lang="en-GB" smtClean="0"/>
              <a:t>16/03/2018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A065A8-E36B-4B83-B1A4-AD2D16AC72C1}" type="slidenum">
              <a:rPr lang="en-GB" smtClean="0"/>
              <a:t>‹#›</a:t>
            </a:fld>
            <a:endParaRPr lang="en-GB"/>
          </a:p>
        </p:txBody>
      </p:sp>
    </p:spTree>
    <p:extLst>
      <p:ext uri="{BB962C8B-B14F-4D97-AF65-F5344CB8AC3E}">
        <p14:creationId xmlns:p14="http://schemas.microsoft.com/office/powerpoint/2010/main" val="51342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7A22C5F-B76D-423F-9F7A-95F8FC9663CD}" type="datetimeFigureOut">
              <a:rPr lang="en-GB" smtClean="0"/>
              <a:t>16/03/2018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A065A8-E36B-4B83-B1A4-AD2D16AC72C1}" type="slidenum">
              <a:rPr lang="en-GB" smtClean="0"/>
              <a:t>‹#›</a:t>
            </a:fld>
            <a:endParaRPr lang="en-GB"/>
          </a:p>
        </p:txBody>
      </p:sp>
    </p:spTree>
    <p:extLst>
      <p:ext uri="{BB962C8B-B14F-4D97-AF65-F5344CB8AC3E}">
        <p14:creationId xmlns:p14="http://schemas.microsoft.com/office/powerpoint/2010/main" val="1164628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7A22C5F-B76D-423F-9F7A-95F8FC9663CD}" type="datetimeFigureOut">
              <a:rPr lang="en-GB" smtClean="0"/>
              <a:t>16/03/2018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A065A8-E36B-4B83-B1A4-AD2D16AC72C1}" type="slidenum">
              <a:rPr lang="en-GB" smtClean="0"/>
              <a:t>‹#›</a:t>
            </a:fld>
            <a:endParaRPr lang="en-GB"/>
          </a:p>
        </p:txBody>
      </p:sp>
    </p:spTree>
    <p:extLst>
      <p:ext uri="{BB962C8B-B14F-4D97-AF65-F5344CB8AC3E}">
        <p14:creationId xmlns:p14="http://schemas.microsoft.com/office/powerpoint/2010/main" val="877337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22C5F-B76D-423F-9F7A-95F8FC9663CD}" type="datetimeFigureOut">
              <a:rPr lang="en-GB" smtClean="0"/>
              <a:t>16/03/2018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A065A8-E36B-4B83-B1A4-AD2D16AC72C1}" type="slidenum">
              <a:rPr lang="en-GB" smtClean="0"/>
              <a:t>‹#›</a:t>
            </a:fld>
            <a:endParaRPr lang="en-GB"/>
          </a:p>
        </p:txBody>
      </p:sp>
    </p:spTree>
    <p:extLst>
      <p:ext uri="{BB962C8B-B14F-4D97-AF65-F5344CB8AC3E}">
        <p14:creationId xmlns:p14="http://schemas.microsoft.com/office/powerpoint/2010/main" val="2478962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A22C5F-B76D-423F-9F7A-95F8FC9663CD}" type="datetimeFigureOut">
              <a:rPr lang="en-GB" smtClean="0"/>
              <a:t>16/03/2018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A065A8-E36B-4B83-B1A4-AD2D16AC72C1}" type="slidenum">
              <a:rPr lang="en-GB" smtClean="0"/>
              <a:t>‹#›</a:t>
            </a:fld>
            <a:endParaRPr lang="en-GB"/>
          </a:p>
        </p:txBody>
      </p:sp>
    </p:spTree>
    <p:extLst>
      <p:ext uri="{BB962C8B-B14F-4D97-AF65-F5344CB8AC3E}">
        <p14:creationId xmlns:p14="http://schemas.microsoft.com/office/powerpoint/2010/main" val="40183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A22C5F-B76D-423F-9F7A-95F8FC9663CD}" type="datetimeFigureOut">
              <a:rPr lang="en-GB" smtClean="0"/>
              <a:t>16/03/2018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A065A8-E36B-4B83-B1A4-AD2D16AC72C1}" type="slidenum">
              <a:rPr lang="en-GB" smtClean="0"/>
              <a:t>‹#›</a:t>
            </a:fld>
            <a:endParaRPr lang="en-GB"/>
          </a:p>
        </p:txBody>
      </p:sp>
    </p:spTree>
    <p:extLst>
      <p:ext uri="{BB962C8B-B14F-4D97-AF65-F5344CB8AC3E}">
        <p14:creationId xmlns:p14="http://schemas.microsoft.com/office/powerpoint/2010/main" val="4238166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22C5F-B76D-423F-9F7A-95F8FC9663CD}" type="datetimeFigureOut">
              <a:rPr lang="en-GB" smtClean="0"/>
              <a:t>16/03/2018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A065A8-E36B-4B83-B1A4-AD2D16AC72C1}" type="slidenum">
              <a:rPr lang="en-GB" smtClean="0"/>
              <a:t>‹#›</a:t>
            </a:fld>
            <a:endParaRPr lang="en-GB"/>
          </a:p>
        </p:txBody>
      </p:sp>
    </p:spTree>
    <p:extLst>
      <p:ext uri="{BB962C8B-B14F-4D97-AF65-F5344CB8AC3E}">
        <p14:creationId xmlns:p14="http://schemas.microsoft.com/office/powerpoint/2010/main" val="2695021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76672"/>
            <a:ext cx="7772400" cy="1470025"/>
          </a:xfrm>
        </p:spPr>
        <p:txBody>
          <a:bodyPr/>
          <a:lstStyle/>
          <a:p>
            <a:r>
              <a:rPr lang="en-GB" dirty="0" smtClean="0"/>
              <a:t>Productivity</a:t>
            </a:r>
            <a:endParaRPr lang="en-GB" dirty="0"/>
          </a:p>
        </p:txBody>
      </p:sp>
      <p:sp>
        <p:nvSpPr>
          <p:cNvPr id="3" name="Subtitle 2"/>
          <p:cNvSpPr>
            <a:spLocks noGrp="1"/>
          </p:cNvSpPr>
          <p:nvPr>
            <p:ph type="subTitle" idx="1"/>
          </p:nvPr>
        </p:nvSpPr>
        <p:spPr>
          <a:xfrm>
            <a:off x="1547664" y="2420888"/>
            <a:ext cx="6400800" cy="1752600"/>
          </a:xfrm>
        </p:spPr>
        <p:txBody>
          <a:bodyPr>
            <a:normAutofit fontScale="85000" lnSpcReduction="20000"/>
          </a:bodyPr>
          <a:lstStyle/>
          <a:p>
            <a:r>
              <a:rPr lang="en-US" dirty="0">
                <a:solidFill>
                  <a:schemeClr val="tx1"/>
                </a:solidFill>
              </a:rPr>
              <a:t>Productivity is a measurement of the efficiency with which a business turns production inputs into </a:t>
            </a:r>
            <a:r>
              <a:rPr lang="en-US" dirty="0" smtClean="0">
                <a:solidFill>
                  <a:schemeClr val="tx1"/>
                </a:solidFill>
              </a:rPr>
              <a:t>output – most common measure of productivity is ‘</a:t>
            </a:r>
            <a:r>
              <a:rPr lang="en-US" dirty="0" err="1" smtClean="0">
                <a:solidFill>
                  <a:schemeClr val="tx1"/>
                </a:solidFill>
              </a:rPr>
              <a:t>Labour</a:t>
            </a:r>
            <a:r>
              <a:rPr lang="en-US" dirty="0" smtClean="0">
                <a:solidFill>
                  <a:schemeClr val="tx1"/>
                </a:solidFill>
              </a:rPr>
              <a:t> Productivity’ </a:t>
            </a:r>
            <a:endParaRPr lang="en-GB" dirty="0">
              <a:solidFill>
                <a:schemeClr val="tx1"/>
              </a:solidFill>
            </a:endParaRPr>
          </a:p>
        </p:txBody>
      </p:sp>
    </p:spTree>
    <p:extLst>
      <p:ext uri="{BB962C8B-B14F-4D97-AF65-F5344CB8AC3E}">
        <p14:creationId xmlns:p14="http://schemas.microsoft.com/office/powerpoint/2010/main" val="117808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799" y="116632"/>
            <a:ext cx="8229600" cy="1143000"/>
          </a:xfrm>
        </p:spPr>
        <p:txBody>
          <a:bodyPr/>
          <a:lstStyle/>
          <a:p>
            <a:r>
              <a:rPr lang="en-GB" dirty="0" smtClean="0"/>
              <a:t>Calculating Productivity</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434" y="980728"/>
            <a:ext cx="9303434"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4283968" y="1772816"/>
            <a:ext cx="2880320" cy="0"/>
          </a:xfrm>
          <a:prstGeom prst="line">
            <a:avLst/>
          </a:prstGeom>
        </p:spPr>
        <p:style>
          <a:lnRef idx="3">
            <a:schemeClr val="dk1"/>
          </a:lnRef>
          <a:fillRef idx="0">
            <a:schemeClr val="dk1"/>
          </a:fillRef>
          <a:effectRef idx="2">
            <a:schemeClr val="dk1"/>
          </a:effectRef>
          <a:fontRef idx="minor">
            <a:schemeClr val="tx1"/>
          </a:fontRef>
        </p:style>
      </p:cxnSp>
      <p:sp>
        <p:nvSpPr>
          <p:cNvPr id="19" name="TextBox 18"/>
          <p:cNvSpPr txBox="1"/>
          <p:nvPr/>
        </p:nvSpPr>
        <p:spPr>
          <a:xfrm>
            <a:off x="1763688" y="2487609"/>
            <a:ext cx="6480720" cy="1384995"/>
          </a:xfrm>
          <a:prstGeom prst="rect">
            <a:avLst/>
          </a:prstGeom>
          <a:noFill/>
        </p:spPr>
        <p:txBody>
          <a:bodyPr wrap="square" rtlCol="0">
            <a:spAutoFit/>
          </a:bodyPr>
          <a:lstStyle/>
          <a:p>
            <a:endParaRPr lang="en-GB" dirty="0" smtClean="0"/>
          </a:p>
          <a:p>
            <a:r>
              <a:rPr lang="en-GB" sz="2400" b="1" dirty="0" smtClean="0"/>
              <a:t>Ca</a:t>
            </a:r>
            <a:r>
              <a:rPr lang="en-GB" sz="2400" b="1" dirty="0"/>
              <a:t>p</a:t>
            </a:r>
            <a:r>
              <a:rPr lang="en-GB" sz="2400" b="1" dirty="0" smtClean="0"/>
              <a:t>ital productivity =                   Output</a:t>
            </a:r>
          </a:p>
          <a:p>
            <a:r>
              <a:rPr lang="en-GB" sz="2400" dirty="0" smtClean="0"/>
              <a:t>                                                </a:t>
            </a:r>
            <a:r>
              <a:rPr lang="en-GB" sz="2400" b="1" dirty="0" smtClean="0"/>
              <a:t> Capital Employed</a:t>
            </a:r>
            <a:endParaRPr lang="en-GB" sz="2400" b="1" dirty="0"/>
          </a:p>
          <a:p>
            <a:r>
              <a:rPr lang="en-GB" dirty="0" smtClean="0"/>
              <a:t> </a:t>
            </a:r>
            <a:endParaRPr lang="en-GB" dirty="0"/>
          </a:p>
        </p:txBody>
      </p:sp>
      <p:cxnSp>
        <p:nvCxnSpPr>
          <p:cNvPr id="21" name="Straight Connector 20"/>
          <p:cNvCxnSpPr/>
          <p:nvPr/>
        </p:nvCxnSpPr>
        <p:spPr>
          <a:xfrm>
            <a:off x="4788024" y="3144102"/>
            <a:ext cx="2808312" cy="36004"/>
          </a:xfrm>
          <a:prstGeom prst="line">
            <a:avLst/>
          </a:prstGeom>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423831" y="4042395"/>
            <a:ext cx="8720169" cy="3416320"/>
          </a:xfrm>
          <a:prstGeom prst="rect">
            <a:avLst/>
          </a:prstGeom>
          <a:noFill/>
        </p:spPr>
        <p:txBody>
          <a:bodyPr wrap="square" rtlCol="0">
            <a:spAutoFit/>
          </a:bodyPr>
          <a:lstStyle/>
          <a:p>
            <a:r>
              <a:rPr lang="en-GB" b="1" dirty="0" smtClean="0">
                <a:solidFill>
                  <a:srgbClr val="FF0000"/>
                </a:solidFill>
              </a:rPr>
              <a:t>If a business produces 1000 bicycles a day and employs 100 workers, productivity would be 1000/100 = 10 bicycles per worker per day.  Alternatively, it could be a value of capital or of machines used (200 pairs of shoes per machine per day). </a:t>
            </a:r>
          </a:p>
          <a:p>
            <a:endParaRPr lang="en-GB" b="1" dirty="0">
              <a:solidFill>
                <a:srgbClr val="FF0000"/>
              </a:solidFill>
            </a:endParaRPr>
          </a:p>
          <a:p>
            <a:r>
              <a:rPr lang="en-US" b="1" dirty="0">
                <a:solidFill>
                  <a:srgbClr val="FF0000"/>
                </a:solidFill>
              </a:rPr>
              <a:t>Productivity in retailing can be measured through sales per square foot. If a department store has sales of £3 000 000 in a week, and the square footage of the shop is 20 000, then sales per square foot are</a:t>
            </a:r>
            <a:r>
              <a:rPr lang="en-GB" b="1" dirty="0">
                <a:solidFill>
                  <a:srgbClr val="FF0000"/>
                </a:solidFill>
              </a:rPr>
              <a:t> </a:t>
            </a:r>
            <a:r>
              <a:rPr lang="en-US" b="1" dirty="0">
                <a:solidFill>
                  <a:srgbClr val="FF0000"/>
                </a:solidFill>
              </a:rPr>
              <a:t>£150. The higher the productivity, the more efficient production or sales generation is.</a:t>
            </a:r>
            <a:endParaRPr lang="en-GB" b="1" dirty="0">
              <a:solidFill>
                <a:srgbClr val="FF0000"/>
              </a:solidFill>
            </a:endParaRPr>
          </a:p>
          <a:p>
            <a:endParaRPr lang="en-GB" b="1" dirty="0" smtClean="0">
              <a:solidFill>
                <a:srgbClr val="FF0000"/>
              </a:solidFill>
            </a:endParaRPr>
          </a:p>
          <a:p>
            <a:endParaRPr lang="en-GB" b="1" dirty="0" smtClean="0">
              <a:solidFill>
                <a:srgbClr val="FF0000"/>
              </a:solidFill>
            </a:endParaRPr>
          </a:p>
          <a:p>
            <a:endParaRPr lang="en-GB" b="1" dirty="0">
              <a:solidFill>
                <a:srgbClr val="FF0000"/>
              </a:solidFill>
            </a:endParaRPr>
          </a:p>
          <a:p>
            <a:endParaRPr lang="en-GB" b="1" dirty="0">
              <a:solidFill>
                <a:srgbClr val="FF0000"/>
              </a:solidFill>
            </a:endParaRPr>
          </a:p>
        </p:txBody>
      </p:sp>
    </p:spTree>
    <p:extLst>
      <p:ext uri="{BB962C8B-B14F-4D97-AF65-F5344CB8AC3E}">
        <p14:creationId xmlns:p14="http://schemas.microsoft.com/office/powerpoint/2010/main" val="216045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circle(in)">
                                      <p:cBhvr>
                                        <p:cTn id="7" dur="2000"/>
                                        <p:tgtEl>
                                          <p:spTgt spid="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4">
                                            <p:txEl>
                                              <p:pRg st="2" end="2"/>
                                            </p:txEl>
                                          </p:spTgt>
                                        </p:tgtEl>
                                        <p:attrNameLst>
                                          <p:attrName>style.visibility</p:attrName>
                                        </p:attrNameLst>
                                      </p:cBhvr>
                                      <p:to>
                                        <p:strVal val="visible"/>
                                      </p:to>
                                    </p:set>
                                    <p:animEffect transition="in" filter="circle(in)">
                                      <p:cBhvr>
                                        <p:cTn id="12" dur="2000"/>
                                        <p:tgtEl>
                                          <p:spTgt spid="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to improve productivity in manufacturing</a:t>
            </a:r>
            <a:endParaRPr lang="en-GB"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325151"/>
            <a:ext cx="7992888" cy="4562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499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 of high productivity</a:t>
            </a:r>
            <a:endParaRPr lang="en-GB"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600200"/>
            <a:ext cx="8604448" cy="4853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09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201" y="220955"/>
            <a:ext cx="8229600" cy="778098"/>
          </a:xfrm>
        </p:spPr>
        <p:txBody>
          <a:bodyPr>
            <a:normAutofit fontScale="90000"/>
          </a:bodyPr>
          <a:lstStyle/>
          <a:p>
            <a:r>
              <a:rPr lang="en-GB" dirty="0" smtClean="0"/>
              <a:t/>
            </a:r>
            <a:br>
              <a:rPr lang="en-GB" dirty="0" smtClean="0"/>
            </a:br>
            <a:r>
              <a:rPr lang="en-GB" dirty="0" smtClean="0"/>
              <a:t>Capacity Utilisation</a:t>
            </a:r>
            <a:br>
              <a:rPr lang="en-GB" dirty="0" smtClean="0"/>
            </a:br>
            <a:endParaRPr lang="en-GB" dirty="0"/>
          </a:p>
        </p:txBody>
      </p:sp>
      <p:sp>
        <p:nvSpPr>
          <p:cNvPr id="5" name="Content Placeholder 4"/>
          <p:cNvSpPr>
            <a:spLocks noGrp="1"/>
          </p:cNvSpPr>
          <p:nvPr>
            <p:ph idx="1"/>
          </p:nvPr>
        </p:nvSpPr>
        <p:spPr>
          <a:xfrm>
            <a:off x="550599" y="1196752"/>
            <a:ext cx="8229600" cy="4525963"/>
          </a:xfrm>
        </p:spPr>
        <p:txBody>
          <a:bodyPr>
            <a:normAutofit fontScale="85000" lnSpcReduction="20000"/>
          </a:bodyPr>
          <a:lstStyle/>
          <a:p>
            <a:pPr marL="0" indent="0">
              <a:buNone/>
            </a:pPr>
            <a:r>
              <a:rPr lang="en-GB" sz="3000" dirty="0" smtClean="0"/>
              <a:t>A prosperous economy where demand is high </a:t>
            </a:r>
            <a:r>
              <a:rPr lang="en-GB" sz="3000" dirty="0" smtClean="0"/>
              <a:t> </a:t>
            </a:r>
          </a:p>
          <a:p>
            <a:pPr marL="0" indent="0">
              <a:buNone/>
            </a:pPr>
            <a:r>
              <a:rPr lang="en-GB" sz="3000" dirty="0" smtClean="0"/>
              <a:t>businesses operate </a:t>
            </a:r>
            <a:r>
              <a:rPr lang="en-GB" sz="3000" dirty="0" smtClean="0"/>
              <a:t>at full or near full </a:t>
            </a:r>
            <a:r>
              <a:rPr lang="en-GB" sz="3000" dirty="0" smtClean="0"/>
              <a:t>capacity</a:t>
            </a:r>
          </a:p>
          <a:p>
            <a:pPr marL="0" indent="0">
              <a:buNone/>
            </a:pPr>
            <a:r>
              <a:rPr lang="en-GB" sz="3000" dirty="0" smtClean="0"/>
              <a:t>all </a:t>
            </a:r>
            <a:r>
              <a:rPr lang="en-GB" sz="3000" dirty="0" smtClean="0"/>
              <a:t>factors of production are being used to their highest level </a:t>
            </a:r>
            <a:endParaRPr lang="en-GB" sz="3000" dirty="0"/>
          </a:p>
          <a:p>
            <a:pPr marL="0" indent="0">
              <a:buNone/>
            </a:pPr>
            <a:r>
              <a:rPr lang="en-GB" sz="3000" dirty="0" smtClean="0"/>
              <a:t>producing </a:t>
            </a:r>
            <a:r>
              <a:rPr lang="en-GB" sz="3000" dirty="0" smtClean="0"/>
              <a:t>maximum levels of output given the business’s current investment level.</a:t>
            </a:r>
          </a:p>
          <a:p>
            <a:pPr marL="0" indent="0">
              <a:buNone/>
            </a:pPr>
            <a:endParaRPr lang="en-GB" sz="3000" dirty="0" smtClean="0"/>
          </a:p>
          <a:p>
            <a:pPr marL="0" indent="0">
              <a:buNone/>
            </a:pPr>
            <a:r>
              <a:rPr lang="en-US" sz="3000" dirty="0"/>
              <a:t>At most other times in the economic or business cycle businesses will be operating below full capacity. This means that they have the capability to produce greater levels of output than they are actually producing – therefore spare capacity exists.</a:t>
            </a:r>
            <a:endParaRPr lang="en-GB" sz="3000" dirty="0"/>
          </a:p>
          <a:p>
            <a:pPr marL="0" indent="0">
              <a:buNone/>
            </a:pPr>
            <a:endParaRPr lang="en-GB" sz="3000" dirty="0" smtClean="0"/>
          </a:p>
          <a:p>
            <a:pPr marL="0" indent="0">
              <a:buNone/>
            </a:pPr>
            <a:endParaRPr lang="en-GB" dirty="0"/>
          </a:p>
          <a:p>
            <a:pPr marL="0" indent="0">
              <a:buNone/>
            </a:pPr>
            <a:endParaRPr lang="en-GB" dirty="0"/>
          </a:p>
        </p:txBody>
      </p:sp>
      <p:sp>
        <p:nvSpPr>
          <p:cNvPr id="3" name="Striped Right Arrow 2"/>
          <p:cNvSpPr/>
          <p:nvPr/>
        </p:nvSpPr>
        <p:spPr>
          <a:xfrm>
            <a:off x="6948264" y="1367610"/>
            <a:ext cx="648072" cy="14401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triped Right Arrow 5"/>
          <p:cNvSpPr/>
          <p:nvPr/>
        </p:nvSpPr>
        <p:spPr>
          <a:xfrm>
            <a:off x="6948264" y="1682483"/>
            <a:ext cx="648072" cy="14401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triped Right Arrow 6"/>
          <p:cNvSpPr/>
          <p:nvPr/>
        </p:nvSpPr>
        <p:spPr>
          <a:xfrm>
            <a:off x="1475656" y="2420888"/>
            <a:ext cx="648072" cy="14401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2526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Effect transition="in" filter="fade">
                                      <p:cBhvr>
                                        <p:cTn id="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smtClean="0"/>
              <a:t>Problems of spare capacity</a:t>
            </a:r>
            <a:endParaRPr lang="en-GB" dirty="0"/>
          </a:p>
        </p:txBody>
      </p:sp>
      <p:sp>
        <p:nvSpPr>
          <p:cNvPr id="3" name="Content Placeholder 2"/>
          <p:cNvSpPr>
            <a:spLocks noGrp="1"/>
          </p:cNvSpPr>
          <p:nvPr>
            <p:ph idx="1"/>
          </p:nvPr>
        </p:nvSpPr>
        <p:spPr>
          <a:xfrm>
            <a:off x="323528" y="1196752"/>
            <a:ext cx="8363272" cy="4929411"/>
          </a:xfrm>
        </p:spPr>
        <p:txBody>
          <a:bodyPr>
            <a:normAutofit/>
          </a:bodyPr>
          <a:lstStyle/>
          <a:p>
            <a:r>
              <a:rPr lang="en-GB" sz="2800" i="1" dirty="0" smtClean="0"/>
              <a:t>Demotivation of staff </a:t>
            </a:r>
            <a:r>
              <a:rPr lang="en-GB" sz="2800" dirty="0" smtClean="0"/>
              <a:t>– no overtime, bonuses are limited, may be threat of redundancy</a:t>
            </a:r>
          </a:p>
          <a:p>
            <a:r>
              <a:rPr lang="en-GB" sz="2800" i="1" dirty="0" smtClean="0"/>
              <a:t>Increased costs to the business </a:t>
            </a:r>
            <a:r>
              <a:rPr lang="en-GB" sz="2800" dirty="0" smtClean="0"/>
              <a:t>– redundancy payments, management time spent on reorganisation</a:t>
            </a:r>
          </a:p>
          <a:p>
            <a:r>
              <a:rPr lang="en-GB" sz="2800" i="1" dirty="0" smtClean="0"/>
              <a:t>Reduced profits </a:t>
            </a:r>
            <a:r>
              <a:rPr lang="en-GB" sz="2800" dirty="0" smtClean="0"/>
              <a:t>– limited capital for investment and R&amp;D, reducing competitiveness</a:t>
            </a:r>
          </a:p>
          <a:p>
            <a:r>
              <a:rPr lang="en-GB" sz="2800" i="1" dirty="0" smtClean="0"/>
              <a:t>Lack of return on investment capital </a:t>
            </a:r>
            <a:r>
              <a:rPr lang="en-GB" sz="2800" dirty="0" smtClean="0"/>
              <a:t>– producer goods continue to depreciate, technology continues to advance placing pressure on the business to keep up to date.</a:t>
            </a:r>
            <a:endParaRPr lang="en-GB" sz="2800" dirty="0"/>
          </a:p>
        </p:txBody>
      </p:sp>
    </p:spTree>
    <p:extLst>
      <p:ext uri="{BB962C8B-B14F-4D97-AF65-F5344CB8AC3E}">
        <p14:creationId xmlns:p14="http://schemas.microsoft.com/office/powerpoint/2010/main" val="3818701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Measuring spare capacity</a:t>
            </a:r>
            <a:endParaRPr lang="en-GB" dirty="0"/>
          </a:p>
        </p:txBody>
      </p:sp>
      <p:sp>
        <p:nvSpPr>
          <p:cNvPr id="3" name="Content Placeholder 2"/>
          <p:cNvSpPr>
            <a:spLocks noGrp="1"/>
          </p:cNvSpPr>
          <p:nvPr>
            <p:ph idx="1"/>
          </p:nvPr>
        </p:nvSpPr>
        <p:spPr>
          <a:xfrm>
            <a:off x="827584" y="1600200"/>
            <a:ext cx="7488832" cy="4525963"/>
          </a:xfrm>
        </p:spPr>
        <p:txBody>
          <a:bodyPr>
            <a:normAutofit fontScale="92500" lnSpcReduction="10000"/>
          </a:bodyPr>
          <a:lstStyle/>
          <a:p>
            <a:pPr marL="0" indent="0">
              <a:buNone/>
            </a:pPr>
            <a:r>
              <a:rPr lang="en-US" dirty="0"/>
              <a:t>To measure spare capacity we look at output as a % of total capacity</a:t>
            </a:r>
            <a:r>
              <a:rPr lang="en-US" dirty="0" smtClean="0"/>
              <a:t>.</a:t>
            </a:r>
          </a:p>
          <a:p>
            <a:pPr marL="0" indent="0">
              <a:buNone/>
            </a:pPr>
            <a:endParaRPr lang="en-US" dirty="0"/>
          </a:p>
          <a:p>
            <a:pPr marL="0" indent="0" algn="just">
              <a:buNone/>
            </a:pPr>
            <a:r>
              <a:rPr lang="en-US" dirty="0">
                <a:solidFill>
                  <a:srgbClr val="FF0000"/>
                </a:solidFill>
              </a:rPr>
              <a:t>If a factory is capable of producing 2000 car exhausts per day and is only producing 1700, then spare capacity is 300. This represents 15% of maximum capacity and the business is therefore operating at 85% of full capacity. In this case resources are underused, or </a:t>
            </a:r>
            <a:r>
              <a:rPr lang="en-US" dirty="0" smtClean="0">
                <a:solidFill>
                  <a:srgbClr val="FF0000"/>
                </a:solidFill>
              </a:rPr>
              <a:t>under-</a:t>
            </a:r>
            <a:r>
              <a:rPr lang="en-US" dirty="0" err="1" smtClean="0">
                <a:solidFill>
                  <a:srgbClr val="FF0000"/>
                </a:solidFill>
              </a:rPr>
              <a:t>utilised</a:t>
            </a:r>
            <a:r>
              <a:rPr lang="en-US" dirty="0">
                <a:solidFill>
                  <a:srgbClr val="FF0000"/>
                </a:solidFill>
              </a:rPr>
              <a:t>.</a:t>
            </a:r>
            <a:endParaRPr lang="en-GB" dirty="0">
              <a:solidFill>
                <a:srgbClr val="FF0000"/>
              </a:solidFill>
            </a:endParaRPr>
          </a:p>
          <a:p>
            <a:pPr marL="0" indent="0">
              <a:buNone/>
            </a:pPr>
            <a:endParaRPr lang="en-GB" dirty="0">
              <a:solidFill>
                <a:srgbClr val="FF0000"/>
              </a:solidFill>
            </a:endParaRPr>
          </a:p>
        </p:txBody>
      </p:sp>
    </p:spTree>
    <p:extLst>
      <p:ext uri="{BB962C8B-B14F-4D97-AF65-F5344CB8AC3E}">
        <p14:creationId xmlns:p14="http://schemas.microsoft.com/office/powerpoint/2010/main" val="874712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Resolving Problems</a:t>
            </a:r>
            <a:endParaRPr lang="en-GB" dirty="0"/>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r>
              <a:rPr lang="en-GB" sz="2800" i="1" dirty="0" smtClean="0"/>
              <a:t>Subcontracting of production </a:t>
            </a:r>
            <a:r>
              <a:rPr lang="en-GB" sz="2800" dirty="0" smtClean="0"/>
              <a:t>– someone else produces the goods for the business, reduces risks by less investment, however there is lack of control with quality, price of goods can become high, delivery delays.</a:t>
            </a:r>
          </a:p>
          <a:p>
            <a:r>
              <a:rPr lang="en-GB" sz="2800" i="1" dirty="0" smtClean="0"/>
              <a:t>Rationalisation </a:t>
            </a:r>
            <a:r>
              <a:rPr lang="en-GB" sz="2800" dirty="0" smtClean="0"/>
              <a:t>– concentrating on the core products and services and disposing of products or services that are not profitable</a:t>
            </a:r>
          </a:p>
          <a:p>
            <a:r>
              <a:rPr lang="en-GB" sz="2800" i="1" dirty="0" smtClean="0"/>
              <a:t>Increasing the use of assets </a:t>
            </a:r>
            <a:r>
              <a:rPr lang="en-GB" sz="2800" dirty="0" smtClean="0"/>
              <a:t>– retailers can sublet some of the shop floor space </a:t>
            </a:r>
            <a:r>
              <a:rPr lang="en-GB" sz="2800" dirty="0" err="1" smtClean="0"/>
              <a:t>i.e</a:t>
            </a:r>
            <a:r>
              <a:rPr lang="en-GB" sz="2800" dirty="0" smtClean="0"/>
              <a:t> chemist, optician.  Expand their product range to enter new markets. Acting as subcontractors for other producers (referred to as ‘making your assets sweat’).</a:t>
            </a:r>
            <a:endParaRPr lang="en-GB" sz="2800" dirty="0"/>
          </a:p>
        </p:txBody>
      </p:sp>
    </p:spTree>
    <p:extLst>
      <p:ext uri="{BB962C8B-B14F-4D97-AF65-F5344CB8AC3E}">
        <p14:creationId xmlns:p14="http://schemas.microsoft.com/office/powerpoint/2010/main" val="131446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694"/>
            <a:ext cx="8229600" cy="1143000"/>
          </a:xfrm>
        </p:spPr>
        <p:txBody>
          <a:bodyPr>
            <a:normAutofit fontScale="90000"/>
          </a:bodyPr>
          <a:lstStyle/>
          <a:p>
            <a:r>
              <a:rPr lang="en-GB" dirty="0" smtClean="0"/>
              <a:t>Problems with working at full capacity</a:t>
            </a:r>
            <a:endParaRPr lang="en-GB" dirty="0"/>
          </a:p>
        </p:txBody>
      </p:sp>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9516" t="20165" r="26442" b="10833"/>
          <a:stretch/>
        </p:blipFill>
        <p:spPr bwMode="auto">
          <a:xfrm>
            <a:off x="1331640" y="914399"/>
            <a:ext cx="6768752" cy="5962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0347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494</Words>
  <Application>Microsoft Office PowerPoint</Application>
  <PresentationFormat>On-screen Show (4:3)</PresentationFormat>
  <Paragraphs>37</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Productivity</vt:lpstr>
      <vt:lpstr>Calculating Productivity</vt:lpstr>
      <vt:lpstr>How to improve productivity in manufacturing</vt:lpstr>
      <vt:lpstr>Advantages of high productivity</vt:lpstr>
      <vt:lpstr> Capacity Utilisation </vt:lpstr>
      <vt:lpstr>Problems of spare capacity</vt:lpstr>
      <vt:lpstr>Measuring spare capacity</vt:lpstr>
      <vt:lpstr>Resolving Problems</vt:lpstr>
      <vt:lpstr>Problems with working at full capacity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Productivity</dc:title>
  <dc:creator>Andrea Davies</dc:creator>
  <cp:lastModifiedBy>Davies, Andrea (Pathways)</cp:lastModifiedBy>
  <cp:revision>12</cp:revision>
  <cp:lastPrinted>2018-03-16T12:48:52Z</cp:lastPrinted>
  <dcterms:created xsi:type="dcterms:W3CDTF">2016-04-10T18:56:43Z</dcterms:created>
  <dcterms:modified xsi:type="dcterms:W3CDTF">2018-03-16T12:48:58Z</dcterms:modified>
</cp:coreProperties>
</file>