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371812B-FC00-44B6-973B-B115C41182BE}"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410675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71812B-FC00-44B6-973B-B115C41182BE}"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2673730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71812B-FC00-44B6-973B-B115C41182BE}"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23286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71812B-FC00-44B6-973B-B115C41182BE}"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151900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71812B-FC00-44B6-973B-B115C41182BE}" type="datetimeFigureOut">
              <a:rPr lang="en-GB" smtClean="0"/>
              <a:t>10/09/2016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207181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371812B-FC00-44B6-973B-B115C41182BE}"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102025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371812B-FC00-44B6-973B-B115C41182BE}" type="datetimeFigureOut">
              <a:rPr lang="en-GB" smtClean="0"/>
              <a:t>10/09/2016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113026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371812B-FC00-44B6-973B-B115C41182BE}" type="datetimeFigureOut">
              <a:rPr lang="en-GB" smtClean="0"/>
              <a:t>10/09/2016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310070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71812B-FC00-44B6-973B-B115C41182BE}" type="datetimeFigureOut">
              <a:rPr lang="en-GB" smtClean="0"/>
              <a:t>10/09/2016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129800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1812B-FC00-44B6-973B-B115C41182BE}"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1761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71812B-FC00-44B6-973B-B115C41182BE}" type="datetimeFigureOut">
              <a:rPr lang="en-GB" smtClean="0"/>
              <a:t>10/09/2016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788A89-511D-4BC8-835C-168626405D64}" type="slidenum">
              <a:rPr lang="en-GB" smtClean="0"/>
              <a:t>‹#›</a:t>
            </a:fld>
            <a:endParaRPr lang="en-GB"/>
          </a:p>
        </p:txBody>
      </p:sp>
    </p:spTree>
    <p:extLst>
      <p:ext uri="{BB962C8B-B14F-4D97-AF65-F5344CB8AC3E}">
        <p14:creationId xmlns:p14="http://schemas.microsoft.com/office/powerpoint/2010/main" val="411523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1812B-FC00-44B6-973B-B115C41182BE}" type="datetimeFigureOut">
              <a:rPr lang="en-GB" smtClean="0"/>
              <a:t>10/09/2016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88A89-511D-4BC8-835C-168626405D64}" type="slidenum">
              <a:rPr lang="en-GB" smtClean="0"/>
              <a:t>‹#›</a:t>
            </a:fld>
            <a:endParaRPr lang="en-GB"/>
          </a:p>
        </p:txBody>
      </p:sp>
    </p:spTree>
    <p:extLst>
      <p:ext uri="{BB962C8B-B14F-4D97-AF65-F5344CB8AC3E}">
        <p14:creationId xmlns:p14="http://schemas.microsoft.com/office/powerpoint/2010/main" val="426239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385763"/>
            <a:ext cx="11630025" cy="1185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0" y="1571625"/>
            <a:ext cx="11644369" cy="1201016"/>
          </a:xfrm>
          <a:prstGeom prst="rect">
            <a:avLst/>
          </a:prstGeom>
        </p:spPr>
      </p:pic>
      <p:pic>
        <p:nvPicPr>
          <p:cNvPr id="6" name="Picture 5"/>
          <p:cNvPicPr>
            <a:picLocks noChangeAspect="1"/>
          </p:cNvPicPr>
          <p:nvPr/>
        </p:nvPicPr>
        <p:blipFill>
          <a:blip r:embed="rId2"/>
          <a:stretch>
            <a:fillRect/>
          </a:stretch>
        </p:blipFill>
        <p:spPr>
          <a:xfrm>
            <a:off x="547631" y="3357995"/>
            <a:ext cx="11644369" cy="1201016"/>
          </a:xfrm>
          <a:prstGeom prst="rect">
            <a:avLst/>
          </a:prstGeom>
        </p:spPr>
      </p:pic>
      <p:sp>
        <p:nvSpPr>
          <p:cNvPr id="7" name="Rectangle 6"/>
          <p:cNvSpPr/>
          <p:nvPr/>
        </p:nvSpPr>
        <p:spPr>
          <a:xfrm>
            <a:off x="317707" y="179857"/>
            <a:ext cx="11487149" cy="1193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8" name="Picture 7"/>
          <p:cNvPicPr>
            <a:picLocks noChangeAspect="1"/>
          </p:cNvPicPr>
          <p:nvPr/>
        </p:nvPicPr>
        <p:blipFill>
          <a:blip r:embed="rId2"/>
          <a:stretch>
            <a:fillRect/>
          </a:stretch>
        </p:blipFill>
        <p:spPr>
          <a:xfrm>
            <a:off x="185737" y="2314142"/>
            <a:ext cx="11644369" cy="1201016"/>
          </a:xfrm>
          <a:prstGeom prst="rect">
            <a:avLst/>
          </a:prstGeom>
        </p:spPr>
      </p:pic>
      <p:pic>
        <p:nvPicPr>
          <p:cNvPr id="9" name="Picture 8"/>
          <p:cNvPicPr>
            <a:picLocks noChangeAspect="1"/>
          </p:cNvPicPr>
          <p:nvPr/>
        </p:nvPicPr>
        <p:blipFill>
          <a:blip r:embed="rId3"/>
          <a:stretch>
            <a:fillRect/>
          </a:stretch>
        </p:blipFill>
        <p:spPr>
          <a:xfrm>
            <a:off x="317707" y="1547325"/>
            <a:ext cx="11498053" cy="1207113"/>
          </a:xfrm>
          <a:prstGeom prst="rect">
            <a:avLst/>
          </a:prstGeom>
        </p:spPr>
      </p:pic>
      <p:pic>
        <p:nvPicPr>
          <p:cNvPr id="10" name="Picture 9"/>
          <p:cNvPicPr>
            <a:picLocks noChangeAspect="1"/>
          </p:cNvPicPr>
          <p:nvPr/>
        </p:nvPicPr>
        <p:blipFill>
          <a:blip r:embed="rId3"/>
          <a:stretch>
            <a:fillRect/>
          </a:stretch>
        </p:blipFill>
        <p:spPr>
          <a:xfrm>
            <a:off x="332053" y="2805461"/>
            <a:ext cx="11498053" cy="1207113"/>
          </a:xfrm>
          <a:prstGeom prst="rect">
            <a:avLst/>
          </a:prstGeom>
        </p:spPr>
      </p:pic>
      <p:pic>
        <p:nvPicPr>
          <p:cNvPr id="11" name="Picture 10"/>
          <p:cNvPicPr>
            <a:picLocks noChangeAspect="1"/>
          </p:cNvPicPr>
          <p:nvPr/>
        </p:nvPicPr>
        <p:blipFill>
          <a:blip r:embed="rId3"/>
          <a:stretch>
            <a:fillRect/>
          </a:stretch>
        </p:blipFill>
        <p:spPr>
          <a:xfrm>
            <a:off x="332053" y="4103109"/>
            <a:ext cx="11498053" cy="1207113"/>
          </a:xfrm>
          <a:prstGeom prst="rect">
            <a:avLst/>
          </a:prstGeom>
        </p:spPr>
      </p:pic>
      <p:pic>
        <p:nvPicPr>
          <p:cNvPr id="12" name="Picture 11"/>
          <p:cNvPicPr>
            <a:picLocks noChangeAspect="1"/>
          </p:cNvPicPr>
          <p:nvPr/>
        </p:nvPicPr>
        <p:blipFill>
          <a:blip r:embed="rId3"/>
          <a:stretch>
            <a:fillRect/>
          </a:stretch>
        </p:blipFill>
        <p:spPr>
          <a:xfrm>
            <a:off x="332053" y="5428819"/>
            <a:ext cx="11498053" cy="1207113"/>
          </a:xfrm>
          <a:prstGeom prst="rect">
            <a:avLst/>
          </a:prstGeom>
        </p:spPr>
      </p:pic>
      <p:sp>
        <p:nvSpPr>
          <p:cNvPr id="2" name="Rectangle 1"/>
          <p:cNvSpPr/>
          <p:nvPr/>
        </p:nvSpPr>
        <p:spPr>
          <a:xfrm>
            <a:off x="332053" y="176411"/>
            <a:ext cx="11683790" cy="1200329"/>
          </a:xfrm>
          <a:prstGeom prst="rect">
            <a:avLst/>
          </a:prstGeom>
        </p:spPr>
        <p:txBody>
          <a:bodyPr wrap="square">
            <a:spAutoFit/>
          </a:bodyPr>
          <a:lstStyle/>
          <a:p>
            <a:r>
              <a:rPr lang="en-GB" sz="2400" dirty="0">
                <a:solidFill>
                  <a:srgbClr val="C00000"/>
                </a:solidFill>
              </a:rPr>
              <a:t>When preparing a business plan the entrepreneur should first of all clearly describe the business idea. This overview of the business will briefly describe the business opportunity that is to be exploited. </a:t>
            </a:r>
          </a:p>
        </p:txBody>
      </p:sp>
      <p:sp>
        <p:nvSpPr>
          <p:cNvPr id="3" name="Rectangle 2"/>
          <p:cNvSpPr/>
          <p:nvPr/>
        </p:nvSpPr>
        <p:spPr>
          <a:xfrm>
            <a:off x="343039" y="1536923"/>
            <a:ext cx="11248970" cy="1200329"/>
          </a:xfrm>
          <a:prstGeom prst="rect">
            <a:avLst/>
          </a:prstGeom>
        </p:spPr>
        <p:txBody>
          <a:bodyPr wrap="square">
            <a:spAutoFit/>
          </a:bodyPr>
          <a:lstStyle/>
          <a:p>
            <a:r>
              <a:rPr lang="en-GB" sz="2400" dirty="0">
                <a:solidFill>
                  <a:srgbClr val="FF0000"/>
                </a:solidFill>
              </a:rPr>
              <a:t>It should summarise the strategies that will be employed and how finance will be obtained. This overview is very important in setting out the overall aims and objectives of the business. </a:t>
            </a:r>
          </a:p>
        </p:txBody>
      </p:sp>
      <p:sp>
        <p:nvSpPr>
          <p:cNvPr id="13" name="Rectangle 12"/>
          <p:cNvSpPr/>
          <p:nvPr/>
        </p:nvSpPr>
        <p:spPr>
          <a:xfrm>
            <a:off x="514419" y="2808852"/>
            <a:ext cx="10906209" cy="1200329"/>
          </a:xfrm>
          <a:prstGeom prst="rect">
            <a:avLst/>
          </a:prstGeom>
        </p:spPr>
        <p:txBody>
          <a:bodyPr wrap="square">
            <a:spAutoFit/>
          </a:bodyPr>
          <a:lstStyle/>
          <a:p>
            <a:r>
              <a:rPr lang="en-GB" sz="2400" dirty="0">
                <a:solidFill>
                  <a:srgbClr val="FFC000"/>
                </a:solidFill>
              </a:rPr>
              <a:t>This is an important part of any business plan and it should be based on both field and desk research. The market research carried out needs to establish if possible the size of the market, the needs of the customers and the level of competition. </a:t>
            </a:r>
          </a:p>
        </p:txBody>
      </p:sp>
      <p:sp>
        <p:nvSpPr>
          <p:cNvPr id="14" name="Rectangle 13"/>
          <p:cNvSpPr/>
          <p:nvPr/>
        </p:nvSpPr>
        <p:spPr>
          <a:xfrm>
            <a:off x="343039" y="4099716"/>
            <a:ext cx="10477653" cy="1200329"/>
          </a:xfrm>
          <a:prstGeom prst="rect">
            <a:avLst/>
          </a:prstGeom>
        </p:spPr>
        <p:txBody>
          <a:bodyPr wrap="square">
            <a:spAutoFit/>
          </a:bodyPr>
          <a:lstStyle/>
          <a:p>
            <a:r>
              <a:rPr lang="en-GB" sz="2400" dirty="0">
                <a:solidFill>
                  <a:srgbClr val="92D050"/>
                </a:solidFill>
              </a:rPr>
              <a:t>Once market research findings have been examined then the marketing plan (strategy) can be prepared. If market research has identified weaknesses with the initial idea, this may be the time to adapt the product.</a:t>
            </a:r>
          </a:p>
        </p:txBody>
      </p:sp>
      <p:sp>
        <p:nvSpPr>
          <p:cNvPr id="15" name="Rectangle 14"/>
          <p:cNvSpPr/>
          <p:nvPr/>
        </p:nvSpPr>
        <p:spPr>
          <a:xfrm>
            <a:off x="514419" y="5513382"/>
            <a:ext cx="10701246" cy="954107"/>
          </a:xfrm>
          <a:prstGeom prst="rect">
            <a:avLst/>
          </a:prstGeom>
        </p:spPr>
        <p:txBody>
          <a:bodyPr wrap="square">
            <a:spAutoFit/>
          </a:bodyPr>
          <a:lstStyle/>
          <a:p>
            <a:r>
              <a:rPr lang="en-GB" sz="2800" dirty="0">
                <a:solidFill>
                  <a:srgbClr val="00B050"/>
                </a:solidFill>
              </a:rPr>
              <a:t>When complete the business plan presents the business owners with a clear set of instructions on how to run the business. </a:t>
            </a:r>
          </a:p>
        </p:txBody>
      </p:sp>
    </p:spTree>
    <p:extLst>
      <p:ext uri="{BB962C8B-B14F-4D97-AF65-F5344CB8AC3E}">
        <p14:creationId xmlns:p14="http://schemas.microsoft.com/office/powerpoint/2010/main" val="304599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385763"/>
            <a:ext cx="11630025" cy="1185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0" y="1571625"/>
            <a:ext cx="11644369" cy="1201016"/>
          </a:xfrm>
          <a:prstGeom prst="rect">
            <a:avLst/>
          </a:prstGeom>
        </p:spPr>
      </p:pic>
      <p:pic>
        <p:nvPicPr>
          <p:cNvPr id="6" name="Picture 5"/>
          <p:cNvPicPr>
            <a:picLocks noChangeAspect="1"/>
          </p:cNvPicPr>
          <p:nvPr/>
        </p:nvPicPr>
        <p:blipFill>
          <a:blip r:embed="rId2"/>
          <a:stretch>
            <a:fillRect/>
          </a:stretch>
        </p:blipFill>
        <p:spPr>
          <a:xfrm>
            <a:off x="547631" y="3357995"/>
            <a:ext cx="11644369" cy="1201016"/>
          </a:xfrm>
          <a:prstGeom prst="rect">
            <a:avLst/>
          </a:prstGeom>
        </p:spPr>
      </p:pic>
      <p:sp>
        <p:nvSpPr>
          <p:cNvPr id="7" name="Rectangle 6"/>
          <p:cNvSpPr/>
          <p:nvPr/>
        </p:nvSpPr>
        <p:spPr>
          <a:xfrm>
            <a:off x="317707" y="179857"/>
            <a:ext cx="11487149" cy="1193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8" name="Picture 7"/>
          <p:cNvPicPr>
            <a:picLocks noChangeAspect="1"/>
          </p:cNvPicPr>
          <p:nvPr/>
        </p:nvPicPr>
        <p:blipFill>
          <a:blip r:embed="rId2"/>
          <a:stretch>
            <a:fillRect/>
          </a:stretch>
        </p:blipFill>
        <p:spPr>
          <a:xfrm>
            <a:off x="185737" y="2314142"/>
            <a:ext cx="11644369" cy="1201016"/>
          </a:xfrm>
          <a:prstGeom prst="rect">
            <a:avLst/>
          </a:prstGeom>
        </p:spPr>
      </p:pic>
      <p:pic>
        <p:nvPicPr>
          <p:cNvPr id="9" name="Picture 8"/>
          <p:cNvPicPr>
            <a:picLocks noChangeAspect="1"/>
          </p:cNvPicPr>
          <p:nvPr/>
        </p:nvPicPr>
        <p:blipFill>
          <a:blip r:embed="rId3"/>
          <a:stretch>
            <a:fillRect/>
          </a:stretch>
        </p:blipFill>
        <p:spPr>
          <a:xfrm>
            <a:off x="317707" y="1547325"/>
            <a:ext cx="11498053" cy="1207113"/>
          </a:xfrm>
          <a:prstGeom prst="rect">
            <a:avLst/>
          </a:prstGeom>
        </p:spPr>
      </p:pic>
      <p:pic>
        <p:nvPicPr>
          <p:cNvPr id="10" name="Picture 9"/>
          <p:cNvPicPr>
            <a:picLocks noChangeAspect="1"/>
          </p:cNvPicPr>
          <p:nvPr/>
        </p:nvPicPr>
        <p:blipFill>
          <a:blip r:embed="rId3"/>
          <a:stretch>
            <a:fillRect/>
          </a:stretch>
        </p:blipFill>
        <p:spPr>
          <a:xfrm>
            <a:off x="332053" y="2805461"/>
            <a:ext cx="11498053" cy="1207113"/>
          </a:xfrm>
          <a:prstGeom prst="rect">
            <a:avLst/>
          </a:prstGeom>
        </p:spPr>
      </p:pic>
      <p:pic>
        <p:nvPicPr>
          <p:cNvPr id="11" name="Picture 10"/>
          <p:cNvPicPr>
            <a:picLocks noChangeAspect="1"/>
          </p:cNvPicPr>
          <p:nvPr/>
        </p:nvPicPr>
        <p:blipFill>
          <a:blip r:embed="rId3"/>
          <a:stretch>
            <a:fillRect/>
          </a:stretch>
        </p:blipFill>
        <p:spPr>
          <a:xfrm>
            <a:off x="306803" y="4117140"/>
            <a:ext cx="11498053" cy="1207113"/>
          </a:xfrm>
          <a:prstGeom prst="rect">
            <a:avLst/>
          </a:prstGeom>
        </p:spPr>
      </p:pic>
      <p:pic>
        <p:nvPicPr>
          <p:cNvPr id="12" name="Picture 11"/>
          <p:cNvPicPr>
            <a:picLocks noChangeAspect="1"/>
          </p:cNvPicPr>
          <p:nvPr/>
        </p:nvPicPr>
        <p:blipFill>
          <a:blip r:embed="rId3"/>
          <a:stretch>
            <a:fillRect/>
          </a:stretch>
        </p:blipFill>
        <p:spPr>
          <a:xfrm>
            <a:off x="332053" y="5428819"/>
            <a:ext cx="11498053" cy="1207113"/>
          </a:xfrm>
          <a:prstGeom prst="rect">
            <a:avLst/>
          </a:prstGeom>
        </p:spPr>
      </p:pic>
      <p:sp>
        <p:nvSpPr>
          <p:cNvPr id="2" name="Rectangle 1"/>
          <p:cNvSpPr/>
          <p:nvPr/>
        </p:nvSpPr>
        <p:spPr>
          <a:xfrm>
            <a:off x="453789" y="179751"/>
            <a:ext cx="11276276" cy="1477328"/>
          </a:xfrm>
          <a:prstGeom prst="rect">
            <a:avLst/>
          </a:prstGeom>
        </p:spPr>
        <p:txBody>
          <a:bodyPr wrap="square">
            <a:spAutoFit/>
          </a:bodyPr>
          <a:lstStyle/>
          <a:p>
            <a:r>
              <a:rPr lang="en-GB" sz="2400" dirty="0">
                <a:solidFill>
                  <a:srgbClr val="00B0F0"/>
                </a:solidFill>
              </a:rPr>
              <a:t>This will include details of where the business will be located, production methods and any equipment needed. In addition, information on the costs of production and where the business will buy supplies may also be included.</a:t>
            </a:r>
          </a:p>
          <a:p>
            <a:endParaRPr lang="en-GB" dirty="0"/>
          </a:p>
        </p:txBody>
      </p:sp>
      <p:sp>
        <p:nvSpPr>
          <p:cNvPr id="3" name="Rectangle 2"/>
          <p:cNvSpPr/>
          <p:nvPr/>
        </p:nvSpPr>
        <p:spPr>
          <a:xfrm>
            <a:off x="835817" y="1696339"/>
            <a:ext cx="10329863" cy="830997"/>
          </a:xfrm>
          <a:prstGeom prst="rect">
            <a:avLst/>
          </a:prstGeom>
        </p:spPr>
        <p:txBody>
          <a:bodyPr wrap="square">
            <a:spAutoFit/>
          </a:bodyPr>
          <a:lstStyle/>
          <a:p>
            <a:r>
              <a:rPr lang="en-GB" sz="2400" dirty="0">
                <a:solidFill>
                  <a:srgbClr val="0070C0"/>
                </a:solidFill>
              </a:rPr>
              <a:t>The number of employees and the skills, experience and qualifications they require will be outlined. Any management team will also be identified.</a:t>
            </a:r>
          </a:p>
        </p:txBody>
      </p:sp>
      <p:sp>
        <p:nvSpPr>
          <p:cNvPr id="18" name="Rectangle 17"/>
          <p:cNvSpPr/>
          <p:nvPr/>
        </p:nvSpPr>
        <p:spPr>
          <a:xfrm>
            <a:off x="547631" y="3018655"/>
            <a:ext cx="10239432" cy="830997"/>
          </a:xfrm>
          <a:prstGeom prst="rect">
            <a:avLst/>
          </a:prstGeom>
        </p:spPr>
        <p:txBody>
          <a:bodyPr wrap="square">
            <a:spAutoFit/>
          </a:bodyPr>
          <a:lstStyle/>
          <a:p>
            <a:r>
              <a:rPr lang="en-GB" sz="2400" dirty="0">
                <a:solidFill>
                  <a:srgbClr val="002060"/>
                </a:solidFill>
              </a:rPr>
              <a:t> A variety of forecasting will be necessary:        a sales forecast indicating potential revenues;    a cash flow forecast for the first 12 months; </a:t>
            </a:r>
          </a:p>
        </p:txBody>
      </p:sp>
      <p:sp>
        <p:nvSpPr>
          <p:cNvPr id="19" name="Rectangle 18"/>
          <p:cNvSpPr/>
          <p:nvPr/>
        </p:nvSpPr>
        <p:spPr>
          <a:xfrm>
            <a:off x="453789" y="4228108"/>
            <a:ext cx="11139488" cy="830997"/>
          </a:xfrm>
          <a:prstGeom prst="rect">
            <a:avLst/>
          </a:prstGeom>
        </p:spPr>
        <p:txBody>
          <a:bodyPr wrap="square">
            <a:spAutoFit/>
          </a:bodyPr>
          <a:lstStyle/>
          <a:p>
            <a:r>
              <a:rPr lang="en-GB" sz="2400" dirty="0">
                <a:solidFill>
                  <a:srgbClr val="7030A0"/>
                </a:solidFill>
              </a:rPr>
              <a:t>A variety of forecasting will be necessary :      a profit and loss and balance forecast for the end of the first year;           a break even analysis.</a:t>
            </a:r>
          </a:p>
        </p:txBody>
      </p:sp>
      <p:sp>
        <p:nvSpPr>
          <p:cNvPr id="20" name="Rectangle 19"/>
          <p:cNvSpPr/>
          <p:nvPr/>
        </p:nvSpPr>
        <p:spPr>
          <a:xfrm>
            <a:off x="453789" y="5602864"/>
            <a:ext cx="11644369" cy="830997"/>
          </a:xfrm>
          <a:prstGeom prst="rect">
            <a:avLst/>
          </a:prstGeom>
        </p:spPr>
        <p:txBody>
          <a:bodyPr wrap="square">
            <a:spAutoFit/>
          </a:bodyPr>
          <a:lstStyle/>
          <a:p>
            <a:r>
              <a:rPr lang="en-GB" sz="2400" dirty="0">
                <a:solidFill>
                  <a:srgbClr val="C00000"/>
                </a:solidFill>
              </a:rPr>
              <a:t>A comprehensive business plan will allow business owners to check progress against objectives, monitor cash flow and take action when objectives are not being achieved. </a:t>
            </a:r>
          </a:p>
        </p:txBody>
      </p:sp>
    </p:spTree>
    <p:extLst>
      <p:ext uri="{BB962C8B-B14F-4D97-AF65-F5344CB8AC3E}">
        <p14:creationId xmlns:p14="http://schemas.microsoft.com/office/powerpoint/2010/main" val="160224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385763"/>
            <a:ext cx="11630025" cy="1185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0" y="1571625"/>
            <a:ext cx="11644369" cy="1201016"/>
          </a:xfrm>
          <a:prstGeom prst="rect">
            <a:avLst/>
          </a:prstGeom>
        </p:spPr>
      </p:pic>
      <p:pic>
        <p:nvPicPr>
          <p:cNvPr id="6" name="Picture 5"/>
          <p:cNvPicPr>
            <a:picLocks noChangeAspect="1"/>
          </p:cNvPicPr>
          <p:nvPr/>
        </p:nvPicPr>
        <p:blipFill>
          <a:blip r:embed="rId2"/>
          <a:stretch>
            <a:fillRect/>
          </a:stretch>
        </p:blipFill>
        <p:spPr>
          <a:xfrm>
            <a:off x="547631" y="3357995"/>
            <a:ext cx="11644369" cy="1201016"/>
          </a:xfrm>
          <a:prstGeom prst="rect">
            <a:avLst/>
          </a:prstGeom>
        </p:spPr>
      </p:pic>
      <p:sp>
        <p:nvSpPr>
          <p:cNvPr id="7" name="Rectangle 6"/>
          <p:cNvSpPr/>
          <p:nvPr/>
        </p:nvSpPr>
        <p:spPr>
          <a:xfrm>
            <a:off x="317707" y="179857"/>
            <a:ext cx="11487149" cy="1193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8" name="Picture 7"/>
          <p:cNvPicPr>
            <a:picLocks noChangeAspect="1"/>
          </p:cNvPicPr>
          <p:nvPr/>
        </p:nvPicPr>
        <p:blipFill>
          <a:blip r:embed="rId2"/>
          <a:stretch>
            <a:fillRect/>
          </a:stretch>
        </p:blipFill>
        <p:spPr>
          <a:xfrm>
            <a:off x="185737" y="2314142"/>
            <a:ext cx="11644369" cy="1201016"/>
          </a:xfrm>
          <a:prstGeom prst="rect">
            <a:avLst/>
          </a:prstGeom>
        </p:spPr>
      </p:pic>
      <p:pic>
        <p:nvPicPr>
          <p:cNvPr id="9" name="Picture 8"/>
          <p:cNvPicPr>
            <a:picLocks noChangeAspect="1"/>
          </p:cNvPicPr>
          <p:nvPr/>
        </p:nvPicPr>
        <p:blipFill>
          <a:blip r:embed="rId3"/>
          <a:stretch>
            <a:fillRect/>
          </a:stretch>
        </p:blipFill>
        <p:spPr>
          <a:xfrm>
            <a:off x="317707" y="1547325"/>
            <a:ext cx="11498053" cy="1207113"/>
          </a:xfrm>
          <a:prstGeom prst="rect">
            <a:avLst/>
          </a:prstGeom>
        </p:spPr>
      </p:pic>
      <p:pic>
        <p:nvPicPr>
          <p:cNvPr id="10" name="Picture 9"/>
          <p:cNvPicPr>
            <a:picLocks noChangeAspect="1"/>
          </p:cNvPicPr>
          <p:nvPr/>
        </p:nvPicPr>
        <p:blipFill>
          <a:blip r:embed="rId3"/>
          <a:stretch>
            <a:fillRect/>
          </a:stretch>
        </p:blipFill>
        <p:spPr>
          <a:xfrm>
            <a:off x="332053" y="2805461"/>
            <a:ext cx="11498053" cy="1207113"/>
          </a:xfrm>
          <a:prstGeom prst="rect">
            <a:avLst/>
          </a:prstGeom>
        </p:spPr>
      </p:pic>
      <p:pic>
        <p:nvPicPr>
          <p:cNvPr id="11" name="Picture 10"/>
          <p:cNvPicPr>
            <a:picLocks noChangeAspect="1"/>
          </p:cNvPicPr>
          <p:nvPr/>
        </p:nvPicPr>
        <p:blipFill>
          <a:blip r:embed="rId3"/>
          <a:stretch>
            <a:fillRect/>
          </a:stretch>
        </p:blipFill>
        <p:spPr>
          <a:xfrm>
            <a:off x="332053" y="4103109"/>
            <a:ext cx="11498053" cy="1207113"/>
          </a:xfrm>
          <a:prstGeom prst="rect">
            <a:avLst/>
          </a:prstGeom>
        </p:spPr>
      </p:pic>
      <p:sp>
        <p:nvSpPr>
          <p:cNvPr id="2" name="Rectangle 1"/>
          <p:cNvSpPr/>
          <p:nvPr/>
        </p:nvSpPr>
        <p:spPr>
          <a:xfrm>
            <a:off x="757236" y="397853"/>
            <a:ext cx="10487026" cy="830997"/>
          </a:xfrm>
          <a:prstGeom prst="rect">
            <a:avLst/>
          </a:prstGeom>
        </p:spPr>
        <p:txBody>
          <a:bodyPr wrap="square">
            <a:spAutoFit/>
          </a:bodyPr>
          <a:lstStyle/>
          <a:p>
            <a:r>
              <a:rPr lang="en-GB" sz="2400" dirty="0">
                <a:solidFill>
                  <a:srgbClr val="FF0000"/>
                </a:solidFill>
              </a:rPr>
              <a:t>A business plan is also needed for potential investors or when seeking finance from banks. Without a business plan it is highly unlikely that capital could be attracted.</a:t>
            </a:r>
          </a:p>
        </p:txBody>
      </p:sp>
      <p:sp>
        <p:nvSpPr>
          <p:cNvPr id="3" name="Rectangle 2"/>
          <p:cNvSpPr/>
          <p:nvPr/>
        </p:nvSpPr>
        <p:spPr>
          <a:xfrm>
            <a:off x="471486" y="1554109"/>
            <a:ext cx="11058525" cy="1200329"/>
          </a:xfrm>
          <a:prstGeom prst="rect">
            <a:avLst/>
          </a:prstGeom>
        </p:spPr>
        <p:txBody>
          <a:bodyPr wrap="square">
            <a:spAutoFit/>
          </a:bodyPr>
          <a:lstStyle/>
          <a:p>
            <a:r>
              <a:rPr lang="en-GB" sz="2400" dirty="0">
                <a:solidFill>
                  <a:srgbClr val="FFC000"/>
                </a:solidFill>
              </a:rPr>
              <a:t>Market research costs time and money, resources which might be better spent elsewhere in the business. For many start-up businesses this will be the hardest part of preparing a business plan.</a:t>
            </a:r>
          </a:p>
        </p:txBody>
      </p:sp>
      <p:sp>
        <p:nvSpPr>
          <p:cNvPr id="13" name="Rectangle 12"/>
          <p:cNvSpPr/>
          <p:nvPr/>
        </p:nvSpPr>
        <p:spPr>
          <a:xfrm>
            <a:off x="547631" y="3105933"/>
            <a:ext cx="11282475" cy="523220"/>
          </a:xfrm>
          <a:prstGeom prst="rect">
            <a:avLst/>
          </a:prstGeom>
        </p:spPr>
        <p:txBody>
          <a:bodyPr wrap="square">
            <a:spAutoFit/>
          </a:bodyPr>
          <a:lstStyle/>
          <a:p>
            <a:r>
              <a:rPr lang="en-GB" sz="2800" dirty="0">
                <a:solidFill>
                  <a:srgbClr val="92D050"/>
                </a:solidFill>
              </a:rPr>
              <a:t>The need for this guesswork is a weakness of any business plan.</a:t>
            </a:r>
          </a:p>
        </p:txBody>
      </p:sp>
      <p:sp>
        <p:nvSpPr>
          <p:cNvPr id="14" name="Rectangle 13"/>
          <p:cNvSpPr/>
          <p:nvPr/>
        </p:nvSpPr>
        <p:spPr>
          <a:xfrm>
            <a:off x="547631" y="4195952"/>
            <a:ext cx="9872664" cy="954107"/>
          </a:xfrm>
          <a:prstGeom prst="rect">
            <a:avLst/>
          </a:prstGeom>
        </p:spPr>
        <p:txBody>
          <a:bodyPr wrap="square">
            <a:spAutoFit/>
          </a:bodyPr>
          <a:lstStyle/>
          <a:p>
            <a:r>
              <a:rPr lang="en-GB" sz="2800" dirty="0">
                <a:solidFill>
                  <a:srgbClr val="7030A0"/>
                </a:solidFill>
              </a:rPr>
              <a:t>An inaccurate business plan with unachievable objectives can give entrepreneurs false hope, leading to failed investments.</a:t>
            </a:r>
          </a:p>
        </p:txBody>
      </p:sp>
    </p:spTree>
    <p:extLst>
      <p:ext uri="{BB962C8B-B14F-4D97-AF65-F5344CB8AC3E}">
        <p14:creationId xmlns:p14="http://schemas.microsoft.com/office/powerpoint/2010/main" val="823027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385763"/>
            <a:ext cx="11630025" cy="11858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0" y="1571625"/>
            <a:ext cx="11644369" cy="1201016"/>
          </a:xfrm>
          <a:prstGeom prst="rect">
            <a:avLst/>
          </a:prstGeom>
        </p:spPr>
      </p:pic>
      <p:pic>
        <p:nvPicPr>
          <p:cNvPr id="6" name="Picture 5"/>
          <p:cNvPicPr>
            <a:picLocks noChangeAspect="1"/>
          </p:cNvPicPr>
          <p:nvPr/>
        </p:nvPicPr>
        <p:blipFill>
          <a:blip r:embed="rId2"/>
          <a:stretch>
            <a:fillRect/>
          </a:stretch>
        </p:blipFill>
        <p:spPr>
          <a:xfrm>
            <a:off x="547631" y="3357995"/>
            <a:ext cx="11644369" cy="1201016"/>
          </a:xfrm>
          <a:prstGeom prst="rect">
            <a:avLst/>
          </a:prstGeom>
        </p:spPr>
      </p:pic>
      <p:sp>
        <p:nvSpPr>
          <p:cNvPr id="7" name="Rectangle 6"/>
          <p:cNvSpPr/>
          <p:nvPr/>
        </p:nvSpPr>
        <p:spPr>
          <a:xfrm>
            <a:off x="317707" y="179857"/>
            <a:ext cx="5182981" cy="119343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pic>
        <p:nvPicPr>
          <p:cNvPr id="8" name="Picture 7"/>
          <p:cNvPicPr>
            <a:picLocks noChangeAspect="1"/>
          </p:cNvPicPr>
          <p:nvPr/>
        </p:nvPicPr>
        <p:blipFill>
          <a:blip r:embed="rId2"/>
          <a:stretch>
            <a:fillRect/>
          </a:stretch>
        </p:blipFill>
        <p:spPr>
          <a:xfrm>
            <a:off x="185737" y="2314142"/>
            <a:ext cx="11644369" cy="1201016"/>
          </a:xfrm>
          <a:prstGeom prst="rect">
            <a:avLst/>
          </a:prstGeom>
        </p:spPr>
      </p:pic>
      <p:pic>
        <p:nvPicPr>
          <p:cNvPr id="9" name="Picture 8"/>
          <p:cNvPicPr>
            <a:picLocks noChangeAspect="1"/>
          </p:cNvPicPr>
          <p:nvPr/>
        </p:nvPicPr>
        <p:blipFill>
          <a:blip r:embed="rId3"/>
          <a:stretch>
            <a:fillRect/>
          </a:stretch>
        </p:blipFill>
        <p:spPr>
          <a:xfrm>
            <a:off x="317707" y="1547325"/>
            <a:ext cx="5983081" cy="1207113"/>
          </a:xfrm>
          <a:prstGeom prst="rect">
            <a:avLst/>
          </a:prstGeom>
        </p:spPr>
      </p:pic>
      <p:pic>
        <p:nvPicPr>
          <p:cNvPr id="10" name="Picture 9"/>
          <p:cNvPicPr>
            <a:picLocks noChangeAspect="1"/>
          </p:cNvPicPr>
          <p:nvPr/>
        </p:nvPicPr>
        <p:blipFill>
          <a:blip r:embed="rId3"/>
          <a:stretch>
            <a:fillRect/>
          </a:stretch>
        </p:blipFill>
        <p:spPr>
          <a:xfrm>
            <a:off x="332054" y="2805461"/>
            <a:ext cx="6848396" cy="1207113"/>
          </a:xfrm>
          <a:prstGeom prst="rect">
            <a:avLst/>
          </a:prstGeom>
        </p:spPr>
      </p:pic>
      <p:pic>
        <p:nvPicPr>
          <p:cNvPr id="11" name="Picture 10"/>
          <p:cNvPicPr>
            <a:picLocks noChangeAspect="1"/>
          </p:cNvPicPr>
          <p:nvPr/>
        </p:nvPicPr>
        <p:blipFill>
          <a:blip r:embed="rId3"/>
          <a:stretch>
            <a:fillRect/>
          </a:stretch>
        </p:blipFill>
        <p:spPr>
          <a:xfrm>
            <a:off x="332054" y="4103109"/>
            <a:ext cx="4668572" cy="1207113"/>
          </a:xfrm>
          <a:prstGeom prst="rect">
            <a:avLst/>
          </a:prstGeom>
        </p:spPr>
      </p:pic>
      <p:pic>
        <p:nvPicPr>
          <p:cNvPr id="12" name="Picture 11"/>
          <p:cNvPicPr>
            <a:picLocks noChangeAspect="1"/>
          </p:cNvPicPr>
          <p:nvPr/>
        </p:nvPicPr>
        <p:blipFill>
          <a:blip r:embed="rId3"/>
          <a:stretch>
            <a:fillRect/>
          </a:stretch>
        </p:blipFill>
        <p:spPr>
          <a:xfrm>
            <a:off x="426612" y="5414531"/>
            <a:ext cx="5074076" cy="1207113"/>
          </a:xfrm>
          <a:prstGeom prst="rect">
            <a:avLst/>
          </a:prstGeom>
        </p:spPr>
      </p:pic>
      <p:sp>
        <p:nvSpPr>
          <p:cNvPr id="2" name="Rectangle 1"/>
          <p:cNvSpPr/>
          <p:nvPr/>
        </p:nvSpPr>
        <p:spPr>
          <a:xfrm>
            <a:off x="547631" y="215852"/>
            <a:ext cx="471513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Marketing plan </a:t>
            </a:r>
          </a:p>
        </p:txBody>
      </p:sp>
      <p:pic>
        <p:nvPicPr>
          <p:cNvPr id="3" name="Picture 2"/>
          <p:cNvPicPr>
            <a:picLocks noChangeAspect="1"/>
          </p:cNvPicPr>
          <p:nvPr/>
        </p:nvPicPr>
        <p:blipFill>
          <a:blip r:embed="rId4"/>
          <a:stretch>
            <a:fillRect/>
          </a:stretch>
        </p:blipFill>
        <p:spPr>
          <a:xfrm>
            <a:off x="6000750" y="124950"/>
            <a:ext cx="5815010" cy="1201016"/>
          </a:xfrm>
          <a:prstGeom prst="rect">
            <a:avLst/>
          </a:prstGeom>
        </p:spPr>
      </p:pic>
      <p:sp>
        <p:nvSpPr>
          <p:cNvPr id="13" name="Rectangle 12"/>
          <p:cNvSpPr/>
          <p:nvPr/>
        </p:nvSpPr>
        <p:spPr>
          <a:xfrm>
            <a:off x="6189023" y="295228"/>
            <a:ext cx="493840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Operations plan </a:t>
            </a:r>
          </a:p>
        </p:txBody>
      </p:sp>
      <p:sp>
        <p:nvSpPr>
          <p:cNvPr id="14" name="Rectangle 13"/>
          <p:cNvSpPr/>
          <p:nvPr/>
        </p:nvSpPr>
        <p:spPr>
          <a:xfrm>
            <a:off x="426612" y="1622648"/>
            <a:ext cx="576241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Executive summar</a:t>
            </a: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y</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5" name="Rectangle 14"/>
          <p:cNvSpPr/>
          <p:nvPr/>
        </p:nvSpPr>
        <p:spPr>
          <a:xfrm>
            <a:off x="426612" y="2859180"/>
            <a:ext cx="675383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Human resources plan </a:t>
            </a:r>
          </a:p>
        </p:txBody>
      </p:sp>
      <p:sp>
        <p:nvSpPr>
          <p:cNvPr id="16" name="Rectangle 15"/>
          <p:cNvSpPr/>
          <p:nvPr/>
        </p:nvSpPr>
        <p:spPr>
          <a:xfrm>
            <a:off x="426612" y="4208629"/>
            <a:ext cx="4297971"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Financial plan </a:t>
            </a:r>
          </a:p>
        </p:txBody>
      </p:sp>
      <p:pic>
        <p:nvPicPr>
          <p:cNvPr id="17" name="Picture 16"/>
          <p:cNvPicPr>
            <a:picLocks noChangeAspect="1"/>
          </p:cNvPicPr>
          <p:nvPr/>
        </p:nvPicPr>
        <p:blipFill>
          <a:blip r:embed="rId3"/>
          <a:stretch>
            <a:fillRect/>
          </a:stretch>
        </p:blipFill>
        <p:spPr>
          <a:xfrm>
            <a:off x="5236025" y="4116883"/>
            <a:ext cx="6293988" cy="1207113"/>
          </a:xfrm>
          <a:prstGeom prst="rect">
            <a:avLst/>
          </a:prstGeom>
        </p:spPr>
      </p:pic>
      <p:sp>
        <p:nvSpPr>
          <p:cNvPr id="18" name="Rectangle 17"/>
          <p:cNvSpPr/>
          <p:nvPr/>
        </p:nvSpPr>
        <p:spPr>
          <a:xfrm>
            <a:off x="6369815" y="4152634"/>
            <a:ext cx="367735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Advantages </a:t>
            </a:r>
          </a:p>
        </p:txBody>
      </p:sp>
      <p:sp>
        <p:nvSpPr>
          <p:cNvPr id="19" name="Rectangle 18"/>
          <p:cNvSpPr/>
          <p:nvPr/>
        </p:nvSpPr>
        <p:spPr>
          <a:xfrm>
            <a:off x="520169" y="5414531"/>
            <a:ext cx="448045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Disadvantages </a:t>
            </a:r>
          </a:p>
        </p:txBody>
      </p:sp>
      <p:pic>
        <p:nvPicPr>
          <p:cNvPr id="20" name="Picture 19"/>
          <p:cNvPicPr>
            <a:picLocks noChangeAspect="1"/>
          </p:cNvPicPr>
          <p:nvPr/>
        </p:nvPicPr>
        <p:blipFill>
          <a:blip r:embed="rId5"/>
          <a:stretch>
            <a:fillRect/>
          </a:stretch>
        </p:blipFill>
        <p:spPr>
          <a:xfrm>
            <a:off x="5594245" y="5428305"/>
            <a:ext cx="6392968" cy="1207113"/>
          </a:xfrm>
          <a:prstGeom prst="rect">
            <a:avLst/>
          </a:prstGeom>
        </p:spPr>
      </p:pic>
      <p:sp>
        <p:nvSpPr>
          <p:cNvPr id="21" name="Rectangle 20"/>
          <p:cNvSpPr/>
          <p:nvPr/>
        </p:nvSpPr>
        <p:spPr>
          <a:xfrm>
            <a:off x="5570638" y="5464056"/>
            <a:ext cx="65835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Business plan defined </a:t>
            </a:r>
          </a:p>
        </p:txBody>
      </p:sp>
    </p:spTree>
    <p:extLst>
      <p:ext uri="{BB962C8B-B14F-4D97-AF65-F5344CB8AC3E}">
        <p14:creationId xmlns:p14="http://schemas.microsoft.com/office/powerpoint/2010/main" val="35534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433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Tregoning</dc:creator>
  <cp:lastModifiedBy>Geoff Tregoning</cp:lastModifiedBy>
  <cp:revision>2</cp:revision>
  <dcterms:created xsi:type="dcterms:W3CDTF">2016-09-10T16:28:01Z</dcterms:created>
  <dcterms:modified xsi:type="dcterms:W3CDTF">2016-09-10T16:34:55Z</dcterms:modified>
</cp:coreProperties>
</file>