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306" r:id="rId3"/>
    <p:sldId id="257" r:id="rId4"/>
    <p:sldId id="286" r:id="rId5"/>
    <p:sldId id="258" r:id="rId6"/>
    <p:sldId id="287" r:id="rId7"/>
    <p:sldId id="259" r:id="rId8"/>
    <p:sldId id="260" r:id="rId9"/>
    <p:sldId id="263" r:id="rId10"/>
    <p:sldId id="289" r:id="rId11"/>
    <p:sldId id="267" r:id="rId12"/>
    <p:sldId id="268" r:id="rId13"/>
    <p:sldId id="305" r:id="rId14"/>
    <p:sldId id="264" r:id="rId15"/>
    <p:sldId id="290" r:id="rId16"/>
    <p:sldId id="265" r:id="rId17"/>
    <p:sldId id="291" r:id="rId18"/>
    <p:sldId id="266" r:id="rId19"/>
    <p:sldId id="292" r:id="rId20"/>
    <p:sldId id="261" r:id="rId21"/>
    <p:sldId id="262" r:id="rId22"/>
    <p:sldId id="271" r:id="rId23"/>
    <p:sldId id="309" r:id="rId24"/>
    <p:sldId id="293" r:id="rId25"/>
    <p:sldId id="272" r:id="rId26"/>
    <p:sldId id="296" r:id="rId27"/>
    <p:sldId id="297" r:id="rId28"/>
    <p:sldId id="301" r:id="rId29"/>
    <p:sldId id="273" r:id="rId30"/>
    <p:sldId id="302" r:id="rId31"/>
    <p:sldId id="303" r:id="rId32"/>
    <p:sldId id="299" r:id="rId33"/>
    <p:sldId id="300" r:id="rId34"/>
    <p:sldId id="295" r:id="rId35"/>
    <p:sldId id="277" r:id="rId36"/>
    <p:sldId id="278" r:id="rId37"/>
    <p:sldId id="307" r:id="rId38"/>
    <p:sldId id="30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9" autoAdjust="0"/>
    <p:restoredTop sz="94660"/>
  </p:normalViewPr>
  <p:slideViewPr>
    <p:cSldViewPr snapToGrid="0">
      <p:cViewPr varScale="1">
        <p:scale>
          <a:sx n="65" d="100"/>
          <a:sy n="65" d="100"/>
        </p:scale>
        <p:origin x="8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09F317-953E-40A2-974E-1A21D6342C62}"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91586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9F317-953E-40A2-974E-1A21D6342C62}"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352428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9F317-953E-40A2-974E-1A21D6342C62}"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34477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09F317-953E-40A2-974E-1A21D6342C62}"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223321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09F317-953E-40A2-974E-1A21D6342C62}" type="datetimeFigureOut">
              <a:rPr lang="en-GB" smtClean="0"/>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358400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09F317-953E-40A2-974E-1A21D6342C62}"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368161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09F317-953E-40A2-974E-1A21D6342C62}" type="datetimeFigureOut">
              <a:rPr lang="en-GB" smtClean="0"/>
              <a:t>14/09/2016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209958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09F317-953E-40A2-974E-1A21D6342C62}" type="datetimeFigureOut">
              <a:rPr lang="en-GB" smtClean="0"/>
              <a:t>14/09/2016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23732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9F317-953E-40A2-974E-1A21D6342C62}" type="datetimeFigureOut">
              <a:rPr lang="en-GB" smtClean="0"/>
              <a:t>14/09/2016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291278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9F317-953E-40A2-974E-1A21D6342C62}"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367017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9F317-953E-40A2-974E-1A21D6342C62}" type="datetimeFigureOut">
              <a:rPr lang="en-GB" smtClean="0"/>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E5842-AF79-4298-8C5D-E25413DD863E}" type="slidenum">
              <a:rPr lang="en-GB" smtClean="0"/>
              <a:t>‹#›</a:t>
            </a:fld>
            <a:endParaRPr lang="en-GB"/>
          </a:p>
        </p:txBody>
      </p:sp>
    </p:spTree>
    <p:extLst>
      <p:ext uri="{BB962C8B-B14F-4D97-AF65-F5344CB8AC3E}">
        <p14:creationId xmlns:p14="http://schemas.microsoft.com/office/powerpoint/2010/main" val="115351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9F317-953E-40A2-974E-1A21D6342C62}" type="datetimeFigureOut">
              <a:rPr lang="en-GB" smtClean="0"/>
              <a:t>14/09/2016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E5842-AF79-4298-8C5D-E25413DD863E}" type="slidenum">
              <a:rPr lang="en-GB" smtClean="0"/>
              <a:t>‹#›</a:t>
            </a:fld>
            <a:endParaRPr lang="en-GB"/>
          </a:p>
        </p:txBody>
      </p:sp>
    </p:spTree>
    <p:extLst>
      <p:ext uri="{BB962C8B-B14F-4D97-AF65-F5344CB8AC3E}">
        <p14:creationId xmlns:p14="http://schemas.microsoft.com/office/powerpoint/2010/main" val="63407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6384" y="109835"/>
            <a:ext cx="60821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Aims and objectives </a:t>
            </a:r>
          </a:p>
        </p:txBody>
      </p:sp>
      <p:sp>
        <p:nvSpPr>
          <p:cNvPr id="6" name="Rectangle 5"/>
          <p:cNvSpPr/>
          <p:nvPr/>
        </p:nvSpPr>
        <p:spPr>
          <a:xfrm>
            <a:off x="775698" y="1229529"/>
            <a:ext cx="10097686" cy="5262979"/>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Answer business plan questions.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Explain market structures – monopoly, oligopoly and perfect competition.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Role play each market structure whilst the class decides which one you are presenting.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Analyse the market structures and give examples of each in a written task. </a:t>
            </a:r>
          </a:p>
        </p:txBody>
      </p:sp>
      <p:pic>
        <p:nvPicPr>
          <p:cNvPr id="7" name="Picture 6"/>
          <p:cNvPicPr>
            <a:picLocks noChangeAspect="1"/>
          </p:cNvPicPr>
          <p:nvPr/>
        </p:nvPicPr>
        <p:blipFill>
          <a:blip r:embed="rId2"/>
          <a:stretch>
            <a:fillRect/>
          </a:stretch>
        </p:blipFill>
        <p:spPr>
          <a:xfrm>
            <a:off x="8601074" y="1579401"/>
            <a:ext cx="3124199" cy="1111410"/>
          </a:xfrm>
          <a:prstGeom prst="rect">
            <a:avLst/>
          </a:prstGeom>
        </p:spPr>
      </p:pic>
    </p:spTree>
    <p:extLst>
      <p:ext uri="{BB962C8B-B14F-4D97-AF65-F5344CB8AC3E}">
        <p14:creationId xmlns:p14="http://schemas.microsoft.com/office/powerpoint/2010/main" val="117222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2050" y="761702"/>
            <a:ext cx="10010776" cy="5693866"/>
          </a:xfrm>
          <a:prstGeom prst="rect">
            <a:avLst/>
          </a:prstGeom>
        </p:spPr>
        <p:txBody>
          <a:bodyPr wrap="square">
            <a:spAutoFit/>
          </a:bodyPr>
          <a:lstStyle/>
          <a:p>
            <a:endParaRPr lang="en-GB" sz="2800" dirty="0"/>
          </a:p>
          <a:p>
            <a:r>
              <a:rPr lang="en-GB" sz="2800" dirty="0"/>
              <a:t>Pure monopolies with 100% of the market are now very rare.</a:t>
            </a:r>
          </a:p>
          <a:p>
            <a:r>
              <a:rPr lang="en-GB" sz="2800" dirty="0"/>
              <a:t>The UK and EU competition authorities regard any business with over 25% of the market as having potential monopoly power, and will investigate situations where it believes this power is being abused. </a:t>
            </a:r>
          </a:p>
          <a:p>
            <a:endParaRPr lang="en-GB" sz="2800" dirty="0"/>
          </a:p>
          <a:p>
            <a:endParaRPr lang="en-GB" sz="2800" dirty="0"/>
          </a:p>
          <a:p>
            <a:r>
              <a:rPr lang="en-GB" sz="2800" dirty="0"/>
              <a:t>Monopolies can, however, offer advantages to consumers. Being big or very big they can benefit from massive economies of scale, reducing prices and making goods affordable. Also the profits earned can be used for investment into improving products, improving production techniques and developing new products.</a:t>
            </a:r>
          </a:p>
        </p:txBody>
      </p:sp>
      <p:sp>
        <p:nvSpPr>
          <p:cNvPr id="5" name="Rectangle 4"/>
          <p:cNvSpPr/>
          <p:nvPr/>
        </p:nvSpPr>
        <p:spPr>
          <a:xfrm>
            <a:off x="4171682" y="152697"/>
            <a:ext cx="330571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Monopoly </a:t>
            </a:r>
          </a:p>
        </p:txBody>
      </p:sp>
      <p:pic>
        <p:nvPicPr>
          <p:cNvPr id="6" name="Picture 5"/>
          <p:cNvPicPr>
            <a:picLocks noChangeAspect="1"/>
          </p:cNvPicPr>
          <p:nvPr/>
        </p:nvPicPr>
        <p:blipFill>
          <a:blip r:embed="rId2"/>
          <a:stretch>
            <a:fillRect/>
          </a:stretch>
        </p:blipFill>
        <p:spPr>
          <a:xfrm>
            <a:off x="3771901" y="3030480"/>
            <a:ext cx="1643061" cy="1079556"/>
          </a:xfrm>
          <a:prstGeom prst="rect">
            <a:avLst/>
          </a:prstGeom>
        </p:spPr>
      </p:pic>
      <p:pic>
        <p:nvPicPr>
          <p:cNvPr id="7" name="Picture 6"/>
          <p:cNvPicPr>
            <a:picLocks noChangeAspect="1"/>
          </p:cNvPicPr>
          <p:nvPr/>
        </p:nvPicPr>
        <p:blipFill>
          <a:blip r:embed="rId3"/>
          <a:stretch>
            <a:fillRect/>
          </a:stretch>
        </p:blipFill>
        <p:spPr>
          <a:xfrm>
            <a:off x="7117557" y="3155954"/>
            <a:ext cx="1814511" cy="954082"/>
          </a:xfrm>
          <a:prstGeom prst="rect">
            <a:avLst/>
          </a:prstGeom>
        </p:spPr>
      </p:pic>
    </p:spTree>
    <p:extLst>
      <p:ext uri="{BB962C8B-B14F-4D97-AF65-F5344CB8AC3E}">
        <p14:creationId xmlns:p14="http://schemas.microsoft.com/office/powerpoint/2010/main" val="534987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5825" y="1598951"/>
            <a:ext cx="9058275" cy="3970318"/>
          </a:xfrm>
          <a:prstGeom prst="rect">
            <a:avLst/>
          </a:prstGeom>
        </p:spPr>
        <p:txBody>
          <a:bodyPr wrap="square">
            <a:spAutoFit/>
          </a:bodyPr>
          <a:lstStyle/>
          <a:p>
            <a:r>
              <a:rPr lang="en-GB" sz="2800" dirty="0"/>
              <a:t>• A large number of relatively small businesses in competition with each other.</a:t>
            </a:r>
          </a:p>
          <a:p>
            <a:endParaRPr lang="en-GB" sz="2800" dirty="0"/>
          </a:p>
          <a:p>
            <a:endParaRPr lang="en-GB" sz="2800" dirty="0"/>
          </a:p>
          <a:p>
            <a:r>
              <a:rPr lang="en-GB" sz="2800" dirty="0"/>
              <a:t> • Products are similar, but differentiated from each other.  Brand identity is relatively weak. </a:t>
            </a:r>
          </a:p>
          <a:p>
            <a:endParaRPr lang="en-GB" sz="2800" dirty="0"/>
          </a:p>
          <a:p>
            <a:r>
              <a:rPr lang="en-GB" sz="2800" dirty="0"/>
              <a:t>• Businesses are not price takers; however, they only have a limited degree of control over the prices they charge</a:t>
            </a:r>
          </a:p>
        </p:txBody>
      </p:sp>
      <p:sp>
        <p:nvSpPr>
          <p:cNvPr id="5" name="Rectangle 4"/>
          <p:cNvSpPr/>
          <p:nvPr/>
        </p:nvSpPr>
        <p:spPr>
          <a:xfrm>
            <a:off x="1973596" y="409873"/>
            <a:ext cx="793050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Monopolistic competition  </a:t>
            </a:r>
          </a:p>
        </p:txBody>
      </p:sp>
      <p:pic>
        <p:nvPicPr>
          <p:cNvPr id="8" name="Picture 7"/>
          <p:cNvPicPr>
            <a:picLocks noChangeAspect="1"/>
          </p:cNvPicPr>
          <p:nvPr/>
        </p:nvPicPr>
        <p:blipFill>
          <a:blip r:embed="rId2"/>
          <a:stretch>
            <a:fillRect/>
          </a:stretch>
        </p:blipFill>
        <p:spPr>
          <a:xfrm>
            <a:off x="8986837" y="1598951"/>
            <a:ext cx="2295524" cy="1457088"/>
          </a:xfrm>
          <a:prstGeom prst="rect">
            <a:avLst/>
          </a:prstGeom>
        </p:spPr>
      </p:pic>
      <p:pic>
        <p:nvPicPr>
          <p:cNvPr id="9" name="Picture 8"/>
          <p:cNvPicPr>
            <a:picLocks noChangeAspect="1"/>
          </p:cNvPicPr>
          <p:nvPr/>
        </p:nvPicPr>
        <p:blipFill>
          <a:blip r:embed="rId3"/>
          <a:stretch>
            <a:fillRect/>
          </a:stretch>
        </p:blipFill>
        <p:spPr>
          <a:xfrm>
            <a:off x="9381169" y="5022057"/>
            <a:ext cx="1901192" cy="1425894"/>
          </a:xfrm>
          <a:prstGeom prst="rect">
            <a:avLst/>
          </a:prstGeom>
        </p:spPr>
      </p:pic>
    </p:spTree>
    <p:extLst>
      <p:ext uri="{BB962C8B-B14F-4D97-AF65-F5344CB8AC3E}">
        <p14:creationId xmlns:p14="http://schemas.microsoft.com/office/powerpoint/2010/main" val="435034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9700" y="1447502"/>
            <a:ext cx="9186862" cy="3539430"/>
          </a:xfrm>
          <a:prstGeom prst="rect">
            <a:avLst/>
          </a:prstGeom>
        </p:spPr>
        <p:txBody>
          <a:bodyPr wrap="square">
            <a:spAutoFit/>
          </a:bodyPr>
          <a:lstStyle/>
          <a:p>
            <a:r>
              <a:rPr lang="en-GB" sz="2800" dirty="0"/>
              <a:t>You are likely to be aware of local business in specific markets that are quite similar to each other – for example, hairdressers or take-away restaurants. </a:t>
            </a:r>
          </a:p>
          <a:p>
            <a:endParaRPr lang="en-GB" sz="2800" dirty="0"/>
          </a:p>
          <a:p>
            <a:r>
              <a:rPr lang="en-GB" sz="2800" dirty="0"/>
              <a:t>Within every monopolistic market sector each business tries to offer something different and possess an element of uniqueness, but all are essentially competing for the same customers. </a:t>
            </a:r>
          </a:p>
        </p:txBody>
      </p:sp>
      <p:sp>
        <p:nvSpPr>
          <p:cNvPr id="5" name="Rectangle 4"/>
          <p:cNvSpPr/>
          <p:nvPr/>
        </p:nvSpPr>
        <p:spPr>
          <a:xfrm>
            <a:off x="2295703" y="324147"/>
            <a:ext cx="777206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Monopolistic competition </a:t>
            </a:r>
          </a:p>
        </p:txBody>
      </p:sp>
      <p:pic>
        <p:nvPicPr>
          <p:cNvPr id="6" name="Picture 5"/>
          <p:cNvPicPr>
            <a:picLocks noChangeAspect="1"/>
          </p:cNvPicPr>
          <p:nvPr/>
        </p:nvPicPr>
        <p:blipFill>
          <a:blip r:embed="rId2"/>
          <a:stretch>
            <a:fillRect/>
          </a:stretch>
        </p:blipFill>
        <p:spPr>
          <a:xfrm>
            <a:off x="5057775" y="4819649"/>
            <a:ext cx="2876550" cy="1590675"/>
          </a:xfrm>
          <a:prstGeom prst="rect">
            <a:avLst/>
          </a:prstGeom>
        </p:spPr>
      </p:pic>
    </p:spTree>
    <p:extLst>
      <p:ext uri="{BB962C8B-B14F-4D97-AF65-F5344CB8AC3E}">
        <p14:creationId xmlns:p14="http://schemas.microsoft.com/office/powerpoint/2010/main" val="1136994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974" y="820727"/>
            <a:ext cx="10601326" cy="5693866"/>
          </a:xfrm>
          <a:prstGeom prst="rect">
            <a:avLst/>
          </a:prstGeom>
        </p:spPr>
        <p:txBody>
          <a:bodyPr wrap="square">
            <a:spAutoFit/>
          </a:bodyPr>
          <a:lstStyle/>
          <a:p>
            <a:endParaRPr lang="en-GB" sz="2800" dirty="0"/>
          </a:p>
          <a:p>
            <a:r>
              <a:rPr lang="en-GB" sz="2800" dirty="0"/>
              <a:t>Differentiation may take a number of forms in this market structure. For example, businesses could use physical product differentiation. </a:t>
            </a:r>
          </a:p>
          <a:p>
            <a:endParaRPr lang="en-GB" sz="2800" dirty="0"/>
          </a:p>
          <a:p>
            <a:r>
              <a:rPr lang="en-GB" sz="2800" dirty="0"/>
              <a:t>This is where businesses use size, design, colour, shape, performance and features to make their products different from competitor businesses. </a:t>
            </a:r>
          </a:p>
          <a:p>
            <a:endParaRPr lang="en-GB" sz="2800" dirty="0"/>
          </a:p>
          <a:p>
            <a:r>
              <a:rPr lang="en-GB" sz="2800" b="1" dirty="0"/>
              <a:t>For example</a:t>
            </a:r>
            <a:r>
              <a:rPr lang="en-GB" sz="2800" dirty="0"/>
              <a:t>, pizza outlets produce their </a:t>
            </a:r>
          </a:p>
          <a:p>
            <a:r>
              <a:rPr lang="en-GB" sz="2800" dirty="0"/>
              <a:t>products with stuffed crusts, thin and </a:t>
            </a:r>
          </a:p>
          <a:p>
            <a:r>
              <a:rPr lang="en-GB" sz="2800" dirty="0"/>
              <a:t>thick bases and in all shapes and sizes. </a:t>
            </a:r>
          </a:p>
          <a:p>
            <a:r>
              <a:rPr lang="en-GB" sz="2800" dirty="0"/>
              <a:t>They may also attempt differentiation </a:t>
            </a:r>
          </a:p>
          <a:p>
            <a:r>
              <a:rPr lang="en-GB" sz="2800" dirty="0"/>
              <a:t>through methods of free delivery. </a:t>
            </a:r>
          </a:p>
        </p:txBody>
      </p:sp>
      <p:sp>
        <p:nvSpPr>
          <p:cNvPr id="5" name="Rectangle 4"/>
          <p:cNvSpPr/>
          <p:nvPr/>
        </p:nvSpPr>
        <p:spPr>
          <a:xfrm>
            <a:off x="2085975" y="165824"/>
            <a:ext cx="8086725" cy="923330"/>
          </a:xfrm>
          <a:prstGeom prst="rect">
            <a:avLst/>
          </a:prstGeom>
        </p:spPr>
        <p:txBody>
          <a:bodyPr wrap="square">
            <a:spAutoFit/>
          </a:bodyPr>
          <a:lstStyle/>
          <a:p>
            <a:pPr lvl="0"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Monopoly differentiation</a:t>
            </a:r>
          </a:p>
        </p:txBody>
      </p:sp>
      <p:pic>
        <p:nvPicPr>
          <p:cNvPr id="6" name="Picture 5"/>
          <p:cNvPicPr>
            <a:picLocks noChangeAspect="1"/>
          </p:cNvPicPr>
          <p:nvPr/>
        </p:nvPicPr>
        <p:blipFill>
          <a:blip r:embed="rId2"/>
          <a:stretch>
            <a:fillRect/>
          </a:stretch>
        </p:blipFill>
        <p:spPr>
          <a:xfrm>
            <a:off x="7168129" y="4014787"/>
            <a:ext cx="3766570" cy="2309813"/>
          </a:xfrm>
          <a:prstGeom prst="rect">
            <a:avLst/>
          </a:prstGeom>
        </p:spPr>
      </p:pic>
    </p:spTree>
    <p:extLst>
      <p:ext uri="{BB962C8B-B14F-4D97-AF65-F5344CB8AC3E}">
        <p14:creationId xmlns:p14="http://schemas.microsoft.com/office/powerpoint/2010/main" val="93363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699" y="1389013"/>
            <a:ext cx="10529888" cy="3108543"/>
          </a:xfrm>
          <a:prstGeom prst="rect">
            <a:avLst/>
          </a:prstGeom>
        </p:spPr>
        <p:txBody>
          <a:bodyPr wrap="square">
            <a:spAutoFit/>
          </a:bodyPr>
          <a:lstStyle/>
          <a:p>
            <a:r>
              <a:rPr lang="en-GB" sz="2800" dirty="0"/>
              <a:t>• There are many businesses but only a few dominate the market. </a:t>
            </a:r>
          </a:p>
          <a:p>
            <a:endParaRPr lang="en-GB" sz="2800" dirty="0"/>
          </a:p>
          <a:p>
            <a:r>
              <a:rPr lang="en-GB" sz="2800" dirty="0"/>
              <a:t>• Each business tends to have differentiated products with a strong brand identity. </a:t>
            </a:r>
          </a:p>
          <a:p>
            <a:endParaRPr lang="en-GB" sz="2800" dirty="0"/>
          </a:p>
          <a:p>
            <a:r>
              <a:rPr lang="en-GB" sz="2800" dirty="0"/>
              <a:t>• Brand loyalty is encouraged by the use of heavy advertising and promotion. </a:t>
            </a:r>
          </a:p>
        </p:txBody>
      </p:sp>
      <p:sp>
        <p:nvSpPr>
          <p:cNvPr id="5" name="Rectangle 4"/>
          <p:cNvSpPr/>
          <p:nvPr/>
        </p:nvSpPr>
        <p:spPr>
          <a:xfrm>
            <a:off x="3979623" y="195560"/>
            <a:ext cx="308975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Oligopoly </a:t>
            </a:r>
          </a:p>
        </p:txBody>
      </p:sp>
      <p:pic>
        <p:nvPicPr>
          <p:cNvPr id="6" name="Picture 5"/>
          <p:cNvPicPr>
            <a:picLocks noChangeAspect="1"/>
          </p:cNvPicPr>
          <p:nvPr/>
        </p:nvPicPr>
        <p:blipFill>
          <a:blip r:embed="rId2"/>
          <a:stretch>
            <a:fillRect/>
          </a:stretch>
        </p:blipFill>
        <p:spPr>
          <a:xfrm>
            <a:off x="6724853" y="4229101"/>
            <a:ext cx="3209243" cy="2271711"/>
          </a:xfrm>
          <a:prstGeom prst="rect">
            <a:avLst/>
          </a:prstGeom>
        </p:spPr>
      </p:pic>
      <p:pic>
        <p:nvPicPr>
          <p:cNvPr id="7" name="Picture 6"/>
          <p:cNvPicPr>
            <a:picLocks noChangeAspect="1"/>
          </p:cNvPicPr>
          <p:nvPr/>
        </p:nvPicPr>
        <p:blipFill>
          <a:blip r:embed="rId3"/>
          <a:stretch>
            <a:fillRect/>
          </a:stretch>
        </p:blipFill>
        <p:spPr>
          <a:xfrm>
            <a:off x="2987470" y="4368969"/>
            <a:ext cx="2241481" cy="1660356"/>
          </a:xfrm>
          <a:prstGeom prst="rect">
            <a:avLst/>
          </a:prstGeom>
        </p:spPr>
      </p:pic>
    </p:spTree>
    <p:extLst>
      <p:ext uri="{BB962C8B-B14F-4D97-AF65-F5344CB8AC3E}">
        <p14:creationId xmlns:p14="http://schemas.microsoft.com/office/powerpoint/2010/main" val="3584248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950" y="1247477"/>
            <a:ext cx="10144125" cy="2677656"/>
          </a:xfrm>
          <a:prstGeom prst="rect">
            <a:avLst/>
          </a:prstGeom>
        </p:spPr>
        <p:txBody>
          <a:bodyPr wrap="square">
            <a:spAutoFit/>
          </a:bodyPr>
          <a:lstStyle/>
          <a:p>
            <a:endParaRPr lang="en-GB" sz="2800" dirty="0"/>
          </a:p>
          <a:p>
            <a:r>
              <a:rPr lang="en-GB" sz="2800" dirty="0"/>
              <a:t>• Prices can be stable for long periods, although short price wars do occur. </a:t>
            </a:r>
          </a:p>
          <a:p>
            <a:endParaRPr lang="en-GB" sz="2800" dirty="0"/>
          </a:p>
          <a:p>
            <a:r>
              <a:rPr lang="en-GB" sz="2800" dirty="0"/>
              <a:t>• Some barriers to entry do exist: for example, high start-up costs in relation to manufacturing.</a:t>
            </a:r>
          </a:p>
        </p:txBody>
      </p:sp>
      <p:sp>
        <p:nvSpPr>
          <p:cNvPr id="5" name="Rectangle 4"/>
          <p:cNvSpPr/>
          <p:nvPr/>
        </p:nvSpPr>
        <p:spPr>
          <a:xfrm>
            <a:off x="3938748" y="324147"/>
            <a:ext cx="308578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Oligopoly </a:t>
            </a:r>
          </a:p>
        </p:txBody>
      </p:sp>
      <p:pic>
        <p:nvPicPr>
          <p:cNvPr id="6" name="Picture 5"/>
          <p:cNvPicPr>
            <a:picLocks noChangeAspect="1"/>
          </p:cNvPicPr>
          <p:nvPr/>
        </p:nvPicPr>
        <p:blipFill>
          <a:blip r:embed="rId2"/>
          <a:stretch>
            <a:fillRect/>
          </a:stretch>
        </p:blipFill>
        <p:spPr>
          <a:xfrm>
            <a:off x="1795623" y="4129085"/>
            <a:ext cx="2143125" cy="2143125"/>
          </a:xfrm>
          <a:prstGeom prst="rect">
            <a:avLst/>
          </a:prstGeom>
        </p:spPr>
      </p:pic>
      <p:pic>
        <p:nvPicPr>
          <p:cNvPr id="7" name="Picture 6"/>
          <p:cNvPicPr>
            <a:picLocks noChangeAspect="1"/>
          </p:cNvPicPr>
          <p:nvPr/>
        </p:nvPicPr>
        <p:blipFill>
          <a:blip r:embed="rId3"/>
          <a:stretch>
            <a:fillRect/>
          </a:stretch>
        </p:blipFill>
        <p:spPr>
          <a:xfrm>
            <a:off x="8648700" y="4262436"/>
            <a:ext cx="2438400" cy="1876425"/>
          </a:xfrm>
          <a:prstGeom prst="rect">
            <a:avLst/>
          </a:prstGeom>
        </p:spPr>
      </p:pic>
      <p:pic>
        <p:nvPicPr>
          <p:cNvPr id="8" name="Picture 7"/>
          <p:cNvPicPr>
            <a:picLocks noChangeAspect="1"/>
          </p:cNvPicPr>
          <p:nvPr/>
        </p:nvPicPr>
        <p:blipFill>
          <a:blip r:embed="rId4"/>
          <a:stretch>
            <a:fillRect/>
          </a:stretch>
        </p:blipFill>
        <p:spPr>
          <a:xfrm>
            <a:off x="4984036" y="4182305"/>
            <a:ext cx="2619375" cy="1743075"/>
          </a:xfrm>
          <a:prstGeom prst="rect">
            <a:avLst/>
          </a:prstGeom>
        </p:spPr>
      </p:pic>
    </p:spTree>
    <p:extLst>
      <p:ext uri="{BB962C8B-B14F-4D97-AF65-F5344CB8AC3E}">
        <p14:creationId xmlns:p14="http://schemas.microsoft.com/office/powerpoint/2010/main" val="2117847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971" y="1420803"/>
            <a:ext cx="10086975" cy="3539430"/>
          </a:xfrm>
          <a:prstGeom prst="rect">
            <a:avLst/>
          </a:prstGeom>
        </p:spPr>
        <p:txBody>
          <a:bodyPr wrap="square">
            <a:spAutoFit/>
          </a:bodyPr>
          <a:lstStyle/>
          <a:p>
            <a:r>
              <a:rPr lang="en-GB" sz="2800" dirty="0"/>
              <a:t>Many of our largest industries, whether manufacturing, retailing or service industries, are oligopolistic in nature.</a:t>
            </a:r>
          </a:p>
          <a:p>
            <a:endParaRPr lang="en-GB" sz="2800" dirty="0"/>
          </a:p>
          <a:p>
            <a:r>
              <a:rPr lang="en-GB" sz="2800" dirty="0"/>
              <a:t> In retailing, the grocery market is dominated by Tesco, Sainsbury’s, Morrison's and Asda. </a:t>
            </a:r>
          </a:p>
          <a:p>
            <a:endParaRPr lang="en-GB" sz="2800" dirty="0"/>
          </a:p>
          <a:p>
            <a:r>
              <a:rPr lang="en-GB" sz="2800" dirty="0"/>
              <a:t>In clothing retailing, each age group have just three or four major chain stores that dominate their marketplace. </a:t>
            </a:r>
          </a:p>
        </p:txBody>
      </p:sp>
      <p:sp>
        <p:nvSpPr>
          <p:cNvPr id="6" name="Rectangle 5"/>
          <p:cNvSpPr/>
          <p:nvPr/>
        </p:nvSpPr>
        <p:spPr>
          <a:xfrm>
            <a:off x="2929340" y="295573"/>
            <a:ext cx="6114239" cy="923330"/>
          </a:xfrm>
          <a:prstGeom prst="rect">
            <a:avLst/>
          </a:prstGeom>
        </p:spPr>
        <p:txBody>
          <a:bodyPr wrap="none">
            <a:spAutoFit/>
          </a:bodyPr>
          <a:lstStyle/>
          <a:p>
            <a:pPr lvl="0"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Oligopoly Examples  </a:t>
            </a:r>
          </a:p>
        </p:txBody>
      </p:sp>
      <p:pic>
        <p:nvPicPr>
          <p:cNvPr id="7" name="Picture 6"/>
          <p:cNvPicPr>
            <a:picLocks noChangeAspect="1"/>
          </p:cNvPicPr>
          <p:nvPr/>
        </p:nvPicPr>
        <p:blipFill>
          <a:blip r:embed="rId2"/>
          <a:stretch>
            <a:fillRect/>
          </a:stretch>
        </p:blipFill>
        <p:spPr>
          <a:xfrm>
            <a:off x="7850002" y="4629151"/>
            <a:ext cx="2668172" cy="1972128"/>
          </a:xfrm>
          <a:prstGeom prst="rect">
            <a:avLst/>
          </a:prstGeom>
        </p:spPr>
      </p:pic>
    </p:spTree>
    <p:extLst>
      <p:ext uri="{BB962C8B-B14F-4D97-AF65-F5344CB8AC3E}">
        <p14:creationId xmlns:p14="http://schemas.microsoft.com/office/powerpoint/2010/main" val="663592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928" y="813138"/>
            <a:ext cx="10229850" cy="5693866"/>
          </a:xfrm>
          <a:prstGeom prst="rect">
            <a:avLst/>
          </a:prstGeom>
        </p:spPr>
        <p:txBody>
          <a:bodyPr wrap="square">
            <a:spAutoFit/>
          </a:bodyPr>
          <a:lstStyle/>
          <a:p>
            <a:endParaRPr lang="en-GB" sz="2800" dirty="0"/>
          </a:p>
          <a:p>
            <a:r>
              <a:rPr lang="en-GB" sz="2800" dirty="0"/>
              <a:t>When businesses in an oligopolistic market act together (collude), a cartel is formed. </a:t>
            </a:r>
          </a:p>
          <a:p>
            <a:endParaRPr lang="en-GB" sz="2800" dirty="0"/>
          </a:p>
          <a:p>
            <a:r>
              <a:rPr lang="en-GB" sz="2800" dirty="0"/>
              <a:t>Cartels try to keep prices high, whilst the businesses involved share the market between themselves. </a:t>
            </a:r>
          </a:p>
          <a:p>
            <a:endParaRPr lang="en-GB" sz="2800" dirty="0"/>
          </a:p>
          <a:p>
            <a:r>
              <a:rPr lang="en-GB" sz="2800" dirty="0"/>
              <a:t>This type of collusion has occurred in a wide range of industries:</a:t>
            </a:r>
          </a:p>
          <a:p>
            <a:endParaRPr lang="en-GB" sz="2800" dirty="0"/>
          </a:p>
          <a:p>
            <a:r>
              <a:rPr lang="en-GB" sz="2800" dirty="0"/>
              <a:t>For example, the airline industry and </a:t>
            </a:r>
          </a:p>
          <a:p>
            <a:r>
              <a:rPr lang="en-GB" sz="2800" dirty="0"/>
              <a:t>the sports clothing industry.</a:t>
            </a:r>
          </a:p>
          <a:p>
            <a:r>
              <a:rPr lang="en-GB" sz="2800" dirty="0"/>
              <a:t> </a:t>
            </a:r>
          </a:p>
          <a:p>
            <a:r>
              <a:rPr lang="en-GB" sz="2800" dirty="0"/>
              <a:t>This formal collusion is illegal.</a:t>
            </a:r>
          </a:p>
        </p:txBody>
      </p:sp>
      <p:sp>
        <p:nvSpPr>
          <p:cNvPr id="5" name="Rectangle 4"/>
          <p:cNvSpPr/>
          <p:nvPr/>
        </p:nvSpPr>
        <p:spPr>
          <a:xfrm>
            <a:off x="3176114" y="232708"/>
            <a:ext cx="5725478" cy="923330"/>
          </a:xfrm>
          <a:prstGeom prst="rect">
            <a:avLst/>
          </a:prstGeom>
        </p:spPr>
        <p:txBody>
          <a:bodyPr wrap="none">
            <a:spAutoFit/>
          </a:bodyPr>
          <a:lstStyle/>
          <a:p>
            <a:pPr lvl="0"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Oligopoly – Cartels </a:t>
            </a:r>
          </a:p>
        </p:txBody>
      </p:sp>
      <p:pic>
        <p:nvPicPr>
          <p:cNvPr id="6" name="Picture 5"/>
          <p:cNvPicPr>
            <a:picLocks noChangeAspect="1"/>
          </p:cNvPicPr>
          <p:nvPr/>
        </p:nvPicPr>
        <p:blipFill>
          <a:blip r:embed="rId2"/>
          <a:stretch>
            <a:fillRect/>
          </a:stretch>
        </p:blipFill>
        <p:spPr>
          <a:xfrm>
            <a:off x="7210240" y="4523125"/>
            <a:ext cx="2838635" cy="1983879"/>
          </a:xfrm>
          <a:prstGeom prst="rect">
            <a:avLst/>
          </a:prstGeom>
        </p:spPr>
      </p:pic>
    </p:spTree>
    <p:extLst>
      <p:ext uri="{BB962C8B-B14F-4D97-AF65-F5344CB8AC3E}">
        <p14:creationId xmlns:p14="http://schemas.microsoft.com/office/powerpoint/2010/main" val="3809043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6787" y="1530727"/>
            <a:ext cx="9815512" cy="4832092"/>
          </a:xfrm>
          <a:prstGeom prst="rect">
            <a:avLst/>
          </a:prstGeom>
        </p:spPr>
        <p:txBody>
          <a:bodyPr wrap="square">
            <a:spAutoFit/>
          </a:bodyPr>
          <a:lstStyle/>
          <a:p>
            <a:r>
              <a:rPr lang="en-GB" sz="2800" dirty="0"/>
              <a:t>However, oligopolies are not without advantages to consumers. </a:t>
            </a:r>
          </a:p>
          <a:p>
            <a:endParaRPr lang="en-GB" sz="2800" b="1" dirty="0"/>
          </a:p>
          <a:p>
            <a:endParaRPr lang="en-GB" sz="2800" b="1" dirty="0"/>
          </a:p>
          <a:p>
            <a:r>
              <a:rPr lang="en-GB" sz="2800" b="1" dirty="0"/>
              <a:t>Large size leads to : </a:t>
            </a:r>
          </a:p>
          <a:p>
            <a:endParaRPr lang="en-GB" sz="2800" dirty="0"/>
          </a:p>
          <a:p>
            <a:r>
              <a:rPr lang="en-GB" sz="2800" dirty="0"/>
              <a:t>Economies of scale</a:t>
            </a:r>
          </a:p>
          <a:p>
            <a:endParaRPr lang="en-GB" sz="2800" dirty="0"/>
          </a:p>
          <a:p>
            <a:r>
              <a:rPr lang="en-GB" sz="2800" dirty="0"/>
              <a:t>High profits means money for innovation and investment</a:t>
            </a:r>
          </a:p>
          <a:p>
            <a:endParaRPr lang="en-GB" sz="2800" dirty="0"/>
          </a:p>
          <a:p>
            <a:r>
              <a:rPr lang="en-GB" sz="2800" dirty="0"/>
              <a:t>Oligopolies targeting a wide range of market segments provide variety and choice. </a:t>
            </a:r>
          </a:p>
        </p:txBody>
      </p:sp>
      <p:sp>
        <p:nvSpPr>
          <p:cNvPr id="5" name="Rectangle 4"/>
          <p:cNvSpPr/>
          <p:nvPr/>
        </p:nvSpPr>
        <p:spPr>
          <a:xfrm>
            <a:off x="2052004" y="338435"/>
            <a:ext cx="754507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Oligopolies – Advantages </a:t>
            </a:r>
          </a:p>
        </p:txBody>
      </p:sp>
      <p:pic>
        <p:nvPicPr>
          <p:cNvPr id="6" name="Picture 5"/>
          <p:cNvPicPr>
            <a:picLocks noChangeAspect="1"/>
          </p:cNvPicPr>
          <p:nvPr/>
        </p:nvPicPr>
        <p:blipFill>
          <a:blip r:embed="rId2"/>
          <a:stretch>
            <a:fillRect/>
          </a:stretch>
        </p:blipFill>
        <p:spPr>
          <a:xfrm>
            <a:off x="5543550" y="2141261"/>
            <a:ext cx="2719388" cy="2225951"/>
          </a:xfrm>
          <a:prstGeom prst="rect">
            <a:avLst/>
          </a:prstGeom>
        </p:spPr>
      </p:pic>
    </p:spTree>
    <p:extLst>
      <p:ext uri="{BB962C8B-B14F-4D97-AF65-F5344CB8AC3E}">
        <p14:creationId xmlns:p14="http://schemas.microsoft.com/office/powerpoint/2010/main" val="672409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3759" y="890291"/>
            <a:ext cx="9115425" cy="5693866"/>
          </a:xfrm>
          <a:prstGeom prst="rect">
            <a:avLst/>
          </a:prstGeom>
        </p:spPr>
        <p:txBody>
          <a:bodyPr wrap="square">
            <a:spAutoFit/>
          </a:bodyPr>
          <a:lstStyle/>
          <a:p>
            <a:endParaRPr lang="en-GB" sz="2800" dirty="0"/>
          </a:p>
          <a:p>
            <a:r>
              <a:rPr lang="en-GB" sz="2800" dirty="0"/>
              <a:t>A very good example of the advantages of the oligopolistic market structure can be found in communications.</a:t>
            </a:r>
          </a:p>
          <a:p>
            <a:endParaRPr lang="en-GB" sz="2800" dirty="0"/>
          </a:p>
          <a:p>
            <a:r>
              <a:rPr lang="en-GB" sz="2800" dirty="0"/>
              <a:t>By communications we mean</a:t>
            </a:r>
          </a:p>
          <a:p>
            <a:r>
              <a:rPr lang="en-GB" sz="2800" dirty="0"/>
              <a:t>mobile phones, landlines, the </a:t>
            </a:r>
          </a:p>
          <a:p>
            <a:r>
              <a:rPr lang="en-GB" sz="2800" dirty="0"/>
              <a:t>internet and television. </a:t>
            </a:r>
          </a:p>
          <a:p>
            <a:endParaRPr lang="en-GB" sz="2800" dirty="0"/>
          </a:p>
          <a:p>
            <a:endParaRPr lang="en-GB" sz="2800" dirty="0"/>
          </a:p>
          <a:p>
            <a:r>
              <a:rPr lang="en-GB" sz="2800" dirty="0"/>
              <a:t>A small number of very large businesses have put huge amounts of investment into these industries over the last 30 years, meaning that service and customer choice has improved dramatically. </a:t>
            </a:r>
          </a:p>
        </p:txBody>
      </p:sp>
      <p:sp>
        <p:nvSpPr>
          <p:cNvPr id="6" name="Rectangle 5"/>
          <p:cNvSpPr/>
          <p:nvPr/>
        </p:nvSpPr>
        <p:spPr>
          <a:xfrm>
            <a:off x="2398969" y="266998"/>
            <a:ext cx="7545079" cy="923330"/>
          </a:xfrm>
          <a:prstGeom prst="rect">
            <a:avLst/>
          </a:prstGeom>
        </p:spPr>
        <p:txBody>
          <a:bodyPr wrap="none">
            <a:spAutoFit/>
          </a:bodyPr>
          <a:lstStyle/>
          <a:p>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Oligopolies – Advantages </a:t>
            </a:r>
            <a:endParaRPr lang="en-GB" dirty="0"/>
          </a:p>
        </p:txBody>
      </p:sp>
      <p:pic>
        <p:nvPicPr>
          <p:cNvPr id="7" name="Picture 6"/>
          <p:cNvPicPr>
            <a:picLocks noChangeAspect="1"/>
          </p:cNvPicPr>
          <p:nvPr/>
        </p:nvPicPr>
        <p:blipFill>
          <a:blip r:embed="rId2"/>
          <a:stretch>
            <a:fillRect/>
          </a:stretch>
        </p:blipFill>
        <p:spPr>
          <a:xfrm>
            <a:off x="6442064" y="2557463"/>
            <a:ext cx="3044146" cy="1809750"/>
          </a:xfrm>
          <a:prstGeom prst="rect">
            <a:avLst/>
          </a:prstGeom>
        </p:spPr>
      </p:pic>
    </p:spTree>
    <p:extLst>
      <p:ext uri="{BB962C8B-B14F-4D97-AF65-F5344CB8AC3E}">
        <p14:creationId xmlns:p14="http://schemas.microsoft.com/office/powerpoint/2010/main" val="1447725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826" y="1566000"/>
            <a:ext cx="8743950" cy="4401205"/>
          </a:xfrm>
          <a:prstGeom prst="rect">
            <a:avLst/>
          </a:prstGeom>
        </p:spPr>
        <p:txBody>
          <a:bodyPr wrap="square">
            <a:spAutoFit/>
          </a:bodyPr>
          <a:lstStyle/>
          <a:p>
            <a:pPr marL="457200" indent="-457200">
              <a:buFont typeface="Arial" panose="020B0604020202020204" pitchFamily="34" charset="0"/>
              <a:buChar char="•"/>
            </a:pPr>
            <a:r>
              <a:rPr lang="en-GB" sz="2800" dirty="0"/>
              <a:t>Define niche and mass markets and give examples.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Show a YouTube video on niche and mass marketing.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Arrange the niche and mass marketing example cards.</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Answer the </a:t>
            </a:r>
            <a:r>
              <a:rPr lang="en-GB" sz="2800" dirty="0" err="1"/>
              <a:t>Kahoot</a:t>
            </a:r>
            <a:r>
              <a:rPr lang="en-GB" sz="2800" dirty="0"/>
              <a:t> quiz questions on Niche/ mass marketing and market structures.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Recap the aims and objectives for the session.</a:t>
            </a:r>
          </a:p>
        </p:txBody>
      </p:sp>
      <p:sp>
        <p:nvSpPr>
          <p:cNvPr id="5" name="Rectangle 4"/>
          <p:cNvSpPr/>
          <p:nvPr/>
        </p:nvSpPr>
        <p:spPr>
          <a:xfrm>
            <a:off x="2773956" y="381298"/>
            <a:ext cx="6082114" cy="923330"/>
          </a:xfrm>
          <a:prstGeom prst="rect">
            <a:avLst/>
          </a:prstGeom>
        </p:spPr>
        <p:txBody>
          <a:bodyPr wrap="none">
            <a:spAutoFit/>
          </a:bodyPr>
          <a:lstStyle/>
          <a:p>
            <a:pPr lvl="0"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Aims and objectives </a:t>
            </a:r>
          </a:p>
        </p:txBody>
      </p:sp>
      <p:pic>
        <p:nvPicPr>
          <p:cNvPr id="6" name="Picture 5"/>
          <p:cNvPicPr>
            <a:picLocks noChangeAspect="1"/>
          </p:cNvPicPr>
          <p:nvPr/>
        </p:nvPicPr>
        <p:blipFill>
          <a:blip r:embed="rId2"/>
          <a:stretch>
            <a:fillRect/>
          </a:stretch>
        </p:blipFill>
        <p:spPr>
          <a:xfrm>
            <a:off x="8856070" y="4380727"/>
            <a:ext cx="2466975" cy="1847850"/>
          </a:xfrm>
          <a:prstGeom prst="rect">
            <a:avLst/>
          </a:prstGeom>
        </p:spPr>
      </p:pic>
    </p:spTree>
    <p:extLst>
      <p:ext uri="{BB962C8B-B14F-4D97-AF65-F5344CB8AC3E}">
        <p14:creationId xmlns:p14="http://schemas.microsoft.com/office/powerpoint/2010/main" val="1491335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9482" y="252710"/>
            <a:ext cx="631871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 Role play </a:t>
            </a:r>
          </a:p>
        </p:txBody>
      </p:sp>
      <p:sp>
        <p:nvSpPr>
          <p:cNvPr id="5" name="TextBox 4"/>
          <p:cNvSpPr txBox="1"/>
          <p:nvPr/>
        </p:nvSpPr>
        <p:spPr>
          <a:xfrm>
            <a:off x="1114426" y="1176040"/>
            <a:ext cx="8530477" cy="4832092"/>
          </a:xfrm>
          <a:prstGeom prst="rect">
            <a:avLst/>
          </a:prstGeom>
          <a:noFill/>
        </p:spPr>
        <p:txBody>
          <a:bodyPr wrap="none" rtlCol="0">
            <a:spAutoFit/>
          </a:bodyPr>
          <a:lstStyle/>
          <a:p>
            <a:r>
              <a:rPr lang="en-GB" sz="2800" b="1" u="sng" dirty="0"/>
              <a:t>Task: </a:t>
            </a:r>
          </a:p>
          <a:p>
            <a:endParaRPr lang="en-GB" sz="2800" dirty="0"/>
          </a:p>
          <a:p>
            <a:r>
              <a:rPr lang="en-GB" sz="2800" dirty="0"/>
              <a:t>You will be given business example cards and your task is </a:t>
            </a:r>
          </a:p>
          <a:p>
            <a:r>
              <a:rPr lang="en-GB" sz="2800" dirty="0"/>
              <a:t>to present yourself to the class. </a:t>
            </a:r>
          </a:p>
          <a:p>
            <a:endParaRPr lang="en-GB" sz="2800" dirty="0"/>
          </a:p>
          <a:p>
            <a:endParaRPr lang="en-GB" sz="2800" dirty="0"/>
          </a:p>
          <a:p>
            <a:endParaRPr lang="en-GB" sz="2800" dirty="0"/>
          </a:p>
          <a:p>
            <a:r>
              <a:rPr lang="en-GB" sz="2800" dirty="0"/>
              <a:t>The class will then guess which one you are.</a:t>
            </a:r>
          </a:p>
          <a:p>
            <a:endParaRPr lang="en-GB" sz="2800" dirty="0"/>
          </a:p>
          <a:p>
            <a:endParaRPr lang="en-GB" sz="2800" dirty="0"/>
          </a:p>
          <a:p>
            <a:r>
              <a:rPr lang="en-GB" sz="2800" b="1" dirty="0"/>
              <a:t>Time: 10 mins </a:t>
            </a:r>
          </a:p>
        </p:txBody>
      </p:sp>
      <p:pic>
        <p:nvPicPr>
          <p:cNvPr id="6" name="Picture 5"/>
          <p:cNvPicPr>
            <a:picLocks noChangeAspect="1"/>
          </p:cNvPicPr>
          <p:nvPr/>
        </p:nvPicPr>
        <p:blipFill>
          <a:blip r:embed="rId2"/>
          <a:stretch>
            <a:fillRect/>
          </a:stretch>
        </p:blipFill>
        <p:spPr>
          <a:xfrm>
            <a:off x="8223296" y="3414712"/>
            <a:ext cx="2843213" cy="2843213"/>
          </a:xfrm>
          <a:prstGeom prst="rect">
            <a:avLst/>
          </a:prstGeom>
        </p:spPr>
      </p:pic>
    </p:spTree>
    <p:extLst>
      <p:ext uri="{BB962C8B-B14F-4D97-AF65-F5344CB8AC3E}">
        <p14:creationId xmlns:p14="http://schemas.microsoft.com/office/powerpoint/2010/main" val="3884877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9198" y="338436"/>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sp>
        <p:nvSpPr>
          <p:cNvPr id="6" name="TextBox 5"/>
          <p:cNvSpPr txBox="1"/>
          <p:nvPr/>
        </p:nvSpPr>
        <p:spPr>
          <a:xfrm>
            <a:off x="1157286" y="1143388"/>
            <a:ext cx="7594002" cy="5262979"/>
          </a:xfrm>
          <a:prstGeom prst="rect">
            <a:avLst/>
          </a:prstGeom>
          <a:noFill/>
        </p:spPr>
        <p:txBody>
          <a:bodyPr wrap="none" rtlCol="0">
            <a:spAutoFit/>
          </a:bodyPr>
          <a:lstStyle/>
          <a:p>
            <a:r>
              <a:rPr lang="en-GB" sz="2800" b="1" u="sng" dirty="0"/>
              <a:t>Task: </a:t>
            </a:r>
          </a:p>
          <a:p>
            <a:endParaRPr lang="en-GB" sz="2800" dirty="0"/>
          </a:p>
          <a:p>
            <a:r>
              <a:rPr lang="en-GB" sz="2800" dirty="0"/>
              <a:t>Written task </a:t>
            </a:r>
          </a:p>
          <a:p>
            <a:endParaRPr lang="en-GB" sz="2800" dirty="0"/>
          </a:p>
          <a:p>
            <a:r>
              <a:rPr lang="en-GB" sz="2800" dirty="0"/>
              <a:t>Your task is to define and give </a:t>
            </a:r>
          </a:p>
          <a:p>
            <a:r>
              <a:rPr lang="en-GB" sz="2800" dirty="0"/>
              <a:t>examples of a Monopoly, Oligopoly </a:t>
            </a:r>
          </a:p>
          <a:p>
            <a:r>
              <a:rPr lang="en-GB" sz="2800" dirty="0"/>
              <a:t>and imperfect competition. </a:t>
            </a:r>
          </a:p>
          <a:p>
            <a:endParaRPr lang="en-GB" sz="2800" dirty="0"/>
          </a:p>
          <a:p>
            <a:r>
              <a:rPr lang="en-GB" sz="2800" dirty="0"/>
              <a:t>You will then discuss your answers with the group. </a:t>
            </a:r>
          </a:p>
          <a:p>
            <a:endParaRPr lang="en-GB" sz="2800" dirty="0"/>
          </a:p>
          <a:p>
            <a:endParaRPr lang="en-GB" sz="2800" dirty="0"/>
          </a:p>
          <a:p>
            <a:r>
              <a:rPr lang="en-GB" sz="2800" b="1" dirty="0"/>
              <a:t>Time: 15 mins  and 5 mins discussion </a:t>
            </a:r>
          </a:p>
        </p:txBody>
      </p:sp>
      <p:sp>
        <p:nvSpPr>
          <p:cNvPr id="7" name="AutoShape 2" descr="Image result for market structur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7385607" y="1143388"/>
            <a:ext cx="4038298" cy="2974777"/>
          </a:xfrm>
          <a:prstGeom prst="rect">
            <a:avLst/>
          </a:prstGeom>
        </p:spPr>
      </p:pic>
    </p:spTree>
    <p:extLst>
      <p:ext uri="{BB962C8B-B14F-4D97-AF65-F5344CB8AC3E}">
        <p14:creationId xmlns:p14="http://schemas.microsoft.com/office/powerpoint/2010/main" val="1475378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424" y="1477952"/>
            <a:ext cx="10172701" cy="3970318"/>
          </a:xfrm>
          <a:prstGeom prst="rect">
            <a:avLst/>
          </a:prstGeom>
        </p:spPr>
        <p:txBody>
          <a:bodyPr wrap="square">
            <a:spAutoFit/>
          </a:bodyPr>
          <a:lstStyle/>
          <a:p>
            <a:r>
              <a:rPr lang="en-GB" sz="2800" dirty="0"/>
              <a:t>Different businesses can operate in very different markets – some are local, others global. </a:t>
            </a:r>
          </a:p>
          <a:p>
            <a:endParaRPr lang="en-GB" sz="2800" dirty="0"/>
          </a:p>
          <a:p>
            <a:r>
              <a:rPr lang="en-GB" sz="2800" dirty="0"/>
              <a:t>Some businesses are focussed on consumer markets (B2C), others sell to other businesses (B2B). </a:t>
            </a:r>
          </a:p>
          <a:p>
            <a:endParaRPr lang="en-GB" sz="2800" dirty="0"/>
          </a:p>
          <a:p>
            <a:r>
              <a:rPr lang="en-GB" sz="2800" dirty="0"/>
              <a:t>For many businesses there will be large seasonal variations in their sales; others may find much more constant sales throughout the year. </a:t>
            </a:r>
          </a:p>
        </p:txBody>
      </p:sp>
      <p:sp>
        <p:nvSpPr>
          <p:cNvPr id="5" name="Rectangle 4"/>
          <p:cNvSpPr/>
          <p:nvPr/>
        </p:nvSpPr>
        <p:spPr>
          <a:xfrm>
            <a:off x="2338565" y="352722"/>
            <a:ext cx="711483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Markets – Niche / Mass </a:t>
            </a:r>
          </a:p>
        </p:txBody>
      </p:sp>
      <p:pic>
        <p:nvPicPr>
          <p:cNvPr id="6" name="Picture 5"/>
          <p:cNvPicPr>
            <a:picLocks noChangeAspect="1"/>
          </p:cNvPicPr>
          <p:nvPr/>
        </p:nvPicPr>
        <p:blipFill>
          <a:blip r:embed="rId2"/>
          <a:stretch>
            <a:fillRect/>
          </a:stretch>
        </p:blipFill>
        <p:spPr>
          <a:xfrm>
            <a:off x="3128962" y="5236538"/>
            <a:ext cx="2300286" cy="1316662"/>
          </a:xfrm>
          <a:prstGeom prst="rect">
            <a:avLst/>
          </a:prstGeom>
        </p:spPr>
      </p:pic>
      <p:pic>
        <p:nvPicPr>
          <p:cNvPr id="7" name="Picture 6"/>
          <p:cNvPicPr>
            <a:picLocks noChangeAspect="1"/>
          </p:cNvPicPr>
          <p:nvPr/>
        </p:nvPicPr>
        <p:blipFill>
          <a:blip r:embed="rId3"/>
          <a:stretch>
            <a:fillRect/>
          </a:stretch>
        </p:blipFill>
        <p:spPr>
          <a:xfrm>
            <a:off x="7043738" y="5184120"/>
            <a:ext cx="1785936" cy="1448832"/>
          </a:xfrm>
          <a:prstGeom prst="rect">
            <a:avLst/>
          </a:prstGeom>
        </p:spPr>
      </p:pic>
    </p:spTree>
    <p:extLst>
      <p:ext uri="{BB962C8B-B14F-4D97-AF65-F5344CB8AC3E}">
        <p14:creationId xmlns:p14="http://schemas.microsoft.com/office/powerpoint/2010/main" val="2277742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niche and mass marke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355997" y="0"/>
            <a:ext cx="11784806" cy="6604093"/>
          </a:xfrm>
          <a:prstGeom prst="rect">
            <a:avLst/>
          </a:prstGeom>
        </p:spPr>
      </p:pic>
    </p:spTree>
    <p:extLst>
      <p:ext uri="{BB962C8B-B14F-4D97-AF65-F5344CB8AC3E}">
        <p14:creationId xmlns:p14="http://schemas.microsoft.com/office/powerpoint/2010/main" val="1483350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394550"/>
            <a:ext cx="9844087" cy="4401205"/>
          </a:xfrm>
          <a:prstGeom prst="rect">
            <a:avLst/>
          </a:prstGeom>
        </p:spPr>
        <p:txBody>
          <a:bodyPr wrap="square">
            <a:spAutoFit/>
          </a:bodyPr>
          <a:lstStyle/>
          <a:p>
            <a:r>
              <a:rPr lang="en-GB" sz="2800" dirty="0"/>
              <a:t>Although mass market businesses may seem to dominate the retail world there is still plenty of space for niche market businesses.</a:t>
            </a:r>
          </a:p>
          <a:p>
            <a:endParaRPr lang="en-GB" sz="2800" dirty="0"/>
          </a:p>
          <a:p>
            <a:r>
              <a:rPr lang="en-GB" sz="2800" dirty="0"/>
              <a:t> Each business will still use the marketing mix, but how they adapt their strategy depends largely upon the target market.</a:t>
            </a:r>
          </a:p>
          <a:p>
            <a:endParaRPr lang="en-GB" sz="2800" dirty="0"/>
          </a:p>
          <a:p>
            <a:endParaRPr lang="en-GB" sz="2800" dirty="0"/>
          </a:p>
          <a:p>
            <a:r>
              <a:rPr lang="en-GB" sz="2800" dirty="0"/>
              <a:t>In most markets there is one </a:t>
            </a:r>
          </a:p>
          <a:p>
            <a:r>
              <a:rPr lang="en-GB" sz="2800" dirty="0"/>
              <a:t>dominant (mass) segment and </a:t>
            </a:r>
          </a:p>
          <a:p>
            <a:r>
              <a:rPr lang="en-GB" sz="2800" dirty="0"/>
              <a:t>several smaller (niche) segments.</a:t>
            </a:r>
          </a:p>
        </p:txBody>
      </p:sp>
      <p:sp>
        <p:nvSpPr>
          <p:cNvPr id="6" name="Rectangle 5"/>
          <p:cNvSpPr/>
          <p:nvPr/>
        </p:nvSpPr>
        <p:spPr>
          <a:xfrm>
            <a:off x="1143000" y="308700"/>
            <a:ext cx="9301163" cy="923330"/>
          </a:xfrm>
          <a:prstGeom prst="rect">
            <a:avLst/>
          </a:prstGeom>
        </p:spPr>
        <p:txBody>
          <a:bodyPr wrap="square">
            <a:spAutoFit/>
          </a:bodyPr>
          <a:lstStyle/>
          <a:p>
            <a:pPr lvl="0" algn="ctr"/>
            <a:r>
              <a:rPr lang="en-GB"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Markets – Niche / Mass </a:t>
            </a:r>
          </a:p>
        </p:txBody>
      </p:sp>
      <p:sp>
        <p:nvSpPr>
          <p:cNvPr id="8" name="AutoShape 2" descr="Image result for mass marke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6745861" y="3800475"/>
            <a:ext cx="3255390" cy="2438400"/>
          </a:xfrm>
          <a:prstGeom prst="rect">
            <a:avLst/>
          </a:prstGeom>
        </p:spPr>
      </p:pic>
    </p:spTree>
    <p:extLst>
      <p:ext uri="{BB962C8B-B14F-4D97-AF65-F5344CB8AC3E}">
        <p14:creationId xmlns:p14="http://schemas.microsoft.com/office/powerpoint/2010/main" val="136615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62" y="1409730"/>
            <a:ext cx="9915525" cy="4832092"/>
          </a:xfrm>
          <a:prstGeom prst="rect">
            <a:avLst/>
          </a:prstGeom>
        </p:spPr>
        <p:txBody>
          <a:bodyPr wrap="square">
            <a:spAutoFit/>
          </a:bodyPr>
          <a:lstStyle/>
          <a:p>
            <a:r>
              <a:rPr lang="en-GB" sz="2800" dirty="0"/>
              <a:t>This is when a business targets its advertising and promotional spending at the whole market, not at a particular segment. It involves the marketing of a good or service to all possible consumers in the same way .</a:t>
            </a:r>
          </a:p>
          <a:p>
            <a:endParaRPr lang="en-GB" sz="2800" dirty="0"/>
          </a:p>
          <a:p>
            <a:r>
              <a:rPr lang="en-GB" sz="2800" dirty="0"/>
              <a:t>Economies of scale can be taken </a:t>
            </a:r>
          </a:p>
          <a:p>
            <a:r>
              <a:rPr lang="en-GB" sz="2800" dirty="0"/>
              <a:t>advantage of because of higher </a:t>
            </a:r>
          </a:p>
          <a:p>
            <a:r>
              <a:rPr lang="en-GB" sz="2800" dirty="0"/>
              <a:t>production output and capacity. </a:t>
            </a:r>
          </a:p>
          <a:p>
            <a:r>
              <a:rPr lang="en-GB" sz="2800" dirty="0"/>
              <a:t>Mass- produced vehicles such as </a:t>
            </a:r>
          </a:p>
          <a:p>
            <a:r>
              <a:rPr lang="en-GB" sz="2800" dirty="0"/>
              <a:t>those produced by Toyota target</a:t>
            </a:r>
          </a:p>
          <a:p>
            <a:r>
              <a:rPr lang="en-GB" sz="2800" dirty="0"/>
              <a:t> a global mass market.</a:t>
            </a:r>
          </a:p>
        </p:txBody>
      </p:sp>
      <p:sp>
        <p:nvSpPr>
          <p:cNvPr id="5" name="Rectangle 4"/>
          <p:cNvSpPr/>
          <p:nvPr/>
        </p:nvSpPr>
        <p:spPr>
          <a:xfrm>
            <a:off x="3345144" y="314325"/>
            <a:ext cx="495879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Mass Marketing </a:t>
            </a:r>
          </a:p>
        </p:txBody>
      </p:sp>
      <p:pic>
        <p:nvPicPr>
          <p:cNvPr id="6" name="Picture 5"/>
          <p:cNvPicPr>
            <a:picLocks noChangeAspect="1"/>
          </p:cNvPicPr>
          <p:nvPr/>
        </p:nvPicPr>
        <p:blipFill>
          <a:blip r:embed="rId2"/>
          <a:stretch>
            <a:fillRect/>
          </a:stretch>
        </p:blipFill>
        <p:spPr>
          <a:xfrm>
            <a:off x="6635423" y="3228976"/>
            <a:ext cx="4749852" cy="2724180"/>
          </a:xfrm>
          <a:prstGeom prst="rect">
            <a:avLst/>
          </a:prstGeom>
        </p:spPr>
      </p:pic>
    </p:spTree>
    <p:extLst>
      <p:ext uri="{BB962C8B-B14F-4D97-AF65-F5344CB8AC3E}">
        <p14:creationId xmlns:p14="http://schemas.microsoft.com/office/powerpoint/2010/main" val="3576140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7262" y="1094778"/>
            <a:ext cx="10301287" cy="3816429"/>
          </a:xfrm>
          <a:prstGeom prst="rect">
            <a:avLst/>
          </a:prstGeom>
        </p:spPr>
        <p:txBody>
          <a:bodyPr wrap="square">
            <a:spAutoFit/>
          </a:bodyPr>
          <a:lstStyle/>
          <a:p>
            <a:endParaRPr lang="en-GB" dirty="0"/>
          </a:p>
          <a:p>
            <a:r>
              <a:rPr lang="en-GB" sz="2800" dirty="0"/>
              <a:t>Low-cost operations, heavy promotion, widespread distribution and the development of market-leading brands are key features.</a:t>
            </a:r>
          </a:p>
          <a:p>
            <a:endParaRPr lang="en-GB" sz="2800" dirty="0"/>
          </a:p>
          <a:p>
            <a:r>
              <a:rPr lang="en-GB" sz="2800" dirty="0"/>
              <a:t>The costs of setting up in order to compete in a mass market can be very high and competition can be very ﬁerce, as Coca Cola and Pepsi Cola clearly show.</a:t>
            </a:r>
          </a:p>
          <a:p>
            <a:endParaRPr lang="en-GB" sz="2800" dirty="0"/>
          </a:p>
          <a:p>
            <a:endParaRPr lang="en-GB" sz="2800" dirty="0"/>
          </a:p>
        </p:txBody>
      </p:sp>
      <p:sp>
        <p:nvSpPr>
          <p:cNvPr id="5" name="Rectangle 4"/>
          <p:cNvSpPr/>
          <p:nvPr/>
        </p:nvSpPr>
        <p:spPr>
          <a:xfrm>
            <a:off x="3495372" y="324147"/>
            <a:ext cx="491551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Mass marketing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4972050" y="3960356"/>
            <a:ext cx="4888705" cy="2554743"/>
          </a:xfrm>
          <a:prstGeom prst="rect">
            <a:avLst/>
          </a:prstGeom>
        </p:spPr>
      </p:pic>
    </p:spTree>
    <p:extLst>
      <p:ext uri="{BB962C8B-B14F-4D97-AF65-F5344CB8AC3E}">
        <p14:creationId xmlns:p14="http://schemas.microsoft.com/office/powerpoint/2010/main" val="3265327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8130" y="478302"/>
            <a:ext cx="10789920" cy="6099810"/>
          </a:xfrm>
          <a:prstGeom prst="rect">
            <a:avLst/>
          </a:prstGeom>
        </p:spPr>
      </p:pic>
    </p:spTree>
    <p:extLst>
      <p:ext uri="{BB962C8B-B14F-4D97-AF65-F5344CB8AC3E}">
        <p14:creationId xmlns:p14="http://schemas.microsoft.com/office/powerpoint/2010/main" val="921534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4517" y="300636"/>
            <a:ext cx="7785657"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Mass marketing examples </a:t>
            </a:r>
          </a:p>
        </p:txBody>
      </p:sp>
      <p:sp>
        <p:nvSpPr>
          <p:cNvPr id="5" name="TextBox 4"/>
          <p:cNvSpPr txBox="1"/>
          <p:nvPr/>
        </p:nvSpPr>
        <p:spPr>
          <a:xfrm flipH="1">
            <a:off x="983071" y="1578815"/>
            <a:ext cx="8507292" cy="48936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Coca Cola </a:t>
            </a:r>
            <a:r>
              <a:rPr kumimoji="0" lang="en-GB" sz="2400" b="0" i="0" u="none" strike="noStrike" kern="0" cap="none" spc="0" normalizeH="0" baseline="0" noProof="0" dirty="0">
                <a:ln>
                  <a:noFill/>
                </a:ln>
                <a:solidFill>
                  <a:sysClr val="windowText" lastClr="000000"/>
                </a:solidFill>
                <a:effectLst/>
                <a:uLnTx/>
                <a:uFillTx/>
              </a:rPr>
              <a:t>– Targets the mass market they hope everyone will buy their product.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Pepsi</a:t>
            </a:r>
            <a:r>
              <a:rPr kumimoji="0" lang="en-GB" sz="2400" b="0" i="0" u="none" strike="noStrike" kern="0" cap="none" spc="0" normalizeH="0" baseline="0" noProof="0" dirty="0">
                <a:ln>
                  <a:noFill/>
                </a:ln>
                <a:solidFill>
                  <a:sysClr val="windowText" lastClr="000000"/>
                </a:solidFill>
                <a:effectLst/>
                <a:uLnTx/>
                <a:uFillTx/>
              </a:rPr>
              <a:t> – Also target the mass market directly competing with Coca Cola.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McDonalds</a:t>
            </a:r>
            <a:r>
              <a:rPr kumimoji="0" lang="en-GB" sz="2400" b="0" i="0" u="none" strike="noStrike" kern="0" cap="none" spc="0" normalizeH="0" baseline="0" noProof="0" dirty="0">
                <a:ln>
                  <a:noFill/>
                </a:ln>
                <a:solidFill>
                  <a:sysClr val="windowText" lastClr="000000"/>
                </a:solidFill>
                <a:effectLst/>
                <a:uLnTx/>
                <a:uFillTx/>
              </a:rPr>
              <a:t> – Target the mass market using many different products.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Nike</a:t>
            </a:r>
            <a:r>
              <a:rPr kumimoji="0" lang="en-GB" sz="2400" b="0" i="0" u="none" strike="noStrike" kern="0" cap="none" spc="0" normalizeH="0" baseline="0" noProof="0" dirty="0">
                <a:ln>
                  <a:noFill/>
                </a:ln>
                <a:solidFill>
                  <a:sysClr val="windowText" lastClr="000000"/>
                </a:solidFill>
                <a:effectLst/>
                <a:uLnTx/>
                <a:uFillTx/>
              </a:rPr>
              <a:t> – Targets the mass market and appeals to the entire market.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Colgate</a:t>
            </a:r>
            <a:r>
              <a:rPr kumimoji="0" lang="en-GB" sz="2400" b="0" i="0" u="none" strike="noStrike" kern="0" cap="none" spc="0" normalizeH="0" baseline="0" noProof="0" dirty="0">
                <a:ln>
                  <a:noFill/>
                </a:ln>
                <a:solidFill>
                  <a:sysClr val="windowText" lastClr="000000"/>
                </a:solidFill>
                <a:effectLst/>
                <a:uLnTx/>
                <a:uFillTx/>
              </a:rPr>
              <a:t> – Targets the mass market and appeals to the whole market. </a:t>
            </a:r>
          </a:p>
        </p:txBody>
      </p:sp>
      <p:pic>
        <p:nvPicPr>
          <p:cNvPr id="6" name="Picture 5"/>
          <p:cNvPicPr>
            <a:picLocks noChangeAspect="1"/>
          </p:cNvPicPr>
          <p:nvPr/>
        </p:nvPicPr>
        <p:blipFill>
          <a:blip r:embed="rId2"/>
          <a:stretch>
            <a:fillRect/>
          </a:stretch>
        </p:blipFill>
        <p:spPr>
          <a:xfrm>
            <a:off x="9954491" y="863748"/>
            <a:ext cx="1092344" cy="1092344"/>
          </a:xfrm>
          <a:prstGeom prst="rect">
            <a:avLst/>
          </a:prstGeom>
        </p:spPr>
      </p:pic>
      <p:pic>
        <p:nvPicPr>
          <p:cNvPr id="7" name="Picture 6"/>
          <p:cNvPicPr>
            <a:picLocks noChangeAspect="1"/>
          </p:cNvPicPr>
          <p:nvPr/>
        </p:nvPicPr>
        <p:blipFill>
          <a:blip r:embed="rId3"/>
          <a:stretch>
            <a:fillRect/>
          </a:stretch>
        </p:blipFill>
        <p:spPr>
          <a:xfrm>
            <a:off x="9954491" y="2421533"/>
            <a:ext cx="1236818" cy="823046"/>
          </a:xfrm>
          <a:prstGeom prst="rect">
            <a:avLst/>
          </a:prstGeom>
        </p:spPr>
      </p:pic>
      <p:pic>
        <p:nvPicPr>
          <p:cNvPr id="8" name="Picture 7"/>
          <p:cNvPicPr>
            <a:picLocks noChangeAspect="1"/>
          </p:cNvPicPr>
          <p:nvPr/>
        </p:nvPicPr>
        <p:blipFill>
          <a:blip r:embed="rId4"/>
          <a:stretch>
            <a:fillRect/>
          </a:stretch>
        </p:blipFill>
        <p:spPr>
          <a:xfrm>
            <a:off x="9803276" y="3596588"/>
            <a:ext cx="1539248" cy="1079771"/>
          </a:xfrm>
          <a:prstGeom prst="rect">
            <a:avLst/>
          </a:prstGeom>
        </p:spPr>
      </p:pic>
      <p:pic>
        <p:nvPicPr>
          <p:cNvPr id="9" name="Picture 8"/>
          <p:cNvPicPr>
            <a:picLocks noChangeAspect="1"/>
          </p:cNvPicPr>
          <p:nvPr/>
        </p:nvPicPr>
        <p:blipFill>
          <a:blip r:embed="rId5"/>
          <a:stretch>
            <a:fillRect/>
          </a:stretch>
        </p:blipFill>
        <p:spPr>
          <a:xfrm>
            <a:off x="9600992" y="5256796"/>
            <a:ext cx="1799341" cy="970233"/>
          </a:xfrm>
          <a:prstGeom prst="rect">
            <a:avLst/>
          </a:prstGeom>
        </p:spPr>
      </p:pic>
    </p:spTree>
    <p:extLst>
      <p:ext uri="{BB962C8B-B14F-4D97-AF65-F5344CB8AC3E}">
        <p14:creationId xmlns:p14="http://schemas.microsoft.com/office/powerpoint/2010/main" val="283037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1092" y="1090316"/>
            <a:ext cx="9401175" cy="5262979"/>
          </a:xfrm>
          <a:prstGeom prst="rect">
            <a:avLst/>
          </a:prstGeom>
        </p:spPr>
        <p:txBody>
          <a:bodyPr wrap="square">
            <a:spAutoFit/>
          </a:bodyPr>
          <a:lstStyle/>
          <a:p>
            <a:r>
              <a:rPr lang="en-GB" sz="2800" dirty="0"/>
              <a:t>Niche marketing is where a business targets a smaller segment of a larger market, where customers have specific needs and wants.</a:t>
            </a:r>
          </a:p>
          <a:p>
            <a:endParaRPr lang="en-GB" sz="2800" dirty="0"/>
          </a:p>
          <a:p>
            <a:r>
              <a:rPr lang="en-GB" sz="2800" dirty="0"/>
              <a:t>• A higher price can often be charged </a:t>
            </a:r>
          </a:p>
          <a:p>
            <a:r>
              <a:rPr lang="en-GB" sz="2800" dirty="0"/>
              <a:t>customers are prepared to pay for </a:t>
            </a:r>
          </a:p>
          <a:p>
            <a:r>
              <a:rPr lang="en-GB" sz="2800" dirty="0"/>
              <a:t>expertise and tend to be loyal.</a:t>
            </a:r>
          </a:p>
          <a:p>
            <a:endParaRPr lang="en-GB" sz="2800" dirty="0"/>
          </a:p>
          <a:p>
            <a:r>
              <a:rPr lang="en-GB" sz="2800" dirty="0"/>
              <a:t> • There must be a full understanding of the desires and needs of the niche. This understanding can be gained through market research, but is often initially based on more of a ‘gut feeling’ and an understanding that comes through personal experience. </a:t>
            </a:r>
          </a:p>
        </p:txBody>
      </p:sp>
      <p:sp>
        <p:nvSpPr>
          <p:cNvPr id="5" name="Rectangle 4"/>
          <p:cNvSpPr/>
          <p:nvPr/>
        </p:nvSpPr>
        <p:spPr>
          <a:xfrm>
            <a:off x="3254995" y="166986"/>
            <a:ext cx="5053371"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Niche marketing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AutoShape 2" descr="Image result for niche marke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7496170" y="2314575"/>
            <a:ext cx="2371725" cy="1924050"/>
          </a:xfrm>
          <a:prstGeom prst="rect">
            <a:avLst/>
          </a:prstGeom>
        </p:spPr>
      </p:pic>
    </p:spTree>
    <p:extLst>
      <p:ext uri="{BB962C8B-B14F-4D97-AF65-F5344CB8AC3E}">
        <p14:creationId xmlns:p14="http://schemas.microsoft.com/office/powerpoint/2010/main" val="235181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9702" y="1280518"/>
            <a:ext cx="9486901" cy="5262979"/>
          </a:xfrm>
          <a:prstGeom prst="rect">
            <a:avLst/>
          </a:prstGeom>
        </p:spPr>
        <p:txBody>
          <a:bodyPr wrap="square">
            <a:spAutoFit/>
          </a:bodyPr>
          <a:lstStyle/>
          <a:p>
            <a:r>
              <a:rPr lang="en-GB" sz="2800" dirty="0"/>
              <a:t>There are a variety of differing market structures which are separated by the levels of competition that exist within each market and the market conditions in which the businesses operate.</a:t>
            </a:r>
          </a:p>
          <a:p>
            <a:endParaRPr lang="en-GB" sz="2800" dirty="0"/>
          </a:p>
          <a:p>
            <a:r>
              <a:rPr lang="en-GB" sz="2800" dirty="0"/>
              <a:t>Competition increases as the number of businesses in the market increases the common structures are : </a:t>
            </a:r>
          </a:p>
          <a:p>
            <a:endParaRPr lang="en-GB" sz="2800" dirty="0"/>
          </a:p>
          <a:p>
            <a:r>
              <a:rPr lang="en-GB" sz="2800" b="1" dirty="0"/>
              <a:t>Monopoly </a:t>
            </a:r>
          </a:p>
          <a:p>
            <a:r>
              <a:rPr lang="en-GB" sz="2800" b="1" dirty="0"/>
              <a:t>Oligopoly </a:t>
            </a:r>
          </a:p>
          <a:p>
            <a:r>
              <a:rPr lang="en-GB" sz="2800" b="1" dirty="0"/>
              <a:t>Monopolistic competition</a:t>
            </a:r>
          </a:p>
          <a:p>
            <a:r>
              <a:rPr lang="en-GB" sz="2800" b="1" dirty="0"/>
              <a:t>Perfect competition</a:t>
            </a:r>
          </a:p>
        </p:txBody>
      </p:sp>
      <p:sp>
        <p:nvSpPr>
          <p:cNvPr id="5" name="Rectangle 4"/>
          <p:cNvSpPr/>
          <p:nvPr/>
        </p:nvSpPr>
        <p:spPr>
          <a:xfrm>
            <a:off x="3255048" y="238423"/>
            <a:ext cx="548188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structures </a:t>
            </a:r>
          </a:p>
        </p:txBody>
      </p:sp>
      <p:pic>
        <p:nvPicPr>
          <p:cNvPr id="6" name="Picture 5"/>
          <p:cNvPicPr>
            <a:picLocks noChangeAspect="1"/>
          </p:cNvPicPr>
          <p:nvPr/>
        </p:nvPicPr>
        <p:blipFill>
          <a:blip r:embed="rId2"/>
          <a:stretch>
            <a:fillRect/>
          </a:stretch>
        </p:blipFill>
        <p:spPr>
          <a:xfrm>
            <a:off x="8172449" y="4122802"/>
            <a:ext cx="3286125" cy="2420695"/>
          </a:xfrm>
          <a:prstGeom prst="rect">
            <a:avLst/>
          </a:prstGeom>
        </p:spPr>
      </p:pic>
    </p:spTree>
    <p:extLst>
      <p:ext uri="{BB962C8B-B14F-4D97-AF65-F5344CB8AC3E}">
        <p14:creationId xmlns:p14="http://schemas.microsoft.com/office/powerpoint/2010/main" val="1475973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100" y="1261765"/>
            <a:ext cx="10501312" cy="5262979"/>
          </a:xfrm>
          <a:prstGeom prst="rect">
            <a:avLst/>
          </a:prstGeom>
        </p:spPr>
        <p:txBody>
          <a:bodyPr wrap="square">
            <a:spAutoFit/>
          </a:bodyPr>
          <a:lstStyle/>
          <a:p>
            <a:r>
              <a:rPr lang="en-GB" sz="2800" dirty="0"/>
              <a:t>• Niche marketing businesses are able to concentrate on their strengths, developing products from what the business is good at. As niche businesses can gain expert knowledge of the targeted part of the market, their products or services directly meet the needs of customers, giving the niche marketing business a real advantage over potential competitors. </a:t>
            </a:r>
          </a:p>
          <a:p>
            <a:endParaRPr lang="en-GB" sz="2800" dirty="0"/>
          </a:p>
          <a:p>
            <a:r>
              <a:rPr lang="en-GB" sz="2800" dirty="0"/>
              <a:t>• Alternatively, mass market businesses </a:t>
            </a:r>
          </a:p>
          <a:p>
            <a:r>
              <a:rPr lang="en-GB" sz="2800" dirty="0"/>
              <a:t>can target the niche if it grows in value </a:t>
            </a:r>
          </a:p>
          <a:p>
            <a:r>
              <a:rPr lang="en-GB" sz="2800" dirty="0"/>
              <a:t>or size and existing small businesses </a:t>
            </a:r>
          </a:p>
          <a:p>
            <a:r>
              <a:rPr lang="en-GB" sz="2800" dirty="0"/>
              <a:t>may find this competition impossible </a:t>
            </a:r>
          </a:p>
          <a:p>
            <a:r>
              <a:rPr lang="en-GB" sz="2800" dirty="0"/>
              <a:t>to deal with</a:t>
            </a:r>
            <a:r>
              <a:rPr lang="en-GB" dirty="0"/>
              <a:t>. </a:t>
            </a:r>
          </a:p>
        </p:txBody>
      </p:sp>
      <p:sp>
        <p:nvSpPr>
          <p:cNvPr id="5" name="Rectangle 4"/>
          <p:cNvSpPr/>
          <p:nvPr/>
        </p:nvSpPr>
        <p:spPr>
          <a:xfrm>
            <a:off x="3524071" y="338435"/>
            <a:ext cx="505337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Niche marketing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7129465" y="3929063"/>
            <a:ext cx="3762373" cy="2257424"/>
          </a:xfrm>
          <a:prstGeom prst="rect">
            <a:avLst/>
          </a:prstGeom>
        </p:spPr>
      </p:pic>
    </p:spTree>
    <p:extLst>
      <p:ext uri="{BB962C8B-B14F-4D97-AF65-F5344CB8AC3E}">
        <p14:creationId xmlns:p14="http://schemas.microsoft.com/office/powerpoint/2010/main" val="3610345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923" y="1041738"/>
            <a:ext cx="9329738" cy="6124754"/>
          </a:xfrm>
          <a:prstGeom prst="rect">
            <a:avLst/>
          </a:prstGeom>
        </p:spPr>
        <p:txBody>
          <a:bodyPr wrap="square">
            <a:spAutoFit/>
          </a:bodyPr>
          <a:lstStyle/>
          <a:p>
            <a:r>
              <a:rPr lang="en-GB" sz="2800" dirty="0"/>
              <a:t>Lower start-up costs help niche market businesses in their early stages. The business may have the market to themselves (at least for a while), because competition may ignore the niche, either because of lack of awareness or because it is too small for large businesses to focus on. </a:t>
            </a:r>
          </a:p>
          <a:p>
            <a:endParaRPr lang="en-GB" sz="2800" dirty="0"/>
          </a:p>
          <a:p>
            <a:r>
              <a:rPr lang="en-GB" sz="2800" dirty="0"/>
              <a:t>However, market niches can </a:t>
            </a:r>
          </a:p>
          <a:p>
            <a:r>
              <a:rPr lang="en-GB" sz="2800" dirty="0"/>
              <a:t>disappear as a result of </a:t>
            </a:r>
          </a:p>
          <a:p>
            <a:r>
              <a:rPr lang="en-GB" sz="2800" dirty="0"/>
              <a:t>in economic conditions, </a:t>
            </a:r>
          </a:p>
          <a:p>
            <a:r>
              <a:rPr lang="en-GB" sz="2800" dirty="0"/>
              <a:t>fashion or taste. </a:t>
            </a:r>
          </a:p>
          <a:p>
            <a:endParaRPr lang="en-GB" sz="2800" dirty="0"/>
          </a:p>
          <a:p>
            <a:r>
              <a:rPr lang="en-GB" sz="2800" dirty="0"/>
              <a:t>One or more specific segments of the market are targeted with niche marketing. </a:t>
            </a:r>
          </a:p>
          <a:p>
            <a:endParaRPr lang="en-GB" sz="2800" dirty="0"/>
          </a:p>
        </p:txBody>
      </p:sp>
      <p:sp>
        <p:nvSpPr>
          <p:cNvPr id="5" name="Rectangle 4"/>
          <p:cNvSpPr/>
          <p:nvPr/>
        </p:nvSpPr>
        <p:spPr>
          <a:xfrm>
            <a:off x="3126406" y="118408"/>
            <a:ext cx="50533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Niche marketing </a:t>
            </a:r>
          </a:p>
        </p:txBody>
      </p:sp>
      <p:pic>
        <p:nvPicPr>
          <p:cNvPr id="6" name="Picture 5"/>
          <p:cNvPicPr>
            <a:picLocks noChangeAspect="1"/>
          </p:cNvPicPr>
          <p:nvPr/>
        </p:nvPicPr>
        <p:blipFill>
          <a:blip r:embed="rId2"/>
          <a:stretch>
            <a:fillRect/>
          </a:stretch>
        </p:blipFill>
        <p:spPr>
          <a:xfrm>
            <a:off x="7243762" y="3113515"/>
            <a:ext cx="2305050" cy="1981200"/>
          </a:xfrm>
          <a:prstGeom prst="rect">
            <a:avLst/>
          </a:prstGeom>
        </p:spPr>
      </p:pic>
    </p:spTree>
    <p:extLst>
      <p:ext uri="{BB962C8B-B14F-4D97-AF65-F5344CB8AC3E}">
        <p14:creationId xmlns:p14="http://schemas.microsoft.com/office/powerpoint/2010/main" val="3052949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6603" y="495201"/>
            <a:ext cx="10170941" cy="6040707"/>
          </a:xfrm>
          <a:prstGeom prst="rect">
            <a:avLst/>
          </a:prstGeom>
        </p:spPr>
      </p:pic>
    </p:spTree>
    <p:extLst>
      <p:ext uri="{BB962C8B-B14F-4D97-AF65-F5344CB8AC3E}">
        <p14:creationId xmlns:p14="http://schemas.microsoft.com/office/powerpoint/2010/main" val="109965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0517" y="128096"/>
            <a:ext cx="776642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Niche marketing examples</a:t>
            </a:r>
          </a:p>
        </p:txBody>
      </p:sp>
      <p:sp>
        <p:nvSpPr>
          <p:cNvPr id="5" name="Rectangle 4"/>
          <p:cNvSpPr/>
          <p:nvPr/>
        </p:nvSpPr>
        <p:spPr>
          <a:xfrm>
            <a:off x="861391" y="2709333"/>
            <a:ext cx="9462052" cy="221599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Ties.com</a:t>
            </a:r>
            <a:r>
              <a:rPr kumimoji="0" lang="en-GB" sz="2400" b="0" i="0" u="none" strike="noStrike" kern="0" cap="none" spc="0" normalizeH="0" baseline="0" noProof="0" dirty="0">
                <a:ln>
                  <a:noFill/>
                </a:ln>
                <a:solidFill>
                  <a:sysClr val="windowText" lastClr="000000"/>
                </a:solidFill>
                <a:effectLst/>
                <a:uLnTx/>
                <a:uFillTx/>
              </a:rPr>
              <a:t> -  is another example of an Internet-based niche retail company. The business, which shares its name with its main website, has been in operation since 1998. It focuses exclusively on men's neckties and related products</a:t>
            </a:r>
            <a:r>
              <a:rPr kumimoji="0" lang="en-GB" sz="18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861391" y="5386936"/>
            <a:ext cx="9064487"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Quidsi</a:t>
            </a:r>
            <a:r>
              <a:rPr kumimoji="0" lang="en-GB" sz="2400" b="0" i="0" u="none" strike="noStrike" kern="0" cap="none" spc="0" normalizeH="0" baseline="0" noProof="0" dirty="0">
                <a:ln>
                  <a:noFill/>
                </a:ln>
                <a:solidFill>
                  <a:sysClr val="windowText" lastClr="000000"/>
                </a:solidFill>
                <a:effectLst/>
                <a:uLnTx/>
                <a:uFillTx/>
              </a:rPr>
              <a:t>  - is a successful niche retailer with a large Internet presence. The company operates diapers.com, which specializes in diapers and child care products.</a:t>
            </a:r>
          </a:p>
        </p:txBody>
      </p:sp>
      <p:sp>
        <p:nvSpPr>
          <p:cNvPr id="7" name="Rectangle 6"/>
          <p:cNvSpPr/>
          <p:nvPr/>
        </p:nvSpPr>
        <p:spPr>
          <a:xfrm>
            <a:off x="861391" y="1333970"/>
            <a:ext cx="9660835"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LuluLemon Athletica </a:t>
            </a:r>
            <a:r>
              <a:rPr kumimoji="0" lang="en-GB" sz="2400" b="0" i="0" u="none" strike="noStrike" kern="0" cap="none" spc="0" normalizeH="0" baseline="0" noProof="0" dirty="0">
                <a:ln>
                  <a:noFill/>
                </a:ln>
                <a:solidFill>
                  <a:sysClr val="windowText" lastClr="000000"/>
                </a:solidFill>
                <a:effectLst/>
                <a:uLnTx/>
                <a:uFillTx/>
              </a:rPr>
              <a:t>- is one example of a typical niche retail company. The retailer specializes in exercise equipment, athletic wear and exercise accessories for women.</a:t>
            </a:r>
          </a:p>
        </p:txBody>
      </p:sp>
      <p:pic>
        <p:nvPicPr>
          <p:cNvPr id="8" name="Picture 7"/>
          <p:cNvPicPr>
            <a:picLocks noChangeAspect="1"/>
          </p:cNvPicPr>
          <p:nvPr/>
        </p:nvPicPr>
        <p:blipFill>
          <a:blip r:embed="rId2"/>
          <a:stretch>
            <a:fillRect/>
          </a:stretch>
        </p:blipFill>
        <p:spPr>
          <a:xfrm>
            <a:off x="4724399" y="2170544"/>
            <a:ext cx="3828617" cy="646299"/>
          </a:xfrm>
          <a:prstGeom prst="rect">
            <a:avLst/>
          </a:prstGeom>
        </p:spPr>
      </p:pic>
      <p:pic>
        <p:nvPicPr>
          <p:cNvPr id="9" name="Picture 8"/>
          <p:cNvPicPr>
            <a:picLocks noChangeAspect="1"/>
          </p:cNvPicPr>
          <p:nvPr/>
        </p:nvPicPr>
        <p:blipFill>
          <a:blip r:embed="rId3"/>
          <a:stretch>
            <a:fillRect/>
          </a:stretch>
        </p:blipFill>
        <p:spPr>
          <a:xfrm>
            <a:off x="4306957" y="4315175"/>
            <a:ext cx="3035990" cy="840955"/>
          </a:xfrm>
          <a:prstGeom prst="rect">
            <a:avLst/>
          </a:prstGeom>
        </p:spPr>
      </p:pic>
    </p:spTree>
    <p:extLst>
      <p:ext uri="{BB962C8B-B14F-4D97-AF65-F5344CB8AC3E}">
        <p14:creationId xmlns:p14="http://schemas.microsoft.com/office/powerpoint/2010/main" val="300334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3404" y="481309"/>
            <a:ext cx="453367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p>
        </p:txBody>
      </p:sp>
      <p:sp>
        <p:nvSpPr>
          <p:cNvPr id="5" name="Rectangle 4"/>
          <p:cNvSpPr/>
          <p:nvPr/>
        </p:nvSpPr>
        <p:spPr>
          <a:xfrm>
            <a:off x="2286895" y="1929884"/>
            <a:ext cx="7523213" cy="523220"/>
          </a:xfrm>
          <a:prstGeom prst="rect">
            <a:avLst/>
          </a:prstGeom>
        </p:spPr>
        <p:txBody>
          <a:bodyPr wrap="none">
            <a:spAutoFit/>
          </a:bodyPr>
          <a:lstStyle/>
          <a:p>
            <a:r>
              <a:rPr lang="en-GB" sz="2800" dirty="0"/>
              <a:t>https://www.youtube.com/watch?v=eevofo_20Uk</a:t>
            </a:r>
          </a:p>
        </p:txBody>
      </p:sp>
      <p:pic>
        <p:nvPicPr>
          <p:cNvPr id="6" name="Picture 5"/>
          <p:cNvPicPr>
            <a:picLocks noChangeAspect="1"/>
          </p:cNvPicPr>
          <p:nvPr/>
        </p:nvPicPr>
        <p:blipFill>
          <a:blip r:embed="rId2"/>
          <a:stretch>
            <a:fillRect/>
          </a:stretch>
        </p:blipFill>
        <p:spPr>
          <a:xfrm>
            <a:off x="2887439" y="2978349"/>
            <a:ext cx="5766024" cy="3228974"/>
          </a:xfrm>
          <a:prstGeom prst="rect">
            <a:avLst/>
          </a:prstGeom>
        </p:spPr>
      </p:pic>
    </p:spTree>
    <p:extLst>
      <p:ext uri="{BB962C8B-B14F-4D97-AF65-F5344CB8AC3E}">
        <p14:creationId xmlns:p14="http://schemas.microsoft.com/office/powerpoint/2010/main" val="69832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7735" y="452735"/>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sp>
        <p:nvSpPr>
          <p:cNvPr id="5" name="TextBox 4"/>
          <p:cNvSpPr txBox="1"/>
          <p:nvPr/>
        </p:nvSpPr>
        <p:spPr>
          <a:xfrm>
            <a:off x="1185863" y="1376065"/>
            <a:ext cx="9898544" cy="4401205"/>
          </a:xfrm>
          <a:prstGeom prst="rect">
            <a:avLst/>
          </a:prstGeom>
          <a:noFill/>
        </p:spPr>
        <p:txBody>
          <a:bodyPr wrap="none" rtlCol="0">
            <a:spAutoFit/>
          </a:bodyPr>
          <a:lstStyle/>
          <a:p>
            <a:r>
              <a:rPr lang="en-GB" sz="2800" b="1" u="sng" dirty="0"/>
              <a:t>Task: </a:t>
            </a:r>
          </a:p>
          <a:p>
            <a:endParaRPr lang="en-GB" sz="2800" dirty="0"/>
          </a:p>
          <a:p>
            <a:r>
              <a:rPr lang="en-GB" sz="2800" dirty="0"/>
              <a:t>Your task is to match the niche and mass marketing example cards.</a:t>
            </a:r>
          </a:p>
          <a:p>
            <a:endParaRPr lang="en-GB" sz="2800" dirty="0"/>
          </a:p>
          <a:p>
            <a:endParaRPr lang="en-GB" sz="2800" dirty="0"/>
          </a:p>
          <a:p>
            <a:endParaRPr lang="en-GB" sz="2800" dirty="0"/>
          </a:p>
          <a:p>
            <a:r>
              <a:rPr lang="en-GB" sz="2800" dirty="0"/>
              <a:t>You will then discuss your findings with the group. </a:t>
            </a:r>
          </a:p>
          <a:p>
            <a:endParaRPr lang="en-GB" sz="2800" dirty="0"/>
          </a:p>
          <a:p>
            <a:endParaRPr lang="en-GB" sz="2800" b="1" dirty="0"/>
          </a:p>
          <a:p>
            <a:r>
              <a:rPr lang="en-GB" sz="2800" b="1" dirty="0"/>
              <a:t>Time: 15 mins </a:t>
            </a:r>
          </a:p>
        </p:txBody>
      </p:sp>
      <p:pic>
        <p:nvPicPr>
          <p:cNvPr id="6" name="Picture 5"/>
          <p:cNvPicPr>
            <a:picLocks noChangeAspect="1"/>
          </p:cNvPicPr>
          <p:nvPr/>
        </p:nvPicPr>
        <p:blipFill>
          <a:blip r:embed="rId2"/>
          <a:stretch>
            <a:fillRect/>
          </a:stretch>
        </p:blipFill>
        <p:spPr>
          <a:xfrm>
            <a:off x="8537993" y="4043363"/>
            <a:ext cx="2844382" cy="1885949"/>
          </a:xfrm>
          <a:prstGeom prst="rect">
            <a:avLst/>
          </a:prstGeom>
        </p:spPr>
      </p:pic>
    </p:spTree>
    <p:extLst>
      <p:ext uri="{BB962C8B-B14F-4D97-AF65-F5344CB8AC3E}">
        <p14:creationId xmlns:p14="http://schemas.microsoft.com/office/powerpoint/2010/main" val="122865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6322" y="266998"/>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5 </a:t>
            </a:r>
          </a:p>
        </p:txBody>
      </p:sp>
      <p:sp>
        <p:nvSpPr>
          <p:cNvPr id="5" name="TextBox 4"/>
          <p:cNvSpPr txBox="1"/>
          <p:nvPr/>
        </p:nvSpPr>
        <p:spPr>
          <a:xfrm>
            <a:off x="1228725" y="1190328"/>
            <a:ext cx="5439310" cy="4832092"/>
          </a:xfrm>
          <a:prstGeom prst="rect">
            <a:avLst/>
          </a:prstGeom>
          <a:noFill/>
        </p:spPr>
        <p:txBody>
          <a:bodyPr wrap="none" rtlCol="0">
            <a:spAutoFit/>
          </a:bodyPr>
          <a:lstStyle/>
          <a:p>
            <a:r>
              <a:rPr lang="en-GB" sz="2800" b="1" u="sng" dirty="0"/>
              <a:t>Task: </a:t>
            </a:r>
          </a:p>
          <a:p>
            <a:endParaRPr lang="en-GB" sz="2800" dirty="0"/>
          </a:p>
          <a:p>
            <a:r>
              <a:rPr lang="en-GB" sz="2800" dirty="0"/>
              <a:t>Complete a Niche / mass marketing </a:t>
            </a:r>
          </a:p>
          <a:p>
            <a:endParaRPr lang="en-GB" sz="2800" dirty="0"/>
          </a:p>
          <a:p>
            <a:r>
              <a:rPr lang="en-GB" sz="2800" dirty="0"/>
              <a:t>Market structures. </a:t>
            </a:r>
          </a:p>
          <a:p>
            <a:endParaRPr lang="en-GB" sz="2800" dirty="0"/>
          </a:p>
          <a:p>
            <a:endParaRPr lang="en-GB" sz="2800" dirty="0"/>
          </a:p>
          <a:p>
            <a:r>
              <a:rPr lang="en-GB" sz="2800" dirty="0" err="1"/>
              <a:t>Kahoot</a:t>
            </a:r>
            <a:r>
              <a:rPr lang="en-GB" sz="2800" dirty="0"/>
              <a:t> quiz. </a:t>
            </a:r>
          </a:p>
          <a:p>
            <a:endParaRPr lang="en-GB" sz="2800" dirty="0"/>
          </a:p>
          <a:p>
            <a:endParaRPr lang="en-GB" sz="2800" dirty="0"/>
          </a:p>
          <a:p>
            <a:r>
              <a:rPr lang="en-GB" sz="2800" b="1" dirty="0"/>
              <a:t>Time: 15 mins </a:t>
            </a:r>
          </a:p>
        </p:txBody>
      </p:sp>
      <p:pic>
        <p:nvPicPr>
          <p:cNvPr id="6" name="Picture 5"/>
          <p:cNvPicPr>
            <a:picLocks noChangeAspect="1"/>
          </p:cNvPicPr>
          <p:nvPr/>
        </p:nvPicPr>
        <p:blipFill>
          <a:blip r:embed="rId2"/>
          <a:stretch>
            <a:fillRect/>
          </a:stretch>
        </p:blipFill>
        <p:spPr>
          <a:xfrm>
            <a:off x="7038975" y="2621995"/>
            <a:ext cx="3400425" cy="3400425"/>
          </a:xfrm>
          <a:prstGeom prst="rect">
            <a:avLst/>
          </a:prstGeom>
        </p:spPr>
      </p:pic>
    </p:spTree>
    <p:extLst>
      <p:ext uri="{BB962C8B-B14F-4D97-AF65-F5344CB8AC3E}">
        <p14:creationId xmlns:p14="http://schemas.microsoft.com/office/powerpoint/2010/main" val="3944066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6384" y="109835"/>
            <a:ext cx="6082114"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Aims and objectives </a:t>
            </a:r>
          </a:p>
        </p:txBody>
      </p:sp>
      <p:sp>
        <p:nvSpPr>
          <p:cNvPr id="6" name="Rectangle 5"/>
          <p:cNvSpPr/>
          <p:nvPr/>
        </p:nvSpPr>
        <p:spPr>
          <a:xfrm>
            <a:off x="775698" y="1229529"/>
            <a:ext cx="10097686" cy="5262979"/>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 business plan questions.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market structures – monopoly, oligopoly and perfect competition.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Role play each market structure whilst the class decides which one you are presenting.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Analyse the market structures and give examples of each in a written task. </a:t>
            </a:r>
          </a:p>
        </p:txBody>
      </p:sp>
      <p:pic>
        <p:nvPicPr>
          <p:cNvPr id="7" name="Picture 6"/>
          <p:cNvPicPr>
            <a:picLocks noChangeAspect="1"/>
          </p:cNvPicPr>
          <p:nvPr/>
        </p:nvPicPr>
        <p:blipFill>
          <a:blip r:embed="rId2"/>
          <a:stretch>
            <a:fillRect/>
          </a:stretch>
        </p:blipFill>
        <p:spPr>
          <a:xfrm>
            <a:off x="8601074" y="1579401"/>
            <a:ext cx="3124199" cy="1111410"/>
          </a:xfrm>
          <a:prstGeom prst="rect">
            <a:avLst/>
          </a:prstGeom>
        </p:spPr>
      </p:pic>
    </p:spTree>
    <p:extLst>
      <p:ext uri="{BB962C8B-B14F-4D97-AF65-F5344CB8AC3E}">
        <p14:creationId xmlns:p14="http://schemas.microsoft.com/office/powerpoint/2010/main" val="2052238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826" y="1566000"/>
            <a:ext cx="8743950" cy="4401205"/>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Define niche and mass markets and give examples.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YouTube video on niche and mass marketing.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Arrange the niche and mass marketing example cards.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 the </a:t>
            </a:r>
            <a:r>
              <a:rPr kumimoji="0" lang="en-GB" sz="2800" b="0" i="0" u="none" strike="noStrike" kern="0" cap="none" spc="0" normalizeH="0" baseline="0" noProof="0" dirty="0" err="1">
                <a:ln>
                  <a:noFill/>
                </a:ln>
                <a:solidFill>
                  <a:sysClr val="windowText" lastClr="000000"/>
                </a:solidFill>
                <a:effectLst/>
                <a:uLnTx/>
                <a:uFillTx/>
              </a:rPr>
              <a:t>Kahoot</a:t>
            </a:r>
            <a:r>
              <a:rPr kumimoji="0" lang="en-GB" sz="2800" b="0" i="0" u="none" strike="noStrike" kern="0" cap="none" spc="0" normalizeH="0" baseline="0" noProof="0" dirty="0">
                <a:ln>
                  <a:noFill/>
                </a:ln>
                <a:solidFill>
                  <a:sysClr val="windowText" lastClr="000000"/>
                </a:solidFill>
                <a:effectLst/>
                <a:uLnTx/>
                <a:uFillTx/>
              </a:rPr>
              <a:t> quiz questions on Niche/ mass marketing and market structures.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p:txBody>
      </p:sp>
      <p:sp>
        <p:nvSpPr>
          <p:cNvPr id="5" name="Rectangle 4"/>
          <p:cNvSpPr/>
          <p:nvPr/>
        </p:nvSpPr>
        <p:spPr>
          <a:xfrm>
            <a:off x="2773956" y="381298"/>
            <a:ext cx="6082114" cy="92333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rPr>
              <a:t>Aims and objectives </a:t>
            </a:r>
          </a:p>
        </p:txBody>
      </p:sp>
      <p:pic>
        <p:nvPicPr>
          <p:cNvPr id="6" name="Picture 5"/>
          <p:cNvPicPr>
            <a:picLocks noChangeAspect="1"/>
          </p:cNvPicPr>
          <p:nvPr/>
        </p:nvPicPr>
        <p:blipFill>
          <a:blip r:embed="rId2"/>
          <a:stretch>
            <a:fillRect/>
          </a:stretch>
        </p:blipFill>
        <p:spPr>
          <a:xfrm>
            <a:off x="8856070" y="4380727"/>
            <a:ext cx="2466975" cy="1847850"/>
          </a:xfrm>
          <a:prstGeom prst="rect">
            <a:avLst/>
          </a:prstGeom>
        </p:spPr>
      </p:pic>
    </p:spTree>
    <p:extLst>
      <p:ext uri="{BB962C8B-B14F-4D97-AF65-F5344CB8AC3E}">
        <p14:creationId xmlns:p14="http://schemas.microsoft.com/office/powerpoint/2010/main" val="2657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4937" y="1461610"/>
            <a:ext cx="9286875" cy="4401205"/>
          </a:xfrm>
          <a:prstGeom prst="rect">
            <a:avLst/>
          </a:prstGeom>
        </p:spPr>
        <p:txBody>
          <a:bodyPr wrap="square">
            <a:spAutoFit/>
          </a:bodyPr>
          <a:lstStyle/>
          <a:p>
            <a:r>
              <a:rPr lang="en-GB" sz="2800" dirty="0"/>
              <a:t>Competition increases as the number of businesses in the market increases the common structures are : </a:t>
            </a:r>
          </a:p>
          <a:p>
            <a:endParaRPr lang="en-GB" sz="2800" dirty="0"/>
          </a:p>
          <a:p>
            <a:r>
              <a:rPr lang="en-GB" sz="2800" b="1" dirty="0"/>
              <a:t>Monopoly</a:t>
            </a:r>
          </a:p>
          <a:p>
            <a:endParaRPr lang="en-GB" sz="2800" b="1" dirty="0"/>
          </a:p>
          <a:p>
            <a:r>
              <a:rPr lang="en-GB" sz="2800" b="1" dirty="0"/>
              <a:t>Oligopoly </a:t>
            </a:r>
          </a:p>
          <a:p>
            <a:endParaRPr lang="en-GB" sz="2800" b="1" dirty="0"/>
          </a:p>
          <a:p>
            <a:r>
              <a:rPr lang="en-GB" sz="2800" b="1" dirty="0"/>
              <a:t>Monopolistic competition</a:t>
            </a:r>
          </a:p>
          <a:p>
            <a:endParaRPr lang="en-GB" sz="2800" b="1" dirty="0"/>
          </a:p>
          <a:p>
            <a:r>
              <a:rPr lang="en-GB" sz="2800" b="1" dirty="0"/>
              <a:t>Perfect competition</a:t>
            </a:r>
          </a:p>
        </p:txBody>
      </p:sp>
      <p:sp>
        <p:nvSpPr>
          <p:cNvPr id="5" name="Rectangle 4"/>
          <p:cNvSpPr/>
          <p:nvPr/>
        </p:nvSpPr>
        <p:spPr>
          <a:xfrm>
            <a:off x="3026448" y="295573"/>
            <a:ext cx="548188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structures </a:t>
            </a:r>
          </a:p>
        </p:txBody>
      </p:sp>
      <p:pic>
        <p:nvPicPr>
          <p:cNvPr id="6" name="Picture 5"/>
          <p:cNvPicPr>
            <a:picLocks noChangeAspect="1"/>
          </p:cNvPicPr>
          <p:nvPr/>
        </p:nvPicPr>
        <p:blipFill>
          <a:blip r:embed="rId2"/>
          <a:stretch>
            <a:fillRect/>
          </a:stretch>
        </p:blipFill>
        <p:spPr>
          <a:xfrm>
            <a:off x="5767390" y="2843213"/>
            <a:ext cx="5660476" cy="2733852"/>
          </a:xfrm>
          <a:prstGeom prst="rect">
            <a:avLst/>
          </a:prstGeom>
        </p:spPr>
      </p:pic>
    </p:spTree>
    <p:extLst>
      <p:ext uri="{BB962C8B-B14F-4D97-AF65-F5344CB8AC3E}">
        <p14:creationId xmlns:p14="http://schemas.microsoft.com/office/powerpoint/2010/main" val="552102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50" y="876003"/>
            <a:ext cx="8743950" cy="5693866"/>
          </a:xfrm>
          <a:prstGeom prst="rect">
            <a:avLst/>
          </a:prstGeom>
        </p:spPr>
        <p:txBody>
          <a:bodyPr wrap="square">
            <a:spAutoFit/>
          </a:bodyPr>
          <a:lstStyle/>
          <a:p>
            <a:endParaRPr lang="en-GB" sz="2800" dirty="0"/>
          </a:p>
          <a:p>
            <a:r>
              <a:rPr lang="en-GB" sz="2800" dirty="0"/>
              <a:t> • There are a large number of businesses competing and no one business is large enough to influence the activities of others. </a:t>
            </a:r>
          </a:p>
          <a:p>
            <a:endParaRPr lang="en-GB" sz="2800" dirty="0"/>
          </a:p>
          <a:p>
            <a:r>
              <a:rPr lang="en-GB" sz="2800" dirty="0"/>
              <a:t>• There are no market leaders and no price leaders, so each business must accept the going price on the marketplace – they are price takers. </a:t>
            </a:r>
          </a:p>
          <a:p>
            <a:endParaRPr lang="en-GB" sz="2800" dirty="0"/>
          </a:p>
          <a:p>
            <a:r>
              <a:rPr lang="en-GB" sz="2800" dirty="0"/>
              <a:t>• The goods sold are homogenous – there is no difference between the goods sold by one business or any other business. This means that there is no branding, no product differentiation, no way of telling goods apart. </a:t>
            </a:r>
          </a:p>
        </p:txBody>
      </p:sp>
      <p:sp>
        <p:nvSpPr>
          <p:cNvPr id="5" name="Rectangle 4"/>
          <p:cNvSpPr/>
          <p:nvPr/>
        </p:nvSpPr>
        <p:spPr>
          <a:xfrm>
            <a:off x="3139009" y="109836"/>
            <a:ext cx="603780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Perfect competition </a:t>
            </a:r>
          </a:p>
        </p:txBody>
      </p:sp>
      <p:pic>
        <p:nvPicPr>
          <p:cNvPr id="6" name="Picture 5"/>
          <p:cNvPicPr>
            <a:picLocks noChangeAspect="1"/>
          </p:cNvPicPr>
          <p:nvPr/>
        </p:nvPicPr>
        <p:blipFill>
          <a:blip r:embed="rId2"/>
          <a:stretch>
            <a:fillRect/>
          </a:stretch>
        </p:blipFill>
        <p:spPr>
          <a:xfrm>
            <a:off x="9386887" y="1665535"/>
            <a:ext cx="2533650" cy="1800225"/>
          </a:xfrm>
          <a:prstGeom prst="rect">
            <a:avLst/>
          </a:prstGeom>
        </p:spPr>
      </p:pic>
      <p:pic>
        <p:nvPicPr>
          <p:cNvPr id="7" name="Picture 6"/>
          <p:cNvPicPr>
            <a:picLocks noChangeAspect="1"/>
          </p:cNvPicPr>
          <p:nvPr/>
        </p:nvPicPr>
        <p:blipFill>
          <a:blip r:embed="rId3"/>
          <a:stretch>
            <a:fillRect/>
          </a:stretch>
        </p:blipFill>
        <p:spPr>
          <a:xfrm>
            <a:off x="9723791" y="4071938"/>
            <a:ext cx="2074155" cy="1553614"/>
          </a:xfrm>
          <a:prstGeom prst="rect">
            <a:avLst/>
          </a:prstGeom>
        </p:spPr>
      </p:pic>
    </p:spTree>
    <p:extLst>
      <p:ext uri="{BB962C8B-B14F-4D97-AF65-F5344CB8AC3E}">
        <p14:creationId xmlns:p14="http://schemas.microsoft.com/office/powerpoint/2010/main" val="177445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8675" y="1317576"/>
            <a:ext cx="10429875" cy="4832092"/>
          </a:xfrm>
          <a:prstGeom prst="rect">
            <a:avLst/>
          </a:prstGeom>
        </p:spPr>
        <p:txBody>
          <a:bodyPr wrap="square">
            <a:spAutoFit/>
          </a:bodyPr>
          <a:lstStyle/>
          <a:p>
            <a:r>
              <a:rPr lang="en-GB" sz="2800" dirty="0"/>
              <a:t>• Businesses have equal access to technology, meaning that they have equal levels of productivity and each business will benefit in the same way from any economies of scale that are available.</a:t>
            </a:r>
          </a:p>
          <a:p>
            <a:endParaRPr lang="en-GB" sz="2800" dirty="0"/>
          </a:p>
          <a:p>
            <a:r>
              <a:rPr lang="en-GB" sz="2800" dirty="0"/>
              <a:t> • Consumers in a perfectly competitive market have full market information, they know what is being sold and the price the goods are sold at. They can access a wide number of suppliers to the market. </a:t>
            </a:r>
          </a:p>
          <a:p>
            <a:endParaRPr lang="en-GB" sz="2800" dirty="0"/>
          </a:p>
          <a:p>
            <a:r>
              <a:rPr lang="en-GB" sz="2800" dirty="0"/>
              <a:t>• Businesses are free to leave or enter </a:t>
            </a:r>
          </a:p>
          <a:p>
            <a:r>
              <a:rPr lang="en-GB" sz="2800" dirty="0"/>
              <a:t>the market at any time: there are no</a:t>
            </a:r>
          </a:p>
          <a:p>
            <a:r>
              <a:rPr lang="en-GB" sz="2800" dirty="0"/>
              <a:t> barriers to entry or exit. </a:t>
            </a:r>
          </a:p>
        </p:txBody>
      </p:sp>
      <p:sp>
        <p:nvSpPr>
          <p:cNvPr id="5" name="Rectangle 4"/>
          <p:cNvSpPr/>
          <p:nvPr/>
        </p:nvSpPr>
        <p:spPr>
          <a:xfrm>
            <a:off x="2805638" y="266998"/>
            <a:ext cx="603780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Perfect competition </a:t>
            </a:r>
          </a:p>
        </p:txBody>
      </p:sp>
      <p:pic>
        <p:nvPicPr>
          <p:cNvPr id="6" name="Picture 5"/>
          <p:cNvPicPr>
            <a:picLocks noChangeAspect="1"/>
          </p:cNvPicPr>
          <p:nvPr/>
        </p:nvPicPr>
        <p:blipFill>
          <a:blip r:embed="rId2"/>
          <a:stretch>
            <a:fillRect/>
          </a:stretch>
        </p:blipFill>
        <p:spPr>
          <a:xfrm>
            <a:off x="7300913" y="4631581"/>
            <a:ext cx="2814637" cy="1873013"/>
          </a:xfrm>
          <a:prstGeom prst="rect">
            <a:avLst/>
          </a:prstGeom>
        </p:spPr>
      </p:pic>
    </p:spTree>
    <p:extLst>
      <p:ext uri="{BB962C8B-B14F-4D97-AF65-F5344CB8AC3E}">
        <p14:creationId xmlns:p14="http://schemas.microsoft.com/office/powerpoint/2010/main" val="3168341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700" y="1451699"/>
            <a:ext cx="10358438" cy="4401205"/>
          </a:xfrm>
          <a:prstGeom prst="rect">
            <a:avLst/>
          </a:prstGeom>
        </p:spPr>
        <p:txBody>
          <a:bodyPr wrap="square">
            <a:spAutoFit/>
          </a:bodyPr>
          <a:lstStyle/>
          <a:p>
            <a:r>
              <a:rPr lang="en-GB" sz="2800" dirty="0"/>
              <a:t>These unrealistic conditions mean that perfect competition is merely a model. </a:t>
            </a:r>
          </a:p>
          <a:p>
            <a:endParaRPr lang="en-GB" sz="2800" dirty="0"/>
          </a:p>
          <a:p>
            <a:r>
              <a:rPr lang="en-GB" sz="2800" dirty="0"/>
              <a:t>In reality there is always some sort of branding or differentiation – whether it is the quality of products, price of products or the location of where products are sold.</a:t>
            </a:r>
          </a:p>
          <a:p>
            <a:endParaRPr lang="en-GB" sz="2800" dirty="0"/>
          </a:p>
          <a:p>
            <a:r>
              <a:rPr lang="en-GB" sz="2800" dirty="0"/>
              <a:t> It has some use as the starting point </a:t>
            </a:r>
          </a:p>
          <a:p>
            <a:r>
              <a:rPr lang="en-GB" sz="2800" dirty="0"/>
              <a:t>to analyse the behaviour of other </a:t>
            </a:r>
          </a:p>
          <a:p>
            <a:r>
              <a:rPr lang="en-GB" sz="2800" dirty="0"/>
              <a:t>market structures in the real world.</a:t>
            </a:r>
          </a:p>
        </p:txBody>
      </p:sp>
      <p:sp>
        <p:nvSpPr>
          <p:cNvPr id="5" name="Rectangle 4"/>
          <p:cNvSpPr/>
          <p:nvPr/>
        </p:nvSpPr>
        <p:spPr>
          <a:xfrm>
            <a:off x="2819925" y="352723"/>
            <a:ext cx="603780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Perfect competition </a:t>
            </a:r>
          </a:p>
        </p:txBody>
      </p:sp>
      <p:pic>
        <p:nvPicPr>
          <p:cNvPr id="6" name="Picture 5"/>
          <p:cNvPicPr>
            <a:picLocks noChangeAspect="1"/>
          </p:cNvPicPr>
          <p:nvPr/>
        </p:nvPicPr>
        <p:blipFill>
          <a:blip r:embed="rId2"/>
          <a:stretch>
            <a:fillRect/>
          </a:stretch>
        </p:blipFill>
        <p:spPr>
          <a:xfrm>
            <a:off x="6892797" y="3914775"/>
            <a:ext cx="4308604" cy="2552700"/>
          </a:xfrm>
          <a:prstGeom prst="rect">
            <a:avLst/>
          </a:prstGeom>
        </p:spPr>
      </p:pic>
    </p:spTree>
    <p:extLst>
      <p:ext uri="{BB962C8B-B14F-4D97-AF65-F5344CB8AC3E}">
        <p14:creationId xmlns:p14="http://schemas.microsoft.com/office/powerpoint/2010/main" val="230811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424" y="1397764"/>
            <a:ext cx="9329738" cy="4832092"/>
          </a:xfrm>
          <a:prstGeom prst="rect">
            <a:avLst/>
          </a:prstGeom>
        </p:spPr>
        <p:txBody>
          <a:bodyPr wrap="square">
            <a:spAutoFit/>
          </a:bodyPr>
          <a:lstStyle/>
          <a:p>
            <a:r>
              <a:rPr lang="en-GB" sz="2800" dirty="0"/>
              <a:t>• A single producer within a market – one business has 100% of the marketplace. This is known as a pure monopoly.</a:t>
            </a:r>
          </a:p>
          <a:p>
            <a:endParaRPr lang="en-GB" sz="2800" dirty="0"/>
          </a:p>
          <a:p>
            <a:r>
              <a:rPr lang="en-GB" sz="2800" dirty="0"/>
              <a:t>• They are likely to erect barriers to prevent others from entering their market.</a:t>
            </a:r>
          </a:p>
          <a:p>
            <a:endParaRPr lang="en-GB" sz="2800" dirty="0"/>
          </a:p>
          <a:p>
            <a:r>
              <a:rPr lang="en-GB" sz="2800" dirty="0"/>
              <a:t> • Monopolists are called price makers </a:t>
            </a:r>
          </a:p>
          <a:p>
            <a:r>
              <a:rPr lang="en-GB" sz="2800" dirty="0"/>
              <a:t>as they have a significant influence on </a:t>
            </a:r>
          </a:p>
          <a:p>
            <a:r>
              <a:rPr lang="en-GB" sz="2800" dirty="0"/>
              <a:t>price. Nonetheless, they cannot simply </a:t>
            </a:r>
          </a:p>
          <a:p>
            <a:r>
              <a:rPr lang="en-GB" sz="2800" dirty="0"/>
              <a:t>charge what they want as the law of </a:t>
            </a:r>
          </a:p>
          <a:p>
            <a:r>
              <a:rPr lang="en-GB" sz="2800" dirty="0"/>
              <a:t>supply and demand still operates.</a:t>
            </a:r>
          </a:p>
        </p:txBody>
      </p:sp>
      <p:sp>
        <p:nvSpPr>
          <p:cNvPr id="5" name="Rectangle 4"/>
          <p:cNvSpPr/>
          <p:nvPr/>
        </p:nvSpPr>
        <p:spPr>
          <a:xfrm>
            <a:off x="3845090" y="295573"/>
            <a:ext cx="330167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Monopoly </a:t>
            </a:r>
          </a:p>
        </p:txBody>
      </p:sp>
      <p:pic>
        <p:nvPicPr>
          <p:cNvPr id="6" name="Picture 5"/>
          <p:cNvPicPr>
            <a:picLocks noChangeAspect="1"/>
          </p:cNvPicPr>
          <p:nvPr/>
        </p:nvPicPr>
        <p:blipFill>
          <a:blip r:embed="rId2"/>
          <a:stretch>
            <a:fillRect/>
          </a:stretch>
        </p:blipFill>
        <p:spPr>
          <a:xfrm>
            <a:off x="7743825" y="3664207"/>
            <a:ext cx="3255167" cy="2565649"/>
          </a:xfrm>
          <a:prstGeom prst="rect">
            <a:avLst/>
          </a:prstGeom>
        </p:spPr>
      </p:pic>
    </p:spTree>
    <p:extLst>
      <p:ext uri="{BB962C8B-B14F-4D97-AF65-F5344CB8AC3E}">
        <p14:creationId xmlns:p14="http://schemas.microsoft.com/office/powerpoint/2010/main" val="278891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712" y="1233190"/>
            <a:ext cx="9915525" cy="5262979"/>
          </a:xfrm>
          <a:prstGeom prst="rect">
            <a:avLst/>
          </a:prstGeom>
        </p:spPr>
        <p:txBody>
          <a:bodyPr wrap="square">
            <a:spAutoFit/>
          </a:bodyPr>
          <a:lstStyle/>
          <a:p>
            <a:r>
              <a:rPr lang="en-GB" sz="2800" dirty="0"/>
              <a:t>Pure monopolies were not uncommon in the UK 30 years ago. The average household only had the option of one gas supplier, one home telephone supplier, and one electricity supplier etc. </a:t>
            </a:r>
          </a:p>
          <a:p>
            <a:endParaRPr lang="en-GB" sz="2800" dirty="0"/>
          </a:p>
          <a:p>
            <a:r>
              <a:rPr lang="en-GB" sz="2800" dirty="0"/>
              <a:t>With the introduction of competition into these markets through deregulation and privatisation, these monopolies have in the main disappeared. </a:t>
            </a:r>
          </a:p>
          <a:p>
            <a:endParaRPr lang="en-GB" sz="2800" dirty="0"/>
          </a:p>
          <a:p>
            <a:endParaRPr lang="en-GB" sz="2800" dirty="0"/>
          </a:p>
          <a:p>
            <a:endParaRPr lang="en-GB" sz="2800" dirty="0"/>
          </a:p>
          <a:p>
            <a:r>
              <a:rPr lang="en-GB" sz="2800" dirty="0"/>
              <a:t>Until recently the Royal Mail had a monopoly over the delivery of letters in the UK, but even this is now opening up to competition. </a:t>
            </a:r>
          </a:p>
        </p:txBody>
      </p:sp>
      <p:sp>
        <p:nvSpPr>
          <p:cNvPr id="5" name="Rectangle 4"/>
          <p:cNvSpPr/>
          <p:nvPr/>
        </p:nvSpPr>
        <p:spPr>
          <a:xfrm>
            <a:off x="4157394" y="309860"/>
            <a:ext cx="330571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Monopoly </a:t>
            </a:r>
          </a:p>
        </p:txBody>
      </p:sp>
      <p:sp>
        <p:nvSpPr>
          <p:cNvPr id="6" name="AutoShape 2" descr="Image result for royal mail"/>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4157394" y="4034614"/>
            <a:ext cx="2324099" cy="1225981"/>
          </a:xfrm>
          <a:prstGeom prst="rect">
            <a:avLst/>
          </a:prstGeom>
        </p:spPr>
      </p:pic>
      <p:pic>
        <p:nvPicPr>
          <p:cNvPr id="8" name="Picture 7"/>
          <p:cNvPicPr>
            <a:picLocks noChangeAspect="1"/>
          </p:cNvPicPr>
          <p:nvPr/>
        </p:nvPicPr>
        <p:blipFill>
          <a:blip r:embed="rId3"/>
          <a:stretch>
            <a:fillRect/>
          </a:stretch>
        </p:blipFill>
        <p:spPr>
          <a:xfrm>
            <a:off x="7343774" y="4084867"/>
            <a:ext cx="2009775" cy="1125474"/>
          </a:xfrm>
          <a:prstGeom prst="rect">
            <a:avLst/>
          </a:prstGeom>
        </p:spPr>
      </p:pic>
    </p:spTree>
    <p:extLst>
      <p:ext uri="{BB962C8B-B14F-4D97-AF65-F5344CB8AC3E}">
        <p14:creationId xmlns:p14="http://schemas.microsoft.com/office/powerpoint/2010/main" val="44964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2175</Words>
  <Application>Microsoft Office PowerPoint</Application>
  <PresentationFormat>Widescreen</PresentationFormat>
  <Paragraphs>298</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Tregoning</dc:creator>
  <cp:lastModifiedBy>Tregoning, Daniel</cp:lastModifiedBy>
  <cp:revision>13</cp:revision>
  <dcterms:created xsi:type="dcterms:W3CDTF">2016-09-09T16:50:24Z</dcterms:created>
  <dcterms:modified xsi:type="dcterms:W3CDTF">2016-09-14T15:45:25Z</dcterms:modified>
</cp:coreProperties>
</file>