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C107E9B-5ACD-4D5E-848B-E4214E28AA5F}"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195899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107E9B-5ACD-4D5E-848B-E4214E28AA5F}"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48912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107E9B-5ACD-4D5E-848B-E4214E28AA5F}"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424215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107E9B-5ACD-4D5E-848B-E4214E28AA5F}"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336124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107E9B-5ACD-4D5E-848B-E4214E28AA5F}"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215077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107E9B-5ACD-4D5E-848B-E4214E28AA5F}" type="datetimeFigureOut">
              <a:rPr lang="en-GB" smtClean="0"/>
              <a:t>10/09/2016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398841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107E9B-5ACD-4D5E-848B-E4214E28AA5F}" type="datetimeFigureOut">
              <a:rPr lang="en-GB" smtClean="0"/>
              <a:t>10/09/2016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230826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107E9B-5ACD-4D5E-848B-E4214E28AA5F}" type="datetimeFigureOut">
              <a:rPr lang="en-GB" smtClean="0"/>
              <a:t>10/09/2016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82833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07E9B-5ACD-4D5E-848B-E4214E28AA5F}" type="datetimeFigureOut">
              <a:rPr lang="en-GB" smtClean="0"/>
              <a:t>10/09/2016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18211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107E9B-5ACD-4D5E-848B-E4214E28AA5F}" type="datetimeFigureOut">
              <a:rPr lang="en-GB" smtClean="0"/>
              <a:t>10/09/2016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257390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107E9B-5ACD-4D5E-848B-E4214E28AA5F}" type="datetimeFigureOut">
              <a:rPr lang="en-GB" smtClean="0"/>
              <a:t>10/09/2016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0627B-E1C7-4717-A836-510FF175693A}" type="slidenum">
              <a:rPr lang="en-GB" smtClean="0"/>
              <a:t>‹#›</a:t>
            </a:fld>
            <a:endParaRPr lang="en-GB"/>
          </a:p>
        </p:txBody>
      </p:sp>
    </p:spTree>
    <p:extLst>
      <p:ext uri="{BB962C8B-B14F-4D97-AF65-F5344CB8AC3E}">
        <p14:creationId xmlns:p14="http://schemas.microsoft.com/office/powerpoint/2010/main" val="368368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07E9B-5ACD-4D5E-848B-E4214E28AA5F}" type="datetimeFigureOut">
              <a:rPr lang="en-GB" smtClean="0"/>
              <a:t>10/09/2016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0627B-E1C7-4717-A836-510FF175693A}" type="slidenum">
              <a:rPr lang="en-GB" smtClean="0"/>
              <a:t>‹#›</a:t>
            </a:fld>
            <a:endParaRPr lang="en-GB"/>
          </a:p>
        </p:txBody>
      </p:sp>
    </p:spTree>
    <p:extLst>
      <p:ext uri="{BB962C8B-B14F-4D97-AF65-F5344CB8AC3E}">
        <p14:creationId xmlns:p14="http://schemas.microsoft.com/office/powerpoint/2010/main" val="1683486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389" y="128587"/>
            <a:ext cx="10229850" cy="31003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 large number of relatively small businesses in competition with each other. </a:t>
            </a:r>
          </a:p>
          <a:p>
            <a:pPr algn="ctr"/>
            <a:r>
              <a:rPr lang="en-GB" dirty="0"/>
              <a:t>There are few barriers to entry. </a:t>
            </a:r>
          </a:p>
          <a:p>
            <a:pPr algn="ctr"/>
            <a:r>
              <a:rPr lang="en-GB" dirty="0"/>
              <a:t>Products are similar, but differentiated from each other. </a:t>
            </a:r>
          </a:p>
          <a:p>
            <a:pPr algn="ctr"/>
            <a:r>
              <a:rPr lang="en-GB" dirty="0"/>
              <a:t>Brand identity is relatively weak. </a:t>
            </a:r>
          </a:p>
          <a:p>
            <a:pPr algn="ctr"/>
            <a:r>
              <a:rPr lang="en-GB" dirty="0"/>
              <a:t>Businesses are not price takers; however, they only have a limited degree of control over the prices they charge.</a:t>
            </a:r>
          </a:p>
        </p:txBody>
      </p:sp>
      <p:pic>
        <p:nvPicPr>
          <p:cNvPr id="6" name="Picture 5"/>
          <p:cNvPicPr>
            <a:picLocks noChangeAspect="1"/>
          </p:cNvPicPr>
          <p:nvPr/>
        </p:nvPicPr>
        <p:blipFill>
          <a:blip r:embed="rId2"/>
          <a:stretch>
            <a:fillRect/>
          </a:stretch>
        </p:blipFill>
        <p:spPr>
          <a:xfrm>
            <a:off x="802071" y="3557588"/>
            <a:ext cx="10242168" cy="3029835"/>
          </a:xfrm>
          <a:prstGeom prst="rect">
            <a:avLst/>
          </a:prstGeom>
        </p:spPr>
      </p:pic>
      <p:sp>
        <p:nvSpPr>
          <p:cNvPr id="7" name="Rectangle 6"/>
          <p:cNvSpPr/>
          <p:nvPr/>
        </p:nvSpPr>
        <p:spPr>
          <a:xfrm>
            <a:off x="1123745" y="453010"/>
            <a:ext cx="9598819" cy="2677656"/>
          </a:xfrm>
          <a:prstGeom prst="rect">
            <a:avLst/>
          </a:prstGeom>
        </p:spPr>
        <p:txBody>
          <a:bodyPr wrap="square">
            <a:spAutoFit/>
          </a:bodyPr>
          <a:lstStyle/>
          <a:p>
            <a:r>
              <a:rPr lang="en-GB" sz="2800" b="1" dirty="0">
                <a:solidFill>
                  <a:srgbClr val="00B050"/>
                </a:solidFill>
              </a:rPr>
              <a:t>A large number of relatively small businesses in competition with each other. There are few barriers to entry. </a:t>
            </a:r>
          </a:p>
          <a:p>
            <a:r>
              <a:rPr lang="en-GB" sz="2800" b="1" dirty="0">
                <a:solidFill>
                  <a:srgbClr val="00B050"/>
                </a:solidFill>
              </a:rPr>
              <a:t>Products are similar, but differentiated from each other. </a:t>
            </a:r>
          </a:p>
          <a:p>
            <a:r>
              <a:rPr lang="en-GB" sz="2800" b="1" dirty="0">
                <a:solidFill>
                  <a:srgbClr val="00B050"/>
                </a:solidFill>
              </a:rPr>
              <a:t>Brand identity is relatively weak. </a:t>
            </a:r>
          </a:p>
          <a:p>
            <a:r>
              <a:rPr lang="en-GB" sz="2800" b="1" dirty="0">
                <a:solidFill>
                  <a:srgbClr val="00B050"/>
                </a:solidFill>
              </a:rPr>
              <a:t>Businesses are not price takers; however, they only have a limited degree of control over the prices they charge.</a:t>
            </a:r>
          </a:p>
        </p:txBody>
      </p:sp>
      <p:sp>
        <p:nvSpPr>
          <p:cNvPr id="8" name="Rectangle 7"/>
          <p:cNvSpPr/>
          <p:nvPr/>
        </p:nvSpPr>
        <p:spPr>
          <a:xfrm>
            <a:off x="1123745" y="3918343"/>
            <a:ext cx="9377568" cy="2308324"/>
          </a:xfrm>
          <a:prstGeom prst="rect">
            <a:avLst/>
          </a:prstGeom>
        </p:spPr>
        <p:txBody>
          <a:bodyPr wrap="square">
            <a:spAutoFit/>
          </a:bodyPr>
          <a:lstStyle/>
          <a:p>
            <a:r>
              <a:rPr lang="en-GB" sz="2400" b="1" dirty="0">
                <a:solidFill>
                  <a:srgbClr val="0070C0"/>
                </a:solidFill>
              </a:rPr>
              <a:t>This is where businesses use size, design, colour, shape, performance and features to make their products different from competitor businesses. For example, pizza outlets produce their products with stuffed crusts, thin and thick bases and in all shapes and sizes. They may also attempt differentiation through methods of purchase and distribution such as online purchases and free delivery. </a:t>
            </a:r>
          </a:p>
        </p:txBody>
      </p:sp>
    </p:spTree>
    <p:extLst>
      <p:ext uri="{BB962C8B-B14F-4D97-AF65-F5344CB8AC3E}">
        <p14:creationId xmlns:p14="http://schemas.microsoft.com/office/powerpoint/2010/main" val="329479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389" y="128587"/>
            <a:ext cx="10229850" cy="31003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6" name="Picture 5"/>
          <p:cNvPicPr>
            <a:picLocks noChangeAspect="1"/>
          </p:cNvPicPr>
          <p:nvPr/>
        </p:nvPicPr>
        <p:blipFill>
          <a:blip r:embed="rId2"/>
          <a:stretch>
            <a:fillRect/>
          </a:stretch>
        </p:blipFill>
        <p:spPr>
          <a:xfrm>
            <a:off x="802071" y="3557588"/>
            <a:ext cx="10242168" cy="3029835"/>
          </a:xfrm>
          <a:prstGeom prst="rect">
            <a:avLst/>
          </a:prstGeom>
        </p:spPr>
      </p:pic>
      <p:sp>
        <p:nvSpPr>
          <p:cNvPr id="2" name="Rectangle 1"/>
          <p:cNvSpPr/>
          <p:nvPr/>
        </p:nvSpPr>
        <p:spPr>
          <a:xfrm>
            <a:off x="1179705" y="155286"/>
            <a:ext cx="9486900" cy="3046988"/>
          </a:xfrm>
          <a:prstGeom prst="rect">
            <a:avLst/>
          </a:prstGeom>
        </p:spPr>
        <p:txBody>
          <a:bodyPr wrap="square">
            <a:spAutoFit/>
          </a:bodyPr>
          <a:lstStyle/>
          <a:p>
            <a:r>
              <a:rPr lang="en-GB" sz="2400" b="1" dirty="0">
                <a:solidFill>
                  <a:srgbClr val="002060"/>
                </a:solidFill>
              </a:rPr>
              <a:t>There are many businesses but only a few dominate the market. </a:t>
            </a:r>
          </a:p>
          <a:p>
            <a:r>
              <a:rPr lang="en-GB" sz="2400" b="1" dirty="0">
                <a:solidFill>
                  <a:srgbClr val="002060"/>
                </a:solidFill>
              </a:rPr>
              <a:t>Each business tends to have differentiated products with a strong brand identity. </a:t>
            </a:r>
          </a:p>
          <a:p>
            <a:r>
              <a:rPr lang="en-GB" sz="2400" b="1" dirty="0">
                <a:solidFill>
                  <a:srgbClr val="002060"/>
                </a:solidFill>
              </a:rPr>
              <a:t>Brand loyalty is encouraged by the use of heavy advertising and promotion. </a:t>
            </a:r>
          </a:p>
          <a:p>
            <a:r>
              <a:rPr lang="en-GB" sz="2400" b="1" dirty="0">
                <a:solidFill>
                  <a:srgbClr val="002060"/>
                </a:solidFill>
              </a:rPr>
              <a:t>Prices can be stable for long periods, although short price wars do occur. </a:t>
            </a:r>
          </a:p>
          <a:p>
            <a:r>
              <a:rPr lang="en-GB" sz="2400" b="1" dirty="0">
                <a:solidFill>
                  <a:srgbClr val="002060"/>
                </a:solidFill>
              </a:rPr>
              <a:t>Some barriers to entry do exist: for example, high start-up costs in relation to manufacturing.</a:t>
            </a:r>
          </a:p>
        </p:txBody>
      </p:sp>
      <p:sp>
        <p:nvSpPr>
          <p:cNvPr id="3" name="Rectangle 2"/>
          <p:cNvSpPr/>
          <p:nvPr/>
        </p:nvSpPr>
        <p:spPr>
          <a:xfrm>
            <a:off x="997047" y="3809137"/>
            <a:ext cx="9852216" cy="2677656"/>
          </a:xfrm>
          <a:prstGeom prst="rect">
            <a:avLst/>
          </a:prstGeom>
        </p:spPr>
        <p:txBody>
          <a:bodyPr wrap="square">
            <a:spAutoFit/>
          </a:bodyPr>
          <a:lstStyle/>
          <a:p>
            <a:r>
              <a:rPr lang="en-GB" sz="2800" b="1" dirty="0">
                <a:solidFill>
                  <a:srgbClr val="7030A0"/>
                </a:solidFill>
              </a:rPr>
              <a:t>Many of our largest industries, whether manufacturing, retailing or service industries, are oligopolistic in nature. </a:t>
            </a:r>
          </a:p>
          <a:p>
            <a:r>
              <a:rPr lang="en-GB" sz="2800" b="1" dirty="0">
                <a:solidFill>
                  <a:srgbClr val="7030A0"/>
                </a:solidFill>
              </a:rPr>
              <a:t>In retailing, the grocery market is dominated by Tesco, Sainsbury’s, </a:t>
            </a:r>
            <a:r>
              <a:rPr lang="en-GB" sz="2800" b="1" dirty="0" err="1">
                <a:solidFill>
                  <a:srgbClr val="7030A0"/>
                </a:solidFill>
              </a:rPr>
              <a:t>Morrisons</a:t>
            </a:r>
            <a:r>
              <a:rPr lang="en-GB" sz="2800" b="1" dirty="0">
                <a:solidFill>
                  <a:srgbClr val="7030A0"/>
                </a:solidFill>
              </a:rPr>
              <a:t> and Asda. In clothing retailing, each age group have just three or four major chain stores that dominate their marketplace. </a:t>
            </a:r>
          </a:p>
        </p:txBody>
      </p:sp>
    </p:spTree>
    <p:extLst>
      <p:ext uri="{BB962C8B-B14F-4D97-AF65-F5344CB8AC3E}">
        <p14:creationId xmlns:p14="http://schemas.microsoft.com/office/powerpoint/2010/main" val="421795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389" y="270578"/>
            <a:ext cx="10229850" cy="31003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6" name="Picture 5"/>
          <p:cNvPicPr>
            <a:picLocks noChangeAspect="1"/>
          </p:cNvPicPr>
          <p:nvPr/>
        </p:nvPicPr>
        <p:blipFill>
          <a:blip r:embed="rId2"/>
          <a:stretch>
            <a:fillRect/>
          </a:stretch>
        </p:blipFill>
        <p:spPr>
          <a:xfrm>
            <a:off x="802071" y="3557588"/>
            <a:ext cx="10242168" cy="3029835"/>
          </a:xfrm>
          <a:prstGeom prst="rect">
            <a:avLst/>
          </a:prstGeom>
        </p:spPr>
      </p:pic>
      <p:sp>
        <p:nvSpPr>
          <p:cNvPr id="2" name="Rectangle 1"/>
          <p:cNvSpPr/>
          <p:nvPr/>
        </p:nvSpPr>
        <p:spPr>
          <a:xfrm>
            <a:off x="1157288" y="481943"/>
            <a:ext cx="9115425" cy="2677656"/>
          </a:xfrm>
          <a:prstGeom prst="rect">
            <a:avLst/>
          </a:prstGeom>
        </p:spPr>
        <p:txBody>
          <a:bodyPr wrap="square">
            <a:spAutoFit/>
          </a:bodyPr>
          <a:lstStyle/>
          <a:p>
            <a:r>
              <a:rPr lang="en-GB" sz="2400" b="1" dirty="0">
                <a:solidFill>
                  <a:srgbClr val="FFC000"/>
                </a:solidFill>
              </a:rPr>
              <a:t>A single producer within a market – one business has 100% of the marketplace. This is known as a pure monopoly. They are likely to erect barriers to prevent others from entering their market. </a:t>
            </a:r>
          </a:p>
          <a:p>
            <a:endParaRPr lang="en-GB" sz="2400" b="1" dirty="0">
              <a:solidFill>
                <a:srgbClr val="FFC000"/>
              </a:solidFill>
            </a:endParaRPr>
          </a:p>
          <a:p>
            <a:r>
              <a:rPr lang="en-GB" sz="2400" b="1" dirty="0">
                <a:solidFill>
                  <a:srgbClr val="FFC000"/>
                </a:solidFill>
              </a:rPr>
              <a:t>Called price makers as they have a significant influence on price. Nonetheless, they cannot simply charge what they want as the law of supply and demand still operates</a:t>
            </a:r>
            <a:r>
              <a:rPr lang="en-GB" b="1" dirty="0">
                <a:solidFill>
                  <a:srgbClr val="FFC000"/>
                </a:solidFill>
              </a:rPr>
              <a:t>.</a:t>
            </a:r>
          </a:p>
        </p:txBody>
      </p:sp>
      <p:sp>
        <p:nvSpPr>
          <p:cNvPr id="3" name="Rectangle 2"/>
          <p:cNvSpPr/>
          <p:nvPr/>
        </p:nvSpPr>
        <p:spPr>
          <a:xfrm>
            <a:off x="1198057" y="3733677"/>
            <a:ext cx="9450195" cy="2677656"/>
          </a:xfrm>
          <a:prstGeom prst="rect">
            <a:avLst/>
          </a:prstGeom>
        </p:spPr>
        <p:txBody>
          <a:bodyPr wrap="square">
            <a:spAutoFit/>
          </a:bodyPr>
          <a:lstStyle/>
          <a:p>
            <a:r>
              <a:rPr lang="en-GB" sz="2800" b="1" dirty="0">
                <a:solidFill>
                  <a:srgbClr val="92D050"/>
                </a:solidFill>
              </a:rPr>
              <a:t>100% of the market are now very rare.</a:t>
            </a:r>
          </a:p>
          <a:p>
            <a:endParaRPr lang="en-GB" sz="2800" b="1" dirty="0">
              <a:solidFill>
                <a:srgbClr val="92D050"/>
              </a:solidFill>
            </a:endParaRPr>
          </a:p>
          <a:p>
            <a:r>
              <a:rPr lang="en-GB" sz="2800" b="1" dirty="0">
                <a:solidFill>
                  <a:srgbClr val="92D050"/>
                </a:solidFill>
              </a:rPr>
              <a:t>The UK and EU competition authorities regard any business with over 25% of the market as having potential monopoly power, and will investigate situations where it believes this power is being abused. </a:t>
            </a:r>
          </a:p>
        </p:txBody>
      </p:sp>
    </p:spTree>
    <p:extLst>
      <p:ext uri="{BB962C8B-B14F-4D97-AF65-F5344CB8AC3E}">
        <p14:creationId xmlns:p14="http://schemas.microsoft.com/office/powerpoint/2010/main" val="286620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389" y="128587"/>
            <a:ext cx="10229850" cy="31003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6" name="Picture 5"/>
          <p:cNvPicPr>
            <a:picLocks noChangeAspect="1"/>
          </p:cNvPicPr>
          <p:nvPr/>
        </p:nvPicPr>
        <p:blipFill>
          <a:blip r:embed="rId2"/>
          <a:stretch>
            <a:fillRect/>
          </a:stretch>
        </p:blipFill>
        <p:spPr>
          <a:xfrm>
            <a:off x="802071" y="3328988"/>
            <a:ext cx="10242168" cy="3258435"/>
          </a:xfrm>
          <a:prstGeom prst="rect">
            <a:avLst/>
          </a:prstGeom>
        </p:spPr>
      </p:pic>
      <p:sp>
        <p:nvSpPr>
          <p:cNvPr id="2" name="Rectangle 1"/>
          <p:cNvSpPr/>
          <p:nvPr/>
        </p:nvSpPr>
        <p:spPr>
          <a:xfrm>
            <a:off x="1022542" y="339952"/>
            <a:ext cx="9801225" cy="2677656"/>
          </a:xfrm>
          <a:prstGeom prst="rect">
            <a:avLst/>
          </a:prstGeom>
        </p:spPr>
        <p:txBody>
          <a:bodyPr wrap="square">
            <a:spAutoFit/>
          </a:bodyPr>
          <a:lstStyle/>
          <a:p>
            <a:r>
              <a:rPr lang="en-GB" sz="2400" b="1" dirty="0">
                <a:solidFill>
                  <a:srgbClr val="C00000"/>
                </a:solidFill>
              </a:rPr>
              <a:t>There are a large number of businesses competing and no one business is large enough to influence the activities of others. </a:t>
            </a:r>
          </a:p>
          <a:p>
            <a:r>
              <a:rPr lang="en-GB" sz="2400" b="1" dirty="0">
                <a:solidFill>
                  <a:srgbClr val="C00000"/>
                </a:solidFill>
              </a:rPr>
              <a:t>There are no market leaders and no price leaders, so each business must accept the going price on the marketplace – they are price takers. </a:t>
            </a:r>
          </a:p>
          <a:p>
            <a:r>
              <a:rPr lang="en-GB" sz="2400" b="1" dirty="0">
                <a:solidFill>
                  <a:srgbClr val="C00000"/>
                </a:solidFill>
              </a:rPr>
              <a:t>The goods sold are homogenous – there is no difference between the goods sold by one business or any other business. This means that there is no branding, no product differentiation, no way of telling goods apart. </a:t>
            </a:r>
          </a:p>
        </p:txBody>
      </p:sp>
      <p:sp>
        <p:nvSpPr>
          <p:cNvPr id="3" name="Rectangle 2"/>
          <p:cNvSpPr/>
          <p:nvPr/>
        </p:nvSpPr>
        <p:spPr>
          <a:xfrm>
            <a:off x="1022542" y="3434711"/>
            <a:ext cx="9643078" cy="3046988"/>
          </a:xfrm>
          <a:prstGeom prst="rect">
            <a:avLst/>
          </a:prstGeom>
        </p:spPr>
        <p:txBody>
          <a:bodyPr wrap="square">
            <a:spAutoFit/>
          </a:bodyPr>
          <a:lstStyle/>
          <a:p>
            <a:r>
              <a:rPr lang="en-GB" sz="2400" b="1" dirty="0">
                <a:solidFill>
                  <a:srgbClr val="FF0000"/>
                </a:solidFill>
              </a:rPr>
              <a:t>Businesses have equal access to technology, meaning that they have equal levels of productivity and each business will benefit in the same way from any economies of scale that are available. </a:t>
            </a:r>
          </a:p>
          <a:p>
            <a:r>
              <a:rPr lang="en-GB" sz="2400" b="1" dirty="0">
                <a:solidFill>
                  <a:srgbClr val="FF0000"/>
                </a:solidFill>
              </a:rPr>
              <a:t>Consumers in a perfectly competitive market have full market information, they know what is being sold and the price the goods are sold at. They can access a wide number of suppliers to the market. </a:t>
            </a:r>
          </a:p>
          <a:p>
            <a:r>
              <a:rPr lang="en-GB" sz="2400" b="1" dirty="0">
                <a:solidFill>
                  <a:srgbClr val="FF0000"/>
                </a:solidFill>
              </a:rPr>
              <a:t>Businesses are free to leave or enter the market at any time: there are no barriers to entry or exit. </a:t>
            </a:r>
          </a:p>
        </p:txBody>
      </p:sp>
    </p:spTree>
    <p:extLst>
      <p:ext uri="{BB962C8B-B14F-4D97-AF65-F5344CB8AC3E}">
        <p14:creationId xmlns:p14="http://schemas.microsoft.com/office/powerpoint/2010/main" val="2549503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607</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Tregoning</dc:creator>
  <cp:lastModifiedBy>Geoff Tregoning</cp:lastModifiedBy>
  <cp:revision>2</cp:revision>
  <dcterms:created xsi:type="dcterms:W3CDTF">2016-09-10T16:50:09Z</dcterms:created>
  <dcterms:modified xsi:type="dcterms:W3CDTF">2016-09-10T16:55:33Z</dcterms:modified>
</cp:coreProperties>
</file>