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82" r:id="rId2"/>
    <p:sldId id="277" r:id="rId3"/>
    <p:sldId id="257" r:id="rId4"/>
    <p:sldId id="274" r:id="rId5"/>
    <p:sldId id="258" r:id="rId6"/>
    <p:sldId id="265" r:id="rId7"/>
    <p:sldId id="264" r:id="rId8"/>
    <p:sldId id="259" r:id="rId9"/>
    <p:sldId id="266" r:id="rId10"/>
    <p:sldId id="267" r:id="rId11"/>
    <p:sldId id="260" r:id="rId12"/>
    <p:sldId id="261" r:id="rId13"/>
    <p:sldId id="268" r:id="rId14"/>
    <p:sldId id="275" r:id="rId15"/>
    <p:sldId id="262" r:id="rId16"/>
    <p:sldId id="269" r:id="rId17"/>
    <p:sldId id="263" r:id="rId18"/>
    <p:sldId id="270" r:id="rId19"/>
    <p:sldId id="271" r:id="rId20"/>
    <p:sldId id="278" r:id="rId21"/>
    <p:sldId id="281" r:id="rId22"/>
    <p:sldId id="280" r:id="rId23"/>
    <p:sldId id="279" r:id="rId24"/>
    <p:sldId id="276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85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9C349E-54B2-46BD-8A1A-03A66700ED0C}" type="datetimeFigureOut">
              <a:rPr lang="en-GB" smtClean="0"/>
              <a:t>15/10/2016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9BCCD4-32CA-44E3-90DC-CF91BB5086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198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7B070-50C5-4683-825B-30FB451E4328}" type="datetimeFigureOut">
              <a:rPr lang="en-GB" smtClean="0"/>
              <a:t>15/10/2016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3BEE8-CE6E-413D-B285-07619A908A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1166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7B070-50C5-4683-825B-30FB451E4328}" type="datetimeFigureOut">
              <a:rPr lang="en-GB" smtClean="0"/>
              <a:t>15/10/2016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3BEE8-CE6E-413D-B285-07619A908A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6375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7B070-50C5-4683-825B-30FB451E4328}" type="datetimeFigureOut">
              <a:rPr lang="en-GB" smtClean="0"/>
              <a:t>15/10/2016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3BEE8-CE6E-413D-B285-07619A908A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6017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7B070-50C5-4683-825B-30FB451E4328}" type="datetimeFigureOut">
              <a:rPr lang="en-GB" smtClean="0"/>
              <a:t>15/10/2016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3BEE8-CE6E-413D-B285-07619A908A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0423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7B070-50C5-4683-825B-30FB451E4328}" type="datetimeFigureOut">
              <a:rPr lang="en-GB" smtClean="0"/>
              <a:t>15/10/2016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3BEE8-CE6E-413D-B285-07619A908A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2050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7B070-50C5-4683-825B-30FB451E4328}" type="datetimeFigureOut">
              <a:rPr lang="en-GB" smtClean="0"/>
              <a:t>15/10/2016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3BEE8-CE6E-413D-B285-07619A908A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4851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7B070-50C5-4683-825B-30FB451E4328}" type="datetimeFigureOut">
              <a:rPr lang="en-GB" smtClean="0"/>
              <a:t>15/10/2016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3BEE8-CE6E-413D-B285-07619A908A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5548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7B070-50C5-4683-825B-30FB451E4328}" type="datetimeFigureOut">
              <a:rPr lang="en-GB" smtClean="0"/>
              <a:t>15/10/2016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3BEE8-CE6E-413D-B285-07619A908A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9165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7B070-50C5-4683-825B-30FB451E4328}" type="datetimeFigureOut">
              <a:rPr lang="en-GB" smtClean="0"/>
              <a:t>15/10/2016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3BEE8-CE6E-413D-B285-07619A908A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2827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7B070-50C5-4683-825B-30FB451E4328}" type="datetimeFigureOut">
              <a:rPr lang="en-GB" smtClean="0"/>
              <a:t>15/10/2016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3BEE8-CE6E-413D-B285-07619A908A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7784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7B070-50C5-4683-825B-30FB451E4328}" type="datetimeFigureOut">
              <a:rPr lang="en-GB" smtClean="0"/>
              <a:t>15/10/2016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3BEE8-CE6E-413D-B285-07619A908A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1983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E7B070-50C5-4683-825B-30FB451E4328}" type="datetimeFigureOut">
              <a:rPr lang="en-GB" smtClean="0"/>
              <a:t>15/10/2016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C3BEE8-CE6E-413D-B285-07619A908A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6909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95400" y="162102"/>
            <a:ext cx="60821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</a:rPr>
              <a:t>Aims and objectives </a:t>
            </a:r>
          </a:p>
        </p:txBody>
      </p:sp>
      <p:sp>
        <p:nvSpPr>
          <p:cNvPr id="5" name="Rectangle 4"/>
          <p:cNvSpPr/>
          <p:nvPr/>
        </p:nvSpPr>
        <p:spPr>
          <a:xfrm>
            <a:off x="1284429" y="1225919"/>
            <a:ext cx="907256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Introduce the aims and objectives for the session. 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Explain market segmentation and discuss the importance of segmentation. 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Show a YouTube video on market segmentation. 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Complete a market segmentation </a:t>
            </a:r>
            <a:r>
              <a:rPr kumimoji="0" lang="en-GB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Kahoot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quiz. 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Answer the segmentation quiz questions using your buzzer.  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Evaluate the use of market segmentation by completing a written task. 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Discuss your findings with the class. 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Read a market segmentation case study example. 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Recap the aims and objectives for the session.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0107" y="5076511"/>
            <a:ext cx="1705262" cy="1256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9934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40605" y="959406"/>
            <a:ext cx="996077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800" dirty="0"/>
          </a:p>
          <a:p>
            <a:r>
              <a:rPr lang="en-GB" sz="2800" b="1" dirty="0"/>
              <a:t>Segments have to be targetable. </a:t>
            </a:r>
          </a:p>
          <a:p>
            <a:endParaRPr lang="en-GB" sz="2800" dirty="0"/>
          </a:p>
          <a:p>
            <a:r>
              <a:rPr lang="en-GB" sz="2800" dirty="0"/>
              <a:t>Having their own identity means that </a:t>
            </a:r>
          </a:p>
          <a:p>
            <a:r>
              <a:rPr lang="en-GB" sz="2800" dirty="0"/>
              <a:t>they can be promoted to, and have </a:t>
            </a:r>
          </a:p>
          <a:p>
            <a:r>
              <a:rPr lang="en-GB" sz="2800" dirty="0"/>
              <a:t>marketing directed towards them. </a:t>
            </a:r>
          </a:p>
          <a:p>
            <a:endParaRPr lang="en-GB" sz="2800" dirty="0"/>
          </a:p>
          <a:p>
            <a:r>
              <a:rPr lang="en-GB" sz="2800" dirty="0"/>
              <a:t>On daytime TV, there are many adverts for retirement plans, or funeral expenses plans, often sold in a reassuring but concerned manner. </a:t>
            </a:r>
          </a:p>
          <a:p>
            <a:r>
              <a:rPr lang="en-GB" sz="2800" dirty="0"/>
              <a:t>They are targeted at a segment which is aware of the potential problems of costly funeral expenses, or leaving a loved one without financial support. </a:t>
            </a:r>
          </a:p>
        </p:txBody>
      </p:sp>
      <p:sp>
        <p:nvSpPr>
          <p:cNvPr id="5" name="Rectangle 4"/>
          <p:cNvSpPr/>
          <p:nvPr/>
        </p:nvSpPr>
        <p:spPr>
          <a:xfrm>
            <a:off x="500062" y="208687"/>
            <a:ext cx="107013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5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</a:rPr>
              <a:t>Segmentation characteristics </a:t>
            </a:r>
          </a:p>
        </p:txBody>
      </p:sp>
      <p:sp>
        <p:nvSpPr>
          <p:cNvPr id="6" name="AutoShape 2" descr="Image result for targeting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9832" y="1143090"/>
            <a:ext cx="3086223" cy="2449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1825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14437" y="1277838"/>
            <a:ext cx="972978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Once segments have been identified, then businesses can use a target marketing</a:t>
            </a:r>
            <a:r>
              <a:rPr kumimoji="0" lang="en-GB" sz="2800" b="0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approach. </a:t>
            </a: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kern="0" dirty="0">
              <a:solidFill>
                <a:sysClr val="windowText" lastClr="000000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Targeted marketing allows the business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to stress those product features that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are most relevant for each particular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segment (e.g. price vs. quality vs.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brand identity).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kern="0" dirty="0">
              <a:solidFill>
                <a:sysClr val="windowText" lastClr="000000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This targeting will occur even if the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product being sold to different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segments is almost identical.</a:t>
            </a:r>
          </a:p>
        </p:txBody>
      </p:sp>
      <p:sp>
        <p:nvSpPr>
          <p:cNvPr id="2" name="Rectangle 1"/>
          <p:cNvSpPr/>
          <p:nvPr/>
        </p:nvSpPr>
        <p:spPr>
          <a:xfrm>
            <a:off x="1428750" y="251370"/>
            <a:ext cx="84010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5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</a:rPr>
              <a:t>Segmentation characteristics </a:t>
            </a:r>
          </a:p>
        </p:txBody>
      </p:sp>
      <p:sp>
        <p:nvSpPr>
          <p:cNvPr id="3" name="AutoShape 2" descr="Image result for targeting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6600" y="3276600"/>
            <a:ext cx="4267199" cy="2389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4878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59659" y="1358117"/>
            <a:ext cx="952976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Finally, customers change their preferences and patterns of behaviour over time (the customer life cycle).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kern="0" dirty="0">
              <a:solidFill>
                <a:sysClr val="windowText" lastClr="000000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Sustainable customer relationships in all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phases of the customer life cycle can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come from segmenting markets.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kern="0" dirty="0">
              <a:solidFill>
                <a:sysClr val="windowText" lastClr="000000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kern="0" dirty="0">
              <a:solidFill>
                <a:sysClr val="windowText" lastClr="000000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Businesses that serve different segments along a customer’s life cycle can lead their customers from stage to stage by always offering them a special solution for their particular needs.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kern="0" dirty="0">
              <a:solidFill>
                <a:sysClr val="windowText" lastClr="0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24522" y="309860"/>
            <a:ext cx="74000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Seg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mentation – Changes 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0523" y="2386012"/>
            <a:ext cx="2628900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4132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14487" y="1598951"/>
            <a:ext cx="9272587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/>
              <a:t>For example, most car manufacturers offer a product range that caters for the needs of all phases of a customer life cycle:</a:t>
            </a:r>
          </a:p>
          <a:p>
            <a:endParaRPr lang="en-GB" sz="2800" dirty="0"/>
          </a:p>
          <a:p>
            <a:r>
              <a:rPr lang="en-GB" sz="2800" dirty="0"/>
              <a:t>A first car for students/young workers, a fun car for young professionals, a family car for young families, SUV  for growing families etc. </a:t>
            </a:r>
          </a:p>
          <a:p>
            <a:endParaRPr lang="en-GB" sz="2800" dirty="0"/>
          </a:p>
        </p:txBody>
      </p:sp>
      <p:sp>
        <p:nvSpPr>
          <p:cNvPr id="5" name="Rectangle 4"/>
          <p:cNvSpPr/>
          <p:nvPr/>
        </p:nvSpPr>
        <p:spPr>
          <a:xfrm>
            <a:off x="2503149" y="352723"/>
            <a:ext cx="72142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Segmentation examples </a:t>
            </a:r>
          </a:p>
        </p:txBody>
      </p:sp>
      <p:sp>
        <p:nvSpPr>
          <p:cNvPr id="6" name="AutoShape 2" descr="Image result for family car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487" y="4552950"/>
            <a:ext cx="2886075" cy="15811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4412" y="4106467"/>
            <a:ext cx="2466975" cy="1847850"/>
          </a:xfrm>
          <a:prstGeom prst="rect">
            <a:avLst/>
          </a:prstGeom>
        </p:spPr>
      </p:pic>
      <p:sp>
        <p:nvSpPr>
          <p:cNvPr id="9" name="AutoShape 4" descr="Image result for sports car"/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1562" y="4196954"/>
            <a:ext cx="2733675" cy="166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9611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00187" y="1585823"/>
            <a:ext cx="910113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800" dirty="0"/>
          </a:p>
          <a:p>
            <a:r>
              <a:rPr lang="en-GB" sz="2800" dirty="0"/>
              <a:t>Skincare cosmetics brands often offer a branded series of products for babies, teens, young adults, mums, and more mature skin.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3652" y="694344"/>
            <a:ext cx="6834208" cy="6401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987" y="4071937"/>
            <a:ext cx="2619375" cy="17430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8156" y="3814762"/>
            <a:ext cx="2825619" cy="2257424"/>
          </a:xfrm>
          <a:prstGeom prst="rect">
            <a:avLst/>
          </a:prstGeom>
        </p:spPr>
      </p:pic>
      <p:sp>
        <p:nvSpPr>
          <p:cNvPr id="8" name="AutoShape 2" descr="Image result for johnsons mature skin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34349" y="3816042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4184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85875" y="1390352"/>
            <a:ext cx="1014412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Many markets have large seasonable variations.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kern="0" dirty="0">
              <a:solidFill>
                <a:sysClr val="windowText" lastClr="000000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Classic examples are ice cream (during the pre-summer period), fireworks and diet plans (in January).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kern="0" dirty="0">
              <a:solidFill>
                <a:sysClr val="windowText" lastClr="000000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Seasonal marketing will have a huge influence on the activities of businesses involved in these industries as each will have a critical sales period, which can make or break a business.</a:t>
            </a:r>
          </a:p>
        </p:txBody>
      </p:sp>
      <p:sp>
        <p:nvSpPr>
          <p:cNvPr id="2" name="Rectangle 1"/>
          <p:cNvSpPr/>
          <p:nvPr/>
        </p:nvSpPr>
        <p:spPr>
          <a:xfrm>
            <a:off x="3063802" y="352723"/>
            <a:ext cx="52357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kumimoji="0" lang="en-GB" sz="5400" b="1" i="0" u="none" strike="noStrike" kern="0" cap="none" spc="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</a:rPr>
              <a:t>Seasonal markets</a:t>
            </a:r>
            <a:endParaRPr lang="en-GB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6149" y="4929782"/>
            <a:ext cx="3057525" cy="1495425"/>
          </a:xfrm>
          <a:prstGeom prst="rect">
            <a:avLst/>
          </a:prstGeom>
        </p:spPr>
      </p:pic>
      <p:sp>
        <p:nvSpPr>
          <p:cNvPr id="5" name="AutoShape 2" descr="Image result for ice cream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5500" y="5186957"/>
            <a:ext cx="3705225" cy="123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6317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88257" y="1499325"/>
            <a:ext cx="9615487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/>
              <a:t>Few businesses are totally immune to seasonality of sales.</a:t>
            </a:r>
          </a:p>
          <a:p>
            <a:endParaRPr lang="en-GB" sz="2800" dirty="0"/>
          </a:p>
          <a:p>
            <a:r>
              <a:rPr lang="en-GB" sz="2800" dirty="0"/>
              <a:t>Lines of stock are adapted and changed – the big supermarkets have titled seasonal aisles. </a:t>
            </a:r>
          </a:p>
          <a:p>
            <a:endParaRPr lang="en-GB" sz="2800" dirty="0"/>
          </a:p>
          <a:p>
            <a:r>
              <a:rPr lang="en-GB" sz="2800" dirty="0"/>
              <a:t>All of these seasonal changes</a:t>
            </a:r>
          </a:p>
          <a:p>
            <a:r>
              <a:rPr lang="en-GB" sz="2800" dirty="0"/>
              <a:t> have to be thought about and </a:t>
            </a:r>
          </a:p>
          <a:p>
            <a:r>
              <a:rPr lang="en-GB" sz="2800" dirty="0"/>
              <a:t>planned several months in </a:t>
            </a:r>
          </a:p>
          <a:p>
            <a:r>
              <a:rPr lang="en-GB" sz="2800" dirty="0"/>
              <a:t>advance to ensure that all </a:t>
            </a:r>
          </a:p>
          <a:p>
            <a:r>
              <a:rPr lang="en-GB" sz="2800" dirty="0"/>
              <a:t>aspects of the marketing mix </a:t>
            </a:r>
          </a:p>
          <a:p>
            <a:r>
              <a:rPr lang="en-GB" sz="2800" dirty="0"/>
              <a:t>are in place when required.</a:t>
            </a:r>
          </a:p>
        </p:txBody>
      </p:sp>
      <p:sp>
        <p:nvSpPr>
          <p:cNvPr id="8" name="Rectangle 7"/>
          <p:cNvSpPr/>
          <p:nvPr/>
        </p:nvSpPr>
        <p:spPr>
          <a:xfrm>
            <a:off x="2982798" y="352722"/>
            <a:ext cx="53691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Seasonal markets </a:t>
            </a:r>
          </a:p>
        </p:txBody>
      </p:sp>
      <p:sp>
        <p:nvSpPr>
          <p:cNvPr id="10" name="AutoShape 2" descr="Image result for xmas trees supermarkets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3155" y="4984662"/>
            <a:ext cx="2453357" cy="14585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3078" y="3181390"/>
            <a:ext cx="2185988" cy="1467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5146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41388" y="481310"/>
            <a:ext cx="91948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</a:rPr>
              <a:t>YouTube video – Segmentation </a:t>
            </a:r>
          </a:p>
        </p:txBody>
      </p:sp>
      <p:sp>
        <p:nvSpPr>
          <p:cNvPr id="5" name="Rectangle 4"/>
          <p:cNvSpPr/>
          <p:nvPr/>
        </p:nvSpPr>
        <p:spPr>
          <a:xfrm>
            <a:off x="2334392" y="1838683"/>
            <a:ext cx="75232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https://www.youtube.com/watch?v=DUuirqtSqpg</a:t>
            </a:r>
          </a:p>
        </p:txBody>
      </p:sp>
      <p:sp>
        <p:nvSpPr>
          <p:cNvPr id="2" name="AutoShape 2" descr="Image result for segmentation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0707" y="2657475"/>
            <a:ext cx="3945786" cy="360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6606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68745" y="1985963"/>
            <a:ext cx="78259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You will receive a handout on market segmentation. </a:t>
            </a:r>
          </a:p>
        </p:txBody>
      </p:sp>
      <p:sp>
        <p:nvSpPr>
          <p:cNvPr id="5" name="Rectangle 4"/>
          <p:cNvSpPr/>
          <p:nvPr/>
        </p:nvSpPr>
        <p:spPr>
          <a:xfrm>
            <a:off x="1128424" y="538460"/>
            <a:ext cx="97065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Handout – Market segmentation </a:t>
            </a:r>
          </a:p>
        </p:txBody>
      </p:sp>
      <p:sp>
        <p:nvSpPr>
          <p:cNvPr id="6" name="AutoShape 2" descr="Image result for segmentation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8462" y="2742124"/>
            <a:ext cx="4706490" cy="352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1387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33538" y="1600112"/>
            <a:ext cx="6096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800" b="1" u="sng" dirty="0"/>
              <a:t>Task: </a:t>
            </a:r>
          </a:p>
          <a:p>
            <a:endParaRPr lang="en-GB" sz="2800" dirty="0"/>
          </a:p>
          <a:p>
            <a:endParaRPr lang="en-GB" sz="2800" dirty="0"/>
          </a:p>
          <a:p>
            <a:r>
              <a:rPr lang="en-GB" sz="2800" dirty="0" err="1"/>
              <a:t>Kahoot</a:t>
            </a:r>
            <a:r>
              <a:rPr lang="en-GB" sz="2800" dirty="0"/>
              <a:t> quiz  - Segmentation </a:t>
            </a:r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r>
              <a:rPr lang="en-GB" sz="2800" b="1" dirty="0"/>
              <a:t>Time: 20 mins </a:t>
            </a:r>
          </a:p>
        </p:txBody>
      </p:sp>
      <p:sp>
        <p:nvSpPr>
          <p:cNvPr id="5" name="Rectangle 4"/>
          <p:cNvSpPr/>
          <p:nvPr/>
        </p:nvSpPr>
        <p:spPr>
          <a:xfrm>
            <a:off x="4434921" y="509884"/>
            <a:ext cx="30364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Activity 2 </a:t>
            </a:r>
          </a:p>
        </p:txBody>
      </p:sp>
      <p:pic>
        <p:nvPicPr>
          <p:cNvPr id="15362" name="Picture 2" descr="Image result for segment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028" y="2035517"/>
            <a:ext cx="3015460" cy="3252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31097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49184" y="424160"/>
            <a:ext cx="30364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Activity 1 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9058" y="1347490"/>
            <a:ext cx="5600251" cy="4832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u="sng" dirty="0"/>
              <a:t>Task: </a:t>
            </a:r>
          </a:p>
          <a:p>
            <a:endParaRPr lang="en-GB" sz="2800" dirty="0"/>
          </a:p>
          <a:p>
            <a:r>
              <a:rPr lang="en-GB" sz="2800" dirty="0"/>
              <a:t>Using your show me boards discuss : </a:t>
            </a:r>
          </a:p>
          <a:p>
            <a:endParaRPr lang="en-GB" sz="2800" dirty="0"/>
          </a:p>
          <a:p>
            <a:r>
              <a:rPr lang="en-GB" sz="2800" dirty="0"/>
              <a:t>Market segmentation. </a:t>
            </a:r>
          </a:p>
          <a:p>
            <a:endParaRPr lang="en-GB" sz="2800" dirty="0"/>
          </a:p>
          <a:p>
            <a:r>
              <a:rPr lang="en-GB" sz="2800" dirty="0"/>
              <a:t>The main bases of segmentation. </a:t>
            </a:r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r>
              <a:rPr lang="en-GB" sz="2800" b="1" dirty="0"/>
              <a:t>Time : 5 mins </a:t>
            </a:r>
          </a:p>
        </p:txBody>
      </p:sp>
      <p:pic>
        <p:nvPicPr>
          <p:cNvPr id="16386" name="Picture 2" descr="Image result for segment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9309" y="2943226"/>
            <a:ext cx="4557558" cy="2166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69592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95251" y="409871"/>
            <a:ext cx="94872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Market segmentation questions 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5251" y="1628774"/>
            <a:ext cx="8149154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2800" dirty="0"/>
              <a:t>What is market segmentation?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/>
              <a:t>How are markets segmented?</a:t>
            </a:r>
          </a:p>
          <a:p>
            <a:pPr marL="514350" indent="-514350">
              <a:buFont typeface="+mj-lt"/>
              <a:buAutoNum type="arabicPeriod"/>
            </a:pPr>
            <a:endParaRPr lang="en-GB" sz="2800" dirty="0"/>
          </a:p>
          <a:p>
            <a:pPr marL="514350" indent="-514350">
              <a:buFont typeface="+mj-lt"/>
              <a:buAutoNum type="arabicPeriod"/>
            </a:pPr>
            <a:r>
              <a:rPr lang="en-GB" sz="2800" dirty="0"/>
              <a:t>What are the bases of demographic segmentation?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/>
              <a:t>Can you explain psychographic segmentation?</a:t>
            </a:r>
          </a:p>
          <a:p>
            <a:pPr marL="514350" indent="-514350">
              <a:buFont typeface="+mj-lt"/>
              <a:buAutoNum type="arabicPeriod"/>
            </a:pPr>
            <a:endParaRPr lang="en-GB" sz="2800" dirty="0"/>
          </a:p>
          <a:p>
            <a:pPr marL="514350" indent="-514350">
              <a:buFont typeface="+mj-lt"/>
              <a:buAutoNum type="arabicPeriod"/>
            </a:pPr>
            <a:r>
              <a:rPr lang="en-GB" sz="2800" dirty="0"/>
              <a:t>What is geographic segmentation?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/>
              <a:t>Why do companies segment markets?</a:t>
            </a:r>
          </a:p>
          <a:p>
            <a:pPr marL="514350" indent="-514350">
              <a:buFont typeface="+mj-lt"/>
              <a:buAutoNum type="arabicPeriod"/>
            </a:pPr>
            <a:endParaRPr lang="en-GB" sz="2800" dirty="0"/>
          </a:p>
          <a:p>
            <a:pPr marL="514350" indent="-514350">
              <a:buFont typeface="+mj-lt"/>
              <a:buAutoNum type="arabicPeriod"/>
            </a:pPr>
            <a:r>
              <a:rPr lang="en-GB" sz="2800" dirty="0"/>
              <a:t>Give an example of market segmentation?</a:t>
            </a:r>
          </a:p>
        </p:txBody>
      </p:sp>
      <p:pic>
        <p:nvPicPr>
          <p:cNvPr id="17410" name="Picture 2" descr="Image result for segment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0017" y="3986213"/>
            <a:ext cx="2728533" cy="2043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05276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354013" y="849168"/>
            <a:ext cx="2581156" cy="50783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BREAK</a:t>
            </a:r>
          </a:p>
          <a:p>
            <a:pPr algn="ctr"/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15 mins </a:t>
            </a:r>
          </a:p>
        </p:txBody>
      </p:sp>
      <p:sp>
        <p:nvSpPr>
          <p:cNvPr id="6" name="AutoShape 2" descr="Image result for break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9464" y="2043827"/>
            <a:ext cx="4297387" cy="2678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6575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43032" y="1374189"/>
            <a:ext cx="8759257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u="sng" dirty="0"/>
              <a:t>Task: </a:t>
            </a:r>
          </a:p>
          <a:p>
            <a:endParaRPr lang="en-GB" sz="2800" dirty="0"/>
          </a:p>
          <a:p>
            <a:r>
              <a:rPr lang="en-GB" sz="2800" dirty="0"/>
              <a:t>Your task is to explain the main bases of segmentation in a </a:t>
            </a:r>
          </a:p>
          <a:p>
            <a:r>
              <a:rPr lang="en-GB" sz="2800" dirty="0"/>
              <a:t>written task. </a:t>
            </a:r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b="1" dirty="0"/>
          </a:p>
          <a:p>
            <a:r>
              <a:rPr lang="en-GB" sz="2800" b="1" dirty="0"/>
              <a:t>Time: 30 mins and 10 mins discussion. </a:t>
            </a:r>
          </a:p>
        </p:txBody>
      </p:sp>
      <p:sp>
        <p:nvSpPr>
          <p:cNvPr id="5" name="Rectangle 4"/>
          <p:cNvSpPr/>
          <p:nvPr/>
        </p:nvSpPr>
        <p:spPr>
          <a:xfrm>
            <a:off x="4195832" y="450859"/>
            <a:ext cx="30364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Activity 3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2241" y="3375868"/>
            <a:ext cx="2766917" cy="2399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6124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32658" y="1543649"/>
            <a:ext cx="6096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800" b="1" u="sng" dirty="0"/>
              <a:t>Task: </a:t>
            </a:r>
          </a:p>
          <a:p>
            <a:endParaRPr lang="en-GB" sz="2800" dirty="0"/>
          </a:p>
          <a:p>
            <a:endParaRPr lang="en-GB" sz="2800" dirty="0"/>
          </a:p>
          <a:p>
            <a:r>
              <a:rPr lang="en-GB" sz="2800" dirty="0"/>
              <a:t>Segmentation case study example </a:t>
            </a:r>
          </a:p>
          <a:p>
            <a:endParaRPr lang="en-GB" sz="2800" dirty="0"/>
          </a:p>
          <a:p>
            <a:endParaRPr lang="en-GB" sz="2800" dirty="0"/>
          </a:p>
          <a:p>
            <a:endParaRPr lang="en-GB" sz="2800" b="1" dirty="0"/>
          </a:p>
          <a:p>
            <a:endParaRPr lang="en-GB" sz="2800" b="1" dirty="0"/>
          </a:p>
          <a:p>
            <a:endParaRPr lang="en-GB" sz="2800" b="1" dirty="0"/>
          </a:p>
          <a:p>
            <a:r>
              <a:rPr lang="en-GB" sz="2800" b="1" dirty="0"/>
              <a:t>Time: 15 mins </a:t>
            </a:r>
          </a:p>
        </p:txBody>
      </p:sp>
      <p:sp>
        <p:nvSpPr>
          <p:cNvPr id="5" name="Rectangle 4"/>
          <p:cNvSpPr/>
          <p:nvPr/>
        </p:nvSpPr>
        <p:spPr>
          <a:xfrm>
            <a:off x="4218981" y="374606"/>
            <a:ext cx="30364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Activity 3 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6" name="AutoShape 2" descr="Image result for market segmentation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5170" y="3968115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3968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95400" y="162102"/>
            <a:ext cx="60821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</a:rPr>
              <a:t>Aims and objectives </a:t>
            </a:r>
          </a:p>
        </p:txBody>
      </p:sp>
      <p:sp>
        <p:nvSpPr>
          <p:cNvPr id="5" name="Rectangle 4"/>
          <p:cNvSpPr/>
          <p:nvPr/>
        </p:nvSpPr>
        <p:spPr>
          <a:xfrm>
            <a:off x="1284429" y="1225919"/>
            <a:ext cx="907256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Introduce the aims and objectives for the session. 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Explain market segmentation and discuss the importance of segmentation. 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Show a YouTube video on market segmentation. 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800" kern="0" dirty="0">
                <a:solidFill>
                  <a:sysClr val="windowText" lastClr="000000"/>
                </a:solidFill>
              </a:rPr>
              <a:t>Complete a market segmentation </a:t>
            </a:r>
            <a:r>
              <a:rPr lang="en-GB" sz="2800" kern="0" dirty="0" err="1">
                <a:solidFill>
                  <a:sysClr val="windowText" lastClr="000000"/>
                </a:solidFill>
              </a:rPr>
              <a:t>Kahoot</a:t>
            </a:r>
            <a:r>
              <a:rPr lang="en-GB" sz="2800" kern="0" dirty="0">
                <a:solidFill>
                  <a:sysClr val="windowText" lastClr="000000"/>
                </a:solidFill>
              </a:rPr>
              <a:t> quiz. 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Answer</a:t>
            </a:r>
            <a:r>
              <a:rPr kumimoji="0" lang="en-GB" sz="2800" b="0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the segmentation quiz questions using your buzzer.  </a:t>
            </a: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Evaluate the use of market segmentation by completing a written task. 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Discuss your findings with the class. 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Read a market segmentation</a:t>
            </a:r>
            <a:r>
              <a:rPr kumimoji="0" lang="en-GB" sz="2800" b="0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case study example. </a:t>
            </a: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Recap the aims and objectives for the session.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0107" y="5076511"/>
            <a:ext cx="1705262" cy="1256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0620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14425" y="1251674"/>
            <a:ext cx="1041558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 market segment is any sub-group of a larger market.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kern="0" dirty="0">
              <a:solidFill>
                <a:sysClr val="windowText" lastClr="000000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Mass market businesses divide their target markets into segments (sub-groups) that have common features, or are made up of individuals that make purchasing decisions based on common factors.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kern="0" noProof="0" dirty="0">
              <a:solidFill>
                <a:sysClr val="windowText" lastClr="000000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When this is done businesses produce and market products aimed at each of these segments.</a:t>
            </a:r>
          </a:p>
        </p:txBody>
      </p:sp>
      <p:sp>
        <p:nvSpPr>
          <p:cNvPr id="2" name="Rectangle 1"/>
          <p:cNvSpPr/>
          <p:nvPr/>
        </p:nvSpPr>
        <p:spPr>
          <a:xfrm>
            <a:off x="2689777" y="195560"/>
            <a:ext cx="65838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kumimoji="0" lang="en-GB" sz="5400" b="1" i="0" u="none" strike="noStrike" kern="0" cap="none" spc="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</a:rPr>
              <a:t>Market segmentation </a:t>
            </a:r>
            <a:endParaRPr lang="en-GB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0888" y="4473514"/>
            <a:ext cx="2814637" cy="21082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9426" y="4791104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141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market segmentation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593" y="242887"/>
            <a:ext cx="10768013" cy="628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2975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85849" y="1801029"/>
            <a:ext cx="618648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sng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Demographic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kern="0" dirty="0">
              <a:solidFill>
                <a:sysClr val="windowText" lastClr="000000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Age, social class, gender, income.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Example: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b="1" kern="0" dirty="0">
              <a:solidFill>
                <a:sysClr val="windowText" lastClr="000000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Banks oﬀer diﬀerent accounts to diﬀerent age groups.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58781" y="224135"/>
            <a:ext cx="68852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kumimoji="0" lang="en-GB" sz="5400" b="1" i="0" u="none" strike="noStrike" kern="0" cap="none" spc="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</a:rPr>
              <a:t>Types</a:t>
            </a:r>
            <a:r>
              <a:rPr kumimoji="0" lang="en-GB" sz="5400" b="1" i="0" u="none" strike="noStrike" kern="0" cap="none" spc="0" normalizeH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</a:rPr>
              <a:t> of segmentation </a:t>
            </a:r>
            <a:endParaRPr lang="en-GB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" name="AutoShape 2" descr="Image result for demographic segmentation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7844" y="1371600"/>
            <a:ext cx="4680911" cy="482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5993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02531" y="1427501"/>
            <a:ext cx="978693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u="sng" dirty="0"/>
              <a:t>Psychographic </a:t>
            </a:r>
          </a:p>
          <a:p>
            <a:endParaRPr lang="en-GB" sz="2800" dirty="0"/>
          </a:p>
          <a:p>
            <a:r>
              <a:rPr lang="en-GB" sz="2800" dirty="0"/>
              <a:t>Allows targeting of groups on personality </a:t>
            </a:r>
          </a:p>
          <a:p>
            <a:r>
              <a:rPr lang="en-GB" sz="2800" dirty="0"/>
              <a:t>and emotionally based behaviour – </a:t>
            </a:r>
          </a:p>
          <a:p>
            <a:r>
              <a:rPr lang="en-GB" sz="2800" dirty="0"/>
              <a:t>attitudes, opinions and lifestyles.</a:t>
            </a:r>
          </a:p>
          <a:p>
            <a:endParaRPr lang="en-GB" sz="2800" b="1" dirty="0"/>
          </a:p>
          <a:p>
            <a:r>
              <a:rPr lang="en-GB" sz="2800" b="1" dirty="0"/>
              <a:t>Example: </a:t>
            </a:r>
          </a:p>
          <a:p>
            <a:endParaRPr lang="en-GB" sz="2800" b="1" dirty="0"/>
          </a:p>
          <a:p>
            <a:r>
              <a:rPr lang="en-GB" sz="2800" dirty="0"/>
              <a:t>Diﬀerentiating cars by emphasising </a:t>
            </a:r>
          </a:p>
          <a:p>
            <a:r>
              <a:rPr lang="en-GB" sz="2800" dirty="0"/>
              <a:t>diﬀerent features –   safety and </a:t>
            </a:r>
          </a:p>
          <a:p>
            <a:r>
              <a:rPr lang="en-GB" sz="2800" dirty="0"/>
              <a:t>capacity for the family car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829" y="562709"/>
            <a:ext cx="6511092" cy="646232"/>
          </a:xfrm>
          <a:prstGeom prst="rect">
            <a:avLst/>
          </a:prstGeom>
        </p:spPr>
      </p:pic>
      <p:sp>
        <p:nvSpPr>
          <p:cNvPr id="6" name="AutoShape 2" descr="Image result for psychographic segmentation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6967" y="2128837"/>
            <a:ext cx="3688691" cy="3910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7359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00116" y="1161753"/>
            <a:ext cx="996315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u="sng" dirty="0"/>
              <a:t>Geographic </a:t>
            </a:r>
          </a:p>
          <a:p>
            <a:endParaRPr lang="en-GB" sz="2800" dirty="0"/>
          </a:p>
          <a:p>
            <a:r>
              <a:rPr lang="en-GB" sz="2800" dirty="0"/>
              <a:t>Regions of the country – rural, urban, suburban.     </a:t>
            </a:r>
          </a:p>
          <a:p>
            <a:r>
              <a:rPr lang="en-GB" sz="2800" dirty="0"/>
              <a:t>   </a:t>
            </a:r>
          </a:p>
          <a:p>
            <a:r>
              <a:rPr lang="en-GB" sz="2800" dirty="0"/>
              <a:t>Global marketing often requires diﬀerent</a:t>
            </a:r>
          </a:p>
          <a:p>
            <a:r>
              <a:rPr lang="en-GB" sz="2800" dirty="0"/>
              <a:t> products for diﬀerent countries.</a:t>
            </a:r>
          </a:p>
          <a:p>
            <a:endParaRPr lang="en-GB" sz="2800" dirty="0"/>
          </a:p>
          <a:p>
            <a:r>
              <a:rPr lang="en-GB" sz="2800" b="1" dirty="0"/>
              <a:t>Example: </a:t>
            </a:r>
          </a:p>
          <a:p>
            <a:endParaRPr lang="en-GB" sz="2800" b="1" dirty="0"/>
          </a:p>
          <a:p>
            <a:r>
              <a:rPr lang="en-GB" sz="2800" dirty="0"/>
              <a:t>Global brands such as McDonalds </a:t>
            </a:r>
          </a:p>
          <a:p>
            <a:r>
              <a:rPr lang="en-GB" sz="2800" dirty="0"/>
              <a:t>and Coca Cola require diﬀerent </a:t>
            </a:r>
          </a:p>
          <a:p>
            <a:r>
              <a:rPr lang="en-GB" sz="2800" dirty="0"/>
              <a:t>ingredients in diﬀerent countries</a:t>
            </a:r>
          </a:p>
        </p:txBody>
      </p:sp>
      <p:sp>
        <p:nvSpPr>
          <p:cNvPr id="5" name="Rectangle 4"/>
          <p:cNvSpPr/>
          <p:nvPr/>
        </p:nvSpPr>
        <p:spPr>
          <a:xfrm>
            <a:off x="2616859" y="238423"/>
            <a:ext cx="68439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Types of segmentation </a:t>
            </a:r>
          </a:p>
        </p:txBody>
      </p:sp>
      <p:sp>
        <p:nvSpPr>
          <p:cNvPr id="6" name="AutoShape 2" descr="Image result for mcdonalds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8002" y="1438275"/>
            <a:ext cx="2633882" cy="1990725"/>
          </a:xfrm>
          <a:prstGeom prst="rect">
            <a:avLst/>
          </a:prstGeom>
        </p:spPr>
      </p:pic>
      <p:sp>
        <p:nvSpPr>
          <p:cNvPr id="8" name="AutoShape 4" descr="Image result for coca cola"/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2329" y="3793242"/>
            <a:ext cx="2438519" cy="2438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2456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19180" y="1293109"/>
            <a:ext cx="969645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Firstly, segments must be recognisable.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kern="0" dirty="0">
              <a:solidFill>
                <a:sysClr val="windowText" lastClr="000000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They must be different enough from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other segments to make producing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for that segment worthwhile.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kern="0" dirty="0">
              <a:solidFill>
                <a:sysClr val="windowText" lastClr="000000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For example</a:t>
            </a:r>
            <a:r>
              <a:rPr kumimoji="0" lang="en-GB" sz="2800" b="1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: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kern="0" baseline="0" dirty="0">
              <a:solidFill>
                <a:sysClr val="windowText" lastClr="000000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kern="0" dirty="0">
                <a:solidFill>
                  <a:sysClr val="windowText" lastClr="000000"/>
                </a:solidFill>
              </a:rPr>
              <a:t>H</a:t>
            </a:r>
            <a:r>
              <a:rPr kumimoji="0" lang="en-GB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ousing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is built for different groups of people: flats for single people, two bedroom houses and starter homes for young couples, three or four bedroom houses for families, bungalows for retired people.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kern="0" dirty="0">
              <a:solidFill>
                <a:sysClr val="windowText" lastClr="0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77348" y="238422"/>
            <a:ext cx="86087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Segmentation characteristics </a:t>
            </a:r>
          </a:p>
        </p:txBody>
      </p:sp>
      <p:sp>
        <p:nvSpPr>
          <p:cNvPr id="3" name="AutoShape 2" descr="Image result for segmentation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7177" y="1293109"/>
            <a:ext cx="3621864" cy="2926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2125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78692" y="903417"/>
            <a:ext cx="977265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800" dirty="0"/>
          </a:p>
          <a:p>
            <a:r>
              <a:rPr lang="en-GB" sz="2800" b="1" dirty="0"/>
              <a:t> Also segments must have critical mass. </a:t>
            </a:r>
          </a:p>
          <a:p>
            <a:endParaRPr lang="en-GB" sz="2800" dirty="0"/>
          </a:p>
          <a:p>
            <a:r>
              <a:rPr lang="en-GB" sz="2800" dirty="0"/>
              <a:t>This means that they must be big enough </a:t>
            </a:r>
          </a:p>
          <a:p>
            <a:r>
              <a:rPr lang="en-GB" sz="2800" dirty="0"/>
              <a:t>or produce enough sales value to make </a:t>
            </a:r>
          </a:p>
          <a:p>
            <a:r>
              <a:rPr lang="en-GB" sz="2800" dirty="0"/>
              <a:t>the production of products or services </a:t>
            </a:r>
          </a:p>
          <a:p>
            <a:r>
              <a:rPr lang="en-GB" sz="2800" dirty="0"/>
              <a:t>targeted at the segment worthwhile. </a:t>
            </a:r>
          </a:p>
          <a:p>
            <a:endParaRPr lang="en-GB" sz="2800" dirty="0"/>
          </a:p>
          <a:p>
            <a:r>
              <a:rPr lang="en-GB" sz="2800" dirty="0"/>
              <a:t>The market for two-seater sports cars has grown rapidly in recent years making the segment attractive:</a:t>
            </a:r>
          </a:p>
          <a:p>
            <a:endParaRPr lang="en-GB" sz="2800" dirty="0"/>
          </a:p>
          <a:p>
            <a:r>
              <a:rPr lang="en-GB" sz="2800" dirty="0"/>
              <a:t>Not only to niche market businesses such as Lotus, but also to mass market businesses like Toyota, Honda and Nissan. </a:t>
            </a:r>
          </a:p>
        </p:txBody>
      </p:sp>
      <p:sp>
        <p:nvSpPr>
          <p:cNvPr id="5" name="Rectangle 4"/>
          <p:cNvSpPr/>
          <p:nvPr/>
        </p:nvSpPr>
        <p:spPr>
          <a:xfrm>
            <a:off x="1185861" y="222975"/>
            <a:ext cx="935831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5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</a:rPr>
              <a:t>Segmentation characteristics </a:t>
            </a:r>
          </a:p>
        </p:txBody>
      </p:sp>
      <p:sp>
        <p:nvSpPr>
          <p:cNvPr id="6" name="AutoShape 2" descr="Image result for convertable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8583" y="2133600"/>
            <a:ext cx="3514725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7889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1024</Words>
  <Application>Microsoft Office PowerPoint</Application>
  <PresentationFormat>Widescreen</PresentationFormat>
  <Paragraphs>200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Geoff Tregoning</dc:creator>
  <cp:lastModifiedBy>Geoff</cp:lastModifiedBy>
  <cp:revision>10</cp:revision>
  <dcterms:created xsi:type="dcterms:W3CDTF">2016-09-09T17:29:56Z</dcterms:created>
  <dcterms:modified xsi:type="dcterms:W3CDTF">2016-10-15T15:52:15Z</dcterms:modified>
</cp:coreProperties>
</file>