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51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4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8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1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6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26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7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86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1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9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492B-1A4F-4E42-807F-2EC6E587F48D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BD25-5F6E-48DA-B330-C91F72F2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89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488" y="342900"/>
            <a:ext cx="10915650" cy="11287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1676063"/>
            <a:ext cx="10931075" cy="1140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62" y="2900362"/>
            <a:ext cx="10931075" cy="1140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4184762"/>
            <a:ext cx="10931075" cy="11400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5469162"/>
            <a:ext cx="10931075" cy="11400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3512" y="1625431"/>
            <a:ext cx="9872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Known as field research, gathers first-hand information. This means that the data gathered is new (primary data), and should be directly relevant to the needs of the business.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512" y="496718"/>
            <a:ext cx="10487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Primary research is carried out when there is a need to collect information which is specific to the business and its products or services.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9230" y="4335114"/>
            <a:ext cx="954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92D050"/>
                </a:solidFill>
              </a:rPr>
              <a:t>Questionnaires</a:t>
            </a:r>
            <a:r>
              <a:rPr lang="en-GB" sz="2400" dirty="0">
                <a:solidFill>
                  <a:srgbClr val="92D050"/>
                </a:solidFill>
              </a:rPr>
              <a:t> – these are designed to gain specific information, based on a series of questions. Questionnaires are often carried out face-to-face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86405" y="3020564"/>
            <a:ext cx="9286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C000"/>
                </a:solidFill>
              </a:rPr>
              <a:t>Focus groups </a:t>
            </a:r>
            <a:r>
              <a:rPr lang="en-GB" sz="2400" dirty="0">
                <a:solidFill>
                  <a:srgbClr val="FFC000"/>
                </a:solidFill>
              </a:rPr>
              <a:t>– these meet regularly to have chaired discussions on themes set by a market researcher.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6362" y="5553233"/>
            <a:ext cx="10958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Consumer panels </a:t>
            </a:r>
            <a:r>
              <a:rPr lang="en-GB" sz="2400" dirty="0">
                <a:solidFill>
                  <a:srgbClr val="00B050"/>
                </a:solidFill>
              </a:rPr>
              <a:t>– these are similar to focus groups, but are more product orientated, and are made up of consumers of products. The objective here is to gain opinions.</a:t>
            </a:r>
          </a:p>
        </p:txBody>
      </p:sp>
    </p:spTree>
    <p:extLst>
      <p:ext uri="{BB962C8B-B14F-4D97-AF65-F5344CB8AC3E}">
        <p14:creationId xmlns:p14="http://schemas.microsoft.com/office/powerpoint/2010/main" val="323317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488" y="342900"/>
            <a:ext cx="10915650" cy="11287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1615962"/>
            <a:ext cx="10931075" cy="1140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62" y="2900362"/>
            <a:ext cx="10931075" cy="1140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4184762"/>
            <a:ext cx="10931075" cy="11400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61" y="5469162"/>
            <a:ext cx="10931075" cy="11400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6061" y="358528"/>
            <a:ext cx="10931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Test marketing </a:t>
            </a:r>
            <a:r>
              <a:rPr lang="en-GB" sz="2400" dirty="0">
                <a:solidFill>
                  <a:srgbClr val="00B0F0"/>
                </a:solidFill>
              </a:rPr>
              <a:t>– this is often used after a product has moved through development stages and is nearly ready for launch. This is a trial release of the product in a restricted area, designed to gather customer responses.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00076" y="1670077"/>
            <a:ext cx="110585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Involves the use of previously collected information. So with secondary (or desk) research, the information used has not been gathered specifically for the business.</a:t>
            </a:r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800668" y="3022363"/>
            <a:ext cx="10272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Secondary research data is often more easily available and accessible at a lower cost than primary research.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0076" y="4339288"/>
            <a:ext cx="11229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Official publications </a:t>
            </a:r>
            <a:r>
              <a:rPr lang="en-GB" sz="2400" dirty="0">
                <a:solidFill>
                  <a:srgbClr val="C00000"/>
                </a:solidFill>
              </a:rPr>
              <a:t>– traditional methods of desk research have involved using official publications. The most popular for desk research are census reports and social trends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6367" y="5588268"/>
            <a:ext cx="105013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Industry magazines </a:t>
            </a:r>
            <a:r>
              <a:rPr lang="en-GB" sz="2400" dirty="0">
                <a:solidFill>
                  <a:srgbClr val="FF0000"/>
                </a:solidFill>
              </a:rPr>
              <a:t>– many industries produce their own ‘industry magazine’, which provides a wealth of information on specific retail and product areas. </a:t>
            </a:r>
          </a:p>
        </p:txBody>
      </p:sp>
    </p:spTree>
    <p:extLst>
      <p:ext uri="{BB962C8B-B14F-4D97-AF65-F5344CB8AC3E}">
        <p14:creationId xmlns:p14="http://schemas.microsoft.com/office/powerpoint/2010/main" val="396200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488" y="342900"/>
            <a:ext cx="10915650" cy="11287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1615962"/>
            <a:ext cx="10931075" cy="1140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62" y="2900362"/>
            <a:ext cx="10931075" cy="1140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4184762"/>
            <a:ext cx="10931075" cy="11400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61" y="5469162"/>
            <a:ext cx="10931075" cy="11400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14376" y="491757"/>
            <a:ext cx="9729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C000"/>
                </a:solidFill>
              </a:rPr>
              <a:t>Yellow Pages </a:t>
            </a:r>
            <a:r>
              <a:rPr lang="en-GB" sz="2400" dirty="0">
                <a:solidFill>
                  <a:srgbClr val="FFC000"/>
                </a:solidFill>
              </a:rPr>
              <a:t>– this For example, if you are considering setting up as a local service, first check Yellow Pages to see how many others do the same.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4075" y="3054888"/>
            <a:ext cx="109156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Internal information </a:t>
            </a:r>
            <a:r>
              <a:rPr lang="en-GB" sz="2400" dirty="0">
                <a:solidFill>
                  <a:srgbClr val="00B050"/>
                </a:solidFill>
              </a:rPr>
              <a:t>– the use of a business’s internal information, database profiles are used more and more, and data can be gathered by the use of loyalty cards.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4075" y="1647438"/>
            <a:ext cx="10758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92D050"/>
                </a:solidFill>
              </a:rPr>
              <a:t>Online desk research </a:t>
            </a:r>
            <a:r>
              <a:rPr lang="en-GB" sz="2400" dirty="0">
                <a:solidFill>
                  <a:srgbClr val="92D050"/>
                </a:solidFill>
              </a:rPr>
              <a:t>– this offers a huge range of potential information. There is an incredible amount of data available online, on the internet.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71858" y="4231861"/>
            <a:ext cx="7699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Primary research methods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85913" y="5544662"/>
            <a:ext cx="8429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5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Secondary research methods</a:t>
            </a:r>
          </a:p>
        </p:txBody>
      </p:sp>
    </p:spTree>
    <p:extLst>
      <p:ext uri="{BB962C8B-B14F-4D97-AF65-F5344CB8AC3E}">
        <p14:creationId xmlns:p14="http://schemas.microsoft.com/office/powerpoint/2010/main" val="171093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Tregoning</dc:creator>
  <cp:lastModifiedBy>Geoff Tregoning</cp:lastModifiedBy>
  <cp:revision>2</cp:revision>
  <dcterms:created xsi:type="dcterms:W3CDTF">2016-09-12T19:05:10Z</dcterms:created>
  <dcterms:modified xsi:type="dcterms:W3CDTF">2016-09-12T19:08:51Z</dcterms:modified>
</cp:coreProperties>
</file>