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6" r:id="rId8"/>
    <p:sldId id="280" r:id="rId9"/>
    <p:sldId id="267" r:id="rId10"/>
    <p:sldId id="281" r:id="rId11"/>
    <p:sldId id="261" r:id="rId12"/>
    <p:sldId id="282" r:id="rId13"/>
    <p:sldId id="262" r:id="rId14"/>
    <p:sldId id="283" r:id="rId15"/>
    <p:sldId id="263" r:id="rId16"/>
    <p:sldId id="284" r:id="rId17"/>
    <p:sldId id="264" r:id="rId18"/>
    <p:sldId id="268" r:id="rId19"/>
    <p:sldId id="285" r:id="rId20"/>
    <p:sldId id="286" r:id="rId21"/>
    <p:sldId id="287" r:id="rId22"/>
    <p:sldId id="288" r:id="rId23"/>
    <p:sldId id="294" r:id="rId24"/>
    <p:sldId id="277" r:id="rId25"/>
    <p:sldId id="278" r:id="rId26"/>
    <p:sldId id="279" r:id="rId27"/>
    <p:sldId id="270" r:id="rId28"/>
    <p:sldId id="289" r:id="rId29"/>
    <p:sldId id="290" r:id="rId30"/>
    <p:sldId id="271" r:id="rId31"/>
    <p:sldId id="291" r:id="rId32"/>
    <p:sldId id="292" r:id="rId33"/>
    <p:sldId id="272" r:id="rId34"/>
    <p:sldId id="273" r:id="rId35"/>
    <p:sldId id="274" r:id="rId36"/>
    <p:sldId id="275" r:id="rId37"/>
    <p:sldId id="299" r:id="rId38"/>
    <p:sldId id="276" r:id="rId39"/>
    <p:sldId id="300" r:id="rId40"/>
    <p:sldId id="295" r:id="rId41"/>
    <p:sldId id="296" r:id="rId42"/>
    <p:sldId id="301" r:id="rId43"/>
    <p:sldId id="30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5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DAD881-6C98-4D4E-AF13-E6F0A07ADA2B}" type="datetimeFigureOut">
              <a:rPr lang="en-GB" smtClean="0"/>
              <a:t>23/12/2016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FB3F1E-10EC-4CC5-BE5D-AEDEDB623A98}" type="slidenum">
              <a:rPr lang="en-GB" smtClean="0"/>
              <a:t>‹#›</a:t>
            </a:fld>
            <a:endParaRPr lang="en-GB"/>
          </a:p>
        </p:txBody>
      </p:sp>
    </p:spTree>
    <p:extLst>
      <p:ext uri="{BB962C8B-B14F-4D97-AF65-F5344CB8AC3E}">
        <p14:creationId xmlns:p14="http://schemas.microsoft.com/office/powerpoint/2010/main" val="2623287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DAD881-6C98-4D4E-AF13-E6F0A07ADA2B}" type="datetimeFigureOut">
              <a:rPr lang="en-GB" smtClean="0"/>
              <a:t>23/12/2016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FB3F1E-10EC-4CC5-BE5D-AEDEDB623A98}" type="slidenum">
              <a:rPr lang="en-GB" smtClean="0"/>
              <a:t>‹#›</a:t>
            </a:fld>
            <a:endParaRPr lang="en-GB"/>
          </a:p>
        </p:txBody>
      </p:sp>
    </p:spTree>
    <p:extLst>
      <p:ext uri="{BB962C8B-B14F-4D97-AF65-F5344CB8AC3E}">
        <p14:creationId xmlns:p14="http://schemas.microsoft.com/office/powerpoint/2010/main" val="190225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DAD881-6C98-4D4E-AF13-E6F0A07ADA2B}" type="datetimeFigureOut">
              <a:rPr lang="en-GB" smtClean="0"/>
              <a:t>23/12/2016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FB3F1E-10EC-4CC5-BE5D-AEDEDB623A98}" type="slidenum">
              <a:rPr lang="en-GB" smtClean="0"/>
              <a:t>‹#›</a:t>
            </a:fld>
            <a:endParaRPr lang="en-GB"/>
          </a:p>
        </p:txBody>
      </p:sp>
    </p:spTree>
    <p:extLst>
      <p:ext uri="{BB962C8B-B14F-4D97-AF65-F5344CB8AC3E}">
        <p14:creationId xmlns:p14="http://schemas.microsoft.com/office/powerpoint/2010/main" val="372048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DAD881-6C98-4D4E-AF13-E6F0A07ADA2B}" type="datetimeFigureOut">
              <a:rPr lang="en-GB" smtClean="0"/>
              <a:t>23/12/2016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FB3F1E-10EC-4CC5-BE5D-AEDEDB623A98}" type="slidenum">
              <a:rPr lang="en-GB" smtClean="0"/>
              <a:t>‹#›</a:t>
            </a:fld>
            <a:endParaRPr lang="en-GB"/>
          </a:p>
        </p:txBody>
      </p:sp>
    </p:spTree>
    <p:extLst>
      <p:ext uri="{BB962C8B-B14F-4D97-AF65-F5344CB8AC3E}">
        <p14:creationId xmlns:p14="http://schemas.microsoft.com/office/powerpoint/2010/main" val="387019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DAD881-6C98-4D4E-AF13-E6F0A07ADA2B}" type="datetimeFigureOut">
              <a:rPr lang="en-GB" smtClean="0"/>
              <a:t>23/12/2016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FB3F1E-10EC-4CC5-BE5D-AEDEDB623A98}" type="slidenum">
              <a:rPr lang="en-GB" smtClean="0"/>
              <a:t>‹#›</a:t>
            </a:fld>
            <a:endParaRPr lang="en-GB"/>
          </a:p>
        </p:txBody>
      </p:sp>
    </p:spTree>
    <p:extLst>
      <p:ext uri="{BB962C8B-B14F-4D97-AF65-F5344CB8AC3E}">
        <p14:creationId xmlns:p14="http://schemas.microsoft.com/office/powerpoint/2010/main" val="311568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DAD881-6C98-4D4E-AF13-E6F0A07ADA2B}" type="datetimeFigureOut">
              <a:rPr lang="en-GB" smtClean="0"/>
              <a:t>23/12/2016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FB3F1E-10EC-4CC5-BE5D-AEDEDB623A98}" type="slidenum">
              <a:rPr lang="en-GB" smtClean="0"/>
              <a:t>‹#›</a:t>
            </a:fld>
            <a:endParaRPr lang="en-GB"/>
          </a:p>
        </p:txBody>
      </p:sp>
    </p:spTree>
    <p:extLst>
      <p:ext uri="{BB962C8B-B14F-4D97-AF65-F5344CB8AC3E}">
        <p14:creationId xmlns:p14="http://schemas.microsoft.com/office/powerpoint/2010/main" val="188477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6DAD881-6C98-4D4E-AF13-E6F0A07ADA2B}" type="datetimeFigureOut">
              <a:rPr lang="en-GB" smtClean="0"/>
              <a:t>23/12/2016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FB3F1E-10EC-4CC5-BE5D-AEDEDB623A98}" type="slidenum">
              <a:rPr lang="en-GB" smtClean="0"/>
              <a:t>‹#›</a:t>
            </a:fld>
            <a:endParaRPr lang="en-GB"/>
          </a:p>
        </p:txBody>
      </p:sp>
    </p:spTree>
    <p:extLst>
      <p:ext uri="{BB962C8B-B14F-4D97-AF65-F5344CB8AC3E}">
        <p14:creationId xmlns:p14="http://schemas.microsoft.com/office/powerpoint/2010/main" val="277702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DAD881-6C98-4D4E-AF13-E6F0A07ADA2B}" type="datetimeFigureOut">
              <a:rPr lang="en-GB" smtClean="0"/>
              <a:t>23/12/2016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FB3F1E-10EC-4CC5-BE5D-AEDEDB623A98}" type="slidenum">
              <a:rPr lang="en-GB" smtClean="0"/>
              <a:t>‹#›</a:t>
            </a:fld>
            <a:endParaRPr lang="en-GB"/>
          </a:p>
        </p:txBody>
      </p:sp>
    </p:spTree>
    <p:extLst>
      <p:ext uri="{BB962C8B-B14F-4D97-AF65-F5344CB8AC3E}">
        <p14:creationId xmlns:p14="http://schemas.microsoft.com/office/powerpoint/2010/main" val="2404631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AD881-6C98-4D4E-AF13-E6F0A07ADA2B}" type="datetimeFigureOut">
              <a:rPr lang="en-GB" smtClean="0"/>
              <a:t>23/12/2016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FB3F1E-10EC-4CC5-BE5D-AEDEDB623A98}" type="slidenum">
              <a:rPr lang="en-GB" smtClean="0"/>
              <a:t>‹#›</a:t>
            </a:fld>
            <a:endParaRPr lang="en-GB"/>
          </a:p>
        </p:txBody>
      </p:sp>
    </p:spTree>
    <p:extLst>
      <p:ext uri="{BB962C8B-B14F-4D97-AF65-F5344CB8AC3E}">
        <p14:creationId xmlns:p14="http://schemas.microsoft.com/office/powerpoint/2010/main" val="255544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DAD881-6C98-4D4E-AF13-E6F0A07ADA2B}" type="datetimeFigureOut">
              <a:rPr lang="en-GB" smtClean="0"/>
              <a:t>23/12/2016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FB3F1E-10EC-4CC5-BE5D-AEDEDB623A98}" type="slidenum">
              <a:rPr lang="en-GB" smtClean="0"/>
              <a:t>‹#›</a:t>
            </a:fld>
            <a:endParaRPr lang="en-GB"/>
          </a:p>
        </p:txBody>
      </p:sp>
    </p:spTree>
    <p:extLst>
      <p:ext uri="{BB962C8B-B14F-4D97-AF65-F5344CB8AC3E}">
        <p14:creationId xmlns:p14="http://schemas.microsoft.com/office/powerpoint/2010/main" val="251059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DAD881-6C98-4D4E-AF13-E6F0A07ADA2B}" type="datetimeFigureOut">
              <a:rPr lang="en-GB" smtClean="0"/>
              <a:t>23/12/2016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FB3F1E-10EC-4CC5-BE5D-AEDEDB623A98}" type="slidenum">
              <a:rPr lang="en-GB" smtClean="0"/>
              <a:t>‹#›</a:t>
            </a:fld>
            <a:endParaRPr lang="en-GB"/>
          </a:p>
        </p:txBody>
      </p:sp>
    </p:spTree>
    <p:extLst>
      <p:ext uri="{BB962C8B-B14F-4D97-AF65-F5344CB8AC3E}">
        <p14:creationId xmlns:p14="http://schemas.microsoft.com/office/powerpoint/2010/main" val="360613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AD881-6C98-4D4E-AF13-E6F0A07ADA2B}" type="datetimeFigureOut">
              <a:rPr lang="en-GB" smtClean="0"/>
              <a:t>23/12/2016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B3F1E-10EC-4CC5-BE5D-AEDEDB623A98}" type="slidenum">
              <a:rPr lang="en-GB" smtClean="0"/>
              <a:t>‹#›</a:t>
            </a:fld>
            <a:endParaRPr lang="en-GB"/>
          </a:p>
        </p:txBody>
      </p:sp>
    </p:spTree>
    <p:extLst>
      <p:ext uri="{BB962C8B-B14F-4D97-AF65-F5344CB8AC3E}">
        <p14:creationId xmlns:p14="http://schemas.microsoft.com/office/powerpoint/2010/main" val="1443676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950" y="1575644"/>
            <a:ext cx="10015538" cy="4678204"/>
          </a:xfrm>
          <a:prstGeom prst="rect">
            <a:avLst/>
          </a:prstGeom>
        </p:spPr>
        <p:txBody>
          <a:bodyPr wrap="square">
            <a:spAutoFit/>
          </a:bodyPr>
          <a:lstStyle/>
          <a:p>
            <a:pPr marL="457200" indent="-457200">
              <a:buFont typeface="Arial" panose="020B0604020202020204" pitchFamily="34" charset="0"/>
              <a:buChar char="•"/>
            </a:pPr>
            <a:r>
              <a:rPr lang="en-GB" sz="2800" dirty="0"/>
              <a:t>Introduce the aims and objectives for the session. </a:t>
            </a:r>
          </a:p>
          <a:p>
            <a:pPr marL="457200" indent="-457200">
              <a:buFont typeface="Arial" panose="020B0604020202020204" pitchFamily="34" charset="0"/>
              <a:buChar char="•"/>
            </a:pPr>
            <a:r>
              <a:rPr lang="en-GB" sz="2800" dirty="0"/>
              <a:t>Discuss in groups what is market research and the methods.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Explain the objectives for market research. </a:t>
            </a:r>
          </a:p>
          <a:p>
            <a:pPr marL="457200" indent="-457200">
              <a:buFont typeface="Arial" panose="020B0604020202020204" pitchFamily="34" charset="0"/>
              <a:buChar char="•"/>
            </a:pPr>
            <a:r>
              <a:rPr lang="en-GB" sz="2800" dirty="0"/>
              <a:t>Define primary and secondary research and show a YouTube video.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Arrange the primary and secondary research example cards in groups.</a:t>
            </a:r>
          </a:p>
          <a:p>
            <a:r>
              <a:rPr lang="en-GB" sz="2800" dirty="0"/>
              <a:t> </a:t>
            </a:r>
          </a:p>
          <a:p>
            <a:pPr marL="285750" indent="-285750">
              <a:buFont typeface="Arial" panose="020B0604020202020204" pitchFamily="34" charset="0"/>
              <a:buChar char="•"/>
            </a:pPr>
            <a:endParaRPr lang="en-GB" dirty="0"/>
          </a:p>
        </p:txBody>
      </p:sp>
      <p:sp>
        <p:nvSpPr>
          <p:cNvPr id="5" name="Rectangle 4"/>
          <p:cNvSpPr/>
          <p:nvPr/>
        </p:nvSpPr>
        <p:spPr>
          <a:xfrm>
            <a:off x="364513" y="367010"/>
            <a:ext cx="1143441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Aims and objectives – Market research </a:t>
            </a:r>
          </a:p>
        </p:txBody>
      </p:sp>
      <p:pic>
        <p:nvPicPr>
          <p:cNvPr id="6" name="Picture 5"/>
          <p:cNvPicPr>
            <a:picLocks noChangeAspect="1"/>
          </p:cNvPicPr>
          <p:nvPr/>
        </p:nvPicPr>
        <p:blipFill>
          <a:blip r:embed="rId2"/>
          <a:stretch>
            <a:fillRect/>
          </a:stretch>
        </p:blipFill>
        <p:spPr>
          <a:xfrm>
            <a:off x="7710488" y="4996103"/>
            <a:ext cx="1543049" cy="1543049"/>
          </a:xfrm>
          <a:prstGeom prst="rect">
            <a:avLst/>
          </a:prstGeom>
        </p:spPr>
      </p:pic>
    </p:spTree>
    <p:extLst>
      <p:ext uri="{BB962C8B-B14F-4D97-AF65-F5344CB8AC3E}">
        <p14:creationId xmlns:p14="http://schemas.microsoft.com/office/powerpoint/2010/main" val="3513303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8259" y="1585823"/>
            <a:ext cx="9405939" cy="2677656"/>
          </a:xfrm>
          <a:prstGeom prst="rect">
            <a:avLst/>
          </a:prstGeom>
        </p:spPr>
        <p:txBody>
          <a:bodyPr wrap="square">
            <a:spAutoFit/>
          </a:bodyPr>
          <a:lstStyle/>
          <a:p>
            <a:r>
              <a:rPr lang="en-GB" sz="2800" b="1" dirty="0"/>
              <a:t>Monitor competition and understand the activities of existing,</a:t>
            </a:r>
          </a:p>
          <a:p>
            <a:r>
              <a:rPr lang="en-GB" sz="2800" b="1" dirty="0"/>
              <a:t>new and potential competitors. </a:t>
            </a:r>
          </a:p>
          <a:p>
            <a:endParaRPr lang="en-GB" sz="2800" dirty="0"/>
          </a:p>
          <a:p>
            <a:r>
              <a:rPr lang="en-GB" sz="2800" dirty="0"/>
              <a:t>What are their strengths and weaknesses in relation to their products/ services, finances, pricing, distribution and packaging?</a:t>
            </a:r>
          </a:p>
        </p:txBody>
      </p:sp>
      <p:sp>
        <p:nvSpPr>
          <p:cNvPr id="5" name="Rectangle 4"/>
          <p:cNvSpPr/>
          <p:nvPr/>
        </p:nvSpPr>
        <p:spPr>
          <a:xfrm>
            <a:off x="1986048" y="424161"/>
            <a:ext cx="811036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research objectives </a:t>
            </a:r>
          </a:p>
        </p:txBody>
      </p:sp>
      <p:pic>
        <p:nvPicPr>
          <p:cNvPr id="6" name="Picture 5"/>
          <p:cNvPicPr>
            <a:picLocks noChangeAspect="1"/>
          </p:cNvPicPr>
          <p:nvPr/>
        </p:nvPicPr>
        <p:blipFill>
          <a:blip r:embed="rId2"/>
          <a:stretch>
            <a:fillRect/>
          </a:stretch>
        </p:blipFill>
        <p:spPr>
          <a:xfrm>
            <a:off x="7477035" y="4263479"/>
            <a:ext cx="2619375" cy="1743075"/>
          </a:xfrm>
          <a:prstGeom prst="rect">
            <a:avLst/>
          </a:prstGeom>
        </p:spPr>
      </p:pic>
      <p:pic>
        <p:nvPicPr>
          <p:cNvPr id="7" name="Picture 6"/>
          <p:cNvPicPr>
            <a:picLocks noChangeAspect="1"/>
          </p:cNvPicPr>
          <p:nvPr/>
        </p:nvPicPr>
        <p:blipFill>
          <a:blip r:embed="rId3"/>
          <a:stretch>
            <a:fillRect/>
          </a:stretch>
        </p:blipFill>
        <p:spPr>
          <a:xfrm>
            <a:off x="2945560" y="4444454"/>
            <a:ext cx="2924175" cy="1562100"/>
          </a:xfrm>
          <a:prstGeom prst="rect">
            <a:avLst/>
          </a:prstGeom>
        </p:spPr>
      </p:pic>
    </p:spTree>
    <p:extLst>
      <p:ext uri="{BB962C8B-B14F-4D97-AF65-F5344CB8AC3E}">
        <p14:creationId xmlns:p14="http://schemas.microsoft.com/office/powerpoint/2010/main" val="16758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0309" y="338435"/>
            <a:ext cx="754847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Types of market research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TextBox 5"/>
          <p:cNvSpPr txBox="1"/>
          <p:nvPr/>
        </p:nvSpPr>
        <p:spPr>
          <a:xfrm>
            <a:off x="1343025" y="1614488"/>
            <a:ext cx="4854662" cy="3539430"/>
          </a:xfrm>
          <a:prstGeom prst="rect">
            <a:avLst/>
          </a:prstGeom>
          <a:noFill/>
        </p:spPr>
        <p:txBody>
          <a:bodyPr wrap="none" rtlCol="0">
            <a:spAutoFit/>
          </a:bodyPr>
          <a:lstStyle/>
          <a:p>
            <a:r>
              <a:rPr lang="en-GB" sz="2800" b="1" dirty="0"/>
              <a:t>Two types of market research : </a:t>
            </a:r>
          </a:p>
          <a:p>
            <a:endParaRPr lang="en-GB" sz="2800" dirty="0"/>
          </a:p>
          <a:p>
            <a:endParaRPr lang="en-GB" sz="2800" dirty="0"/>
          </a:p>
          <a:p>
            <a:pPr marL="457200" indent="-457200">
              <a:buFont typeface="Arial" panose="020B0604020202020204" pitchFamily="34" charset="0"/>
              <a:buChar char="•"/>
            </a:pPr>
            <a:r>
              <a:rPr lang="en-GB" sz="2800" dirty="0"/>
              <a:t>Primary research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Secondary research </a:t>
            </a:r>
          </a:p>
        </p:txBody>
      </p:sp>
      <p:pic>
        <p:nvPicPr>
          <p:cNvPr id="7" name="Picture 6"/>
          <p:cNvPicPr>
            <a:picLocks noChangeAspect="1"/>
          </p:cNvPicPr>
          <p:nvPr/>
        </p:nvPicPr>
        <p:blipFill>
          <a:blip r:embed="rId2"/>
          <a:stretch>
            <a:fillRect/>
          </a:stretch>
        </p:blipFill>
        <p:spPr>
          <a:xfrm>
            <a:off x="7215189" y="1261765"/>
            <a:ext cx="3476624" cy="2313535"/>
          </a:xfrm>
          <a:prstGeom prst="rect">
            <a:avLst/>
          </a:prstGeom>
        </p:spPr>
      </p:pic>
      <p:pic>
        <p:nvPicPr>
          <p:cNvPr id="8" name="Picture 7"/>
          <p:cNvPicPr>
            <a:picLocks noChangeAspect="1"/>
          </p:cNvPicPr>
          <p:nvPr/>
        </p:nvPicPr>
        <p:blipFill>
          <a:blip r:embed="rId3"/>
          <a:stretch>
            <a:fillRect/>
          </a:stretch>
        </p:blipFill>
        <p:spPr>
          <a:xfrm>
            <a:off x="6367007" y="4075212"/>
            <a:ext cx="2862720" cy="2157412"/>
          </a:xfrm>
          <a:prstGeom prst="rect">
            <a:avLst/>
          </a:prstGeom>
        </p:spPr>
      </p:pic>
    </p:spTree>
    <p:extLst>
      <p:ext uri="{BB962C8B-B14F-4D97-AF65-F5344CB8AC3E}">
        <p14:creationId xmlns:p14="http://schemas.microsoft.com/office/powerpoint/2010/main" val="2721748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4463" y="1398926"/>
            <a:ext cx="8901112" cy="4401205"/>
          </a:xfrm>
          <a:prstGeom prst="rect">
            <a:avLst/>
          </a:prstGeom>
        </p:spPr>
        <p:txBody>
          <a:bodyPr wrap="square">
            <a:spAutoFit/>
          </a:bodyPr>
          <a:lstStyle/>
          <a:p>
            <a:r>
              <a:rPr lang="en-GB" sz="2800" dirty="0"/>
              <a:t>Also known as field research, primary research gathers first-hand information. </a:t>
            </a:r>
          </a:p>
          <a:p>
            <a:endParaRPr lang="en-GB" sz="2800" dirty="0"/>
          </a:p>
          <a:p>
            <a:r>
              <a:rPr lang="en-GB" sz="2800" dirty="0"/>
              <a:t>This means that the data gathered is new (primary data), and should be directly relevant to the needs of the business.</a:t>
            </a:r>
          </a:p>
          <a:p>
            <a:endParaRPr lang="en-GB" sz="2800" dirty="0"/>
          </a:p>
          <a:p>
            <a:r>
              <a:rPr lang="en-GB" sz="2800" dirty="0"/>
              <a:t>Primary research is carried out when </a:t>
            </a:r>
          </a:p>
          <a:p>
            <a:r>
              <a:rPr lang="en-GB" sz="2800" dirty="0"/>
              <a:t>there is a need to collect information </a:t>
            </a:r>
          </a:p>
          <a:p>
            <a:r>
              <a:rPr lang="en-GB" sz="2800" dirty="0"/>
              <a:t>which is specific to the business and </a:t>
            </a:r>
          </a:p>
          <a:p>
            <a:r>
              <a:rPr lang="en-GB" sz="2800" dirty="0"/>
              <a:t>its products or services.  </a:t>
            </a:r>
          </a:p>
        </p:txBody>
      </p:sp>
      <p:sp>
        <p:nvSpPr>
          <p:cNvPr id="5" name="Rectangle 4"/>
          <p:cNvSpPr/>
          <p:nvPr/>
        </p:nvSpPr>
        <p:spPr>
          <a:xfrm>
            <a:off x="3048000" y="295573"/>
            <a:ext cx="521796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Primary research </a:t>
            </a:r>
          </a:p>
        </p:txBody>
      </p:sp>
      <p:pic>
        <p:nvPicPr>
          <p:cNvPr id="6" name="Picture 5"/>
          <p:cNvPicPr>
            <a:picLocks noChangeAspect="1"/>
          </p:cNvPicPr>
          <p:nvPr/>
        </p:nvPicPr>
        <p:blipFill>
          <a:blip r:embed="rId2"/>
          <a:stretch>
            <a:fillRect/>
          </a:stretch>
        </p:blipFill>
        <p:spPr>
          <a:xfrm>
            <a:off x="7929562" y="3799109"/>
            <a:ext cx="2767012" cy="2682060"/>
          </a:xfrm>
          <a:prstGeom prst="rect">
            <a:avLst/>
          </a:prstGeom>
        </p:spPr>
      </p:pic>
    </p:spTree>
    <p:extLst>
      <p:ext uri="{BB962C8B-B14F-4D97-AF65-F5344CB8AC3E}">
        <p14:creationId xmlns:p14="http://schemas.microsoft.com/office/powerpoint/2010/main" val="124726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1576" y="1449377"/>
            <a:ext cx="9850841" cy="2677656"/>
          </a:xfrm>
          <a:prstGeom prst="rect">
            <a:avLst/>
          </a:prstGeom>
        </p:spPr>
        <p:txBody>
          <a:bodyPr wrap="square">
            <a:spAutoFit/>
          </a:bodyPr>
          <a:lstStyle/>
          <a:p>
            <a:r>
              <a:rPr lang="en-GB" sz="2800" b="1" dirty="0"/>
              <a:t>Focus groups </a:t>
            </a:r>
          </a:p>
          <a:p>
            <a:endParaRPr lang="en-GB" sz="2800" dirty="0"/>
          </a:p>
          <a:p>
            <a:r>
              <a:rPr lang="en-GB" sz="2800" dirty="0"/>
              <a:t>These meet regularly to have chaired discussions on themes set by a market researcher. Political parties often use these so that they can understand the issues that are of greatest concern to different groups within a population. </a:t>
            </a:r>
          </a:p>
        </p:txBody>
      </p:sp>
      <p:sp>
        <p:nvSpPr>
          <p:cNvPr id="5" name="Rectangle 4"/>
          <p:cNvSpPr/>
          <p:nvPr/>
        </p:nvSpPr>
        <p:spPr>
          <a:xfrm>
            <a:off x="1612509" y="352723"/>
            <a:ext cx="870982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Methods of primary research </a:t>
            </a:r>
          </a:p>
        </p:txBody>
      </p:sp>
      <p:pic>
        <p:nvPicPr>
          <p:cNvPr id="6" name="Picture 5"/>
          <p:cNvPicPr>
            <a:picLocks noChangeAspect="1"/>
          </p:cNvPicPr>
          <p:nvPr/>
        </p:nvPicPr>
        <p:blipFill>
          <a:blip r:embed="rId2"/>
          <a:stretch>
            <a:fillRect/>
          </a:stretch>
        </p:blipFill>
        <p:spPr>
          <a:xfrm>
            <a:off x="7315200" y="4300357"/>
            <a:ext cx="2619375" cy="1743075"/>
          </a:xfrm>
          <a:prstGeom prst="rect">
            <a:avLst/>
          </a:prstGeom>
        </p:spPr>
      </p:pic>
      <p:pic>
        <p:nvPicPr>
          <p:cNvPr id="7" name="Picture 6"/>
          <p:cNvPicPr>
            <a:picLocks noChangeAspect="1"/>
          </p:cNvPicPr>
          <p:nvPr/>
        </p:nvPicPr>
        <p:blipFill>
          <a:blip r:embed="rId3"/>
          <a:stretch>
            <a:fillRect/>
          </a:stretch>
        </p:blipFill>
        <p:spPr>
          <a:xfrm>
            <a:off x="2224087" y="4300357"/>
            <a:ext cx="2143125" cy="2143125"/>
          </a:xfrm>
          <a:prstGeom prst="rect">
            <a:avLst/>
          </a:prstGeom>
        </p:spPr>
      </p:pic>
    </p:spTree>
    <p:extLst>
      <p:ext uri="{BB962C8B-B14F-4D97-AF65-F5344CB8AC3E}">
        <p14:creationId xmlns:p14="http://schemas.microsoft.com/office/powerpoint/2010/main" val="350922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5122" y="757238"/>
            <a:ext cx="9824841" cy="5262979"/>
          </a:xfrm>
          <a:prstGeom prst="rect">
            <a:avLst/>
          </a:prstGeom>
        </p:spPr>
        <p:txBody>
          <a:bodyPr wrap="square">
            <a:spAutoFit/>
          </a:bodyPr>
          <a:lstStyle/>
          <a:p>
            <a:endParaRPr lang="en-GB" sz="2800" dirty="0"/>
          </a:p>
          <a:p>
            <a:r>
              <a:rPr lang="en-GB" sz="2800" b="1" dirty="0"/>
              <a:t>Consumer panels </a:t>
            </a:r>
          </a:p>
          <a:p>
            <a:endParaRPr lang="en-GB" sz="2800" dirty="0"/>
          </a:p>
          <a:p>
            <a:r>
              <a:rPr lang="en-GB" sz="2800" dirty="0"/>
              <a:t>These are similar to focus groups, but are more product orientated, and are made up of consumers of products. The objective here is to gain opinions on different aspects of a product, such as taste, packaging and shape. </a:t>
            </a:r>
          </a:p>
          <a:p>
            <a:endParaRPr lang="en-GB" sz="2800" dirty="0"/>
          </a:p>
          <a:p>
            <a:r>
              <a:rPr lang="en-GB" sz="2800" dirty="0"/>
              <a:t>For ongoing long-term research, </a:t>
            </a:r>
          </a:p>
          <a:p>
            <a:r>
              <a:rPr lang="en-GB" sz="2800" dirty="0"/>
              <a:t>consumers can be asked to keep </a:t>
            </a:r>
          </a:p>
          <a:p>
            <a:r>
              <a:rPr lang="en-GB" sz="2800" dirty="0"/>
              <a:t>diaries of their shopping and </a:t>
            </a:r>
          </a:p>
          <a:p>
            <a:r>
              <a:rPr lang="en-GB" sz="2800" dirty="0"/>
              <a:t>consumption behaviour. </a:t>
            </a:r>
          </a:p>
        </p:txBody>
      </p:sp>
      <p:sp>
        <p:nvSpPr>
          <p:cNvPr id="5" name="Rectangle 4"/>
          <p:cNvSpPr/>
          <p:nvPr/>
        </p:nvSpPr>
        <p:spPr>
          <a:xfrm>
            <a:off x="1485711" y="295573"/>
            <a:ext cx="887768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Methods of primary research </a:t>
            </a:r>
          </a:p>
        </p:txBody>
      </p:sp>
      <p:pic>
        <p:nvPicPr>
          <p:cNvPr id="6" name="Picture 5"/>
          <p:cNvPicPr>
            <a:picLocks noChangeAspect="1"/>
          </p:cNvPicPr>
          <p:nvPr/>
        </p:nvPicPr>
        <p:blipFill>
          <a:blip r:embed="rId2"/>
          <a:stretch>
            <a:fillRect/>
          </a:stretch>
        </p:blipFill>
        <p:spPr>
          <a:xfrm>
            <a:off x="7152693" y="3891380"/>
            <a:ext cx="3210705" cy="2128837"/>
          </a:xfrm>
          <a:prstGeom prst="rect">
            <a:avLst/>
          </a:prstGeom>
        </p:spPr>
      </p:pic>
    </p:spTree>
    <p:extLst>
      <p:ext uri="{BB962C8B-B14F-4D97-AF65-F5344CB8AC3E}">
        <p14:creationId xmlns:p14="http://schemas.microsoft.com/office/powerpoint/2010/main" val="3873103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2849" y="1457235"/>
            <a:ext cx="9186863" cy="3539430"/>
          </a:xfrm>
          <a:prstGeom prst="rect">
            <a:avLst/>
          </a:prstGeom>
        </p:spPr>
        <p:txBody>
          <a:bodyPr wrap="square">
            <a:spAutoFit/>
          </a:bodyPr>
          <a:lstStyle/>
          <a:p>
            <a:r>
              <a:rPr lang="en-GB" sz="2800" b="1" dirty="0"/>
              <a:t>Questionnaires</a:t>
            </a:r>
          </a:p>
          <a:p>
            <a:endParaRPr lang="en-GB" sz="2800" dirty="0"/>
          </a:p>
          <a:p>
            <a:r>
              <a:rPr lang="en-GB" sz="2800" dirty="0"/>
              <a:t>These are designed to gain specific information, based on a series of questions. Questionnaires are often carried out face-to-face, but information is increasingly gathered through postal surveys and online.</a:t>
            </a:r>
          </a:p>
          <a:p>
            <a:endParaRPr lang="en-GB" sz="2800" dirty="0"/>
          </a:p>
          <a:p>
            <a:endParaRPr lang="en-GB" sz="2800" dirty="0"/>
          </a:p>
        </p:txBody>
      </p:sp>
      <p:sp>
        <p:nvSpPr>
          <p:cNvPr id="5" name="Rectangle 4"/>
          <p:cNvSpPr/>
          <p:nvPr/>
        </p:nvSpPr>
        <p:spPr>
          <a:xfrm>
            <a:off x="1442849" y="281285"/>
            <a:ext cx="887768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Methods of primary research </a:t>
            </a:r>
          </a:p>
        </p:txBody>
      </p:sp>
      <p:pic>
        <p:nvPicPr>
          <p:cNvPr id="6" name="Picture 5"/>
          <p:cNvPicPr>
            <a:picLocks noChangeAspect="1"/>
          </p:cNvPicPr>
          <p:nvPr/>
        </p:nvPicPr>
        <p:blipFill>
          <a:blip r:embed="rId2"/>
          <a:stretch>
            <a:fillRect/>
          </a:stretch>
        </p:blipFill>
        <p:spPr>
          <a:xfrm>
            <a:off x="6772275" y="4377747"/>
            <a:ext cx="2619375" cy="1743075"/>
          </a:xfrm>
          <a:prstGeom prst="rect">
            <a:avLst/>
          </a:prstGeom>
        </p:spPr>
      </p:pic>
      <p:pic>
        <p:nvPicPr>
          <p:cNvPr id="8" name="Picture 7"/>
          <p:cNvPicPr>
            <a:picLocks noChangeAspect="1"/>
          </p:cNvPicPr>
          <p:nvPr/>
        </p:nvPicPr>
        <p:blipFill>
          <a:blip r:embed="rId3"/>
          <a:stretch>
            <a:fillRect/>
          </a:stretch>
        </p:blipFill>
        <p:spPr>
          <a:xfrm>
            <a:off x="2176463" y="4368222"/>
            <a:ext cx="2609850" cy="1752600"/>
          </a:xfrm>
          <a:prstGeom prst="rect">
            <a:avLst/>
          </a:prstGeom>
        </p:spPr>
      </p:pic>
    </p:spTree>
    <p:extLst>
      <p:ext uri="{BB962C8B-B14F-4D97-AF65-F5344CB8AC3E}">
        <p14:creationId xmlns:p14="http://schemas.microsoft.com/office/powerpoint/2010/main" val="1081688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5825" y="671513"/>
            <a:ext cx="10186988" cy="5693866"/>
          </a:xfrm>
          <a:prstGeom prst="rect">
            <a:avLst/>
          </a:prstGeom>
        </p:spPr>
        <p:txBody>
          <a:bodyPr wrap="square">
            <a:spAutoFit/>
          </a:bodyPr>
          <a:lstStyle/>
          <a:p>
            <a:endParaRPr lang="en-GB" sz="2800" b="1" dirty="0"/>
          </a:p>
          <a:p>
            <a:r>
              <a:rPr lang="en-GB" sz="2800" b="1" dirty="0"/>
              <a:t>Test marketing </a:t>
            </a:r>
          </a:p>
          <a:p>
            <a:endParaRPr lang="en-GB" sz="2800" dirty="0"/>
          </a:p>
          <a:p>
            <a:r>
              <a:rPr lang="en-GB" sz="2800" dirty="0"/>
              <a:t>This is often used after a product has moved through development stages and is nearly ready for launch. </a:t>
            </a:r>
          </a:p>
          <a:p>
            <a:endParaRPr lang="en-GB" sz="2800" dirty="0"/>
          </a:p>
          <a:p>
            <a:endParaRPr lang="en-GB" sz="2800" dirty="0"/>
          </a:p>
          <a:p>
            <a:r>
              <a:rPr lang="en-GB" sz="2800" dirty="0"/>
              <a:t>This is a trial release of the product in a restricted area, designed to gather customer responses. Once responses have been gathered, changes based on these responses may be made to the product before the final launch. Test marketing is one of the best ways of finding out if potential customers like the product, and is often used by the film industry. </a:t>
            </a:r>
          </a:p>
        </p:txBody>
      </p:sp>
      <p:sp>
        <p:nvSpPr>
          <p:cNvPr id="5" name="Rectangle 4"/>
          <p:cNvSpPr/>
          <p:nvPr/>
        </p:nvSpPr>
        <p:spPr>
          <a:xfrm>
            <a:off x="1411122" y="209848"/>
            <a:ext cx="870776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Methods of primary research </a:t>
            </a:r>
          </a:p>
        </p:txBody>
      </p:sp>
      <p:pic>
        <p:nvPicPr>
          <p:cNvPr id="6" name="Picture 5"/>
          <p:cNvPicPr>
            <a:picLocks noChangeAspect="1"/>
          </p:cNvPicPr>
          <p:nvPr/>
        </p:nvPicPr>
        <p:blipFill>
          <a:blip r:embed="rId2"/>
          <a:stretch>
            <a:fillRect/>
          </a:stretch>
        </p:blipFill>
        <p:spPr>
          <a:xfrm>
            <a:off x="7186613" y="2446799"/>
            <a:ext cx="1690686" cy="1125075"/>
          </a:xfrm>
          <a:prstGeom prst="rect">
            <a:avLst/>
          </a:prstGeom>
        </p:spPr>
      </p:pic>
    </p:spTree>
    <p:extLst>
      <p:ext uri="{BB962C8B-B14F-4D97-AF65-F5344CB8AC3E}">
        <p14:creationId xmlns:p14="http://schemas.microsoft.com/office/powerpoint/2010/main" val="234452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1" y="1194793"/>
            <a:ext cx="9058275" cy="4832092"/>
          </a:xfrm>
          <a:prstGeom prst="rect">
            <a:avLst/>
          </a:prstGeom>
        </p:spPr>
        <p:txBody>
          <a:bodyPr wrap="square">
            <a:spAutoFit/>
          </a:bodyPr>
          <a:lstStyle/>
          <a:p>
            <a:r>
              <a:rPr lang="en-GB" sz="2800" dirty="0"/>
              <a:t>Secondary research involves the use of previously collected information. </a:t>
            </a:r>
          </a:p>
          <a:p>
            <a:endParaRPr lang="en-GB" sz="2800" dirty="0"/>
          </a:p>
          <a:p>
            <a:r>
              <a:rPr lang="en-GB" sz="2800" dirty="0"/>
              <a:t>So with secondary (or desk) research, the information used has not been gathered specifically for the business, but is instead adapted for its use. </a:t>
            </a:r>
          </a:p>
          <a:p>
            <a:endParaRPr lang="en-GB" sz="2800" dirty="0"/>
          </a:p>
          <a:p>
            <a:endParaRPr lang="en-GB" sz="2800" dirty="0"/>
          </a:p>
          <a:p>
            <a:endParaRPr lang="en-GB" sz="2800" dirty="0"/>
          </a:p>
          <a:p>
            <a:r>
              <a:rPr lang="en-GB" sz="2800" dirty="0"/>
              <a:t>Secondary research data is often more easily available and accessible at a lower cost than primary research.</a:t>
            </a:r>
          </a:p>
        </p:txBody>
      </p:sp>
      <p:sp>
        <p:nvSpPr>
          <p:cNvPr id="5" name="Rectangle 4"/>
          <p:cNvSpPr/>
          <p:nvPr/>
        </p:nvSpPr>
        <p:spPr>
          <a:xfrm>
            <a:off x="2850968" y="324148"/>
            <a:ext cx="594714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Secondary research </a:t>
            </a:r>
          </a:p>
        </p:txBody>
      </p:sp>
      <p:pic>
        <p:nvPicPr>
          <p:cNvPr id="6" name="Picture 5"/>
          <p:cNvPicPr>
            <a:picLocks noChangeAspect="1"/>
          </p:cNvPicPr>
          <p:nvPr/>
        </p:nvPicPr>
        <p:blipFill>
          <a:blip r:embed="rId2"/>
          <a:stretch>
            <a:fillRect/>
          </a:stretch>
        </p:blipFill>
        <p:spPr>
          <a:xfrm>
            <a:off x="6162675" y="3400425"/>
            <a:ext cx="2781300" cy="1371600"/>
          </a:xfrm>
          <a:prstGeom prst="rect">
            <a:avLst/>
          </a:prstGeom>
        </p:spPr>
      </p:pic>
    </p:spTree>
    <p:extLst>
      <p:ext uri="{BB962C8B-B14F-4D97-AF65-F5344CB8AC3E}">
        <p14:creationId xmlns:p14="http://schemas.microsoft.com/office/powerpoint/2010/main" val="320013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1904" y="1361777"/>
            <a:ext cx="9944100" cy="3600986"/>
          </a:xfrm>
          <a:prstGeom prst="rect">
            <a:avLst/>
          </a:prstGeom>
        </p:spPr>
        <p:txBody>
          <a:bodyPr wrap="square">
            <a:spAutoFit/>
          </a:bodyPr>
          <a:lstStyle/>
          <a:p>
            <a:endParaRPr lang="en-GB" dirty="0"/>
          </a:p>
          <a:p>
            <a:r>
              <a:rPr lang="en-GB" sz="3200" b="1" dirty="0"/>
              <a:t>Official publications </a:t>
            </a:r>
          </a:p>
          <a:p>
            <a:endParaRPr lang="en-GB" sz="3200" dirty="0"/>
          </a:p>
          <a:p>
            <a:r>
              <a:rPr lang="en-GB" sz="3200" dirty="0"/>
              <a:t>Traditional methods of desk research have involved using official publications. The most popular for desk research are census reports and social trends surveys; this information is available online. </a:t>
            </a:r>
          </a:p>
          <a:p>
            <a:endParaRPr lang="en-GB" dirty="0"/>
          </a:p>
        </p:txBody>
      </p:sp>
      <p:sp>
        <p:nvSpPr>
          <p:cNvPr id="5" name="Rectangle 4"/>
          <p:cNvSpPr/>
          <p:nvPr/>
        </p:nvSpPr>
        <p:spPr>
          <a:xfrm>
            <a:off x="1261904" y="438447"/>
            <a:ext cx="938244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Methods of secondary research </a:t>
            </a:r>
          </a:p>
        </p:txBody>
      </p:sp>
      <p:pic>
        <p:nvPicPr>
          <p:cNvPr id="6" name="Picture 5"/>
          <p:cNvPicPr>
            <a:picLocks noChangeAspect="1"/>
          </p:cNvPicPr>
          <p:nvPr/>
        </p:nvPicPr>
        <p:blipFill>
          <a:blip r:embed="rId2"/>
          <a:stretch>
            <a:fillRect/>
          </a:stretch>
        </p:blipFill>
        <p:spPr>
          <a:xfrm>
            <a:off x="6910387" y="4433887"/>
            <a:ext cx="2514600" cy="1819275"/>
          </a:xfrm>
          <a:prstGeom prst="rect">
            <a:avLst/>
          </a:prstGeom>
        </p:spPr>
      </p:pic>
    </p:spTree>
    <p:extLst>
      <p:ext uri="{BB962C8B-B14F-4D97-AF65-F5344CB8AC3E}">
        <p14:creationId xmlns:p14="http://schemas.microsoft.com/office/powerpoint/2010/main" val="4183114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5900" y="994629"/>
            <a:ext cx="8743950" cy="4401205"/>
          </a:xfrm>
          <a:prstGeom prst="rect">
            <a:avLst/>
          </a:prstGeom>
        </p:spPr>
        <p:txBody>
          <a:bodyPr wrap="square">
            <a:spAutoFit/>
          </a:bodyPr>
          <a:lstStyle/>
          <a:p>
            <a:endParaRPr lang="en-GB" sz="2800" b="1" dirty="0"/>
          </a:p>
          <a:p>
            <a:r>
              <a:rPr lang="en-GB" sz="2800" b="1" dirty="0"/>
              <a:t>Industry magazines </a:t>
            </a:r>
          </a:p>
          <a:p>
            <a:endParaRPr lang="en-GB" sz="2800" dirty="0"/>
          </a:p>
          <a:p>
            <a:r>
              <a:rPr lang="en-GB" sz="2800" dirty="0"/>
              <a:t>Many industries produce their own ‘industry magazine’, which provides a wealth of information on specific retail and product areas.</a:t>
            </a:r>
          </a:p>
          <a:p>
            <a:endParaRPr lang="en-GB" sz="2800" dirty="0"/>
          </a:p>
          <a:p>
            <a:r>
              <a:rPr lang="en-GB" sz="2800" dirty="0"/>
              <a:t> One of the best known examples </a:t>
            </a:r>
          </a:p>
          <a:p>
            <a:r>
              <a:rPr lang="en-GB" sz="2800" dirty="0"/>
              <a:t>is The Grocer, a ‘must-read’ for </a:t>
            </a:r>
          </a:p>
          <a:p>
            <a:r>
              <a:rPr lang="en-GB" sz="2800" dirty="0"/>
              <a:t>all food retail marketing professionals. </a:t>
            </a:r>
          </a:p>
        </p:txBody>
      </p:sp>
      <p:pic>
        <p:nvPicPr>
          <p:cNvPr id="5" name="Picture 4"/>
          <p:cNvPicPr>
            <a:picLocks noChangeAspect="1"/>
          </p:cNvPicPr>
          <p:nvPr/>
        </p:nvPicPr>
        <p:blipFill>
          <a:blip r:embed="rId2"/>
          <a:stretch>
            <a:fillRect/>
          </a:stretch>
        </p:blipFill>
        <p:spPr>
          <a:xfrm>
            <a:off x="1687443" y="634147"/>
            <a:ext cx="8931414" cy="646232"/>
          </a:xfrm>
          <a:prstGeom prst="rect">
            <a:avLst/>
          </a:prstGeom>
        </p:spPr>
      </p:pic>
      <p:pic>
        <p:nvPicPr>
          <p:cNvPr id="7" name="Picture 6"/>
          <p:cNvPicPr>
            <a:picLocks noChangeAspect="1"/>
          </p:cNvPicPr>
          <p:nvPr/>
        </p:nvPicPr>
        <p:blipFill>
          <a:blip r:embed="rId3"/>
          <a:stretch>
            <a:fillRect/>
          </a:stretch>
        </p:blipFill>
        <p:spPr>
          <a:xfrm>
            <a:off x="7815263" y="3502455"/>
            <a:ext cx="3085341" cy="2798333"/>
          </a:xfrm>
          <a:prstGeom prst="rect">
            <a:avLst/>
          </a:prstGeom>
        </p:spPr>
      </p:pic>
    </p:spTree>
    <p:extLst>
      <p:ext uri="{BB962C8B-B14F-4D97-AF65-F5344CB8AC3E}">
        <p14:creationId xmlns:p14="http://schemas.microsoft.com/office/powerpoint/2010/main" val="286693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5369" y="1447503"/>
            <a:ext cx="10256044" cy="3970318"/>
          </a:xfrm>
          <a:prstGeom prst="rect">
            <a:avLst/>
          </a:prstGeom>
        </p:spPr>
        <p:txBody>
          <a:bodyPr wrap="square">
            <a:spAutoFit/>
          </a:bodyPr>
          <a:lstStyle/>
          <a:p>
            <a:pPr marL="457200" indent="-457200">
              <a:buFont typeface="Arial" panose="020B0604020202020204" pitchFamily="34" charset="0"/>
              <a:buChar char="•"/>
            </a:pPr>
            <a:r>
              <a:rPr lang="en-GB" sz="2800" dirty="0"/>
              <a:t>Explain quantitative research, qualitative research and sampling methods. </a:t>
            </a:r>
          </a:p>
          <a:p>
            <a:pPr marL="457200" indent="-457200">
              <a:buFont typeface="Arial" panose="020B0604020202020204" pitchFamily="34" charset="0"/>
              <a:buChar char="•"/>
            </a:pPr>
            <a:r>
              <a:rPr lang="en-GB" sz="2800" dirty="0"/>
              <a:t>Show a YouTube video on observation, market research.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Analyse and evaluate the market research methods by completing a written task.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Discuss your findings with the class. </a:t>
            </a:r>
          </a:p>
          <a:p>
            <a:pPr marL="457200" indent="-457200">
              <a:buFont typeface="Arial" panose="020B0604020202020204" pitchFamily="34" charset="0"/>
              <a:buChar char="•"/>
            </a:pPr>
            <a:r>
              <a:rPr lang="en-GB" sz="2800" dirty="0"/>
              <a:t>Recap the aims and objectives for the session. </a:t>
            </a:r>
          </a:p>
        </p:txBody>
      </p:sp>
      <p:sp>
        <p:nvSpPr>
          <p:cNvPr id="5" name="Rectangle 4"/>
          <p:cNvSpPr/>
          <p:nvPr/>
        </p:nvSpPr>
        <p:spPr>
          <a:xfrm>
            <a:off x="2783481" y="295573"/>
            <a:ext cx="608211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Aims and objectives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Picture 5"/>
          <p:cNvPicPr>
            <a:picLocks noChangeAspect="1"/>
          </p:cNvPicPr>
          <p:nvPr/>
        </p:nvPicPr>
        <p:blipFill>
          <a:blip r:embed="rId2"/>
          <a:stretch>
            <a:fillRect/>
          </a:stretch>
        </p:blipFill>
        <p:spPr>
          <a:xfrm>
            <a:off x="8522303" y="4086226"/>
            <a:ext cx="2907697" cy="2076926"/>
          </a:xfrm>
          <a:prstGeom prst="rect">
            <a:avLst/>
          </a:prstGeom>
        </p:spPr>
      </p:pic>
    </p:spTree>
    <p:extLst>
      <p:ext uri="{BB962C8B-B14F-4D97-AF65-F5344CB8AC3E}">
        <p14:creationId xmlns:p14="http://schemas.microsoft.com/office/powerpoint/2010/main" val="3990874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4820" y="1000124"/>
            <a:ext cx="9401175" cy="5262979"/>
          </a:xfrm>
          <a:prstGeom prst="rect">
            <a:avLst/>
          </a:prstGeom>
        </p:spPr>
        <p:txBody>
          <a:bodyPr wrap="square">
            <a:spAutoFit/>
          </a:bodyPr>
          <a:lstStyle/>
          <a:p>
            <a:endParaRPr lang="en-GB" sz="2800" b="1" dirty="0"/>
          </a:p>
          <a:p>
            <a:r>
              <a:rPr lang="en-GB" sz="2800" b="1" dirty="0"/>
              <a:t>Yellow Pages </a:t>
            </a:r>
          </a:p>
          <a:p>
            <a:endParaRPr lang="en-GB" sz="2800" dirty="0"/>
          </a:p>
          <a:p>
            <a:r>
              <a:rPr lang="en-GB" sz="2800" dirty="0"/>
              <a:t>This business telephone listing gives basic details of businesses operating in different market sectors. </a:t>
            </a:r>
          </a:p>
          <a:p>
            <a:endParaRPr lang="en-GB" sz="2800" dirty="0"/>
          </a:p>
          <a:p>
            <a:endParaRPr lang="en-GB" sz="2800" dirty="0"/>
          </a:p>
          <a:p>
            <a:r>
              <a:rPr lang="en-GB" sz="2800" b="1" dirty="0"/>
              <a:t>For example : </a:t>
            </a:r>
          </a:p>
          <a:p>
            <a:endParaRPr lang="en-GB" sz="2800" b="1" dirty="0"/>
          </a:p>
          <a:p>
            <a:r>
              <a:rPr lang="en-GB" sz="2800" dirty="0"/>
              <a:t>If you are considering setting up as a local dog grooming service, first check Yellow Pages to see how many others do the same. </a:t>
            </a:r>
          </a:p>
        </p:txBody>
      </p:sp>
      <p:pic>
        <p:nvPicPr>
          <p:cNvPr id="5" name="Picture 4"/>
          <p:cNvPicPr>
            <a:picLocks noChangeAspect="1"/>
          </p:cNvPicPr>
          <p:nvPr/>
        </p:nvPicPr>
        <p:blipFill>
          <a:blip r:embed="rId2"/>
          <a:stretch>
            <a:fillRect/>
          </a:stretch>
        </p:blipFill>
        <p:spPr>
          <a:xfrm>
            <a:off x="1644581" y="548421"/>
            <a:ext cx="8931414" cy="646232"/>
          </a:xfrm>
          <a:prstGeom prst="rect">
            <a:avLst/>
          </a:prstGeom>
        </p:spPr>
      </p:pic>
      <p:pic>
        <p:nvPicPr>
          <p:cNvPr id="6" name="Picture 5"/>
          <p:cNvPicPr>
            <a:picLocks noChangeAspect="1"/>
          </p:cNvPicPr>
          <p:nvPr/>
        </p:nvPicPr>
        <p:blipFill>
          <a:blip r:embed="rId3"/>
          <a:stretch>
            <a:fillRect/>
          </a:stretch>
        </p:blipFill>
        <p:spPr>
          <a:xfrm>
            <a:off x="7686674" y="3192061"/>
            <a:ext cx="2124075" cy="1408354"/>
          </a:xfrm>
          <a:prstGeom prst="rect">
            <a:avLst/>
          </a:prstGeom>
        </p:spPr>
      </p:pic>
    </p:spTree>
    <p:extLst>
      <p:ext uri="{BB962C8B-B14F-4D97-AF65-F5344CB8AC3E}">
        <p14:creationId xmlns:p14="http://schemas.microsoft.com/office/powerpoint/2010/main" val="1738490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9667" y="914400"/>
            <a:ext cx="9529763" cy="5970865"/>
          </a:xfrm>
          <a:prstGeom prst="rect">
            <a:avLst/>
          </a:prstGeom>
        </p:spPr>
        <p:txBody>
          <a:bodyPr wrap="square">
            <a:spAutoFit/>
          </a:bodyPr>
          <a:lstStyle/>
          <a:p>
            <a:endParaRPr lang="en-GB" sz="2800" b="1" dirty="0"/>
          </a:p>
          <a:p>
            <a:r>
              <a:rPr lang="en-GB" sz="2800" b="1" dirty="0"/>
              <a:t>Internal information</a:t>
            </a:r>
          </a:p>
          <a:p>
            <a:endParaRPr lang="en-GB" sz="2800" dirty="0"/>
          </a:p>
          <a:p>
            <a:r>
              <a:rPr lang="en-GB" sz="2800" dirty="0"/>
              <a:t>The use of a business’s internal information, such as sales and customer data figures has boomed as a source of useful data over the last two decades. </a:t>
            </a:r>
          </a:p>
          <a:p>
            <a:endParaRPr lang="en-GB" sz="2800" dirty="0"/>
          </a:p>
          <a:p>
            <a:endParaRPr lang="en-GB" sz="2800" dirty="0"/>
          </a:p>
          <a:p>
            <a:endParaRPr lang="en-GB" sz="2800" dirty="0"/>
          </a:p>
          <a:p>
            <a:r>
              <a:rPr lang="en-GB" sz="2800" dirty="0"/>
              <a:t>Database profiles are used more and more, and data can be gathered by the use of loyalty cards. Using the database created, retailers are able to build up detailed profiles of their customers and their spending habits. </a:t>
            </a:r>
          </a:p>
          <a:p>
            <a:endParaRPr lang="en-GB" dirty="0"/>
          </a:p>
        </p:txBody>
      </p:sp>
      <p:pic>
        <p:nvPicPr>
          <p:cNvPr id="5" name="Picture 4"/>
          <p:cNvPicPr>
            <a:picLocks noChangeAspect="1"/>
          </p:cNvPicPr>
          <p:nvPr/>
        </p:nvPicPr>
        <p:blipFill>
          <a:blip r:embed="rId2"/>
          <a:stretch>
            <a:fillRect/>
          </a:stretch>
        </p:blipFill>
        <p:spPr>
          <a:xfrm>
            <a:off x="1458842" y="591284"/>
            <a:ext cx="8931414" cy="646232"/>
          </a:xfrm>
          <a:prstGeom prst="rect">
            <a:avLst/>
          </a:prstGeom>
        </p:spPr>
      </p:pic>
      <p:pic>
        <p:nvPicPr>
          <p:cNvPr id="6" name="Picture 5"/>
          <p:cNvPicPr>
            <a:picLocks noChangeAspect="1"/>
          </p:cNvPicPr>
          <p:nvPr/>
        </p:nvPicPr>
        <p:blipFill>
          <a:blip r:embed="rId3"/>
          <a:stretch>
            <a:fillRect/>
          </a:stretch>
        </p:blipFill>
        <p:spPr>
          <a:xfrm>
            <a:off x="6172201" y="3272594"/>
            <a:ext cx="2057399" cy="1351793"/>
          </a:xfrm>
          <a:prstGeom prst="rect">
            <a:avLst/>
          </a:prstGeom>
        </p:spPr>
      </p:pic>
    </p:spTree>
    <p:extLst>
      <p:ext uri="{BB962C8B-B14F-4D97-AF65-F5344CB8AC3E}">
        <p14:creationId xmlns:p14="http://schemas.microsoft.com/office/powerpoint/2010/main" val="3663700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6737" y="1298914"/>
            <a:ext cx="9215438" cy="5262979"/>
          </a:xfrm>
          <a:prstGeom prst="rect">
            <a:avLst/>
          </a:prstGeom>
        </p:spPr>
        <p:txBody>
          <a:bodyPr wrap="square">
            <a:spAutoFit/>
          </a:bodyPr>
          <a:lstStyle/>
          <a:p>
            <a:r>
              <a:rPr lang="en-GB" sz="2800" b="1" dirty="0"/>
              <a:t>Online desk research </a:t>
            </a:r>
          </a:p>
          <a:p>
            <a:endParaRPr lang="en-GB" sz="2800" dirty="0"/>
          </a:p>
          <a:p>
            <a:r>
              <a:rPr lang="en-GB" sz="2800" dirty="0"/>
              <a:t>This offers a huge range of potential information. There is an incredible amount of data available online, on the internet, but of course sorting out what is useful from the rest can be difficult. </a:t>
            </a:r>
          </a:p>
          <a:p>
            <a:endParaRPr lang="en-GB" sz="2800" dirty="0"/>
          </a:p>
          <a:p>
            <a:r>
              <a:rPr lang="en-GB" sz="2800" dirty="0"/>
              <a:t>Competent IT businesses can </a:t>
            </a:r>
          </a:p>
          <a:p>
            <a:r>
              <a:rPr lang="en-GB" sz="2800" dirty="0"/>
              <a:t>gather user and customer profiles, </a:t>
            </a:r>
          </a:p>
          <a:p>
            <a:r>
              <a:rPr lang="en-GB" sz="2800" dirty="0"/>
              <a:t>by the process of registration and </a:t>
            </a:r>
          </a:p>
          <a:p>
            <a:r>
              <a:rPr lang="en-GB" sz="2800" dirty="0"/>
              <a:t>customer comments on websites. For start-ups, simple Google searches often provide relevant data.</a:t>
            </a:r>
          </a:p>
        </p:txBody>
      </p:sp>
      <p:pic>
        <p:nvPicPr>
          <p:cNvPr id="5" name="Picture 4"/>
          <p:cNvPicPr>
            <a:picLocks noChangeAspect="1"/>
          </p:cNvPicPr>
          <p:nvPr/>
        </p:nvPicPr>
        <p:blipFill>
          <a:blip r:embed="rId2"/>
          <a:stretch>
            <a:fillRect/>
          </a:stretch>
        </p:blipFill>
        <p:spPr>
          <a:xfrm>
            <a:off x="1570761" y="476984"/>
            <a:ext cx="8931414" cy="646232"/>
          </a:xfrm>
          <a:prstGeom prst="rect">
            <a:avLst/>
          </a:prstGeom>
        </p:spPr>
      </p:pic>
      <p:pic>
        <p:nvPicPr>
          <p:cNvPr id="6" name="Picture 5"/>
          <p:cNvPicPr>
            <a:picLocks noChangeAspect="1"/>
          </p:cNvPicPr>
          <p:nvPr/>
        </p:nvPicPr>
        <p:blipFill>
          <a:blip r:embed="rId3"/>
          <a:stretch>
            <a:fillRect/>
          </a:stretch>
        </p:blipFill>
        <p:spPr>
          <a:xfrm>
            <a:off x="7460387" y="3814763"/>
            <a:ext cx="1897926" cy="1533524"/>
          </a:xfrm>
          <a:prstGeom prst="rect">
            <a:avLst/>
          </a:prstGeom>
        </p:spPr>
      </p:pic>
    </p:spTree>
    <p:extLst>
      <p:ext uri="{BB962C8B-B14F-4D97-AF65-F5344CB8AC3E}">
        <p14:creationId xmlns:p14="http://schemas.microsoft.com/office/powerpoint/2010/main" val="1137242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4853" y="309860"/>
            <a:ext cx="453367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p>
        </p:txBody>
      </p:sp>
      <p:sp>
        <p:nvSpPr>
          <p:cNvPr id="5" name="Rectangle 4"/>
          <p:cNvSpPr/>
          <p:nvPr/>
        </p:nvSpPr>
        <p:spPr>
          <a:xfrm>
            <a:off x="2376956" y="1672709"/>
            <a:ext cx="7602209" cy="523220"/>
          </a:xfrm>
          <a:prstGeom prst="rect">
            <a:avLst/>
          </a:prstGeom>
        </p:spPr>
        <p:txBody>
          <a:bodyPr wrap="none">
            <a:spAutoFit/>
          </a:bodyPr>
          <a:lstStyle/>
          <a:p>
            <a:r>
              <a:rPr lang="en-GB" sz="2800" dirty="0"/>
              <a:t>https://www.youtube.com/watch?v=kX4KQ3h7o0s</a:t>
            </a:r>
          </a:p>
        </p:txBody>
      </p:sp>
      <p:pic>
        <p:nvPicPr>
          <p:cNvPr id="6" name="Picture 5"/>
          <p:cNvPicPr>
            <a:picLocks noChangeAspect="1"/>
          </p:cNvPicPr>
          <p:nvPr/>
        </p:nvPicPr>
        <p:blipFill>
          <a:blip r:embed="rId2"/>
          <a:stretch>
            <a:fillRect/>
          </a:stretch>
        </p:blipFill>
        <p:spPr>
          <a:xfrm>
            <a:off x="3273858" y="2514602"/>
            <a:ext cx="5521271" cy="3429000"/>
          </a:xfrm>
          <a:prstGeom prst="rect">
            <a:avLst/>
          </a:prstGeom>
        </p:spPr>
      </p:pic>
    </p:spTree>
    <p:extLst>
      <p:ext uri="{BB962C8B-B14F-4D97-AF65-F5344CB8AC3E}">
        <p14:creationId xmlns:p14="http://schemas.microsoft.com/office/powerpoint/2010/main" val="4144362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0187" y="1347490"/>
            <a:ext cx="8958261" cy="4401205"/>
          </a:xfrm>
          <a:prstGeom prst="rect">
            <a:avLst/>
          </a:prstGeom>
        </p:spPr>
        <p:txBody>
          <a:bodyPr wrap="square">
            <a:spAutoFit/>
          </a:bodyPr>
          <a:lstStyle/>
          <a:p>
            <a:r>
              <a:rPr lang="en-GB" sz="2800" b="1" u="sng" dirty="0"/>
              <a:t>Task:</a:t>
            </a:r>
          </a:p>
          <a:p>
            <a:endParaRPr lang="en-GB" sz="2800" dirty="0"/>
          </a:p>
          <a:p>
            <a:r>
              <a:rPr lang="en-GB" sz="2800" dirty="0"/>
              <a:t>Your task is to discuss a : </a:t>
            </a:r>
          </a:p>
          <a:p>
            <a:endParaRPr lang="en-GB" sz="2800" dirty="0"/>
          </a:p>
          <a:p>
            <a:r>
              <a:rPr lang="en-GB" sz="2800" dirty="0"/>
              <a:t>Primary and secondary research case study.</a:t>
            </a:r>
          </a:p>
          <a:p>
            <a:endParaRPr lang="en-GB" sz="2800" dirty="0"/>
          </a:p>
          <a:p>
            <a:endParaRPr lang="en-GB" sz="2800" dirty="0"/>
          </a:p>
          <a:p>
            <a:endParaRPr lang="en-GB" sz="2800" dirty="0"/>
          </a:p>
          <a:p>
            <a:endParaRPr lang="en-GB" sz="2800" dirty="0"/>
          </a:p>
          <a:p>
            <a:r>
              <a:rPr lang="en-GB" sz="2800" b="1" dirty="0"/>
              <a:t>Time : 15 mins. </a:t>
            </a:r>
          </a:p>
        </p:txBody>
      </p:sp>
      <p:sp>
        <p:nvSpPr>
          <p:cNvPr id="7" name="Rectangle 6"/>
          <p:cNvSpPr/>
          <p:nvPr/>
        </p:nvSpPr>
        <p:spPr>
          <a:xfrm>
            <a:off x="3963434" y="424160"/>
            <a:ext cx="303640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8" name="Picture 7"/>
          <p:cNvPicPr>
            <a:picLocks noChangeAspect="1"/>
          </p:cNvPicPr>
          <p:nvPr/>
        </p:nvPicPr>
        <p:blipFill>
          <a:blip r:embed="rId2"/>
          <a:stretch>
            <a:fillRect/>
          </a:stretch>
        </p:blipFill>
        <p:spPr>
          <a:xfrm>
            <a:off x="7458074" y="3815636"/>
            <a:ext cx="3000374" cy="2247384"/>
          </a:xfrm>
          <a:prstGeom prst="rect">
            <a:avLst/>
          </a:prstGeom>
        </p:spPr>
      </p:pic>
    </p:spTree>
    <p:extLst>
      <p:ext uri="{BB962C8B-B14F-4D97-AF65-F5344CB8AC3E}">
        <p14:creationId xmlns:p14="http://schemas.microsoft.com/office/powerpoint/2010/main" val="614727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6375" y="1280517"/>
            <a:ext cx="8239125" cy="4401205"/>
          </a:xfrm>
          <a:prstGeom prst="rect">
            <a:avLst/>
          </a:prstGeom>
        </p:spPr>
        <p:txBody>
          <a:bodyPr wrap="square">
            <a:spAutoFit/>
          </a:bodyPr>
          <a:lstStyle/>
          <a:p>
            <a:r>
              <a:rPr lang="en-GB" sz="2800" b="1" u="sng" dirty="0"/>
              <a:t>Task: </a:t>
            </a:r>
          </a:p>
          <a:p>
            <a:endParaRPr lang="en-GB" sz="2800" dirty="0"/>
          </a:p>
          <a:p>
            <a:r>
              <a:rPr lang="en-GB" sz="2800" dirty="0"/>
              <a:t>Primary and secondary research card game. </a:t>
            </a:r>
          </a:p>
          <a:p>
            <a:endParaRPr lang="en-GB" sz="2800" dirty="0"/>
          </a:p>
          <a:p>
            <a:endParaRPr lang="en-GB" sz="2800" dirty="0"/>
          </a:p>
          <a:p>
            <a:r>
              <a:rPr lang="en-GB" sz="2800" dirty="0"/>
              <a:t>Match the correct definitions.</a:t>
            </a:r>
          </a:p>
          <a:p>
            <a:endParaRPr lang="en-GB" sz="2800" dirty="0"/>
          </a:p>
          <a:p>
            <a:endParaRPr lang="en-GB" sz="2800" dirty="0"/>
          </a:p>
          <a:p>
            <a:endParaRPr lang="en-GB" sz="2800" dirty="0"/>
          </a:p>
          <a:p>
            <a:r>
              <a:rPr lang="en-GB" sz="2800" b="1" dirty="0"/>
              <a:t>Time : 10 mins and Group discussion 5 mins </a:t>
            </a:r>
          </a:p>
        </p:txBody>
      </p:sp>
      <p:sp>
        <p:nvSpPr>
          <p:cNvPr id="5" name="Rectangle 4"/>
          <p:cNvSpPr/>
          <p:nvPr/>
        </p:nvSpPr>
        <p:spPr>
          <a:xfrm>
            <a:off x="3849135" y="338435"/>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p>
        </p:txBody>
      </p:sp>
      <p:pic>
        <p:nvPicPr>
          <p:cNvPr id="6" name="Picture 5"/>
          <p:cNvPicPr>
            <a:picLocks noChangeAspect="1"/>
          </p:cNvPicPr>
          <p:nvPr/>
        </p:nvPicPr>
        <p:blipFill>
          <a:blip r:embed="rId2"/>
          <a:stretch>
            <a:fillRect/>
          </a:stretch>
        </p:blipFill>
        <p:spPr>
          <a:xfrm>
            <a:off x="7971744" y="2757488"/>
            <a:ext cx="2710543" cy="2371725"/>
          </a:xfrm>
          <a:prstGeom prst="rect">
            <a:avLst/>
          </a:prstGeom>
        </p:spPr>
      </p:pic>
    </p:spTree>
    <p:extLst>
      <p:ext uri="{BB962C8B-B14F-4D97-AF65-F5344CB8AC3E}">
        <p14:creationId xmlns:p14="http://schemas.microsoft.com/office/powerpoint/2010/main" val="918828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3897" y="367010"/>
            <a:ext cx="2581155" cy="590931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BREAK </a:t>
            </a:r>
          </a:p>
          <a:p>
            <a:pPr algn="ct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15 mins </a:t>
            </a:r>
          </a:p>
        </p:txBody>
      </p:sp>
      <p:pic>
        <p:nvPicPr>
          <p:cNvPr id="5" name="Picture 4"/>
          <p:cNvPicPr>
            <a:picLocks noChangeAspect="1"/>
          </p:cNvPicPr>
          <p:nvPr/>
        </p:nvPicPr>
        <p:blipFill>
          <a:blip r:embed="rId2"/>
          <a:stretch>
            <a:fillRect/>
          </a:stretch>
        </p:blipFill>
        <p:spPr>
          <a:xfrm>
            <a:off x="2400300" y="1294399"/>
            <a:ext cx="6505575" cy="4054531"/>
          </a:xfrm>
          <a:prstGeom prst="rect">
            <a:avLst/>
          </a:prstGeom>
        </p:spPr>
      </p:pic>
    </p:spTree>
    <p:extLst>
      <p:ext uri="{BB962C8B-B14F-4D97-AF65-F5344CB8AC3E}">
        <p14:creationId xmlns:p14="http://schemas.microsoft.com/office/powerpoint/2010/main" val="1542100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1093" y="1335972"/>
            <a:ext cx="9244012" cy="4832092"/>
          </a:xfrm>
          <a:prstGeom prst="rect">
            <a:avLst/>
          </a:prstGeom>
        </p:spPr>
        <p:txBody>
          <a:bodyPr wrap="square">
            <a:spAutoFit/>
          </a:bodyPr>
          <a:lstStyle/>
          <a:p>
            <a:r>
              <a:rPr lang="en-GB" sz="2800" dirty="0"/>
              <a:t>Quantitative research aims to gather information based on facts that can be tested. </a:t>
            </a:r>
          </a:p>
          <a:p>
            <a:endParaRPr lang="en-GB" sz="2800" dirty="0"/>
          </a:p>
          <a:p>
            <a:endParaRPr lang="en-GB" sz="2800" dirty="0"/>
          </a:p>
          <a:p>
            <a:endParaRPr lang="en-GB" sz="2800" dirty="0"/>
          </a:p>
          <a:p>
            <a:r>
              <a:rPr lang="en-GB" sz="2800" dirty="0"/>
              <a:t>By asking closed questions that allows the collection of data, quantitative research findings will lead to objective conclusions and hypotheses that can be tested.</a:t>
            </a:r>
          </a:p>
          <a:p>
            <a:endParaRPr lang="en-GB" sz="2800" dirty="0"/>
          </a:p>
          <a:p>
            <a:r>
              <a:rPr lang="en-GB" sz="2800" dirty="0"/>
              <a:t> They are statistically valid. Findings must be in a mathematical form, or they can be interpreted using figures.</a:t>
            </a:r>
          </a:p>
        </p:txBody>
      </p:sp>
      <p:sp>
        <p:nvSpPr>
          <p:cNvPr id="5" name="Rectangle 4"/>
          <p:cNvSpPr/>
          <p:nvPr/>
        </p:nvSpPr>
        <p:spPr>
          <a:xfrm>
            <a:off x="2472522" y="195560"/>
            <a:ext cx="656115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Quantitative research </a:t>
            </a:r>
          </a:p>
        </p:txBody>
      </p:sp>
      <p:pic>
        <p:nvPicPr>
          <p:cNvPr id="6" name="Picture 5"/>
          <p:cNvPicPr>
            <a:picLocks noChangeAspect="1"/>
          </p:cNvPicPr>
          <p:nvPr/>
        </p:nvPicPr>
        <p:blipFill>
          <a:blip r:embed="rId2"/>
          <a:stretch>
            <a:fillRect/>
          </a:stretch>
        </p:blipFill>
        <p:spPr>
          <a:xfrm>
            <a:off x="5753099" y="2106693"/>
            <a:ext cx="3800475" cy="1200150"/>
          </a:xfrm>
          <a:prstGeom prst="rect">
            <a:avLst/>
          </a:prstGeom>
        </p:spPr>
      </p:pic>
    </p:spTree>
    <p:extLst>
      <p:ext uri="{BB962C8B-B14F-4D97-AF65-F5344CB8AC3E}">
        <p14:creationId xmlns:p14="http://schemas.microsoft.com/office/powerpoint/2010/main" val="3613824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4426" y="891005"/>
            <a:ext cx="10015538" cy="5262979"/>
          </a:xfrm>
          <a:prstGeom prst="rect">
            <a:avLst/>
          </a:prstGeom>
        </p:spPr>
        <p:txBody>
          <a:bodyPr wrap="square">
            <a:spAutoFit/>
          </a:bodyPr>
          <a:lstStyle/>
          <a:p>
            <a:endParaRPr lang="en-GB" sz="2800" dirty="0"/>
          </a:p>
          <a:p>
            <a:endParaRPr lang="en-GB" sz="2800" dirty="0"/>
          </a:p>
          <a:p>
            <a:r>
              <a:rPr lang="en-GB" sz="2800" dirty="0"/>
              <a:t>What is the average income of our customers? </a:t>
            </a:r>
          </a:p>
          <a:p>
            <a:r>
              <a:rPr lang="en-GB" sz="2800" dirty="0"/>
              <a:t>What is their weekly spending on food? </a:t>
            </a:r>
          </a:p>
          <a:p>
            <a:r>
              <a:rPr lang="en-GB" sz="2800" dirty="0"/>
              <a:t>How often do they take foreign holidays?</a:t>
            </a:r>
          </a:p>
          <a:p>
            <a:endParaRPr lang="en-GB" sz="2800" dirty="0"/>
          </a:p>
          <a:p>
            <a:r>
              <a:rPr lang="en-GB" sz="2800" dirty="0"/>
              <a:t> </a:t>
            </a:r>
          </a:p>
          <a:p>
            <a:r>
              <a:rPr lang="en-GB" sz="2800" dirty="0"/>
              <a:t>The requirements of this type of market research can be stated in very specific and set terms.</a:t>
            </a:r>
          </a:p>
          <a:p>
            <a:endParaRPr lang="en-GB" sz="2800" dirty="0"/>
          </a:p>
          <a:p>
            <a:r>
              <a:rPr lang="en-GB" sz="2800" dirty="0"/>
              <a:t>This means that quantitative research fails to encourage continuous investigation.</a:t>
            </a:r>
          </a:p>
        </p:txBody>
      </p:sp>
      <p:pic>
        <p:nvPicPr>
          <p:cNvPr id="5" name="Picture 4"/>
          <p:cNvPicPr>
            <a:picLocks noChangeAspect="1"/>
          </p:cNvPicPr>
          <p:nvPr/>
        </p:nvPicPr>
        <p:blipFill>
          <a:blip r:embed="rId2"/>
          <a:stretch>
            <a:fillRect/>
          </a:stretch>
        </p:blipFill>
        <p:spPr>
          <a:xfrm>
            <a:off x="2677401" y="592275"/>
            <a:ext cx="6151397" cy="597460"/>
          </a:xfrm>
          <a:prstGeom prst="rect">
            <a:avLst/>
          </a:prstGeom>
        </p:spPr>
      </p:pic>
      <p:pic>
        <p:nvPicPr>
          <p:cNvPr id="6" name="Picture 5"/>
          <p:cNvPicPr>
            <a:picLocks noChangeAspect="1"/>
          </p:cNvPicPr>
          <p:nvPr/>
        </p:nvPicPr>
        <p:blipFill>
          <a:blip r:embed="rId3"/>
          <a:stretch>
            <a:fillRect/>
          </a:stretch>
        </p:blipFill>
        <p:spPr>
          <a:xfrm>
            <a:off x="8167687" y="1909762"/>
            <a:ext cx="3314700" cy="1381125"/>
          </a:xfrm>
          <a:prstGeom prst="rect">
            <a:avLst/>
          </a:prstGeom>
        </p:spPr>
      </p:pic>
    </p:spTree>
    <p:extLst>
      <p:ext uri="{BB962C8B-B14F-4D97-AF65-F5344CB8AC3E}">
        <p14:creationId xmlns:p14="http://schemas.microsoft.com/office/powerpoint/2010/main" val="1913641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8287" y="1040371"/>
            <a:ext cx="9286875" cy="5262979"/>
          </a:xfrm>
          <a:prstGeom prst="rect">
            <a:avLst/>
          </a:prstGeom>
        </p:spPr>
        <p:txBody>
          <a:bodyPr wrap="square">
            <a:spAutoFit/>
          </a:bodyPr>
          <a:lstStyle/>
          <a:p>
            <a:endParaRPr lang="en-GB" sz="2800" dirty="0"/>
          </a:p>
          <a:p>
            <a:r>
              <a:rPr lang="en-GB" sz="2800" dirty="0"/>
              <a:t>Quantitative research sets a pattern of research with little potential for following up or developing findings.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After carrying out quantitative research, research leaders could be left asking questions like ‘why is this pattern of spending shown?’ </a:t>
            </a:r>
          </a:p>
        </p:txBody>
      </p:sp>
      <p:pic>
        <p:nvPicPr>
          <p:cNvPr id="5" name="Picture 4"/>
          <p:cNvPicPr>
            <a:picLocks noChangeAspect="1"/>
          </p:cNvPicPr>
          <p:nvPr/>
        </p:nvPicPr>
        <p:blipFill>
          <a:blip r:embed="rId2"/>
          <a:stretch>
            <a:fillRect/>
          </a:stretch>
        </p:blipFill>
        <p:spPr>
          <a:xfrm>
            <a:off x="3006014" y="429932"/>
            <a:ext cx="6151397" cy="597460"/>
          </a:xfrm>
          <a:prstGeom prst="rect">
            <a:avLst/>
          </a:prstGeom>
        </p:spPr>
      </p:pic>
      <p:pic>
        <p:nvPicPr>
          <p:cNvPr id="6" name="Picture 5"/>
          <p:cNvPicPr>
            <a:picLocks noChangeAspect="1"/>
          </p:cNvPicPr>
          <p:nvPr/>
        </p:nvPicPr>
        <p:blipFill>
          <a:blip r:embed="rId3"/>
          <a:stretch>
            <a:fillRect/>
          </a:stretch>
        </p:blipFill>
        <p:spPr>
          <a:xfrm>
            <a:off x="7048500" y="2681438"/>
            <a:ext cx="2952750" cy="1524000"/>
          </a:xfrm>
          <a:prstGeom prst="rect">
            <a:avLst/>
          </a:prstGeom>
        </p:spPr>
      </p:pic>
      <p:pic>
        <p:nvPicPr>
          <p:cNvPr id="7" name="Picture 6"/>
          <p:cNvPicPr>
            <a:picLocks noChangeAspect="1"/>
          </p:cNvPicPr>
          <p:nvPr/>
        </p:nvPicPr>
        <p:blipFill>
          <a:blip r:embed="rId4"/>
          <a:stretch>
            <a:fillRect/>
          </a:stretch>
        </p:blipFill>
        <p:spPr>
          <a:xfrm>
            <a:off x="2233613" y="2509837"/>
            <a:ext cx="3124200" cy="1466850"/>
          </a:xfrm>
          <a:prstGeom prst="rect">
            <a:avLst/>
          </a:prstGeom>
        </p:spPr>
      </p:pic>
    </p:spTree>
    <p:extLst>
      <p:ext uri="{BB962C8B-B14F-4D97-AF65-F5344CB8AC3E}">
        <p14:creationId xmlns:p14="http://schemas.microsoft.com/office/powerpoint/2010/main" val="193215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9172" y="338435"/>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p>
        </p:txBody>
      </p:sp>
      <p:sp>
        <p:nvSpPr>
          <p:cNvPr id="5" name="TextBox 4"/>
          <p:cNvSpPr txBox="1"/>
          <p:nvPr/>
        </p:nvSpPr>
        <p:spPr>
          <a:xfrm>
            <a:off x="1700212" y="1261765"/>
            <a:ext cx="6548780" cy="4832092"/>
          </a:xfrm>
          <a:prstGeom prst="rect">
            <a:avLst/>
          </a:prstGeom>
          <a:noFill/>
        </p:spPr>
        <p:txBody>
          <a:bodyPr wrap="none" rtlCol="0">
            <a:spAutoFit/>
          </a:bodyPr>
          <a:lstStyle/>
          <a:p>
            <a:r>
              <a:rPr lang="en-GB" sz="2800" b="1" u="sng" dirty="0"/>
              <a:t>Task: </a:t>
            </a:r>
          </a:p>
          <a:p>
            <a:endParaRPr lang="en-GB" sz="2800" dirty="0"/>
          </a:p>
          <a:p>
            <a:r>
              <a:rPr lang="en-GB" sz="2800" dirty="0"/>
              <a:t>What is market research ?</a:t>
            </a:r>
          </a:p>
          <a:p>
            <a:endParaRPr lang="en-GB" sz="2800" dirty="0"/>
          </a:p>
          <a:p>
            <a:r>
              <a:rPr lang="en-GB" sz="2800" dirty="0"/>
              <a:t>What are the methods of market research ?</a:t>
            </a:r>
          </a:p>
          <a:p>
            <a:endParaRPr lang="en-GB" sz="2800" dirty="0"/>
          </a:p>
          <a:p>
            <a:endParaRPr lang="en-GB" sz="2800" dirty="0"/>
          </a:p>
          <a:p>
            <a:r>
              <a:rPr lang="en-GB" sz="2800" dirty="0"/>
              <a:t>Show me boards. </a:t>
            </a:r>
          </a:p>
          <a:p>
            <a:endParaRPr lang="en-GB" sz="2800" dirty="0"/>
          </a:p>
          <a:p>
            <a:endParaRPr lang="en-GB" sz="2800" b="1" dirty="0"/>
          </a:p>
          <a:p>
            <a:r>
              <a:rPr lang="en-GB" sz="2800" b="1" dirty="0"/>
              <a:t>Time: 5 mins </a:t>
            </a:r>
          </a:p>
        </p:txBody>
      </p:sp>
      <p:pic>
        <p:nvPicPr>
          <p:cNvPr id="6" name="Picture 5"/>
          <p:cNvPicPr>
            <a:picLocks noChangeAspect="1"/>
          </p:cNvPicPr>
          <p:nvPr/>
        </p:nvPicPr>
        <p:blipFill>
          <a:blip r:embed="rId2"/>
          <a:stretch>
            <a:fillRect/>
          </a:stretch>
        </p:blipFill>
        <p:spPr>
          <a:xfrm>
            <a:off x="6608025" y="3817382"/>
            <a:ext cx="3864713" cy="2276475"/>
          </a:xfrm>
          <a:prstGeom prst="rect">
            <a:avLst/>
          </a:prstGeom>
        </p:spPr>
      </p:pic>
    </p:spTree>
    <p:extLst>
      <p:ext uri="{BB962C8B-B14F-4D97-AF65-F5344CB8AC3E}">
        <p14:creationId xmlns:p14="http://schemas.microsoft.com/office/powerpoint/2010/main" val="543391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247477"/>
            <a:ext cx="9772650" cy="4955203"/>
          </a:xfrm>
          <a:prstGeom prst="rect">
            <a:avLst/>
          </a:prstGeom>
        </p:spPr>
        <p:txBody>
          <a:bodyPr wrap="square">
            <a:spAutoFit/>
          </a:bodyPr>
          <a:lstStyle/>
          <a:p>
            <a:r>
              <a:rPr lang="en-GB" sz="2800" b="1" dirty="0"/>
              <a:t>Qualitative research seeks to gather opinions and views.</a:t>
            </a:r>
          </a:p>
          <a:p>
            <a:endParaRPr lang="en-GB" sz="2800" b="1" dirty="0"/>
          </a:p>
          <a:p>
            <a:r>
              <a:rPr lang="en-GB" sz="2800" b="1" dirty="0"/>
              <a:t>For example:</a:t>
            </a:r>
          </a:p>
          <a:p>
            <a:endParaRPr lang="en-GB" sz="2800" dirty="0"/>
          </a:p>
          <a:p>
            <a:pPr marL="457200" indent="-457200">
              <a:buFont typeface="Arial" panose="020B0604020202020204" pitchFamily="34" charset="0"/>
              <a:buChar char="•"/>
            </a:pPr>
            <a:r>
              <a:rPr lang="en-GB" sz="2800" dirty="0"/>
              <a:t>What do you enjoy about buying your coffee from Starbucks?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What makes the shopping experience at Tesco different from that at Sainsbury’s?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Do you find this packaging attractive and attention-grabbing?</a:t>
            </a:r>
          </a:p>
          <a:p>
            <a:endParaRPr lang="en-GB" dirty="0"/>
          </a:p>
          <a:p>
            <a:r>
              <a:rPr lang="en-GB" dirty="0"/>
              <a:t>. </a:t>
            </a:r>
          </a:p>
        </p:txBody>
      </p:sp>
      <p:sp>
        <p:nvSpPr>
          <p:cNvPr id="5" name="Rectangle 4"/>
          <p:cNvSpPr/>
          <p:nvPr/>
        </p:nvSpPr>
        <p:spPr>
          <a:xfrm>
            <a:off x="2661674" y="324147"/>
            <a:ext cx="612513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Qualitative research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Picture 5"/>
          <p:cNvPicPr>
            <a:picLocks noChangeAspect="1"/>
          </p:cNvPicPr>
          <p:nvPr/>
        </p:nvPicPr>
        <p:blipFill>
          <a:blip r:embed="rId2"/>
          <a:stretch>
            <a:fillRect/>
          </a:stretch>
        </p:blipFill>
        <p:spPr>
          <a:xfrm>
            <a:off x="10272713" y="1100138"/>
            <a:ext cx="1285874" cy="1285874"/>
          </a:xfrm>
          <a:prstGeom prst="rect">
            <a:avLst/>
          </a:prstGeom>
        </p:spPr>
      </p:pic>
    </p:spTree>
    <p:extLst>
      <p:ext uri="{BB962C8B-B14F-4D97-AF65-F5344CB8AC3E}">
        <p14:creationId xmlns:p14="http://schemas.microsoft.com/office/powerpoint/2010/main" val="2463805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7288" y="1523136"/>
            <a:ext cx="9944100" cy="4401205"/>
          </a:xfrm>
          <a:prstGeom prst="rect">
            <a:avLst/>
          </a:prstGeom>
        </p:spPr>
        <p:txBody>
          <a:bodyPr wrap="square">
            <a:spAutoFit/>
          </a:bodyPr>
          <a:lstStyle/>
          <a:p>
            <a:r>
              <a:rPr lang="en-GB" sz="2800" dirty="0"/>
              <a:t>By asking this type of question, qualitative research sets out to discover attitudes and motivations of consumers and consumer groups. </a:t>
            </a:r>
          </a:p>
          <a:p>
            <a:endParaRPr lang="en-GB" sz="2800" dirty="0"/>
          </a:p>
          <a:p>
            <a:endParaRPr lang="en-GB" sz="2800" dirty="0"/>
          </a:p>
          <a:p>
            <a:endParaRPr lang="en-GB" sz="2800" dirty="0"/>
          </a:p>
          <a:p>
            <a:endParaRPr lang="en-GB" sz="2800" dirty="0"/>
          </a:p>
          <a:p>
            <a:r>
              <a:rPr lang="en-GB" sz="2800" dirty="0"/>
              <a:t>Focus groups are one of the major methods of gathering qualitative research information. Qualitative research helps gain a more realistic understanding of the world of the consumer. </a:t>
            </a:r>
          </a:p>
        </p:txBody>
      </p:sp>
      <p:pic>
        <p:nvPicPr>
          <p:cNvPr id="5" name="Picture 4"/>
          <p:cNvPicPr>
            <a:picLocks noChangeAspect="1"/>
          </p:cNvPicPr>
          <p:nvPr/>
        </p:nvPicPr>
        <p:blipFill>
          <a:blip r:embed="rId2"/>
          <a:stretch>
            <a:fillRect/>
          </a:stretch>
        </p:blipFill>
        <p:spPr>
          <a:xfrm>
            <a:off x="2879540" y="544232"/>
            <a:ext cx="5718544" cy="597460"/>
          </a:xfrm>
          <a:prstGeom prst="rect">
            <a:avLst/>
          </a:prstGeom>
        </p:spPr>
      </p:pic>
      <p:pic>
        <p:nvPicPr>
          <p:cNvPr id="6" name="Picture 5"/>
          <p:cNvPicPr>
            <a:picLocks noChangeAspect="1"/>
          </p:cNvPicPr>
          <p:nvPr/>
        </p:nvPicPr>
        <p:blipFill>
          <a:blip r:embed="rId3"/>
          <a:stretch>
            <a:fillRect/>
          </a:stretch>
        </p:blipFill>
        <p:spPr>
          <a:xfrm>
            <a:off x="4557712" y="2686050"/>
            <a:ext cx="3076575" cy="1485900"/>
          </a:xfrm>
          <a:prstGeom prst="rect">
            <a:avLst/>
          </a:prstGeom>
        </p:spPr>
      </p:pic>
    </p:spTree>
    <p:extLst>
      <p:ext uri="{BB962C8B-B14F-4D97-AF65-F5344CB8AC3E}">
        <p14:creationId xmlns:p14="http://schemas.microsoft.com/office/powerpoint/2010/main" val="1984494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912" y="1122099"/>
            <a:ext cx="10487025" cy="4832092"/>
          </a:xfrm>
          <a:prstGeom prst="rect">
            <a:avLst/>
          </a:prstGeom>
        </p:spPr>
        <p:txBody>
          <a:bodyPr wrap="square">
            <a:spAutoFit/>
          </a:bodyPr>
          <a:lstStyle/>
          <a:p>
            <a:r>
              <a:rPr lang="en-GB" sz="2800" b="1" dirty="0"/>
              <a:t>People's true feelings can be gauged </a:t>
            </a:r>
          </a:p>
          <a:p>
            <a:endParaRPr lang="en-GB" sz="2800" dirty="0"/>
          </a:p>
          <a:p>
            <a:r>
              <a:rPr lang="en-GB" sz="2800" dirty="0"/>
              <a:t>Because the method gives the researcher the ability to interact with the research subjects, the investigation is not limited to set questions, but can be extended and adapted. </a:t>
            </a:r>
          </a:p>
          <a:p>
            <a:endParaRPr lang="en-GB" sz="2800" dirty="0"/>
          </a:p>
          <a:p>
            <a:r>
              <a:rPr lang="en-GB" sz="2800" dirty="0"/>
              <a:t>Observational research is another useful method of gathering qualitative data. With this method of market research the researcher can gather data on shopper behaviour. Shoppers could be watched making buying decisions, and then interviewed on why they chose one product over a competitor's product.</a:t>
            </a:r>
          </a:p>
        </p:txBody>
      </p:sp>
      <p:pic>
        <p:nvPicPr>
          <p:cNvPr id="5" name="Picture 4"/>
          <p:cNvPicPr>
            <a:picLocks noChangeAspect="1"/>
          </p:cNvPicPr>
          <p:nvPr/>
        </p:nvPicPr>
        <p:blipFill>
          <a:blip r:embed="rId2"/>
          <a:stretch>
            <a:fillRect/>
          </a:stretch>
        </p:blipFill>
        <p:spPr>
          <a:xfrm>
            <a:off x="3208153" y="515658"/>
            <a:ext cx="5718544" cy="59746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158" y="447177"/>
            <a:ext cx="1793964" cy="118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989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549" y="1218902"/>
            <a:ext cx="9344025" cy="4832092"/>
          </a:xfrm>
          <a:prstGeom prst="rect">
            <a:avLst/>
          </a:prstGeom>
        </p:spPr>
        <p:txBody>
          <a:bodyPr wrap="square">
            <a:spAutoFit/>
          </a:bodyPr>
          <a:lstStyle/>
          <a:p>
            <a:endParaRPr lang="en-GB" sz="2800" dirty="0"/>
          </a:p>
          <a:p>
            <a:r>
              <a:rPr lang="en-GB" sz="2800" dirty="0"/>
              <a:t>A </a:t>
            </a:r>
            <a:r>
              <a:rPr lang="en-GB" sz="2800" b="1" dirty="0"/>
              <a:t>sample</a:t>
            </a:r>
            <a:r>
              <a:rPr lang="en-GB" sz="2800" dirty="0"/>
              <a:t> is a group of respondents to a market research exercise who are selected to be representative of the views of the target market as a whole. </a:t>
            </a:r>
          </a:p>
          <a:p>
            <a:endParaRPr lang="en-GB" sz="2800" dirty="0"/>
          </a:p>
          <a:p>
            <a:endParaRPr lang="en-GB" sz="2800" dirty="0"/>
          </a:p>
          <a:p>
            <a:endParaRPr lang="en-GB" sz="2800" dirty="0"/>
          </a:p>
          <a:p>
            <a:endParaRPr lang="en-GB" sz="2800" dirty="0"/>
          </a:p>
          <a:p>
            <a:endParaRPr lang="en-GB" sz="2800" dirty="0"/>
          </a:p>
          <a:p>
            <a:r>
              <a:rPr lang="en-GB" sz="2800" dirty="0"/>
              <a:t>The size of the sample used is very important as it needs to be large enough to make the data statistically valid. </a:t>
            </a:r>
          </a:p>
        </p:txBody>
      </p:sp>
      <p:sp>
        <p:nvSpPr>
          <p:cNvPr id="5" name="Rectangle 4"/>
          <p:cNvSpPr/>
          <p:nvPr/>
        </p:nvSpPr>
        <p:spPr>
          <a:xfrm>
            <a:off x="1312578" y="295572"/>
            <a:ext cx="925253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Importance of size and sample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613" y="3100553"/>
            <a:ext cx="1899088" cy="184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848" y="2611624"/>
            <a:ext cx="1870841" cy="233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079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447800" y="1483423"/>
            <a:ext cx="9610726" cy="4832092"/>
          </a:xfrm>
          <a:prstGeom prst="rect">
            <a:avLst/>
          </a:prstGeom>
        </p:spPr>
        <p:txBody>
          <a:bodyPr wrap="square">
            <a:spAutoFit/>
          </a:bodyPr>
          <a:lstStyle/>
          <a:p>
            <a:r>
              <a:rPr lang="en-GB" sz="2800" b="1" dirty="0"/>
              <a:t> When a business decides upon an appropriate market size for a survey it must bear in mind two issues:</a:t>
            </a:r>
          </a:p>
          <a:p>
            <a:endParaRPr lang="en-GB" sz="2800" dirty="0"/>
          </a:p>
          <a:p>
            <a:r>
              <a:rPr lang="en-GB" sz="2800" dirty="0"/>
              <a:t>• If the sample size is very large the research will take a long time and may prove to be very expensive. </a:t>
            </a:r>
          </a:p>
          <a:p>
            <a:endParaRPr lang="en-GB" sz="2800" dirty="0"/>
          </a:p>
          <a:p>
            <a:r>
              <a:rPr lang="en-GB" sz="2800" dirty="0"/>
              <a:t>• If the sample size is too small </a:t>
            </a:r>
          </a:p>
          <a:p>
            <a:r>
              <a:rPr lang="en-GB" sz="2800" dirty="0"/>
              <a:t>then there is a greater chance </a:t>
            </a:r>
          </a:p>
          <a:p>
            <a:r>
              <a:rPr lang="en-GB" sz="2800" dirty="0"/>
              <a:t>that random factors will make </a:t>
            </a:r>
          </a:p>
          <a:p>
            <a:r>
              <a:rPr lang="en-GB" sz="2800" dirty="0"/>
              <a:t>the results inaccurate.</a:t>
            </a:r>
          </a:p>
          <a:p>
            <a:endParaRPr lang="en-GB" sz="2800" dirty="0"/>
          </a:p>
        </p:txBody>
      </p:sp>
      <p:sp>
        <p:nvSpPr>
          <p:cNvPr id="5" name="Rectangle 4"/>
          <p:cNvSpPr/>
          <p:nvPr/>
        </p:nvSpPr>
        <p:spPr>
          <a:xfrm>
            <a:off x="3943673" y="442187"/>
            <a:ext cx="367600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Sample size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7034" y="3667083"/>
            <a:ext cx="2705601" cy="197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484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2975" y="1376058"/>
            <a:ext cx="10501312" cy="4093428"/>
          </a:xfrm>
          <a:prstGeom prst="rect">
            <a:avLst/>
          </a:prstGeom>
        </p:spPr>
        <p:txBody>
          <a:bodyPr wrap="square">
            <a:spAutoFit/>
          </a:bodyPr>
          <a:lstStyle/>
          <a:p>
            <a:r>
              <a:rPr lang="en-GB" sz="2800" dirty="0"/>
              <a:t>Bias is something that may cause data within a sample to be weighted towards one side. </a:t>
            </a:r>
          </a:p>
          <a:p>
            <a:endParaRPr lang="en-GB" sz="2800" dirty="0"/>
          </a:p>
          <a:p>
            <a:r>
              <a:rPr lang="en-GB" sz="2800" dirty="0"/>
              <a:t>Such statistical bias occurs when a sample has an overweighting towards one subgroup – for example, too many teenagers between the ages of 16–19 within a research sample. To avoid bias and collect data that is statistically valid, sampling methods, such as </a:t>
            </a:r>
            <a:r>
              <a:rPr lang="en-GB" sz="3200" b="1" dirty="0"/>
              <a:t>random sampling and quota sampling</a:t>
            </a:r>
            <a:r>
              <a:rPr lang="en-GB" sz="2800" dirty="0"/>
              <a:t>, must be used to determine the market research sample. </a:t>
            </a:r>
          </a:p>
        </p:txBody>
      </p:sp>
      <p:sp>
        <p:nvSpPr>
          <p:cNvPr id="5" name="Rectangle 4"/>
          <p:cNvSpPr/>
          <p:nvPr/>
        </p:nvSpPr>
        <p:spPr>
          <a:xfrm>
            <a:off x="2373032" y="424160"/>
            <a:ext cx="687444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research – Bias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528" y="4984039"/>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274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3051" y="1339453"/>
            <a:ext cx="9201150" cy="4832092"/>
          </a:xfrm>
          <a:prstGeom prst="rect">
            <a:avLst/>
          </a:prstGeom>
        </p:spPr>
        <p:txBody>
          <a:bodyPr wrap="square">
            <a:spAutoFit/>
          </a:bodyPr>
          <a:lstStyle/>
          <a:p>
            <a:r>
              <a:rPr lang="en-GB" sz="2800" b="1" dirty="0"/>
              <a:t>Random sampling – every member of the population has an equal chance of being interviewed</a:t>
            </a:r>
          </a:p>
          <a:p>
            <a:endParaRPr lang="en-GB" sz="2800" dirty="0"/>
          </a:p>
          <a:p>
            <a:r>
              <a:rPr lang="en-GB" sz="2800" dirty="0"/>
              <a:t>This is not easy to achieve and must not be confused with haphazard sampling.</a:t>
            </a:r>
          </a:p>
          <a:p>
            <a:endParaRPr lang="en-GB" sz="2800" dirty="0"/>
          </a:p>
          <a:p>
            <a:endParaRPr lang="en-GB" sz="2800" dirty="0"/>
          </a:p>
          <a:p>
            <a:endParaRPr lang="en-GB" sz="2800" dirty="0"/>
          </a:p>
          <a:p>
            <a:endParaRPr lang="en-GB" sz="2800" dirty="0"/>
          </a:p>
          <a:p>
            <a:r>
              <a:rPr lang="en-GB" sz="2800" dirty="0"/>
              <a:t>Random samples are drawn from local electoral registers and interviewees are contacted at home. </a:t>
            </a:r>
          </a:p>
        </p:txBody>
      </p:sp>
      <p:sp>
        <p:nvSpPr>
          <p:cNvPr id="5" name="Rectangle 4"/>
          <p:cNvSpPr/>
          <p:nvPr/>
        </p:nvSpPr>
        <p:spPr>
          <a:xfrm>
            <a:off x="2902979" y="238422"/>
            <a:ext cx="550022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Random sampling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377" y="3373986"/>
            <a:ext cx="31051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385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50" y="1323112"/>
            <a:ext cx="9015412" cy="4832092"/>
          </a:xfrm>
          <a:prstGeom prst="rect">
            <a:avLst/>
          </a:prstGeom>
        </p:spPr>
        <p:txBody>
          <a:bodyPr wrap="square">
            <a:spAutoFit/>
          </a:bodyPr>
          <a:lstStyle/>
          <a:p>
            <a:r>
              <a:rPr lang="en-GB" sz="2800" dirty="0"/>
              <a:t>The interviewer must call three times before giving up on the address – this is to overcome the fact that busy people are those least likely to be at home at certain times.</a:t>
            </a:r>
          </a:p>
          <a:p>
            <a:endParaRPr lang="en-GB" sz="2800" dirty="0"/>
          </a:p>
          <a:p>
            <a:endParaRPr lang="en-GB" sz="2800" dirty="0"/>
          </a:p>
          <a:p>
            <a:endParaRPr lang="en-GB" sz="2800" dirty="0"/>
          </a:p>
          <a:p>
            <a:endParaRPr lang="en-GB" sz="2800" dirty="0"/>
          </a:p>
          <a:p>
            <a:endParaRPr lang="en-GB" sz="2800" dirty="0"/>
          </a:p>
          <a:p>
            <a:r>
              <a:rPr lang="en-GB" sz="2800" dirty="0"/>
              <a:t> Attempting to achieve randomness in this way creates expensive fieldwork costs so many businesses tend to adopt quota sampling instead.</a:t>
            </a:r>
          </a:p>
        </p:txBody>
      </p:sp>
      <p:sp>
        <p:nvSpPr>
          <p:cNvPr id="5" name="Rectangle 4"/>
          <p:cNvSpPr/>
          <p:nvPr/>
        </p:nvSpPr>
        <p:spPr>
          <a:xfrm>
            <a:off x="3002991" y="281285"/>
            <a:ext cx="550022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Random sampling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699" y="2984939"/>
            <a:ext cx="4611249" cy="130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815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8702" y="1279982"/>
            <a:ext cx="10301287" cy="4832092"/>
          </a:xfrm>
          <a:prstGeom prst="rect">
            <a:avLst/>
          </a:prstGeom>
        </p:spPr>
        <p:txBody>
          <a:bodyPr wrap="square">
            <a:spAutoFit/>
          </a:bodyPr>
          <a:lstStyle/>
          <a:p>
            <a:r>
              <a:rPr lang="en-GB" sz="2800" b="1" dirty="0"/>
              <a:t>The population is segmented into a number of groups which share specific characteristics.</a:t>
            </a:r>
          </a:p>
          <a:p>
            <a:endParaRPr lang="en-GB" sz="2800" dirty="0"/>
          </a:p>
          <a:p>
            <a:r>
              <a:rPr lang="en-GB" sz="2800" dirty="0"/>
              <a:t>The sample is often segmented on the basis of age or sex – known as the demographic profile. </a:t>
            </a:r>
          </a:p>
          <a:p>
            <a:endParaRPr lang="en-GB" sz="2800" dirty="0"/>
          </a:p>
          <a:p>
            <a:endParaRPr lang="en-GB" sz="2800" dirty="0"/>
          </a:p>
          <a:p>
            <a:endParaRPr lang="en-GB" sz="2800" dirty="0"/>
          </a:p>
          <a:p>
            <a:r>
              <a:rPr lang="en-GB" sz="2800" dirty="0"/>
              <a:t>Therefore, if it is known that 20% of your buyers are men, interviewers would be instructed to interview one man for every four women in the sample. </a:t>
            </a:r>
          </a:p>
        </p:txBody>
      </p:sp>
      <p:sp>
        <p:nvSpPr>
          <p:cNvPr id="5" name="Rectangle 4"/>
          <p:cNvSpPr/>
          <p:nvPr/>
        </p:nvSpPr>
        <p:spPr>
          <a:xfrm>
            <a:off x="3425227" y="152697"/>
            <a:ext cx="488435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Quota sampling </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768" y="3156387"/>
            <a:ext cx="33813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086" y="3561266"/>
            <a:ext cx="1859805" cy="94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582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37" y="1414373"/>
            <a:ext cx="9601200" cy="4401205"/>
          </a:xfrm>
          <a:prstGeom prst="rect">
            <a:avLst/>
          </a:prstGeom>
        </p:spPr>
        <p:txBody>
          <a:bodyPr wrap="square">
            <a:spAutoFit/>
          </a:bodyPr>
          <a:lstStyle/>
          <a:p>
            <a:r>
              <a:rPr lang="en-GB" sz="2800" dirty="0"/>
              <a:t>This is a relatively cheap method of sampling compared to many others.</a:t>
            </a:r>
          </a:p>
          <a:p>
            <a:endParaRPr lang="en-GB" sz="2800" dirty="0"/>
          </a:p>
          <a:p>
            <a:endParaRPr lang="en-GB" sz="2800" dirty="0"/>
          </a:p>
          <a:p>
            <a:endParaRPr lang="en-GB" sz="2800" dirty="0"/>
          </a:p>
          <a:p>
            <a:endParaRPr lang="en-GB" sz="2800" dirty="0"/>
          </a:p>
          <a:p>
            <a:endParaRPr lang="en-GB" sz="2800" dirty="0"/>
          </a:p>
          <a:p>
            <a:r>
              <a:rPr lang="en-GB" sz="2800" dirty="0"/>
              <a:t> Results using quota sampling cannot be regarded as statistically representative of the population – they are not randomly chosen.</a:t>
            </a:r>
          </a:p>
        </p:txBody>
      </p:sp>
      <p:pic>
        <p:nvPicPr>
          <p:cNvPr id="5" name="Picture 4"/>
          <p:cNvPicPr>
            <a:picLocks noChangeAspect="1"/>
          </p:cNvPicPr>
          <p:nvPr/>
        </p:nvPicPr>
        <p:blipFill>
          <a:blip r:embed="rId2"/>
          <a:stretch>
            <a:fillRect/>
          </a:stretch>
        </p:blipFill>
        <p:spPr>
          <a:xfrm>
            <a:off x="3488239" y="480032"/>
            <a:ext cx="4529721" cy="640135"/>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703" y="2209964"/>
            <a:ext cx="237172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919" y="2252333"/>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84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6331" y="1323379"/>
            <a:ext cx="9182100" cy="4832092"/>
          </a:xfrm>
          <a:prstGeom prst="rect">
            <a:avLst/>
          </a:prstGeom>
        </p:spPr>
        <p:txBody>
          <a:bodyPr wrap="square">
            <a:spAutoFit/>
          </a:bodyPr>
          <a:lstStyle/>
          <a:p>
            <a:r>
              <a:rPr lang="en-GB" sz="2800" b="1" dirty="0"/>
              <a:t>Businesses regard having an understanding of the market place as a major priority. This is because of the following factors:</a:t>
            </a:r>
          </a:p>
          <a:p>
            <a:endParaRPr lang="en-GB" sz="2800" b="1" dirty="0"/>
          </a:p>
          <a:p>
            <a:endParaRPr lang="en-GB" sz="2800" b="1" dirty="0"/>
          </a:p>
          <a:p>
            <a:r>
              <a:rPr lang="en-GB" sz="2800" dirty="0"/>
              <a:t>• the expense of launching new products; </a:t>
            </a:r>
          </a:p>
          <a:p>
            <a:endParaRPr lang="en-GB" sz="2800" dirty="0"/>
          </a:p>
          <a:p>
            <a:r>
              <a:rPr lang="en-GB" sz="2800" dirty="0"/>
              <a:t>• the importance of maintaining market share;</a:t>
            </a:r>
          </a:p>
          <a:p>
            <a:endParaRPr lang="en-GB" sz="2800" dirty="0"/>
          </a:p>
          <a:p>
            <a:r>
              <a:rPr lang="en-GB" sz="2800" dirty="0"/>
              <a:t>• the importance of preserving the profile and brand value of existing products. </a:t>
            </a:r>
          </a:p>
        </p:txBody>
      </p:sp>
      <p:sp>
        <p:nvSpPr>
          <p:cNvPr id="5" name="Rectangle 4"/>
          <p:cNvSpPr/>
          <p:nvPr/>
        </p:nvSpPr>
        <p:spPr>
          <a:xfrm>
            <a:off x="3509963" y="266997"/>
            <a:ext cx="504061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research </a:t>
            </a:r>
          </a:p>
        </p:txBody>
      </p:sp>
      <p:pic>
        <p:nvPicPr>
          <p:cNvPr id="1026" name="Picture 2" descr="Image result for market re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293" y="2548935"/>
            <a:ext cx="2973264" cy="238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40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3416" y="324148"/>
            <a:ext cx="453367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p>
        </p:txBody>
      </p:sp>
      <p:sp>
        <p:nvSpPr>
          <p:cNvPr id="5" name="Rectangle 4"/>
          <p:cNvSpPr/>
          <p:nvPr/>
        </p:nvSpPr>
        <p:spPr>
          <a:xfrm>
            <a:off x="2371033" y="1701284"/>
            <a:ext cx="7843494" cy="523220"/>
          </a:xfrm>
          <a:prstGeom prst="rect">
            <a:avLst/>
          </a:prstGeom>
        </p:spPr>
        <p:txBody>
          <a:bodyPr wrap="none">
            <a:spAutoFit/>
          </a:bodyPr>
          <a:lstStyle/>
          <a:p>
            <a:r>
              <a:rPr lang="en-GB" sz="2800" dirty="0"/>
              <a:t>https://www.youtube.com/watch?v=Hatmm84sqm0</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806" y="2647713"/>
            <a:ext cx="4541948" cy="282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120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9675" y="195561"/>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 </a:t>
            </a:r>
          </a:p>
        </p:txBody>
      </p:sp>
      <p:sp>
        <p:nvSpPr>
          <p:cNvPr id="5" name="Rectangle 4"/>
          <p:cNvSpPr/>
          <p:nvPr/>
        </p:nvSpPr>
        <p:spPr>
          <a:xfrm>
            <a:off x="1414460" y="1118891"/>
            <a:ext cx="8986837" cy="5109091"/>
          </a:xfrm>
          <a:prstGeom prst="rect">
            <a:avLst/>
          </a:prstGeom>
        </p:spPr>
        <p:txBody>
          <a:bodyPr wrap="square">
            <a:spAutoFit/>
          </a:bodyPr>
          <a:lstStyle/>
          <a:p>
            <a:r>
              <a:rPr lang="en-GB" sz="2800" b="1" u="sng" dirty="0"/>
              <a:t>Task: </a:t>
            </a:r>
          </a:p>
          <a:p>
            <a:endParaRPr lang="en-GB" sz="2800" b="1" dirty="0"/>
          </a:p>
          <a:p>
            <a:r>
              <a:rPr lang="en-GB" sz="2800" b="1" dirty="0"/>
              <a:t>Written description of: </a:t>
            </a:r>
          </a:p>
          <a:p>
            <a:endParaRPr lang="en-GB" sz="2800" b="1" dirty="0"/>
          </a:p>
          <a:p>
            <a:r>
              <a:rPr lang="en-GB" sz="2800" dirty="0"/>
              <a:t>Primary research, Secondary research </a:t>
            </a:r>
          </a:p>
          <a:p>
            <a:r>
              <a:rPr lang="en-GB" sz="2800" dirty="0"/>
              <a:t>Quantitative research, Quantitative research. </a:t>
            </a:r>
          </a:p>
          <a:p>
            <a:r>
              <a:rPr lang="en-GB" sz="2800" dirty="0"/>
              <a:t>Random and quota sampling.</a:t>
            </a:r>
          </a:p>
          <a:p>
            <a:endParaRPr lang="en-GB" sz="2800" dirty="0"/>
          </a:p>
          <a:p>
            <a:endParaRPr lang="en-GB" sz="2800" dirty="0"/>
          </a:p>
          <a:p>
            <a:endParaRPr lang="en-GB" sz="2800" b="1" dirty="0"/>
          </a:p>
          <a:p>
            <a:r>
              <a:rPr lang="en-GB" sz="2800" b="1" dirty="0"/>
              <a:t>Time: 20 mins  and Group discussion 5 mins </a:t>
            </a:r>
          </a:p>
          <a:p>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124" y="1008994"/>
            <a:ext cx="4172780" cy="220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311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950" y="1575644"/>
            <a:ext cx="10015538" cy="4678204"/>
          </a:xfrm>
          <a:prstGeom prst="rect">
            <a:avLst/>
          </a:prstGeom>
        </p:spPr>
        <p:txBody>
          <a:bodyPr wrap="square">
            <a:spAutoFit/>
          </a:bodyPr>
          <a:lstStyle/>
          <a:p>
            <a:pPr marL="457200" indent="-457200">
              <a:buFont typeface="Arial" panose="020B0604020202020204" pitchFamily="34" charset="0"/>
              <a:buChar char="•"/>
            </a:pPr>
            <a:r>
              <a:rPr lang="en-GB" sz="2800" dirty="0">
                <a:solidFill>
                  <a:prstClr val="black"/>
                </a:solidFill>
              </a:rPr>
              <a:t>Introduce the aims and objectives for the session. </a:t>
            </a:r>
          </a:p>
          <a:p>
            <a:pPr marL="457200" indent="-457200">
              <a:buFont typeface="Arial" panose="020B0604020202020204" pitchFamily="34" charset="0"/>
              <a:buChar char="•"/>
            </a:pPr>
            <a:r>
              <a:rPr lang="en-GB" sz="2800" dirty="0">
                <a:solidFill>
                  <a:prstClr val="black"/>
                </a:solidFill>
              </a:rPr>
              <a:t>Discuss in groups what is market research and the methods. </a:t>
            </a:r>
          </a:p>
          <a:p>
            <a:pPr marL="457200" indent="-457200">
              <a:buFont typeface="Arial" panose="020B0604020202020204" pitchFamily="34" charset="0"/>
              <a:buChar char="•"/>
            </a:pPr>
            <a:endParaRPr lang="en-GB" sz="2800" dirty="0">
              <a:solidFill>
                <a:prstClr val="black"/>
              </a:solidFill>
            </a:endParaRPr>
          </a:p>
          <a:p>
            <a:pPr marL="457200" indent="-457200">
              <a:buFont typeface="Arial" panose="020B0604020202020204" pitchFamily="34" charset="0"/>
              <a:buChar char="•"/>
            </a:pPr>
            <a:r>
              <a:rPr lang="en-GB" sz="2800" dirty="0">
                <a:solidFill>
                  <a:prstClr val="black"/>
                </a:solidFill>
              </a:rPr>
              <a:t>Explain the objectives for market research. </a:t>
            </a:r>
          </a:p>
          <a:p>
            <a:pPr marL="457200" indent="-457200">
              <a:buFont typeface="Arial" panose="020B0604020202020204" pitchFamily="34" charset="0"/>
              <a:buChar char="•"/>
            </a:pPr>
            <a:r>
              <a:rPr lang="en-GB" sz="2800" dirty="0">
                <a:solidFill>
                  <a:prstClr val="black"/>
                </a:solidFill>
              </a:rPr>
              <a:t>Define primary and secondary research and show a YouTube video. </a:t>
            </a:r>
          </a:p>
          <a:p>
            <a:pPr marL="457200" indent="-457200">
              <a:buFont typeface="Arial" panose="020B0604020202020204" pitchFamily="34" charset="0"/>
              <a:buChar char="•"/>
            </a:pPr>
            <a:endParaRPr lang="en-GB" sz="2800" dirty="0">
              <a:solidFill>
                <a:prstClr val="black"/>
              </a:solidFill>
            </a:endParaRPr>
          </a:p>
          <a:p>
            <a:pPr marL="457200" indent="-457200">
              <a:buFont typeface="Arial" panose="020B0604020202020204" pitchFamily="34" charset="0"/>
              <a:buChar char="•"/>
            </a:pPr>
            <a:r>
              <a:rPr lang="en-GB" sz="2800" dirty="0">
                <a:solidFill>
                  <a:prstClr val="black"/>
                </a:solidFill>
              </a:rPr>
              <a:t>Arrange the primary and secondary research example cards in groups.</a:t>
            </a:r>
          </a:p>
          <a:p>
            <a:r>
              <a:rPr lang="en-GB" sz="2800" dirty="0">
                <a:solidFill>
                  <a:prstClr val="black"/>
                </a:solidFill>
              </a:rPr>
              <a:t> </a:t>
            </a:r>
          </a:p>
          <a:p>
            <a:pPr marL="285750" indent="-285750">
              <a:buFont typeface="Arial" panose="020B0604020202020204" pitchFamily="34" charset="0"/>
              <a:buChar char="•"/>
            </a:pPr>
            <a:endParaRPr lang="en-GB" dirty="0">
              <a:solidFill>
                <a:prstClr val="black"/>
              </a:solidFill>
            </a:endParaRPr>
          </a:p>
        </p:txBody>
      </p:sp>
      <p:sp>
        <p:nvSpPr>
          <p:cNvPr id="5" name="Rectangle 4"/>
          <p:cNvSpPr/>
          <p:nvPr/>
        </p:nvSpPr>
        <p:spPr>
          <a:xfrm>
            <a:off x="364513" y="367010"/>
            <a:ext cx="11434412" cy="923330"/>
          </a:xfrm>
          <a:prstGeom prst="rect">
            <a:avLst/>
          </a:prstGeom>
          <a:noFill/>
        </p:spPr>
        <p:txBody>
          <a:bodyPr wrap="none" lIns="91440" tIns="45720" rIns="91440" bIns="45720">
            <a:spAutoFit/>
          </a:bodyPr>
          <a:lstStyle/>
          <a:p>
            <a:pPr algn="ctr"/>
            <a:r>
              <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Aims and objectives – Market research </a:t>
            </a:r>
          </a:p>
        </p:txBody>
      </p:sp>
      <p:pic>
        <p:nvPicPr>
          <p:cNvPr id="6" name="Picture 5"/>
          <p:cNvPicPr>
            <a:picLocks noChangeAspect="1"/>
          </p:cNvPicPr>
          <p:nvPr/>
        </p:nvPicPr>
        <p:blipFill>
          <a:blip r:embed="rId2"/>
          <a:stretch>
            <a:fillRect/>
          </a:stretch>
        </p:blipFill>
        <p:spPr>
          <a:xfrm>
            <a:off x="7710488" y="4996103"/>
            <a:ext cx="1543049" cy="1543049"/>
          </a:xfrm>
          <a:prstGeom prst="rect">
            <a:avLst/>
          </a:prstGeom>
        </p:spPr>
      </p:pic>
    </p:spTree>
    <p:extLst>
      <p:ext uri="{BB962C8B-B14F-4D97-AF65-F5344CB8AC3E}">
        <p14:creationId xmlns:p14="http://schemas.microsoft.com/office/powerpoint/2010/main" val="2597152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5369" y="1447503"/>
            <a:ext cx="10256044" cy="3970318"/>
          </a:xfrm>
          <a:prstGeom prst="rect">
            <a:avLst/>
          </a:prstGeom>
        </p:spPr>
        <p:txBody>
          <a:bodyPr wrap="square">
            <a:spAutoFit/>
          </a:bodyPr>
          <a:lstStyle/>
          <a:p>
            <a:pPr marL="457200" indent="-457200">
              <a:buFont typeface="Arial" panose="020B0604020202020204" pitchFamily="34" charset="0"/>
              <a:buChar char="•"/>
            </a:pPr>
            <a:r>
              <a:rPr lang="en-GB" sz="2800" dirty="0">
                <a:solidFill>
                  <a:prstClr val="black"/>
                </a:solidFill>
              </a:rPr>
              <a:t>Explain quantitative research, qualitative research and sampling methods. </a:t>
            </a:r>
          </a:p>
          <a:p>
            <a:pPr marL="457200" indent="-457200">
              <a:buFont typeface="Arial" panose="020B0604020202020204" pitchFamily="34" charset="0"/>
              <a:buChar char="•"/>
            </a:pPr>
            <a:r>
              <a:rPr lang="en-GB" sz="2800" dirty="0">
                <a:solidFill>
                  <a:prstClr val="black"/>
                </a:solidFill>
              </a:rPr>
              <a:t>Show a YouTube video on observation, market research. </a:t>
            </a:r>
          </a:p>
          <a:p>
            <a:pPr marL="457200" indent="-457200">
              <a:buFont typeface="Arial" panose="020B0604020202020204" pitchFamily="34" charset="0"/>
              <a:buChar char="•"/>
            </a:pPr>
            <a:endParaRPr lang="en-GB" sz="2800" dirty="0">
              <a:solidFill>
                <a:prstClr val="black"/>
              </a:solidFill>
            </a:endParaRPr>
          </a:p>
          <a:p>
            <a:pPr marL="457200" indent="-457200">
              <a:buFont typeface="Arial" panose="020B0604020202020204" pitchFamily="34" charset="0"/>
              <a:buChar char="•"/>
            </a:pPr>
            <a:r>
              <a:rPr lang="en-GB" sz="2800" dirty="0">
                <a:solidFill>
                  <a:prstClr val="black"/>
                </a:solidFill>
              </a:rPr>
              <a:t>Analyse and evaluate the market research methods by completing a written task. </a:t>
            </a:r>
          </a:p>
          <a:p>
            <a:pPr marL="457200" indent="-457200">
              <a:buFont typeface="Arial" panose="020B0604020202020204" pitchFamily="34" charset="0"/>
              <a:buChar char="•"/>
            </a:pPr>
            <a:endParaRPr lang="en-GB" sz="2800" dirty="0">
              <a:solidFill>
                <a:prstClr val="black"/>
              </a:solidFill>
            </a:endParaRPr>
          </a:p>
          <a:p>
            <a:pPr marL="457200" indent="-457200">
              <a:buFont typeface="Arial" panose="020B0604020202020204" pitchFamily="34" charset="0"/>
              <a:buChar char="•"/>
            </a:pPr>
            <a:r>
              <a:rPr lang="en-GB" sz="2800" dirty="0">
                <a:solidFill>
                  <a:prstClr val="black"/>
                </a:solidFill>
              </a:rPr>
              <a:t>Discuss your findings with the class. </a:t>
            </a:r>
          </a:p>
          <a:p>
            <a:pPr marL="457200" indent="-457200">
              <a:buFont typeface="Arial" panose="020B0604020202020204" pitchFamily="34" charset="0"/>
              <a:buChar char="•"/>
            </a:pPr>
            <a:r>
              <a:rPr lang="en-GB" sz="2800" dirty="0">
                <a:solidFill>
                  <a:prstClr val="black"/>
                </a:solidFill>
              </a:rPr>
              <a:t>Recap the aims and objectives for the session. </a:t>
            </a:r>
          </a:p>
        </p:txBody>
      </p:sp>
      <p:sp>
        <p:nvSpPr>
          <p:cNvPr id="5" name="Rectangle 4"/>
          <p:cNvSpPr/>
          <p:nvPr/>
        </p:nvSpPr>
        <p:spPr>
          <a:xfrm>
            <a:off x="2783481" y="295573"/>
            <a:ext cx="6082114" cy="923330"/>
          </a:xfrm>
          <a:prstGeom prst="rect">
            <a:avLst/>
          </a:prstGeom>
          <a:noFill/>
        </p:spPr>
        <p:txBody>
          <a:bodyPr wrap="none" lIns="91440" tIns="45720" rIns="91440" bIns="45720">
            <a:spAutoFit/>
          </a:bodyPr>
          <a:lstStyle/>
          <a:p>
            <a:pPr algn="ctr"/>
            <a:r>
              <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Aims and objectives </a:t>
            </a:r>
          </a:p>
        </p:txBody>
      </p:sp>
      <p:pic>
        <p:nvPicPr>
          <p:cNvPr id="6" name="Picture 5"/>
          <p:cNvPicPr>
            <a:picLocks noChangeAspect="1"/>
          </p:cNvPicPr>
          <p:nvPr/>
        </p:nvPicPr>
        <p:blipFill>
          <a:blip r:embed="rId2"/>
          <a:stretch>
            <a:fillRect/>
          </a:stretch>
        </p:blipFill>
        <p:spPr>
          <a:xfrm>
            <a:off x="8522303" y="4086226"/>
            <a:ext cx="2907697" cy="2076926"/>
          </a:xfrm>
          <a:prstGeom prst="rect">
            <a:avLst/>
          </a:prstGeom>
        </p:spPr>
      </p:pic>
    </p:spTree>
    <p:extLst>
      <p:ext uri="{BB962C8B-B14F-4D97-AF65-F5344CB8AC3E}">
        <p14:creationId xmlns:p14="http://schemas.microsoft.com/office/powerpoint/2010/main" val="194194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63" y="1161752"/>
            <a:ext cx="10001250" cy="5262979"/>
          </a:xfrm>
          <a:prstGeom prst="rect">
            <a:avLst/>
          </a:prstGeom>
        </p:spPr>
        <p:txBody>
          <a:bodyPr wrap="square">
            <a:spAutoFit/>
          </a:bodyPr>
          <a:lstStyle/>
          <a:p>
            <a:r>
              <a:rPr lang="en-GB" sz="2800" dirty="0"/>
              <a:t>After all, businesses like Proctor and Gamble (whose portfolio includes Gillette, Fairy, Ariel, and pet food IAMS, etc.) spend over £5 billion a year on worldwide marketing. </a:t>
            </a:r>
          </a:p>
          <a:p>
            <a:endParaRPr lang="en-GB" sz="2800" dirty="0"/>
          </a:p>
          <a:p>
            <a:r>
              <a:rPr lang="en-GB" sz="2800" dirty="0"/>
              <a:t>Therefore, when it comes to designing </a:t>
            </a:r>
          </a:p>
          <a:p>
            <a:r>
              <a:rPr lang="en-GB" sz="2800" dirty="0"/>
              <a:t>new products or moving into new markets, </a:t>
            </a:r>
          </a:p>
          <a:p>
            <a:r>
              <a:rPr lang="en-GB" sz="2800" dirty="0"/>
              <a:t>businesses do not particularly like taking </a:t>
            </a:r>
          </a:p>
          <a:p>
            <a:r>
              <a:rPr lang="en-GB" sz="2800" dirty="0"/>
              <a:t>a leap in the dark. </a:t>
            </a:r>
          </a:p>
          <a:p>
            <a:endParaRPr lang="en-GB" sz="2800" dirty="0"/>
          </a:p>
          <a:p>
            <a:r>
              <a:rPr lang="en-GB" sz="2800" dirty="0"/>
              <a:t>They need to understand their markets, in order to design products and marketing campaigns that meet the needs of customers. Market research undoubtedly reduces risk.</a:t>
            </a:r>
          </a:p>
        </p:txBody>
      </p:sp>
      <p:sp>
        <p:nvSpPr>
          <p:cNvPr id="5" name="Rectangle 4"/>
          <p:cNvSpPr/>
          <p:nvPr/>
        </p:nvSpPr>
        <p:spPr>
          <a:xfrm>
            <a:off x="3732859" y="238422"/>
            <a:ext cx="504061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research </a:t>
            </a:r>
          </a:p>
        </p:txBody>
      </p:sp>
      <p:pic>
        <p:nvPicPr>
          <p:cNvPr id="6" name="Picture 5"/>
          <p:cNvPicPr>
            <a:picLocks noChangeAspect="1"/>
          </p:cNvPicPr>
          <p:nvPr/>
        </p:nvPicPr>
        <p:blipFill>
          <a:blip r:embed="rId2"/>
          <a:stretch>
            <a:fillRect/>
          </a:stretch>
        </p:blipFill>
        <p:spPr>
          <a:xfrm>
            <a:off x="8029575" y="2982277"/>
            <a:ext cx="3557586" cy="1037272"/>
          </a:xfrm>
          <a:prstGeom prst="rect">
            <a:avLst/>
          </a:prstGeom>
        </p:spPr>
      </p:pic>
    </p:spTree>
    <p:extLst>
      <p:ext uri="{BB962C8B-B14F-4D97-AF65-F5344CB8AC3E}">
        <p14:creationId xmlns:p14="http://schemas.microsoft.com/office/powerpoint/2010/main" val="229222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8287" y="1413213"/>
            <a:ext cx="9358313" cy="4832092"/>
          </a:xfrm>
          <a:prstGeom prst="rect">
            <a:avLst/>
          </a:prstGeom>
        </p:spPr>
        <p:txBody>
          <a:bodyPr wrap="square">
            <a:spAutoFit/>
          </a:bodyPr>
          <a:lstStyle/>
          <a:p>
            <a:r>
              <a:rPr lang="en-GB" sz="2800" b="1" dirty="0"/>
              <a:t>Market research is the process of collecting information and data about a business’s customers, the market place and the activities of competitors within that marketplace.</a:t>
            </a:r>
          </a:p>
          <a:p>
            <a:endParaRPr lang="en-GB" sz="2800" dirty="0"/>
          </a:p>
          <a:p>
            <a:endParaRPr lang="en-GB" sz="2800" dirty="0"/>
          </a:p>
          <a:p>
            <a:endParaRPr lang="en-GB" sz="2800" dirty="0"/>
          </a:p>
          <a:p>
            <a:endParaRPr lang="en-GB" sz="2800" dirty="0"/>
          </a:p>
          <a:p>
            <a:endParaRPr lang="en-GB" sz="2800" dirty="0"/>
          </a:p>
          <a:p>
            <a:r>
              <a:rPr lang="en-GB" sz="2800" dirty="0"/>
              <a:t>The intention is to gather evidence that can enable marketing and production decisions to be made in a more scientific way than would otherwise be possible.</a:t>
            </a:r>
          </a:p>
        </p:txBody>
      </p:sp>
      <p:sp>
        <p:nvSpPr>
          <p:cNvPr id="5" name="Rectangle 4"/>
          <p:cNvSpPr/>
          <p:nvPr/>
        </p:nvSpPr>
        <p:spPr>
          <a:xfrm>
            <a:off x="3389963" y="381298"/>
            <a:ext cx="5040612" cy="923330"/>
          </a:xfrm>
          <a:prstGeom prst="rect">
            <a:avLst/>
          </a:prstGeom>
          <a:noFill/>
        </p:spPr>
        <p:txBody>
          <a:bodyPr wrap="none" lIns="91440" tIns="45720" rIns="91440" bIns="45720">
            <a:spAutoFit/>
          </a:bodyPr>
          <a:lstStyle/>
          <a:p>
            <a:pPr algn="ctr"/>
            <a:r>
              <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t>
            </a: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arket research </a:t>
            </a:r>
          </a:p>
        </p:txBody>
      </p:sp>
      <p:pic>
        <p:nvPicPr>
          <p:cNvPr id="6" name="Picture 5"/>
          <p:cNvPicPr>
            <a:picLocks noChangeAspect="1"/>
          </p:cNvPicPr>
          <p:nvPr/>
        </p:nvPicPr>
        <p:blipFill>
          <a:blip r:embed="rId2"/>
          <a:stretch>
            <a:fillRect/>
          </a:stretch>
        </p:blipFill>
        <p:spPr>
          <a:xfrm>
            <a:off x="7187472" y="3057525"/>
            <a:ext cx="2147027" cy="1428749"/>
          </a:xfrm>
          <a:prstGeom prst="rect">
            <a:avLst/>
          </a:prstGeom>
        </p:spPr>
      </p:pic>
      <p:pic>
        <p:nvPicPr>
          <p:cNvPr id="7" name="Picture 6"/>
          <p:cNvPicPr>
            <a:picLocks noChangeAspect="1"/>
          </p:cNvPicPr>
          <p:nvPr/>
        </p:nvPicPr>
        <p:blipFill>
          <a:blip r:embed="rId3"/>
          <a:stretch>
            <a:fillRect/>
          </a:stretch>
        </p:blipFill>
        <p:spPr>
          <a:xfrm>
            <a:off x="3009900" y="2962274"/>
            <a:ext cx="2343150" cy="1466850"/>
          </a:xfrm>
          <a:prstGeom prst="rect">
            <a:avLst/>
          </a:prstGeom>
        </p:spPr>
      </p:pic>
    </p:spTree>
    <p:extLst>
      <p:ext uri="{BB962C8B-B14F-4D97-AF65-F5344CB8AC3E}">
        <p14:creationId xmlns:p14="http://schemas.microsoft.com/office/powerpoint/2010/main" val="368696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8664" y="1156932"/>
            <a:ext cx="10944224" cy="5262979"/>
          </a:xfrm>
          <a:prstGeom prst="rect">
            <a:avLst/>
          </a:prstGeom>
        </p:spPr>
        <p:txBody>
          <a:bodyPr wrap="square">
            <a:spAutoFit/>
          </a:bodyPr>
          <a:lstStyle/>
          <a:p>
            <a:r>
              <a:rPr lang="en-GB" sz="2800" b="1" dirty="0"/>
              <a:t>Discover the needs of customers </a:t>
            </a:r>
          </a:p>
          <a:p>
            <a:endParaRPr lang="en-GB" sz="2800" b="1" dirty="0"/>
          </a:p>
          <a:p>
            <a:r>
              <a:rPr lang="en-GB" sz="2800" dirty="0"/>
              <a:t>Who are these customers and how many are there likely to be? What motivates them to purchase the product? How much are they willing to spend? </a:t>
            </a:r>
          </a:p>
          <a:p>
            <a:endParaRPr lang="en-GB" sz="2800" dirty="0"/>
          </a:p>
          <a:p>
            <a:endParaRPr lang="en-GB" sz="2800" dirty="0"/>
          </a:p>
          <a:p>
            <a:r>
              <a:rPr lang="en-GB" sz="2800" b="1" dirty="0"/>
              <a:t>Understand the structure of the market </a:t>
            </a:r>
            <a:endParaRPr lang="en-GB" sz="2800" dirty="0"/>
          </a:p>
          <a:p>
            <a:endParaRPr lang="en-GB" sz="2800" dirty="0"/>
          </a:p>
          <a:p>
            <a:r>
              <a:rPr lang="en-GB" sz="2800" dirty="0"/>
              <a:t>Market research needs to tell the business managers if the market is subdivided or segmented or if the market is separated by geographical differences, socioeconomic differences or other differences. </a:t>
            </a:r>
          </a:p>
        </p:txBody>
      </p:sp>
      <p:sp>
        <p:nvSpPr>
          <p:cNvPr id="5" name="Rectangle 4"/>
          <p:cNvSpPr/>
          <p:nvPr/>
        </p:nvSpPr>
        <p:spPr>
          <a:xfrm>
            <a:off x="1983683" y="233602"/>
            <a:ext cx="811036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research objectives </a:t>
            </a:r>
          </a:p>
        </p:txBody>
      </p:sp>
      <p:pic>
        <p:nvPicPr>
          <p:cNvPr id="6" name="Picture 5"/>
          <p:cNvPicPr>
            <a:picLocks noChangeAspect="1"/>
          </p:cNvPicPr>
          <p:nvPr/>
        </p:nvPicPr>
        <p:blipFill>
          <a:blip r:embed="rId2"/>
          <a:stretch>
            <a:fillRect/>
          </a:stretch>
        </p:blipFill>
        <p:spPr>
          <a:xfrm>
            <a:off x="7229477" y="2978411"/>
            <a:ext cx="3228976" cy="1848235"/>
          </a:xfrm>
          <a:prstGeom prst="rect">
            <a:avLst/>
          </a:prstGeom>
        </p:spPr>
      </p:pic>
    </p:spTree>
    <p:extLst>
      <p:ext uri="{BB962C8B-B14F-4D97-AF65-F5344CB8AC3E}">
        <p14:creationId xmlns:p14="http://schemas.microsoft.com/office/powerpoint/2010/main" val="68495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9611" y="861714"/>
            <a:ext cx="10772775" cy="5693866"/>
          </a:xfrm>
          <a:prstGeom prst="rect">
            <a:avLst/>
          </a:prstGeom>
        </p:spPr>
        <p:txBody>
          <a:bodyPr wrap="square">
            <a:spAutoFit/>
          </a:bodyPr>
          <a:lstStyle/>
          <a:p>
            <a:endParaRPr lang="en-GB" sz="2800" dirty="0"/>
          </a:p>
          <a:p>
            <a:r>
              <a:rPr lang="en-GB" sz="2800" b="1" dirty="0"/>
              <a:t>Discover whether or not market demand is increasing</a:t>
            </a:r>
          </a:p>
          <a:p>
            <a:endParaRPr lang="en-GB" sz="2800" dirty="0"/>
          </a:p>
          <a:p>
            <a:r>
              <a:rPr lang="en-GB" sz="2800" dirty="0"/>
              <a:t>In order that future sales predictions can be made (this is called the ‘extrapolation of trends’). What might be the sales and profit potential of the product or service and its likely future success?</a:t>
            </a:r>
          </a:p>
          <a:p>
            <a:endParaRPr lang="en-GB" sz="2800" dirty="0"/>
          </a:p>
          <a:p>
            <a:endParaRPr lang="en-GB" sz="2800" dirty="0"/>
          </a:p>
          <a:p>
            <a:r>
              <a:rPr lang="en-GB" sz="2800" b="1" dirty="0"/>
              <a:t>Establish at what stage is the product in its life cycle</a:t>
            </a:r>
          </a:p>
          <a:p>
            <a:endParaRPr lang="en-GB" sz="2800" dirty="0"/>
          </a:p>
          <a:p>
            <a:r>
              <a:rPr lang="en-GB" sz="2800" dirty="0"/>
              <a:t>Is it near maturity or in decline? From this information the business can then consider if it is worth investing in the product – for example, should extension strategies be used? </a:t>
            </a:r>
          </a:p>
        </p:txBody>
      </p:sp>
      <p:sp>
        <p:nvSpPr>
          <p:cNvPr id="5" name="Rectangle 4"/>
          <p:cNvSpPr/>
          <p:nvPr/>
        </p:nvSpPr>
        <p:spPr>
          <a:xfrm>
            <a:off x="2040818" y="238422"/>
            <a:ext cx="811036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research objectives </a:t>
            </a:r>
          </a:p>
        </p:txBody>
      </p:sp>
      <p:pic>
        <p:nvPicPr>
          <p:cNvPr id="6" name="Picture 5"/>
          <p:cNvPicPr>
            <a:picLocks noChangeAspect="1"/>
          </p:cNvPicPr>
          <p:nvPr/>
        </p:nvPicPr>
        <p:blipFill>
          <a:blip r:embed="rId2"/>
          <a:stretch>
            <a:fillRect/>
          </a:stretch>
        </p:blipFill>
        <p:spPr>
          <a:xfrm>
            <a:off x="9068402" y="3328988"/>
            <a:ext cx="2165556" cy="1634578"/>
          </a:xfrm>
          <a:prstGeom prst="rect">
            <a:avLst/>
          </a:prstGeom>
        </p:spPr>
      </p:pic>
    </p:spTree>
    <p:extLst>
      <p:ext uri="{BB962C8B-B14F-4D97-AF65-F5344CB8AC3E}">
        <p14:creationId xmlns:p14="http://schemas.microsoft.com/office/powerpoint/2010/main" val="155894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7313" y="1190328"/>
            <a:ext cx="10244137" cy="5539978"/>
          </a:xfrm>
          <a:prstGeom prst="rect">
            <a:avLst/>
          </a:prstGeom>
        </p:spPr>
        <p:txBody>
          <a:bodyPr wrap="square">
            <a:spAutoFit/>
          </a:bodyPr>
          <a:lstStyle/>
          <a:p>
            <a:r>
              <a:rPr lang="en-GB" sz="2800" b="1" dirty="0"/>
              <a:t>Test consumer response to new products or services. </a:t>
            </a:r>
          </a:p>
          <a:p>
            <a:endParaRPr lang="en-GB" sz="2800" dirty="0"/>
          </a:p>
          <a:p>
            <a:r>
              <a:rPr lang="en-GB" sz="2800" dirty="0"/>
              <a:t>Once consumer reactions have been </a:t>
            </a:r>
          </a:p>
          <a:p>
            <a:r>
              <a:rPr lang="en-GB" sz="2800" dirty="0"/>
              <a:t>discovered, product adaptation and </a:t>
            </a:r>
          </a:p>
          <a:p>
            <a:r>
              <a:rPr lang="en-GB" sz="2800" dirty="0"/>
              <a:t>development can be undertaken </a:t>
            </a:r>
          </a:p>
          <a:p>
            <a:r>
              <a:rPr lang="en-GB" sz="2800" dirty="0"/>
              <a:t>to meet consumer needs.</a:t>
            </a:r>
          </a:p>
          <a:p>
            <a:endParaRPr lang="en-GB" sz="2800" dirty="0"/>
          </a:p>
          <a:p>
            <a:r>
              <a:rPr lang="en-GB" sz="2800" b="1" dirty="0"/>
              <a:t>Assess the effectiveness of previous promotion campaigns. </a:t>
            </a:r>
          </a:p>
          <a:p>
            <a:endParaRPr lang="en-GB" sz="2800" dirty="0"/>
          </a:p>
          <a:p>
            <a:r>
              <a:rPr lang="en-GB" sz="2800" dirty="0"/>
              <a:t>Have the intended aims been achieved? Questions asked will reveal if the target market knows of the product, its uses, brand values and purpose?</a:t>
            </a:r>
          </a:p>
          <a:p>
            <a:endParaRPr lang="en-GB" dirty="0"/>
          </a:p>
        </p:txBody>
      </p:sp>
      <p:sp>
        <p:nvSpPr>
          <p:cNvPr id="5" name="Rectangle 4"/>
          <p:cNvSpPr/>
          <p:nvPr/>
        </p:nvSpPr>
        <p:spPr>
          <a:xfrm>
            <a:off x="1655063" y="266998"/>
            <a:ext cx="811036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research objectives </a:t>
            </a:r>
          </a:p>
        </p:txBody>
      </p:sp>
      <p:sp>
        <p:nvSpPr>
          <p:cNvPr id="6" name="AutoShape 2" descr="Image result for customer response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7466797" y="2113658"/>
            <a:ext cx="3477428" cy="1674317"/>
          </a:xfrm>
          <a:prstGeom prst="rect">
            <a:avLst/>
          </a:prstGeom>
        </p:spPr>
      </p:pic>
    </p:spTree>
    <p:extLst>
      <p:ext uri="{BB962C8B-B14F-4D97-AF65-F5344CB8AC3E}">
        <p14:creationId xmlns:p14="http://schemas.microsoft.com/office/powerpoint/2010/main" val="376614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2244</Words>
  <Application>Microsoft Office PowerPoint</Application>
  <PresentationFormat>Widescreen</PresentationFormat>
  <Paragraphs>346</Paragraphs>
  <Slides>43</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Tregoning</dc:creator>
  <cp:lastModifiedBy>Geoff</cp:lastModifiedBy>
  <cp:revision>10</cp:revision>
  <dcterms:created xsi:type="dcterms:W3CDTF">2016-09-11T17:36:56Z</dcterms:created>
  <dcterms:modified xsi:type="dcterms:W3CDTF">2016-12-23T19:22:38Z</dcterms:modified>
</cp:coreProperties>
</file>