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56" r:id="rId4"/>
    <p:sldId id="290" r:id="rId5"/>
    <p:sldId id="257" r:id="rId6"/>
    <p:sldId id="291" r:id="rId7"/>
    <p:sldId id="258" r:id="rId8"/>
    <p:sldId id="259" r:id="rId9"/>
    <p:sldId id="260" r:id="rId10"/>
    <p:sldId id="286" r:id="rId11"/>
    <p:sldId id="261" r:id="rId12"/>
    <p:sldId id="287" r:id="rId13"/>
    <p:sldId id="292" r:id="rId14"/>
    <p:sldId id="262" r:id="rId15"/>
    <p:sldId id="263" r:id="rId16"/>
    <p:sldId id="293" r:id="rId17"/>
    <p:sldId id="264" r:id="rId18"/>
    <p:sldId id="288" r:id="rId19"/>
    <p:sldId id="282" r:id="rId20"/>
    <p:sldId id="265" r:id="rId21"/>
    <p:sldId id="272" r:id="rId22"/>
    <p:sldId id="266" r:id="rId23"/>
    <p:sldId id="267" r:id="rId24"/>
    <p:sldId id="273" r:id="rId25"/>
    <p:sldId id="268" r:id="rId26"/>
    <p:sldId id="274" r:id="rId27"/>
    <p:sldId id="269" r:id="rId28"/>
    <p:sldId id="270" r:id="rId29"/>
    <p:sldId id="276" r:id="rId30"/>
    <p:sldId id="271" r:id="rId31"/>
    <p:sldId id="289" r:id="rId32"/>
    <p:sldId id="275" r:id="rId33"/>
    <p:sldId id="277" r:id="rId34"/>
    <p:sldId id="280" r:id="rId35"/>
    <p:sldId id="281" r:id="rId36"/>
    <p:sldId id="283"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0" autoAdjust="0"/>
    <p:restoredTop sz="94660"/>
  </p:normalViewPr>
  <p:slideViewPr>
    <p:cSldViewPr snapToGrid="0">
      <p:cViewPr varScale="1">
        <p:scale>
          <a:sx n="71" d="100"/>
          <a:sy n="71" d="100"/>
        </p:scale>
        <p:origin x="76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E9F0C3-1C37-4682-8849-5873697408B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AAF8C-2596-4FBB-87FC-CEDB7F0B226D}" type="slidenum">
              <a:rPr lang="en-GB" smtClean="0"/>
              <a:t>‹#›</a:t>
            </a:fld>
            <a:endParaRPr lang="en-GB"/>
          </a:p>
        </p:txBody>
      </p:sp>
    </p:spTree>
    <p:extLst>
      <p:ext uri="{BB962C8B-B14F-4D97-AF65-F5344CB8AC3E}">
        <p14:creationId xmlns:p14="http://schemas.microsoft.com/office/powerpoint/2010/main" val="116341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E9F0C3-1C37-4682-8849-5873697408B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AAF8C-2596-4FBB-87FC-CEDB7F0B226D}" type="slidenum">
              <a:rPr lang="en-GB" smtClean="0"/>
              <a:t>‹#›</a:t>
            </a:fld>
            <a:endParaRPr lang="en-GB"/>
          </a:p>
        </p:txBody>
      </p:sp>
    </p:spTree>
    <p:extLst>
      <p:ext uri="{BB962C8B-B14F-4D97-AF65-F5344CB8AC3E}">
        <p14:creationId xmlns:p14="http://schemas.microsoft.com/office/powerpoint/2010/main" val="45104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E9F0C3-1C37-4682-8849-5873697408B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AAF8C-2596-4FBB-87FC-CEDB7F0B226D}" type="slidenum">
              <a:rPr lang="en-GB" smtClean="0"/>
              <a:t>‹#›</a:t>
            </a:fld>
            <a:endParaRPr lang="en-GB"/>
          </a:p>
        </p:txBody>
      </p:sp>
    </p:spTree>
    <p:extLst>
      <p:ext uri="{BB962C8B-B14F-4D97-AF65-F5344CB8AC3E}">
        <p14:creationId xmlns:p14="http://schemas.microsoft.com/office/powerpoint/2010/main" val="205337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E9F0C3-1C37-4682-8849-5873697408B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AAF8C-2596-4FBB-87FC-CEDB7F0B226D}" type="slidenum">
              <a:rPr lang="en-GB" smtClean="0"/>
              <a:t>‹#›</a:t>
            </a:fld>
            <a:endParaRPr lang="en-GB"/>
          </a:p>
        </p:txBody>
      </p:sp>
    </p:spTree>
    <p:extLst>
      <p:ext uri="{BB962C8B-B14F-4D97-AF65-F5344CB8AC3E}">
        <p14:creationId xmlns:p14="http://schemas.microsoft.com/office/powerpoint/2010/main" val="264902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E9F0C3-1C37-4682-8849-5873697408B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AAF8C-2596-4FBB-87FC-CEDB7F0B226D}" type="slidenum">
              <a:rPr lang="en-GB" smtClean="0"/>
              <a:t>‹#›</a:t>
            </a:fld>
            <a:endParaRPr lang="en-GB"/>
          </a:p>
        </p:txBody>
      </p:sp>
    </p:spTree>
    <p:extLst>
      <p:ext uri="{BB962C8B-B14F-4D97-AF65-F5344CB8AC3E}">
        <p14:creationId xmlns:p14="http://schemas.microsoft.com/office/powerpoint/2010/main" val="339459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E9F0C3-1C37-4682-8849-5873697408B7}"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AAF8C-2596-4FBB-87FC-CEDB7F0B226D}" type="slidenum">
              <a:rPr lang="en-GB" smtClean="0"/>
              <a:t>‹#›</a:t>
            </a:fld>
            <a:endParaRPr lang="en-GB"/>
          </a:p>
        </p:txBody>
      </p:sp>
    </p:spTree>
    <p:extLst>
      <p:ext uri="{BB962C8B-B14F-4D97-AF65-F5344CB8AC3E}">
        <p14:creationId xmlns:p14="http://schemas.microsoft.com/office/powerpoint/2010/main" val="353043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E9F0C3-1C37-4682-8849-5873697408B7}"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DAAF8C-2596-4FBB-87FC-CEDB7F0B226D}" type="slidenum">
              <a:rPr lang="en-GB" smtClean="0"/>
              <a:t>‹#›</a:t>
            </a:fld>
            <a:endParaRPr lang="en-GB"/>
          </a:p>
        </p:txBody>
      </p:sp>
    </p:spTree>
    <p:extLst>
      <p:ext uri="{BB962C8B-B14F-4D97-AF65-F5344CB8AC3E}">
        <p14:creationId xmlns:p14="http://schemas.microsoft.com/office/powerpoint/2010/main" val="188832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E9F0C3-1C37-4682-8849-5873697408B7}"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DAAF8C-2596-4FBB-87FC-CEDB7F0B226D}" type="slidenum">
              <a:rPr lang="en-GB" smtClean="0"/>
              <a:t>‹#›</a:t>
            </a:fld>
            <a:endParaRPr lang="en-GB"/>
          </a:p>
        </p:txBody>
      </p:sp>
    </p:spTree>
    <p:extLst>
      <p:ext uri="{BB962C8B-B14F-4D97-AF65-F5344CB8AC3E}">
        <p14:creationId xmlns:p14="http://schemas.microsoft.com/office/powerpoint/2010/main" val="11230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9F0C3-1C37-4682-8849-5873697408B7}"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DAAF8C-2596-4FBB-87FC-CEDB7F0B226D}" type="slidenum">
              <a:rPr lang="en-GB" smtClean="0"/>
              <a:t>‹#›</a:t>
            </a:fld>
            <a:endParaRPr lang="en-GB"/>
          </a:p>
        </p:txBody>
      </p:sp>
    </p:spTree>
    <p:extLst>
      <p:ext uri="{BB962C8B-B14F-4D97-AF65-F5344CB8AC3E}">
        <p14:creationId xmlns:p14="http://schemas.microsoft.com/office/powerpoint/2010/main" val="191036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E9F0C3-1C37-4682-8849-5873697408B7}"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AAF8C-2596-4FBB-87FC-CEDB7F0B226D}" type="slidenum">
              <a:rPr lang="en-GB" smtClean="0"/>
              <a:t>‹#›</a:t>
            </a:fld>
            <a:endParaRPr lang="en-GB"/>
          </a:p>
        </p:txBody>
      </p:sp>
    </p:spTree>
    <p:extLst>
      <p:ext uri="{BB962C8B-B14F-4D97-AF65-F5344CB8AC3E}">
        <p14:creationId xmlns:p14="http://schemas.microsoft.com/office/powerpoint/2010/main" val="286206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E9F0C3-1C37-4682-8849-5873697408B7}"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AAF8C-2596-4FBB-87FC-CEDB7F0B226D}" type="slidenum">
              <a:rPr lang="en-GB" smtClean="0"/>
              <a:t>‹#›</a:t>
            </a:fld>
            <a:endParaRPr lang="en-GB"/>
          </a:p>
        </p:txBody>
      </p:sp>
    </p:spTree>
    <p:extLst>
      <p:ext uri="{BB962C8B-B14F-4D97-AF65-F5344CB8AC3E}">
        <p14:creationId xmlns:p14="http://schemas.microsoft.com/office/powerpoint/2010/main" val="156604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9F0C3-1C37-4682-8849-5873697408B7}" type="datetimeFigureOut">
              <a:rPr lang="en-GB" smtClean="0"/>
              <a:t>11/06/2018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AAF8C-2596-4FBB-87FC-CEDB7F0B226D}" type="slidenum">
              <a:rPr lang="en-GB" smtClean="0"/>
              <a:t>‹#›</a:t>
            </a:fld>
            <a:endParaRPr lang="en-GB"/>
          </a:p>
        </p:txBody>
      </p:sp>
    </p:spTree>
    <p:extLst>
      <p:ext uri="{BB962C8B-B14F-4D97-AF65-F5344CB8AC3E}">
        <p14:creationId xmlns:p14="http://schemas.microsoft.com/office/powerpoint/2010/main" val="489162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umi7pbkVaeg" TargetMode="Externa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58.png"/><Relationship Id="rId4" Type="http://schemas.openxmlformats.org/officeDocument/2006/relationships/hyperlink" Target="https://www.youtube.com/watch?v=-NjE-vCe0k4"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752" y="266218"/>
            <a:ext cx="12651129"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Consumer protection – Aims </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objectives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Rectangle 1"/>
          <p:cNvSpPr/>
          <p:nvPr/>
        </p:nvSpPr>
        <p:spPr>
          <a:xfrm>
            <a:off x="739458" y="1302914"/>
            <a:ext cx="10522708" cy="5262979"/>
          </a:xfrm>
          <a:prstGeom prst="rect">
            <a:avLst/>
          </a:prstGeom>
        </p:spPr>
        <p:txBody>
          <a:bodyPr wrap="square">
            <a:spAutoFit/>
          </a:bodyPr>
          <a:lstStyle/>
          <a:p>
            <a:pPr marL="457200" indent="-457200">
              <a:buFont typeface="Arial" panose="020B0604020202020204" pitchFamily="34" charset="0"/>
              <a:buChar char="•"/>
            </a:pPr>
            <a:r>
              <a:rPr lang="en-GB" sz="2800" dirty="0"/>
              <a:t>Introduce the aims and objectives for the session. </a:t>
            </a:r>
          </a:p>
          <a:p>
            <a:pPr marL="457200" indent="-457200">
              <a:buFont typeface="Arial" panose="020B0604020202020204" pitchFamily="34" charset="0"/>
              <a:buChar char="•"/>
            </a:pPr>
            <a:r>
              <a:rPr lang="en-GB" sz="2800" dirty="0"/>
              <a:t>Using your show me boards discuss and define consumer protection. </a:t>
            </a:r>
          </a:p>
          <a:p>
            <a:pPr marL="457200" indent="-457200">
              <a:buFont typeface="Arial" panose="020B0604020202020204" pitchFamily="34" charset="0"/>
              <a:buChar char="•"/>
            </a:pPr>
            <a:r>
              <a:rPr lang="en-GB" sz="2800" dirty="0"/>
              <a:t>Explain the need for consumer protection and give examples of legislation. </a:t>
            </a:r>
          </a:p>
          <a:p>
            <a:pPr marL="457200" indent="-457200">
              <a:buFont typeface="Arial" panose="020B0604020202020204" pitchFamily="34" charset="0"/>
              <a:buChar char="•"/>
            </a:pPr>
            <a:r>
              <a:rPr lang="en-GB" sz="2800" dirty="0"/>
              <a:t>Discuss the importance of ethics in consumer protection. </a:t>
            </a:r>
          </a:p>
          <a:p>
            <a:pPr marL="457200" indent="-457200">
              <a:buFont typeface="Arial" panose="020B0604020202020204" pitchFamily="34" charset="0"/>
              <a:buChar char="•"/>
            </a:pPr>
            <a:r>
              <a:rPr lang="en-GB" sz="2800" dirty="0"/>
              <a:t>Show a subliminal advert YouTube video and discuss with the group.</a:t>
            </a:r>
          </a:p>
          <a:p>
            <a:pPr marL="457200" indent="-457200">
              <a:buFont typeface="Arial" panose="020B0604020202020204" pitchFamily="34" charset="0"/>
              <a:buChar char="•"/>
            </a:pPr>
            <a:r>
              <a:rPr lang="en-GB" sz="2800" dirty="0"/>
              <a:t>Answer consumer protection </a:t>
            </a:r>
            <a:r>
              <a:rPr lang="en-GB" sz="2800" dirty="0" err="1"/>
              <a:t>Kahoot</a:t>
            </a:r>
            <a:r>
              <a:rPr lang="en-GB" sz="2800" dirty="0"/>
              <a:t> quiz questions.</a:t>
            </a:r>
          </a:p>
          <a:p>
            <a:pPr marL="457200" indent="-457200">
              <a:buFont typeface="Arial" panose="020B0604020202020204" pitchFamily="34" charset="0"/>
              <a:buChar char="•"/>
            </a:pPr>
            <a:r>
              <a:rPr lang="en-GB" sz="2800" dirty="0"/>
              <a:t>Complete a consumer protection example task sheet.  </a:t>
            </a:r>
          </a:p>
          <a:p>
            <a:pPr marL="457200" indent="-457200">
              <a:buFont typeface="Arial" panose="020B0604020202020204" pitchFamily="34" charset="0"/>
              <a:buChar char="•"/>
            </a:pPr>
            <a:r>
              <a:rPr lang="en-GB" sz="2800" dirty="0"/>
              <a:t>Examine and evaluate the use of consumer protection by completing a past paper question. </a:t>
            </a:r>
          </a:p>
          <a:p>
            <a:pPr marL="457200" indent="-457200">
              <a:buFont typeface="Arial" panose="020B0604020202020204" pitchFamily="34" charset="0"/>
              <a:buChar char="•"/>
            </a:pPr>
            <a:r>
              <a:rPr lang="en-GB" sz="2800" dirty="0"/>
              <a:t>Recap the aims and objectives for the session. </a:t>
            </a:r>
          </a:p>
        </p:txBody>
      </p:sp>
      <p:pic>
        <p:nvPicPr>
          <p:cNvPr id="3" name="Picture 2"/>
          <p:cNvPicPr>
            <a:picLocks noChangeAspect="1"/>
          </p:cNvPicPr>
          <p:nvPr/>
        </p:nvPicPr>
        <p:blipFill>
          <a:blip r:embed="rId3"/>
          <a:stretch>
            <a:fillRect/>
          </a:stretch>
        </p:blipFill>
        <p:spPr>
          <a:xfrm>
            <a:off x="9669926" y="4779818"/>
            <a:ext cx="2103407" cy="1488929"/>
          </a:xfrm>
          <a:prstGeom prst="rect">
            <a:avLst/>
          </a:prstGeom>
        </p:spPr>
      </p:pic>
    </p:spTree>
    <p:custDataLst>
      <p:tags r:id="rId1"/>
    </p:custDataLst>
    <p:extLst>
      <p:ext uri="{BB962C8B-B14F-4D97-AF65-F5344CB8AC3E}">
        <p14:creationId xmlns:p14="http://schemas.microsoft.com/office/powerpoint/2010/main" val="290373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2112" y="1289798"/>
            <a:ext cx="8576840" cy="4893647"/>
          </a:xfrm>
          <a:prstGeom prst="rect">
            <a:avLst/>
          </a:prstGeom>
        </p:spPr>
        <p:txBody>
          <a:bodyPr wrap="square">
            <a:spAutoFit/>
          </a:bodyPr>
          <a:lstStyle/>
          <a:p>
            <a:r>
              <a:rPr lang="en-GB" sz="2400" b="1" u="sng" dirty="0"/>
              <a:t> For example</a:t>
            </a:r>
          </a:p>
          <a:p>
            <a:endParaRPr lang="en-GB" sz="2400" dirty="0"/>
          </a:p>
          <a:p>
            <a:r>
              <a:rPr lang="en-GB" sz="2400" dirty="0"/>
              <a:t>If you purchase a new car it must be capable of reliably transporting its driver and passengers. </a:t>
            </a:r>
          </a:p>
          <a:p>
            <a:endParaRPr lang="en-GB" sz="2400" dirty="0"/>
          </a:p>
          <a:p>
            <a:endParaRPr lang="en-GB" sz="2400" dirty="0"/>
          </a:p>
          <a:p>
            <a:endParaRPr lang="en-GB" sz="2400" dirty="0"/>
          </a:p>
          <a:p>
            <a:endParaRPr lang="en-GB" sz="2400" dirty="0"/>
          </a:p>
          <a:p>
            <a:endParaRPr lang="en-GB" sz="2400" dirty="0"/>
          </a:p>
          <a:p>
            <a:endParaRPr lang="en-GB" sz="2400" dirty="0"/>
          </a:p>
          <a:p>
            <a:r>
              <a:rPr lang="en-GB" sz="2400" dirty="0"/>
              <a:t>If you purchase a computer that was described as a top-end gaming computer, and you looked at the motherboard and discovered a 200 MHz chip and no graphics card, the goods are not as described.</a:t>
            </a:r>
          </a:p>
        </p:txBody>
      </p:sp>
      <p:sp>
        <p:nvSpPr>
          <p:cNvPr id="3" name="Rectangle 2"/>
          <p:cNvSpPr/>
          <p:nvPr/>
        </p:nvSpPr>
        <p:spPr>
          <a:xfrm>
            <a:off x="1551008" y="260050"/>
            <a:ext cx="8437944" cy="923330"/>
          </a:xfrm>
          <a:prstGeom prst="rect">
            <a:avLst/>
          </a:prstGeom>
        </p:spPr>
        <p:txBody>
          <a:bodyPr wrap="square">
            <a:spAutoFit/>
          </a:bodyPr>
          <a:lstStyle/>
          <a:p>
            <a:pPr lvl="0" algn="ct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The Sale of goods act 1994</a:t>
            </a:r>
          </a:p>
        </p:txBody>
      </p:sp>
      <p:pic>
        <p:nvPicPr>
          <p:cNvPr id="4" name="Picture 3"/>
          <p:cNvPicPr>
            <a:picLocks noChangeAspect="1"/>
          </p:cNvPicPr>
          <p:nvPr/>
        </p:nvPicPr>
        <p:blipFill>
          <a:blip r:embed="rId3"/>
          <a:stretch>
            <a:fillRect/>
          </a:stretch>
        </p:blipFill>
        <p:spPr>
          <a:xfrm>
            <a:off x="6462532" y="2960333"/>
            <a:ext cx="2952750" cy="1552575"/>
          </a:xfrm>
          <a:prstGeom prst="rect">
            <a:avLst/>
          </a:prstGeom>
        </p:spPr>
      </p:pic>
      <p:pic>
        <p:nvPicPr>
          <p:cNvPr id="5" name="Picture 4"/>
          <p:cNvPicPr>
            <a:picLocks noChangeAspect="1"/>
          </p:cNvPicPr>
          <p:nvPr/>
        </p:nvPicPr>
        <p:blipFill>
          <a:blip r:embed="rId4"/>
          <a:stretch>
            <a:fillRect/>
          </a:stretch>
        </p:blipFill>
        <p:spPr>
          <a:xfrm>
            <a:off x="2826327" y="3307214"/>
            <a:ext cx="1613869" cy="1489725"/>
          </a:xfrm>
          <a:prstGeom prst="rect">
            <a:avLst/>
          </a:prstGeom>
        </p:spPr>
      </p:pic>
    </p:spTree>
    <p:custDataLst>
      <p:tags r:id="rId1"/>
    </p:custDataLst>
    <p:extLst>
      <p:ext uri="{BB962C8B-B14F-4D97-AF65-F5344CB8AC3E}">
        <p14:creationId xmlns:p14="http://schemas.microsoft.com/office/powerpoint/2010/main" val="375727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900" y="1507689"/>
            <a:ext cx="9586912" cy="4401205"/>
          </a:xfrm>
          <a:prstGeom prst="rect">
            <a:avLst/>
          </a:prstGeom>
        </p:spPr>
        <p:txBody>
          <a:bodyPr wrap="square">
            <a:spAutoFit/>
          </a:bodyPr>
          <a:lstStyle/>
          <a:p>
            <a:r>
              <a:rPr lang="en-GB" sz="2800" dirty="0"/>
              <a:t>The Consumer Credit Act 1974 controls the way that </a:t>
            </a:r>
            <a:r>
              <a:rPr lang="en-GB" sz="2800" b="1" dirty="0"/>
              <a:t>goods can be bought and sold on credit. </a:t>
            </a:r>
          </a:p>
          <a:p>
            <a:endParaRPr lang="en-GB" sz="2800" dirty="0"/>
          </a:p>
          <a:p>
            <a:endParaRPr lang="en-GB" sz="2800" dirty="0"/>
          </a:p>
          <a:p>
            <a:endParaRPr lang="en-GB" sz="2800" dirty="0"/>
          </a:p>
          <a:p>
            <a:endParaRPr lang="en-GB" sz="2800" dirty="0"/>
          </a:p>
          <a:p>
            <a:endParaRPr lang="en-GB" sz="2800" dirty="0"/>
          </a:p>
          <a:p>
            <a:r>
              <a:rPr lang="en-GB" sz="2800" dirty="0"/>
              <a:t>Under this act the use of APR was established. </a:t>
            </a:r>
            <a:r>
              <a:rPr lang="en-GB" sz="2800" b="1" dirty="0"/>
              <a:t>APR is the annual percentage rate of interes</a:t>
            </a:r>
            <a:r>
              <a:rPr lang="en-GB" sz="2800" dirty="0"/>
              <a:t>t – this must be clearly stated when credit is being offered. </a:t>
            </a:r>
          </a:p>
        </p:txBody>
      </p:sp>
      <p:sp>
        <p:nvSpPr>
          <p:cNvPr id="3" name="Rectangle 2"/>
          <p:cNvSpPr/>
          <p:nvPr/>
        </p:nvSpPr>
        <p:spPr>
          <a:xfrm>
            <a:off x="2034274" y="284749"/>
            <a:ext cx="766453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Consumer credit act 1974 </a:t>
            </a:r>
          </a:p>
        </p:txBody>
      </p:sp>
      <p:pic>
        <p:nvPicPr>
          <p:cNvPr id="4" name="Picture 3"/>
          <p:cNvPicPr>
            <a:picLocks noChangeAspect="1"/>
          </p:cNvPicPr>
          <p:nvPr/>
        </p:nvPicPr>
        <p:blipFill>
          <a:blip r:embed="rId3"/>
          <a:stretch>
            <a:fillRect/>
          </a:stretch>
        </p:blipFill>
        <p:spPr>
          <a:xfrm>
            <a:off x="7460673" y="2369127"/>
            <a:ext cx="1549544" cy="1549544"/>
          </a:xfrm>
          <a:prstGeom prst="rect">
            <a:avLst/>
          </a:prstGeom>
        </p:spPr>
      </p:pic>
      <p:pic>
        <p:nvPicPr>
          <p:cNvPr id="5" name="Picture 4"/>
          <p:cNvPicPr>
            <a:picLocks noChangeAspect="1"/>
          </p:cNvPicPr>
          <p:nvPr/>
        </p:nvPicPr>
        <p:blipFill>
          <a:blip r:embed="rId4"/>
          <a:stretch>
            <a:fillRect/>
          </a:stretch>
        </p:blipFill>
        <p:spPr>
          <a:xfrm>
            <a:off x="2722851" y="2675225"/>
            <a:ext cx="2867025" cy="1590675"/>
          </a:xfrm>
          <a:prstGeom prst="rect">
            <a:avLst/>
          </a:prstGeom>
        </p:spPr>
      </p:pic>
    </p:spTree>
    <p:custDataLst>
      <p:tags r:id="rId1"/>
    </p:custDataLst>
    <p:extLst>
      <p:ext uri="{BB962C8B-B14F-4D97-AF65-F5344CB8AC3E}">
        <p14:creationId xmlns:p14="http://schemas.microsoft.com/office/powerpoint/2010/main" val="280903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415" y="1261223"/>
            <a:ext cx="10359342" cy="4832092"/>
          </a:xfrm>
          <a:prstGeom prst="rect">
            <a:avLst/>
          </a:prstGeom>
        </p:spPr>
        <p:txBody>
          <a:bodyPr wrap="square">
            <a:spAutoFit/>
          </a:bodyPr>
          <a:lstStyle/>
          <a:p>
            <a:endParaRPr lang="en-GB" sz="2800" dirty="0"/>
          </a:p>
          <a:p>
            <a:r>
              <a:rPr lang="en-GB" sz="2800" dirty="0"/>
              <a:t>The use of APR allows consumers to </a:t>
            </a:r>
            <a:r>
              <a:rPr lang="en-GB" sz="2800" b="1" dirty="0"/>
              <a:t>easily compare competitive interest rate</a:t>
            </a:r>
            <a:r>
              <a:rPr lang="en-GB" sz="2800" dirty="0"/>
              <a:t>s and to judge the true cost of borrowing.</a:t>
            </a:r>
          </a:p>
          <a:p>
            <a:endParaRPr lang="en-GB" sz="2800" dirty="0"/>
          </a:p>
          <a:p>
            <a:endParaRPr lang="en-GB" sz="2800" dirty="0"/>
          </a:p>
          <a:p>
            <a:endParaRPr lang="en-GB" sz="2800" dirty="0"/>
          </a:p>
          <a:p>
            <a:endParaRPr lang="en-GB" sz="2800" dirty="0"/>
          </a:p>
          <a:p>
            <a:endParaRPr lang="en-GB" sz="2800" dirty="0"/>
          </a:p>
          <a:p>
            <a:r>
              <a:rPr lang="en-GB" sz="2800" dirty="0"/>
              <a:t> Also this act established the use of </a:t>
            </a:r>
            <a:r>
              <a:rPr lang="en-GB" sz="2800" b="1" dirty="0"/>
              <a:t>‘cooling-off’ peri</a:t>
            </a:r>
            <a:r>
              <a:rPr lang="en-GB" sz="2800" dirty="0"/>
              <a:t>ods where in many cases consumers have </a:t>
            </a:r>
            <a:r>
              <a:rPr lang="en-GB" sz="2800" b="1" dirty="0"/>
              <a:t>14 days </a:t>
            </a:r>
            <a:r>
              <a:rPr lang="en-GB" sz="2800" dirty="0"/>
              <a:t>in which they are able to change their mind about entering into a credit arrangement. </a:t>
            </a:r>
          </a:p>
        </p:txBody>
      </p:sp>
      <p:pic>
        <p:nvPicPr>
          <p:cNvPr id="3" name="Picture 2"/>
          <p:cNvPicPr>
            <a:picLocks noChangeAspect="1"/>
          </p:cNvPicPr>
          <p:nvPr/>
        </p:nvPicPr>
        <p:blipFill>
          <a:blip r:embed="rId3"/>
          <a:stretch>
            <a:fillRect/>
          </a:stretch>
        </p:blipFill>
        <p:spPr>
          <a:xfrm>
            <a:off x="2146862" y="603758"/>
            <a:ext cx="7260965" cy="524301"/>
          </a:xfrm>
          <a:prstGeom prst="rect">
            <a:avLst/>
          </a:prstGeom>
        </p:spPr>
      </p:pic>
      <p:pic>
        <p:nvPicPr>
          <p:cNvPr id="4" name="Picture 3"/>
          <p:cNvPicPr>
            <a:picLocks noChangeAspect="1"/>
          </p:cNvPicPr>
          <p:nvPr/>
        </p:nvPicPr>
        <p:blipFill>
          <a:blip r:embed="rId4"/>
          <a:stretch>
            <a:fillRect/>
          </a:stretch>
        </p:blipFill>
        <p:spPr>
          <a:xfrm>
            <a:off x="7196729" y="2910338"/>
            <a:ext cx="2211098" cy="1416362"/>
          </a:xfrm>
          <a:prstGeom prst="rect">
            <a:avLst/>
          </a:prstGeom>
        </p:spPr>
      </p:pic>
      <p:pic>
        <p:nvPicPr>
          <p:cNvPr id="5" name="Picture 4"/>
          <p:cNvPicPr>
            <a:picLocks noChangeAspect="1"/>
          </p:cNvPicPr>
          <p:nvPr/>
        </p:nvPicPr>
        <p:blipFill>
          <a:blip r:embed="rId5"/>
          <a:stretch>
            <a:fillRect/>
          </a:stretch>
        </p:blipFill>
        <p:spPr>
          <a:xfrm>
            <a:off x="3242409" y="2910338"/>
            <a:ext cx="2047114" cy="1362261"/>
          </a:xfrm>
          <a:prstGeom prst="rect">
            <a:avLst/>
          </a:prstGeom>
        </p:spPr>
      </p:pic>
    </p:spTree>
    <p:custDataLst>
      <p:tags r:id="rId1"/>
    </p:custDataLst>
    <p:extLst>
      <p:ext uri="{BB962C8B-B14F-4D97-AF65-F5344CB8AC3E}">
        <p14:creationId xmlns:p14="http://schemas.microsoft.com/office/powerpoint/2010/main" val="211036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2730" y="224135"/>
            <a:ext cx="637071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 APR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2534966" y="1469322"/>
            <a:ext cx="7414722" cy="1384995"/>
          </a:xfrm>
          <a:prstGeom prst="rect">
            <a:avLst/>
          </a:prstGeom>
        </p:spPr>
        <p:txBody>
          <a:bodyPr wrap="none">
            <a:spAutoFit/>
          </a:bodyPr>
          <a:lstStyle/>
          <a:p>
            <a:r>
              <a:rPr lang="en-GB" sz="2800" b="1" u="sng" dirty="0" smtClean="0"/>
              <a:t>Quick quid </a:t>
            </a:r>
          </a:p>
          <a:p>
            <a:endParaRPr lang="en-GB" sz="2800" b="1" u="sng" dirty="0" smtClean="0"/>
          </a:p>
          <a:p>
            <a:r>
              <a:rPr lang="en-GB" sz="2800" dirty="0" smtClean="0"/>
              <a:t>https</a:t>
            </a:r>
            <a:r>
              <a:rPr lang="en-GB" sz="2800" dirty="0"/>
              <a:t>://www.youtube.com/watch?v=53qLEHl_Cfg</a:t>
            </a:r>
          </a:p>
        </p:txBody>
      </p:sp>
      <p:pic>
        <p:nvPicPr>
          <p:cNvPr id="4" name="Picture 3"/>
          <p:cNvPicPr>
            <a:picLocks noChangeAspect="1"/>
          </p:cNvPicPr>
          <p:nvPr/>
        </p:nvPicPr>
        <p:blipFill>
          <a:blip r:embed="rId2"/>
          <a:stretch>
            <a:fillRect/>
          </a:stretch>
        </p:blipFill>
        <p:spPr>
          <a:xfrm>
            <a:off x="3965711" y="3176174"/>
            <a:ext cx="3954325" cy="2424952"/>
          </a:xfrm>
          <a:prstGeom prst="rect">
            <a:avLst/>
          </a:prstGeom>
        </p:spPr>
      </p:pic>
    </p:spTree>
    <p:extLst>
      <p:ext uri="{BB962C8B-B14F-4D97-AF65-F5344CB8AC3E}">
        <p14:creationId xmlns:p14="http://schemas.microsoft.com/office/powerpoint/2010/main" val="271852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589" y="1504653"/>
            <a:ext cx="9701213" cy="3108543"/>
          </a:xfrm>
          <a:prstGeom prst="rect">
            <a:avLst/>
          </a:prstGeom>
        </p:spPr>
        <p:txBody>
          <a:bodyPr wrap="square">
            <a:spAutoFit/>
          </a:bodyPr>
          <a:lstStyle/>
          <a:p>
            <a:r>
              <a:rPr lang="en-GB" sz="2800" dirty="0"/>
              <a:t>The Trade Descriptions Acts 1968 and 1972 are designed to prevent and make it a criminal offence to give </a:t>
            </a:r>
            <a:r>
              <a:rPr lang="en-GB" sz="2800" b="1" dirty="0"/>
              <a:t>untrue or misleading descriptions of goods with regard to their content, size, weight and price. </a:t>
            </a:r>
            <a:r>
              <a:rPr lang="en-GB" sz="2800" dirty="0"/>
              <a:t>Because of this legislation, manufacturers and retailers have to take a </a:t>
            </a:r>
            <a:r>
              <a:rPr lang="en-GB" sz="2800" b="1" dirty="0"/>
              <a:t>great deal of care about information presented on the packaging of their goods</a:t>
            </a:r>
            <a:r>
              <a:rPr lang="en-GB" sz="2800" dirty="0"/>
              <a:t>, or within advertisements and any other form of promotional material.</a:t>
            </a:r>
          </a:p>
        </p:txBody>
      </p:sp>
      <p:sp>
        <p:nvSpPr>
          <p:cNvPr id="3" name="Rectangle 2"/>
          <p:cNvSpPr/>
          <p:nvPr/>
        </p:nvSpPr>
        <p:spPr>
          <a:xfrm>
            <a:off x="1936100" y="414677"/>
            <a:ext cx="803405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Trade descriptions act 1972</a:t>
            </a:r>
          </a:p>
        </p:txBody>
      </p:sp>
      <p:pic>
        <p:nvPicPr>
          <p:cNvPr id="4" name="Picture 3"/>
          <p:cNvPicPr>
            <a:picLocks noChangeAspect="1"/>
          </p:cNvPicPr>
          <p:nvPr/>
        </p:nvPicPr>
        <p:blipFill>
          <a:blip r:embed="rId3"/>
          <a:stretch>
            <a:fillRect/>
          </a:stretch>
        </p:blipFill>
        <p:spPr>
          <a:xfrm>
            <a:off x="6670764" y="4779842"/>
            <a:ext cx="2087689" cy="1537878"/>
          </a:xfrm>
          <a:prstGeom prst="rect">
            <a:avLst/>
          </a:prstGeom>
        </p:spPr>
      </p:pic>
      <p:pic>
        <p:nvPicPr>
          <p:cNvPr id="5" name="Picture 4"/>
          <p:cNvPicPr>
            <a:picLocks noChangeAspect="1"/>
          </p:cNvPicPr>
          <p:nvPr/>
        </p:nvPicPr>
        <p:blipFill>
          <a:blip r:embed="rId4"/>
          <a:stretch>
            <a:fillRect/>
          </a:stretch>
        </p:blipFill>
        <p:spPr>
          <a:xfrm>
            <a:off x="3228109" y="4779842"/>
            <a:ext cx="1891578" cy="1258759"/>
          </a:xfrm>
          <a:prstGeom prst="rect">
            <a:avLst/>
          </a:prstGeom>
        </p:spPr>
      </p:pic>
    </p:spTree>
    <p:custDataLst>
      <p:tags r:id="rId1"/>
    </p:custDataLst>
    <p:extLst>
      <p:ext uri="{BB962C8B-B14F-4D97-AF65-F5344CB8AC3E}">
        <p14:creationId xmlns:p14="http://schemas.microsoft.com/office/powerpoint/2010/main" val="411318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095" y="1643064"/>
            <a:ext cx="9986962" cy="5693866"/>
          </a:xfrm>
          <a:prstGeom prst="rect">
            <a:avLst/>
          </a:prstGeom>
        </p:spPr>
        <p:txBody>
          <a:bodyPr wrap="square">
            <a:spAutoFit/>
          </a:bodyPr>
          <a:lstStyle/>
          <a:p>
            <a:r>
              <a:rPr lang="en-GB" sz="2800" dirty="0"/>
              <a:t>Distance selling regulations help protect consumers who buy over the </a:t>
            </a:r>
            <a:r>
              <a:rPr lang="en-GB" sz="2800" b="1" dirty="0"/>
              <a:t>phone or online. </a:t>
            </a:r>
            <a:endParaRPr lang="en-GB" sz="2800" b="1" dirty="0" smtClean="0"/>
          </a:p>
          <a:p>
            <a:endParaRPr lang="en-GB" sz="2800" dirty="0"/>
          </a:p>
          <a:p>
            <a:endParaRPr lang="en-GB" sz="2800" dirty="0" smtClean="0"/>
          </a:p>
          <a:p>
            <a:endParaRPr lang="en-GB" sz="2800" dirty="0"/>
          </a:p>
          <a:p>
            <a:endParaRPr lang="en-GB" sz="2800" dirty="0" smtClean="0"/>
          </a:p>
          <a:p>
            <a:endParaRPr lang="en-GB" sz="2800" dirty="0"/>
          </a:p>
          <a:p>
            <a:endParaRPr lang="en-GB" sz="2800" dirty="0"/>
          </a:p>
          <a:p>
            <a:r>
              <a:rPr lang="en-GB" sz="2800" dirty="0" smtClean="0"/>
              <a:t>If </a:t>
            </a:r>
            <a:r>
              <a:rPr lang="en-GB" sz="2800" dirty="0"/>
              <a:t>businesses break these regulations then the consumer is not bound by the purchase contract. </a:t>
            </a:r>
          </a:p>
          <a:p>
            <a:endParaRPr lang="en-GB" sz="2800" dirty="0"/>
          </a:p>
          <a:p>
            <a:endParaRPr lang="en-GB" sz="2800" dirty="0"/>
          </a:p>
          <a:p>
            <a:endParaRPr lang="en-GB" sz="2800" dirty="0"/>
          </a:p>
        </p:txBody>
      </p:sp>
      <p:sp>
        <p:nvSpPr>
          <p:cNvPr id="3" name="Rectangle 2"/>
          <p:cNvSpPr/>
          <p:nvPr/>
        </p:nvSpPr>
        <p:spPr>
          <a:xfrm>
            <a:off x="2010490" y="367010"/>
            <a:ext cx="817101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Distance selling regulations </a:t>
            </a:r>
          </a:p>
        </p:txBody>
      </p:sp>
      <p:pic>
        <p:nvPicPr>
          <p:cNvPr id="4" name="Picture 3"/>
          <p:cNvPicPr>
            <a:picLocks noChangeAspect="1"/>
          </p:cNvPicPr>
          <p:nvPr/>
        </p:nvPicPr>
        <p:blipFill>
          <a:blip r:embed="rId3"/>
          <a:stretch>
            <a:fillRect/>
          </a:stretch>
        </p:blipFill>
        <p:spPr>
          <a:xfrm>
            <a:off x="6750423" y="2613469"/>
            <a:ext cx="3660579" cy="2091972"/>
          </a:xfrm>
          <a:prstGeom prst="rect">
            <a:avLst/>
          </a:prstGeom>
        </p:spPr>
      </p:pic>
      <p:pic>
        <p:nvPicPr>
          <p:cNvPr id="5" name="Picture 4"/>
          <p:cNvPicPr>
            <a:picLocks noChangeAspect="1"/>
          </p:cNvPicPr>
          <p:nvPr/>
        </p:nvPicPr>
        <p:blipFill>
          <a:blip r:embed="rId4"/>
          <a:stretch>
            <a:fillRect/>
          </a:stretch>
        </p:blipFill>
        <p:spPr>
          <a:xfrm>
            <a:off x="2158410" y="2724016"/>
            <a:ext cx="2150356" cy="2150356"/>
          </a:xfrm>
          <a:prstGeom prst="rect">
            <a:avLst/>
          </a:prstGeom>
        </p:spPr>
      </p:pic>
    </p:spTree>
    <p:custDataLst>
      <p:tags r:id="rId1"/>
    </p:custDataLst>
    <p:extLst>
      <p:ext uri="{BB962C8B-B14F-4D97-AF65-F5344CB8AC3E}">
        <p14:creationId xmlns:p14="http://schemas.microsoft.com/office/powerpoint/2010/main" val="226821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2738" y="311944"/>
            <a:ext cx="7754784" cy="640135"/>
          </a:xfrm>
          <a:prstGeom prst="rect">
            <a:avLst/>
          </a:prstGeom>
        </p:spPr>
      </p:pic>
      <p:sp>
        <p:nvSpPr>
          <p:cNvPr id="3" name="Rectangle 2"/>
          <p:cNvSpPr/>
          <p:nvPr/>
        </p:nvSpPr>
        <p:spPr>
          <a:xfrm>
            <a:off x="1160930" y="952079"/>
            <a:ext cx="10058399" cy="5262979"/>
          </a:xfrm>
          <a:prstGeom prst="rect">
            <a:avLst/>
          </a:prstGeom>
        </p:spPr>
        <p:txBody>
          <a:bodyPr wrap="square">
            <a:spAutoFit/>
          </a:bodyPr>
          <a:lstStyle/>
          <a:p>
            <a:endParaRPr lang="en-GB" sz="2800" dirty="0"/>
          </a:p>
          <a:p>
            <a:r>
              <a:rPr lang="en-GB" sz="2800" dirty="0"/>
              <a:t>These regulations provide the consumer with a </a:t>
            </a:r>
            <a:r>
              <a:rPr lang="en-GB" sz="2800" b="1" dirty="0"/>
              <a:t>cancellation period of 14 days: the ‘cooling off</a:t>
            </a:r>
            <a:r>
              <a:rPr lang="en-GB" sz="2800" dirty="0"/>
              <a:t>’ period during which consumers are entitled to change their minds and cancel the contract and receive a full refund, regardless of whether the product is defective. </a:t>
            </a:r>
            <a:endParaRPr lang="en-GB" sz="2800" dirty="0" smtClean="0"/>
          </a:p>
          <a:p>
            <a:endParaRPr lang="en-GB" sz="2800" dirty="0"/>
          </a:p>
          <a:p>
            <a:endParaRPr lang="en-GB" sz="2800" dirty="0" smtClean="0"/>
          </a:p>
          <a:p>
            <a:endParaRPr lang="en-GB" sz="2800" dirty="0"/>
          </a:p>
          <a:p>
            <a:endParaRPr lang="en-GB" sz="2800" dirty="0" smtClean="0"/>
          </a:p>
          <a:p>
            <a:endParaRPr lang="en-GB" sz="2800" dirty="0"/>
          </a:p>
          <a:p>
            <a:r>
              <a:rPr lang="en-GB" sz="2800" dirty="0" smtClean="0"/>
              <a:t>Also </a:t>
            </a:r>
            <a:r>
              <a:rPr lang="en-GB" sz="2800" dirty="0"/>
              <a:t>consumers </a:t>
            </a:r>
            <a:r>
              <a:rPr lang="en-GB" sz="2800" b="1" dirty="0"/>
              <a:t>are not bound by charges they have not expressly agreed to – such as hidden delivery or card payment costs.</a:t>
            </a:r>
          </a:p>
        </p:txBody>
      </p:sp>
      <p:pic>
        <p:nvPicPr>
          <p:cNvPr id="4" name="Picture 3"/>
          <p:cNvPicPr>
            <a:picLocks noChangeAspect="1"/>
          </p:cNvPicPr>
          <p:nvPr/>
        </p:nvPicPr>
        <p:blipFill>
          <a:blip r:embed="rId3"/>
          <a:stretch>
            <a:fillRect/>
          </a:stretch>
        </p:blipFill>
        <p:spPr>
          <a:xfrm>
            <a:off x="1609553" y="3361764"/>
            <a:ext cx="3769269" cy="1599079"/>
          </a:xfrm>
          <a:prstGeom prst="rect">
            <a:avLst/>
          </a:prstGeom>
        </p:spPr>
      </p:pic>
      <p:pic>
        <p:nvPicPr>
          <p:cNvPr id="5" name="Picture 4"/>
          <p:cNvPicPr>
            <a:picLocks noChangeAspect="1"/>
          </p:cNvPicPr>
          <p:nvPr/>
        </p:nvPicPr>
        <p:blipFill>
          <a:blip r:embed="rId4"/>
          <a:stretch>
            <a:fillRect/>
          </a:stretch>
        </p:blipFill>
        <p:spPr>
          <a:xfrm>
            <a:off x="6551238" y="3508840"/>
            <a:ext cx="3495675" cy="1304925"/>
          </a:xfrm>
          <a:prstGeom prst="rect">
            <a:avLst/>
          </a:prstGeom>
        </p:spPr>
      </p:pic>
    </p:spTree>
    <p:extLst>
      <p:ext uri="{BB962C8B-B14F-4D97-AF65-F5344CB8AC3E}">
        <p14:creationId xmlns:p14="http://schemas.microsoft.com/office/powerpoint/2010/main" val="3060332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580" y="1333269"/>
            <a:ext cx="10234606" cy="4832092"/>
          </a:xfrm>
          <a:prstGeom prst="rect">
            <a:avLst/>
          </a:prstGeom>
        </p:spPr>
        <p:txBody>
          <a:bodyPr wrap="square">
            <a:spAutoFit/>
          </a:bodyPr>
          <a:lstStyle/>
          <a:p>
            <a:r>
              <a:rPr lang="en-GB" sz="2800" dirty="0"/>
              <a:t>However, retailers and consumers still find issues to dispute. </a:t>
            </a:r>
          </a:p>
          <a:p>
            <a:endParaRPr lang="en-GB" sz="2800" dirty="0"/>
          </a:p>
          <a:p>
            <a:endParaRPr lang="en-GB" sz="2800" dirty="0"/>
          </a:p>
          <a:p>
            <a:endParaRPr lang="en-GB" sz="2800" dirty="0"/>
          </a:p>
          <a:p>
            <a:endParaRPr lang="en-GB" sz="2800" dirty="0"/>
          </a:p>
          <a:p>
            <a:endParaRPr lang="en-GB" sz="2800" dirty="0"/>
          </a:p>
          <a:p>
            <a:endParaRPr lang="en-GB" sz="2800" dirty="0" smtClean="0"/>
          </a:p>
          <a:p>
            <a:endParaRPr lang="en-GB" sz="2800" dirty="0"/>
          </a:p>
          <a:p>
            <a:r>
              <a:rPr lang="en-GB" sz="2800" dirty="0"/>
              <a:t>If a </a:t>
            </a:r>
            <a:r>
              <a:rPr lang="en-GB" sz="2800" b="1" dirty="0"/>
              <a:t>customer has a complaint </a:t>
            </a:r>
            <a:r>
              <a:rPr lang="en-GB" sz="2800" dirty="0"/>
              <a:t>that in their view has not been satisfactorily dealt with by the </a:t>
            </a:r>
            <a:r>
              <a:rPr lang="en-GB" sz="2800" b="1" dirty="0"/>
              <a:t>business concerned the next step in finding redress might be the Ombudsman Service. </a:t>
            </a:r>
          </a:p>
        </p:txBody>
      </p:sp>
      <p:sp>
        <p:nvSpPr>
          <p:cNvPr id="3" name="Rectangle 2"/>
          <p:cNvSpPr/>
          <p:nvPr/>
        </p:nvSpPr>
        <p:spPr>
          <a:xfrm>
            <a:off x="1934024" y="263924"/>
            <a:ext cx="831464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role of the ombudsman </a:t>
            </a:r>
          </a:p>
        </p:txBody>
      </p:sp>
      <p:pic>
        <p:nvPicPr>
          <p:cNvPr id="4" name="Picture 3"/>
          <p:cNvPicPr>
            <a:picLocks noChangeAspect="1"/>
          </p:cNvPicPr>
          <p:nvPr/>
        </p:nvPicPr>
        <p:blipFill>
          <a:blip r:embed="rId3"/>
          <a:stretch>
            <a:fillRect/>
          </a:stretch>
        </p:blipFill>
        <p:spPr>
          <a:xfrm>
            <a:off x="7014442" y="2040171"/>
            <a:ext cx="3537032" cy="1980738"/>
          </a:xfrm>
          <a:prstGeom prst="rect">
            <a:avLst/>
          </a:prstGeom>
        </p:spPr>
      </p:pic>
      <p:pic>
        <p:nvPicPr>
          <p:cNvPr id="5" name="Picture 4"/>
          <p:cNvPicPr>
            <a:picLocks noChangeAspect="1"/>
          </p:cNvPicPr>
          <p:nvPr/>
        </p:nvPicPr>
        <p:blipFill>
          <a:blip r:embed="rId4"/>
          <a:stretch>
            <a:fillRect/>
          </a:stretch>
        </p:blipFill>
        <p:spPr>
          <a:xfrm>
            <a:off x="1667432" y="2428175"/>
            <a:ext cx="3931714" cy="1592734"/>
          </a:xfrm>
          <a:prstGeom prst="rect">
            <a:avLst/>
          </a:prstGeom>
        </p:spPr>
      </p:pic>
    </p:spTree>
    <p:custDataLst>
      <p:tags r:id="rId1"/>
    </p:custDataLst>
    <p:extLst>
      <p:ext uri="{BB962C8B-B14F-4D97-AF65-F5344CB8AC3E}">
        <p14:creationId xmlns:p14="http://schemas.microsoft.com/office/powerpoint/2010/main" val="408371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2122" y="1085452"/>
            <a:ext cx="9433367" cy="5262979"/>
          </a:xfrm>
          <a:prstGeom prst="rect">
            <a:avLst/>
          </a:prstGeom>
        </p:spPr>
        <p:txBody>
          <a:bodyPr wrap="square">
            <a:spAutoFit/>
          </a:bodyPr>
          <a:lstStyle/>
          <a:p>
            <a:endParaRPr lang="en-GB" sz="2800" dirty="0"/>
          </a:p>
          <a:p>
            <a:r>
              <a:rPr lang="en-GB" sz="2800" dirty="0"/>
              <a:t>The Ombudsman Service can be used to </a:t>
            </a:r>
            <a:r>
              <a:rPr lang="en-GB" sz="2800" b="1" dirty="0"/>
              <a:t>complain if consumers have an issue with pricing, quality of service, quality of goods or mistreatment. </a:t>
            </a:r>
          </a:p>
          <a:p>
            <a:endParaRPr lang="en-GB" sz="2800" dirty="0"/>
          </a:p>
          <a:p>
            <a:endParaRPr lang="en-GB" sz="2800" dirty="0"/>
          </a:p>
          <a:p>
            <a:endParaRPr lang="en-GB" sz="2800" dirty="0"/>
          </a:p>
          <a:p>
            <a:r>
              <a:rPr lang="en-GB" sz="2800" dirty="0"/>
              <a:t>In a number of industries, including financial services, communications (e.g. phones and the internet), energy (e.g. gas and electricity), and property (e.g. estate agents and surveyors) the </a:t>
            </a:r>
            <a:r>
              <a:rPr lang="en-GB" sz="2800" b="1" dirty="0"/>
              <a:t>ombudsman findings are binding </a:t>
            </a:r>
            <a:r>
              <a:rPr lang="en-GB" sz="2800" dirty="0"/>
              <a:t>and the business concerned must comply with the ruling. </a:t>
            </a:r>
          </a:p>
        </p:txBody>
      </p:sp>
      <p:pic>
        <p:nvPicPr>
          <p:cNvPr id="3" name="Picture 2"/>
          <p:cNvPicPr>
            <a:picLocks noChangeAspect="1"/>
          </p:cNvPicPr>
          <p:nvPr/>
        </p:nvPicPr>
        <p:blipFill>
          <a:blip r:embed="rId3"/>
          <a:stretch>
            <a:fillRect/>
          </a:stretch>
        </p:blipFill>
        <p:spPr>
          <a:xfrm>
            <a:off x="1911584" y="555054"/>
            <a:ext cx="7925487" cy="530398"/>
          </a:xfrm>
          <a:prstGeom prst="rect">
            <a:avLst/>
          </a:prstGeom>
        </p:spPr>
      </p:pic>
      <p:pic>
        <p:nvPicPr>
          <p:cNvPr id="4" name="Picture 3"/>
          <p:cNvPicPr>
            <a:picLocks noChangeAspect="1"/>
          </p:cNvPicPr>
          <p:nvPr/>
        </p:nvPicPr>
        <p:blipFill>
          <a:blip r:embed="rId4"/>
          <a:stretch>
            <a:fillRect/>
          </a:stretch>
        </p:blipFill>
        <p:spPr>
          <a:xfrm>
            <a:off x="4496130" y="2548344"/>
            <a:ext cx="5662898" cy="1457325"/>
          </a:xfrm>
          <a:prstGeom prst="rect">
            <a:avLst/>
          </a:prstGeom>
        </p:spPr>
      </p:pic>
    </p:spTree>
    <p:custDataLst>
      <p:tags r:id="rId1"/>
    </p:custDataLst>
    <p:extLst>
      <p:ext uri="{BB962C8B-B14F-4D97-AF65-F5344CB8AC3E}">
        <p14:creationId xmlns:p14="http://schemas.microsoft.com/office/powerpoint/2010/main" val="149901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622" y="467023"/>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1038226" y="1165354"/>
            <a:ext cx="8286750" cy="4832092"/>
          </a:xfrm>
          <a:prstGeom prst="rect">
            <a:avLst/>
          </a:prstGeom>
          <a:noFill/>
        </p:spPr>
        <p:txBody>
          <a:bodyPr wrap="square" rtlCol="0">
            <a:spAutoFit/>
          </a:bodyPr>
          <a:lstStyle/>
          <a:p>
            <a:r>
              <a:rPr lang="en-GB" sz="2800" b="1" u="sng" dirty="0"/>
              <a:t>Task: </a:t>
            </a:r>
          </a:p>
          <a:p>
            <a:endParaRPr lang="en-GB" sz="2800" dirty="0"/>
          </a:p>
          <a:p>
            <a:r>
              <a:rPr lang="en-GB" sz="2800" dirty="0"/>
              <a:t>Your task is to read the case study example of consumers needing protection. </a:t>
            </a:r>
          </a:p>
          <a:p>
            <a:endParaRPr lang="en-GB" sz="2800" dirty="0"/>
          </a:p>
          <a:p>
            <a:endParaRPr lang="en-GB" sz="2800" dirty="0"/>
          </a:p>
          <a:p>
            <a:r>
              <a:rPr lang="en-GB" sz="2800" dirty="0"/>
              <a:t>You must decide in which customer needs which protection. </a:t>
            </a:r>
          </a:p>
          <a:p>
            <a:endParaRPr lang="en-GB" sz="2800" dirty="0"/>
          </a:p>
          <a:p>
            <a:endParaRPr lang="en-GB" sz="2800" b="1" dirty="0"/>
          </a:p>
          <a:p>
            <a:r>
              <a:rPr lang="en-GB" sz="2800" b="1" dirty="0"/>
              <a:t>Time: 15 mins </a:t>
            </a:r>
          </a:p>
        </p:txBody>
      </p:sp>
      <p:sp>
        <p:nvSpPr>
          <p:cNvPr id="4" name="AutoShape 2" descr="Image result for consumer protecti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8351212" y="2175163"/>
            <a:ext cx="2992197" cy="3770168"/>
          </a:xfrm>
          <a:prstGeom prst="rect">
            <a:avLst/>
          </a:prstGeom>
        </p:spPr>
      </p:pic>
    </p:spTree>
    <p:extLst>
      <p:ext uri="{BB962C8B-B14F-4D97-AF65-F5344CB8AC3E}">
        <p14:creationId xmlns:p14="http://schemas.microsoft.com/office/powerpoint/2010/main" val="3925802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6335" y="524173"/>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sp>
        <p:nvSpPr>
          <p:cNvPr id="5" name="TextBox 4"/>
          <p:cNvSpPr txBox="1"/>
          <p:nvPr/>
        </p:nvSpPr>
        <p:spPr>
          <a:xfrm>
            <a:off x="1187166" y="1459058"/>
            <a:ext cx="8541249" cy="4401205"/>
          </a:xfrm>
          <a:prstGeom prst="rect">
            <a:avLst/>
          </a:prstGeom>
          <a:noFill/>
        </p:spPr>
        <p:txBody>
          <a:bodyPr wrap="none" rtlCol="0">
            <a:spAutoFit/>
          </a:bodyPr>
          <a:lstStyle/>
          <a:p>
            <a:r>
              <a:rPr lang="en-GB" sz="2800" b="1" u="sng" dirty="0"/>
              <a:t>Task: </a:t>
            </a:r>
          </a:p>
          <a:p>
            <a:endParaRPr lang="en-GB" sz="2800" b="1" u="sng" dirty="0"/>
          </a:p>
          <a:p>
            <a:r>
              <a:rPr lang="en-GB" sz="2800" b="1" i="1" dirty="0" smtClean="0"/>
              <a:t>A3 paper and pens </a:t>
            </a:r>
            <a:endParaRPr lang="en-GB" sz="2800" b="1" i="1" dirty="0"/>
          </a:p>
          <a:p>
            <a:endParaRPr lang="en-GB" sz="2800" dirty="0"/>
          </a:p>
          <a:p>
            <a:r>
              <a:rPr lang="en-GB" sz="2800" dirty="0"/>
              <a:t>Explain why consumers need protection. </a:t>
            </a:r>
          </a:p>
          <a:p>
            <a:endParaRPr lang="en-GB" sz="2800" dirty="0"/>
          </a:p>
          <a:p>
            <a:r>
              <a:rPr lang="en-GB" sz="2800" dirty="0"/>
              <a:t>What types of protection are used to protect consumers. </a:t>
            </a:r>
          </a:p>
          <a:p>
            <a:endParaRPr lang="en-GB" sz="2800" dirty="0"/>
          </a:p>
          <a:p>
            <a:endParaRPr lang="en-GB" sz="2800" dirty="0"/>
          </a:p>
          <a:p>
            <a:r>
              <a:rPr lang="en-GB" sz="2800" b="1" dirty="0"/>
              <a:t>Time: 5 </a:t>
            </a:r>
            <a:r>
              <a:rPr lang="en-GB" sz="2800" b="1" dirty="0" smtClean="0"/>
              <a:t>mins and 5 mins discussion  </a:t>
            </a:r>
            <a:endParaRPr lang="en-GB" sz="2800" b="1" dirty="0"/>
          </a:p>
        </p:txBody>
      </p:sp>
      <p:pic>
        <p:nvPicPr>
          <p:cNvPr id="2" name="Picture 1"/>
          <p:cNvPicPr>
            <a:picLocks noChangeAspect="1"/>
          </p:cNvPicPr>
          <p:nvPr/>
        </p:nvPicPr>
        <p:blipFill>
          <a:blip r:embed="rId2"/>
          <a:stretch>
            <a:fillRect/>
          </a:stretch>
        </p:blipFill>
        <p:spPr>
          <a:xfrm>
            <a:off x="7658383" y="1219200"/>
            <a:ext cx="3400068" cy="2333626"/>
          </a:xfrm>
          <a:prstGeom prst="rect">
            <a:avLst/>
          </a:prstGeom>
        </p:spPr>
      </p:pic>
    </p:spTree>
    <p:extLst>
      <p:ext uri="{BB962C8B-B14F-4D97-AF65-F5344CB8AC3E}">
        <p14:creationId xmlns:p14="http://schemas.microsoft.com/office/powerpoint/2010/main" val="335640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7514" y="1630398"/>
            <a:ext cx="10672763" cy="4401205"/>
          </a:xfrm>
          <a:prstGeom prst="rect">
            <a:avLst/>
          </a:prstGeom>
        </p:spPr>
        <p:txBody>
          <a:bodyPr wrap="square">
            <a:spAutoFit/>
          </a:bodyPr>
          <a:lstStyle/>
          <a:p>
            <a:r>
              <a:rPr lang="en-GB" sz="2800" dirty="0"/>
              <a:t> On a national basis, The Competition and Markets Authority (CMA) works to encourage the establishment of voluntary codes of practice within industries. </a:t>
            </a:r>
          </a:p>
          <a:p>
            <a:endParaRPr lang="en-GB" sz="2800" dirty="0"/>
          </a:p>
          <a:p>
            <a:endParaRPr lang="en-GB" sz="2800" dirty="0"/>
          </a:p>
          <a:p>
            <a:endParaRPr lang="en-GB" sz="2800" dirty="0"/>
          </a:p>
          <a:p>
            <a:endParaRPr lang="en-GB" sz="2800" dirty="0"/>
          </a:p>
          <a:p>
            <a:r>
              <a:rPr lang="en-GB" sz="2800" dirty="0"/>
              <a:t>For example, ABTA (Association of British Travel Agents) and ATOL (Air Travel Organisers’ Licensing) protect and reimburse holidaymakers if their travel company ceases trading (if the company is a member). </a:t>
            </a:r>
            <a:endParaRPr lang="en-GB" dirty="0"/>
          </a:p>
        </p:txBody>
      </p:sp>
      <p:sp>
        <p:nvSpPr>
          <p:cNvPr id="3" name="Rectangle 2"/>
          <p:cNvSpPr/>
          <p:nvPr/>
        </p:nvSpPr>
        <p:spPr>
          <a:xfrm>
            <a:off x="688478" y="395585"/>
            <a:ext cx="1052929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Competition and Markets authority </a:t>
            </a:r>
          </a:p>
        </p:txBody>
      </p:sp>
      <p:pic>
        <p:nvPicPr>
          <p:cNvPr id="4" name="Picture 3"/>
          <p:cNvPicPr>
            <a:picLocks noChangeAspect="1"/>
          </p:cNvPicPr>
          <p:nvPr/>
        </p:nvPicPr>
        <p:blipFill>
          <a:blip r:embed="rId3"/>
          <a:stretch>
            <a:fillRect/>
          </a:stretch>
        </p:blipFill>
        <p:spPr>
          <a:xfrm>
            <a:off x="3820391" y="2800783"/>
            <a:ext cx="2971800" cy="1533525"/>
          </a:xfrm>
          <a:prstGeom prst="rect">
            <a:avLst/>
          </a:prstGeom>
        </p:spPr>
      </p:pic>
      <p:pic>
        <p:nvPicPr>
          <p:cNvPr id="5" name="Picture 4"/>
          <p:cNvPicPr>
            <a:picLocks noChangeAspect="1"/>
          </p:cNvPicPr>
          <p:nvPr/>
        </p:nvPicPr>
        <p:blipFill>
          <a:blip r:embed="rId4"/>
          <a:stretch>
            <a:fillRect/>
          </a:stretch>
        </p:blipFill>
        <p:spPr>
          <a:xfrm>
            <a:off x="7955539" y="2601191"/>
            <a:ext cx="2847975" cy="1600200"/>
          </a:xfrm>
          <a:prstGeom prst="rect">
            <a:avLst/>
          </a:prstGeom>
        </p:spPr>
      </p:pic>
    </p:spTree>
    <p:custDataLst>
      <p:tags r:id="rId1"/>
    </p:custDataLst>
    <p:extLst>
      <p:ext uri="{BB962C8B-B14F-4D97-AF65-F5344CB8AC3E}">
        <p14:creationId xmlns:p14="http://schemas.microsoft.com/office/powerpoint/2010/main" val="325477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287" y="1367320"/>
            <a:ext cx="9829800" cy="5262979"/>
          </a:xfrm>
          <a:prstGeom prst="rect">
            <a:avLst/>
          </a:prstGeom>
        </p:spPr>
        <p:txBody>
          <a:bodyPr wrap="square">
            <a:spAutoFit/>
          </a:bodyPr>
          <a:lstStyle/>
          <a:p>
            <a:endParaRPr lang="en-GB" sz="2800" dirty="0"/>
          </a:p>
          <a:p>
            <a:r>
              <a:rPr lang="en-GB" sz="2800" dirty="0"/>
              <a:t>The CMA will also advise the government when it believes that new legislation is required. On a local basis, </a:t>
            </a:r>
            <a:r>
              <a:rPr lang="en-GB" sz="2800" b="1" dirty="0"/>
              <a:t>Trading Standards </a:t>
            </a:r>
            <a:r>
              <a:rPr lang="en-GB" sz="2800" dirty="0"/>
              <a:t>Departments and Environmental Health Departments work to help ensure obedience to the legislation.</a:t>
            </a:r>
          </a:p>
          <a:p>
            <a:endParaRPr lang="en-GB" sz="2800" dirty="0"/>
          </a:p>
          <a:p>
            <a:endParaRPr lang="en-GB" sz="2800" dirty="0"/>
          </a:p>
          <a:p>
            <a:endParaRPr lang="en-GB" sz="2800" dirty="0"/>
          </a:p>
          <a:p>
            <a:endParaRPr lang="en-GB" sz="2800" dirty="0"/>
          </a:p>
          <a:p>
            <a:r>
              <a:rPr lang="en-GB" sz="2800" dirty="0"/>
              <a:t> For example, </a:t>
            </a:r>
            <a:r>
              <a:rPr lang="en-GB" sz="2800" b="1" dirty="0"/>
              <a:t>Trading Standards officers are often found touring markets and car boot sales </a:t>
            </a:r>
            <a:r>
              <a:rPr lang="en-GB" sz="2800" dirty="0"/>
              <a:t>checking for sales of counterfeit goods. </a:t>
            </a:r>
          </a:p>
        </p:txBody>
      </p:sp>
      <p:pic>
        <p:nvPicPr>
          <p:cNvPr id="3" name="Picture 2"/>
          <p:cNvPicPr>
            <a:picLocks noChangeAspect="1"/>
          </p:cNvPicPr>
          <p:nvPr/>
        </p:nvPicPr>
        <p:blipFill>
          <a:blip r:embed="rId3"/>
          <a:stretch>
            <a:fillRect/>
          </a:stretch>
        </p:blipFill>
        <p:spPr>
          <a:xfrm>
            <a:off x="1012069" y="622907"/>
            <a:ext cx="10120237" cy="640135"/>
          </a:xfrm>
          <a:prstGeom prst="rect">
            <a:avLst/>
          </a:prstGeom>
        </p:spPr>
      </p:pic>
      <p:pic>
        <p:nvPicPr>
          <p:cNvPr id="4" name="Picture 3"/>
          <p:cNvPicPr>
            <a:picLocks noChangeAspect="1"/>
          </p:cNvPicPr>
          <p:nvPr/>
        </p:nvPicPr>
        <p:blipFill>
          <a:blip r:embed="rId4"/>
          <a:stretch>
            <a:fillRect/>
          </a:stretch>
        </p:blipFill>
        <p:spPr>
          <a:xfrm>
            <a:off x="7204363" y="3292511"/>
            <a:ext cx="2137496" cy="1344432"/>
          </a:xfrm>
          <a:prstGeom prst="rect">
            <a:avLst/>
          </a:prstGeom>
        </p:spPr>
      </p:pic>
      <p:pic>
        <p:nvPicPr>
          <p:cNvPr id="5" name="Picture 4"/>
          <p:cNvPicPr>
            <a:picLocks noChangeAspect="1"/>
          </p:cNvPicPr>
          <p:nvPr/>
        </p:nvPicPr>
        <p:blipFill>
          <a:blip r:embed="rId5"/>
          <a:stretch>
            <a:fillRect/>
          </a:stretch>
        </p:blipFill>
        <p:spPr>
          <a:xfrm>
            <a:off x="2511135" y="3783366"/>
            <a:ext cx="3048000" cy="1238250"/>
          </a:xfrm>
          <a:prstGeom prst="rect">
            <a:avLst/>
          </a:prstGeom>
        </p:spPr>
      </p:pic>
    </p:spTree>
    <p:custDataLst>
      <p:tags r:id="rId1"/>
    </p:custDataLst>
    <p:extLst>
      <p:ext uri="{BB962C8B-B14F-4D97-AF65-F5344CB8AC3E}">
        <p14:creationId xmlns:p14="http://schemas.microsoft.com/office/powerpoint/2010/main" val="19657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175" y="1404600"/>
            <a:ext cx="9929813" cy="4832092"/>
          </a:xfrm>
          <a:prstGeom prst="rect">
            <a:avLst/>
          </a:prstGeom>
        </p:spPr>
        <p:txBody>
          <a:bodyPr wrap="square">
            <a:spAutoFit/>
          </a:bodyPr>
          <a:lstStyle/>
          <a:p>
            <a:r>
              <a:rPr lang="en-GB" sz="2800" dirty="0"/>
              <a:t>Legislation with regard to competition policy competition policy is focussed upon </a:t>
            </a:r>
            <a:r>
              <a:rPr lang="en-GB" sz="2800" b="1" dirty="0"/>
              <a:t>controlling the power of big business. </a:t>
            </a:r>
          </a:p>
          <a:p>
            <a:endParaRPr lang="en-GB" sz="2800" dirty="0"/>
          </a:p>
          <a:p>
            <a:endParaRPr lang="en-GB" sz="2800" dirty="0"/>
          </a:p>
          <a:p>
            <a:r>
              <a:rPr lang="en-GB" sz="2800" dirty="0"/>
              <a:t>If businesses in a </a:t>
            </a:r>
            <a:r>
              <a:rPr lang="en-GB" sz="2800" b="1" dirty="0"/>
              <a:t>monopoly or near monopoly </a:t>
            </a:r>
            <a:r>
              <a:rPr lang="en-GB" sz="2800" dirty="0"/>
              <a:t>are able to hold a dominant market position, then they are likely to have </a:t>
            </a:r>
            <a:r>
              <a:rPr lang="en-GB" sz="2800" b="1" dirty="0"/>
              <a:t>control over price or the amount produced within the market. </a:t>
            </a:r>
            <a:r>
              <a:rPr lang="en-GB" sz="2800" b="1" dirty="0" smtClean="0">
                <a:solidFill>
                  <a:srgbClr val="FF0000"/>
                </a:solidFill>
              </a:rPr>
              <a:t>(Royal Mail)</a:t>
            </a:r>
            <a:endParaRPr lang="en-GB" sz="2800" b="1" dirty="0">
              <a:solidFill>
                <a:srgbClr val="FF0000"/>
              </a:solidFill>
            </a:endParaRPr>
          </a:p>
          <a:p>
            <a:endParaRPr lang="en-GB" sz="2800" dirty="0"/>
          </a:p>
          <a:p>
            <a:r>
              <a:rPr lang="en-GB" sz="2800" dirty="0"/>
              <a:t>Governments (UK and EU) will therefore put in place laws and regulators to limit the </a:t>
            </a:r>
            <a:r>
              <a:rPr lang="en-GB" sz="2800" dirty="0" smtClean="0"/>
              <a:t>potential </a:t>
            </a:r>
            <a:r>
              <a:rPr lang="en-GB" sz="2800" dirty="0"/>
              <a:t>abuse of market power and thereby protect consumers.</a:t>
            </a:r>
          </a:p>
        </p:txBody>
      </p:sp>
      <p:pic>
        <p:nvPicPr>
          <p:cNvPr id="3" name="Picture 2"/>
          <p:cNvPicPr>
            <a:picLocks noChangeAspect="1"/>
          </p:cNvPicPr>
          <p:nvPr/>
        </p:nvPicPr>
        <p:blipFill>
          <a:blip r:embed="rId3"/>
          <a:stretch>
            <a:fillRect/>
          </a:stretch>
        </p:blipFill>
        <p:spPr>
          <a:xfrm>
            <a:off x="1181175" y="480032"/>
            <a:ext cx="10120237" cy="640135"/>
          </a:xfrm>
          <a:prstGeom prst="rect">
            <a:avLst/>
          </a:prstGeom>
        </p:spPr>
      </p:pic>
      <p:pic>
        <p:nvPicPr>
          <p:cNvPr id="4" name="Picture 3"/>
          <p:cNvPicPr>
            <a:picLocks noChangeAspect="1"/>
          </p:cNvPicPr>
          <p:nvPr/>
        </p:nvPicPr>
        <p:blipFill>
          <a:blip r:embed="rId4"/>
          <a:stretch>
            <a:fillRect/>
          </a:stretch>
        </p:blipFill>
        <p:spPr>
          <a:xfrm>
            <a:off x="9395498" y="1925781"/>
            <a:ext cx="1064684" cy="1091301"/>
          </a:xfrm>
          <a:prstGeom prst="rect">
            <a:avLst/>
          </a:prstGeom>
        </p:spPr>
      </p:pic>
    </p:spTree>
    <p:custDataLst>
      <p:tags r:id="rId1"/>
    </p:custDataLst>
    <p:extLst>
      <p:ext uri="{BB962C8B-B14F-4D97-AF65-F5344CB8AC3E}">
        <p14:creationId xmlns:p14="http://schemas.microsoft.com/office/powerpoint/2010/main" val="1307549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90" y="1410117"/>
            <a:ext cx="10728614" cy="3108543"/>
          </a:xfrm>
          <a:prstGeom prst="rect">
            <a:avLst/>
          </a:prstGeom>
        </p:spPr>
        <p:txBody>
          <a:bodyPr wrap="square">
            <a:spAutoFit/>
          </a:bodyPr>
          <a:lstStyle/>
          <a:p>
            <a:r>
              <a:rPr lang="en-GB" sz="2800" dirty="0"/>
              <a:t>In April 2014 the Competition and Markets Authority (CMA) replaced the Competition Commission and most of the roles of the Office of Fair Trading. </a:t>
            </a:r>
          </a:p>
          <a:p>
            <a:endParaRPr lang="en-GB" sz="2800" dirty="0"/>
          </a:p>
          <a:p>
            <a:r>
              <a:rPr lang="en-GB" sz="2800" dirty="0"/>
              <a:t>One role of the </a:t>
            </a:r>
            <a:r>
              <a:rPr lang="en-GB" sz="2800" b="1" dirty="0"/>
              <a:t>CMA is to examine situations where companies act together, forming an illegal cartel </a:t>
            </a:r>
            <a:r>
              <a:rPr lang="en-GB" sz="2800" dirty="0"/>
              <a:t>to limit the competition within an industry. </a:t>
            </a:r>
          </a:p>
        </p:txBody>
      </p:sp>
      <p:sp>
        <p:nvSpPr>
          <p:cNvPr id="3" name="Rectangle 2"/>
          <p:cNvSpPr/>
          <p:nvPr/>
        </p:nvSpPr>
        <p:spPr>
          <a:xfrm>
            <a:off x="3407517" y="352722"/>
            <a:ext cx="503407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CMA and cartels </a:t>
            </a:r>
          </a:p>
        </p:txBody>
      </p:sp>
      <p:pic>
        <p:nvPicPr>
          <p:cNvPr id="4" name="Picture 3"/>
          <p:cNvPicPr>
            <a:picLocks noChangeAspect="1"/>
          </p:cNvPicPr>
          <p:nvPr/>
        </p:nvPicPr>
        <p:blipFill>
          <a:blip r:embed="rId3"/>
          <a:stretch>
            <a:fillRect/>
          </a:stretch>
        </p:blipFill>
        <p:spPr>
          <a:xfrm>
            <a:off x="7696200" y="4518660"/>
            <a:ext cx="2286000" cy="1485900"/>
          </a:xfrm>
          <a:prstGeom prst="rect">
            <a:avLst/>
          </a:prstGeom>
        </p:spPr>
      </p:pic>
      <p:pic>
        <p:nvPicPr>
          <p:cNvPr id="5" name="Picture 4"/>
          <p:cNvPicPr>
            <a:picLocks noChangeAspect="1"/>
          </p:cNvPicPr>
          <p:nvPr/>
        </p:nvPicPr>
        <p:blipFill>
          <a:blip r:embed="rId4"/>
          <a:stretch>
            <a:fillRect/>
          </a:stretch>
        </p:blipFill>
        <p:spPr>
          <a:xfrm>
            <a:off x="3267941" y="4404360"/>
            <a:ext cx="2857500" cy="1600200"/>
          </a:xfrm>
          <a:prstGeom prst="rect">
            <a:avLst/>
          </a:prstGeom>
        </p:spPr>
      </p:pic>
    </p:spTree>
    <p:custDataLst>
      <p:tags r:id="rId1"/>
    </p:custDataLst>
    <p:extLst>
      <p:ext uri="{BB962C8B-B14F-4D97-AF65-F5344CB8AC3E}">
        <p14:creationId xmlns:p14="http://schemas.microsoft.com/office/powerpoint/2010/main" val="2780968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430" y="909416"/>
            <a:ext cx="9415463" cy="5262979"/>
          </a:xfrm>
          <a:prstGeom prst="rect">
            <a:avLst/>
          </a:prstGeom>
        </p:spPr>
        <p:txBody>
          <a:bodyPr wrap="square">
            <a:spAutoFit/>
          </a:bodyPr>
          <a:lstStyle/>
          <a:p>
            <a:endParaRPr lang="en-GB" sz="2800" dirty="0"/>
          </a:p>
          <a:p>
            <a:r>
              <a:rPr lang="en-GB" sz="2800" dirty="0"/>
              <a:t>Businesses, if they have a choice, </a:t>
            </a:r>
            <a:r>
              <a:rPr lang="en-GB" sz="2800" b="1" dirty="0"/>
              <a:t>will not compete on price</a:t>
            </a:r>
            <a:r>
              <a:rPr lang="en-GB" sz="2800" dirty="0"/>
              <a:t> and they may take the view that by creating a dominant market position by working with other large businesses, they </a:t>
            </a:r>
            <a:r>
              <a:rPr lang="en-GB" sz="2800" b="1" dirty="0"/>
              <a:t>can limit price competition. </a:t>
            </a:r>
          </a:p>
          <a:p>
            <a:endParaRPr lang="en-GB" sz="2800" dirty="0"/>
          </a:p>
          <a:p>
            <a:endParaRPr lang="en-GB" sz="2800" dirty="0"/>
          </a:p>
          <a:p>
            <a:r>
              <a:rPr lang="en-GB" sz="2800" dirty="0" smtClean="0">
                <a:solidFill>
                  <a:srgbClr val="FF0000"/>
                </a:solidFill>
              </a:rPr>
              <a:t>Q – Why? </a:t>
            </a:r>
            <a:endParaRPr lang="en-GB" sz="2800" dirty="0">
              <a:solidFill>
                <a:srgbClr val="FF0000"/>
              </a:solidFill>
            </a:endParaRPr>
          </a:p>
          <a:p>
            <a:endParaRPr lang="en-GB" sz="2800" dirty="0"/>
          </a:p>
          <a:p>
            <a:r>
              <a:rPr lang="en-GB" sz="2800" dirty="0"/>
              <a:t>Because of the potential of cartels and collusion between businesses, legislation allows for </a:t>
            </a:r>
            <a:r>
              <a:rPr lang="en-GB" sz="2800" b="1" dirty="0"/>
              <a:t>guilty parties to be fined up to 10% of turnover </a:t>
            </a:r>
            <a:r>
              <a:rPr lang="en-GB" sz="2800" dirty="0"/>
              <a:t>for each year of illegal activity. </a:t>
            </a:r>
          </a:p>
        </p:txBody>
      </p:sp>
      <p:pic>
        <p:nvPicPr>
          <p:cNvPr id="3" name="Picture 2"/>
          <p:cNvPicPr>
            <a:picLocks noChangeAspect="1"/>
          </p:cNvPicPr>
          <p:nvPr/>
        </p:nvPicPr>
        <p:blipFill>
          <a:blip r:embed="rId3"/>
          <a:stretch>
            <a:fillRect/>
          </a:stretch>
        </p:blipFill>
        <p:spPr>
          <a:xfrm>
            <a:off x="3686163" y="523662"/>
            <a:ext cx="4657748" cy="524301"/>
          </a:xfrm>
          <a:prstGeom prst="rect">
            <a:avLst/>
          </a:prstGeom>
        </p:spPr>
      </p:pic>
      <p:pic>
        <p:nvPicPr>
          <p:cNvPr id="4" name="Picture 3"/>
          <p:cNvPicPr>
            <a:picLocks noChangeAspect="1"/>
          </p:cNvPicPr>
          <p:nvPr/>
        </p:nvPicPr>
        <p:blipFill>
          <a:blip r:embed="rId4"/>
          <a:stretch>
            <a:fillRect/>
          </a:stretch>
        </p:blipFill>
        <p:spPr>
          <a:xfrm>
            <a:off x="5238761" y="2802719"/>
            <a:ext cx="3105150" cy="1476375"/>
          </a:xfrm>
          <a:prstGeom prst="rect">
            <a:avLst/>
          </a:prstGeom>
        </p:spPr>
      </p:pic>
    </p:spTree>
    <p:custDataLst>
      <p:tags r:id="rId1"/>
    </p:custDataLst>
    <p:extLst>
      <p:ext uri="{BB962C8B-B14F-4D97-AF65-F5344CB8AC3E}">
        <p14:creationId xmlns:p14="http://schemas.microsoft.com/office/powerpoint/2010/main" val="4832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197" y="1456306"/>
            <a:ext cx="10258425" cy="3539430"/>
          </a:xfrm>
          <a:prstGeom prst="rect">
            <a:avLst/>
          </a:prstGeom>
        </p:spPr>
        <p:txBody>
          <a:bodyPr wrap="square">
            <a:spAutoFit/>
          </a:bodyPr>
          <a:lstStyle/>
          <a:p>
            <a:r>
              <a:rPr lang="en-GB" sz="2800" dirty="0"/>
              <a:t>• </a:t>
            </a:r>
            <a:r>
              <a:rPr lang="en-GB" sz="2800" b="1" dirty="0" smtClean="0"/>
              <a:t>Investigating </a:t>
            </a:r>
            <a:r>
              <a:rPr lang="en-GB" sz="2800" b="1" dirty="0"/>
              <a:t>mergers </a:t>
            </a:r>
            <a:r>
              <a:rPr lang="en-GB" sz="2800" dirty="0"/>
              <a:t>which could restrict competition </a:t>
            </a:r>
          </a:p>
          <a:p>
            <a:endParaRPr lang="en-GB" sz="2800" dirty="0"/>
          </a:p>
          <a:p>
            <a:r>
              <a:rPr lang="en-GB" sz="2800" dirty="0"/>
              <a:t>• </a:t>
            </a:r>
            <a:r>
              <a:rPr lang="en-GB" sz="2800" dirty="0" smtClean="0"/>
              <a:t>Conducting </a:t>
            </a:r>
            <a:r>
              <a:rPr lang="en-GB" sz="2800" b="1" dirty="0"/>
              <a:t>market studies </a:t>
            </a:r>
            <a:r>
              <a:rPr lang="en-GB" sz="2800" dirty="0"/>
              <a:t>and investigations in markets where  there may be competition and consumer problems </a:t>
            </a:r>
          </a:p>
          <a:p>
            <a:endParaRPr lang="en-GB" sz="2800" dirty="0"/>
          </a:p>
          <a:p>
            <a:r>
              <a:rPr lang="en-GB" sz="2800" dirty="0"/>
              <a:t>• </a:t>
            </a:r>
            <a:r>
              <a:rPr lang="en-GB" sz="2800" dirty="0" smtClean="0"/>
              <a:t>Investigating </a:t>
            </a:r>
            <a:r>
              <a:rPr lang="en-GB" sz="2800" dirty="0"/>
              <a:t>where there may be </a:t>
            </a:r>
            <a:r>
              <a:rPr lang="en-GB" sz="2800" b="1" dirty="0"/>
              <a:t>breaches of UK or EU  prohibitions against anti-competitive agreements </a:t>
            </a:r>
            <a:r>
              <a:rPr lang="en-GB" sz="2800" dirty="0"/>
              <a:t>and abuses of  dominant positions </a:t>
            </a:r>
          </a:p>
        </p:txBody>
      </p:sp>
      <p:sp>
        <p:nvSpPr>
          <p:cNvPr id="3" name="Rectangle 2"/>
          <p:cNvSpPr/>
          <p:nvPr/>
        </p:nvSpPr>
        <p:spPr>
          <a:xfrm>
            <a:off x="2700250" y="352723"/>
            <a:ext cx="610571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role of the CMA </a:t>
            </a:r>
          </a:p>
        </p:txBody>
      </p:sp>
      <p:pic>
        <p:nvPicPr>
          <p:cNvPr id="4" name="Picture 3"/>
          <p:cNvPicPr>
            <a:picLocks noChangeAspect="1"/>
          </p:cNvPicPr>
          <p:nvPr/>
        </p:nvPicPr>
        <p:blipFill>
          <a:blip r:embed="rId3"/>
          <a:stretch>
            <a:fillRect/>
          </a:stretch>
        </p:blipFill>
        <p:spPr>
          <a:xfrm>
            <a:off x="4752107" y="4807527"/>
            <a:ext cx="5174673" cy="1545011"/>
          </a:xfrm>
          <a:prstGeom prst="rect">
            <a:avLst/>
          </a:prstGeom>
        </p:spPr>
      </p:pic>
    </p:spTree>
    <p:custDataLst>
      <p:tags r:id="rId1"/>
    </p:custDataLst>
    <p:extLst>
      <p:ext uri="{BB962C8B-B14F-4D97-AF65-F5344CB8AC3E}">
        <p14:creationId xmlns:p14="http://schemas.microsoft.com/office/powerpoint/2010/main" val="217190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699" y="908906"/>
            <a:ext cx="9144000" cy="4401205"/>
          </a:xfrm>
          <a:prstGeom prst="rect">
            <a:avLst/>
          </a:prstGeom>
        </p:spPr>
        <p:txBody>
          <a:bodyPr wrap="square">
            <a:spAutoFit/>
          </a:bodyPr>
          <a:lstStyle/>
          <a:p>
            <a:endParaRPr lang="en-GB" sz="2800" dirty="0"/>
          </a:p>
          <a:p>
            <a:r>
              <a:rPr lang="en-GB" sz="2800" dirty="0"/>
              <a:t>• </a:t>
            </a:r>
            <a:r>
              <a:rPr lang="en-GB" sz="2800" dirty="0" smtClean="0"/>
              <a:t>Bringing </a:t>
            </a:r>
            <a:r>
              <a:rPr lang="en-GB" sz="2800" b="1" dirty="0"/>
              <a:t>criminal proceedings </a:t>
            </a:r>
            <a:r>
              <a:rPr lang="en-GB" sz="2800" dirty="0"/>
              <a:t>against individuals who commit the </a:t>
            </a:r>
            <a:r>
              <a:rPr lang="en-GB" sz="2800" b="1" dirty="0" smtClean="0"/>
              <a:t>cartel </a:t>
            </a:r>
            <a:r>
              <a:rPr lang="en-GB" sz="2800" b="1" dirty="0"/>
              <a:t>offence </a:t>
            </a:r>
          </a:p>
          <a:p>
            <a:endParaRPr lang="en-GB" sz="2800" dirty="0"/>
          </a:p>
          <a:p>
            <a:r>
              <a:rPr lang="en-GB" sz="2800" dirty="0"/>
              <a:t>• </a:t>
            </a:r>
            <a:r>
              <a:rPr lang="en-GB" sz="2800" dirty="0" smtClean="0"/>
              <a:t>Enforcing </a:t>
            </a:r>
            <a:r>
              <a:rPr lang="en-GB" sz="2800" dirty="0"/>
              <a:t>consumer protection legislation to tackle practices and </a:t>
            </a:r>
            <a:r>
              <a:rPr lang="en-GB" sz="2800" dirty="0" smtClean="0"/>
              <a:t>market </a:t>
            </a:r>
            <a:r>
              <a:rPr lang="en-GB" sz="2800" dirty="0"/>
              <a:t>conditions that make it difficult for consumers to exercise </a:t>
            </a:r>
            <a:r>
              <a:rPr lang="en-GB" sz="2800" dirty="0" smtClean="0"/>
              <a:t>choice. </a:t>
            </a:r>
            <a:endParaRPr lang="en-GB" sz="2800" dirty="0"/>
          </a:p>
          <a:p>
            <a:endParaRPr lang="en-GB" sz="2800" dirty="0"/>
          </a:p>
          <a:p>
            <a:r>
              <a:rPr lang="en-GB" sz="2800" dirty="0"/>
              <a:t>• </a:t>
            </a:r>
            <a:r>
              <a:rPr lang="en-GB" sz="2800" dirty="0" smtClean="0"/>
              <a:t>Co-operating </a:t>
            </a:r>
            <a:r>
              <a:rPr lang="en-GB" sz="2800" dirty="0"/>
              <a:t>with sector regulators and encouraging them to use </a:t>
            </a:r>
            <a:r>
              <a:rPr lang="en-GB" sz="2800" dirty="0" smtClean="0"/>
              <a:t>their </a:t>
            </a:r>
            <a:r>
              <a:rPr lang="en-GB" sz="2800" dirty="0"/>
              <a:t>competition </a:t>
            </a:r>
            <a:r>
              <a:rPr lang="en-GB" sz="2800" dirty="0" smtClean="0"/>
              <a:t>power. </a:t>
            </a:r>
            <a:endParaRPr lang="en-GB" sz="2800" dirty="0"/>
          </a:p>
        </p:txBody>
      </p:sp>
      <p:sp>
        <p:nvSpPr>
          <p:cNvPr id="4" name="Rectangle 3"/>
          <p:cNvSpPr/>
          <p:nvPr/>
        </p:nvSpPr>
        <p:spPr>
          <a:xfrm>
            <a:off x="2857844" y="221104"/>
            <a:ext cx="610571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role of the CMA </a:t>
            </a:r>
          </a:p>
        </p:txBody>
      </p:sp>
      <p:pic>
        <p:nvPicPr>
          <p:cNvPr id="2" name="Picture 1"/>
          <p:cNvPicPr>
            <a:picLocks noChangeAspect="1"/>
          </p:cNvPicPr>
          <p:nvPr/>
        </p:nvPicPr>
        <p:blipFill>
          <a:blip r:embed="rId3"/>
          <a:stretch>
            <a:fillRect/>
          </a:stretch>
        </p:blipFill>
        <p:spPr>
          <a:xfrm>
            <a:off x="6691745" y="4826688"/>
            <a:ext cx="2796886" cy="1489251"/>
          </a:xfrm>
          <a:prstGeom prst="rect">
            <a:avLst/>
          </a:prstGeom>
        </p:spPr>
      </p:pic>
    </p:spTree>
    <p:custDataLst>
      <p:tags r:id="rId1"/>
    </p:custDataLst>
    <p:extLst>
      <p:ext uri="{BB962C8B-B14F-4D97-AF65-F5344CB8AC3E}">
        <p14:creationId xmlns:p14="http://schemas.microsoft.com/office/powerpoint/2010/main" val="1334397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90" y="1775481"/>
            <a:ext cx="9501188" cy="4401205"/>
          </a:xfrm>
          <a:prstGeom prst="rect">
            <a:avLst/>
          </a:prstGeom>
        </p:spPr>
        <p:txBody>
          <a:bodyPr wrap="square">
            <a:spAutoFit/>
          </a:bodyPr>
          <a:lstStyle/>
          <a:p>
            <a:r>
              <a:rPr lang="en-GB" sz="2800" dirty="0"/>
              <a:t>Ethical issues related to consumer protection, apart from legal considerations, businesses also need to consider the ethics of their relationships with customers. </a:t>
            </a:r>
          </a:p>
          <a:p>
            <a:endParaRPr lang="en-GB" sz="2800" dirty="0" smtClean="0"/>
          </a:p>
          <a:p>
            <a:endParaRPr lang="en-GB" sz="2800" dirty="0"/>
          </a:p>
          <a:p>
            <a:endParaRPr lang="en-GB" sz="2800" dirty="0"/>
          </a:p>
          <a:p>
            <a:endParaRPr lang="en-GB" sz="2800" dirty="0" smtClean="0"/>
          </a:p>
          <a:p>
            <a:endParaRPr lang="en-GB" sz="2800" dirty="0"/>
          </a:p>
          <a:p>
            <a:r>
              <a:rPr lang="en-GB" sz="2800" b="1" dirty="0"/>
              <a:t>Consumers can be manipulated by businesses and their marketing professionals. </a:t>
            </a:r>
          </a:p>
        </p:txBody>
      </p:sp>
      <p:sp>
        <p:nvSpPr>
          <p:cNvPr id="3" name="Rectangle 2"/>
          <p:cNvSpPr/>
          <p:nvPr/>
        </p:nvSpPr>
        <p:spPr>
          <a:xfrm>
            <a:off x="579470" y="567035"/>
            <a:ext cx="1086162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Ethical issues – Consumer protection </a:t>
            </a:r>
          </a:p>
        </p:txBody>
      </p:sp>
      <p:pic>
        <p:nvPicPr>
          <p:cNvPr id="4" name="Picture 3"/>
          <p:cNvPicPr>
            <a:picLocks noChangeAspect="1"/>
          </p:cNvPicPr>
          <p:nvPr/>
        </p:nvPicPr>
        <p:blipFill>
          <a:blip r:embed="rId3"/>
          <a:stretch>
            <a:fillRect/>
          </a:stretch>
        </p:blipFill>
        <p:spPr>
          <a:xfrm>
            <a:off x="7171052" y="2975543"/>
            <a:ext cx="2628900" cy="1743075"/>
          </a:xfrm>
          <a:prstGeom prst="rect">
            <a:avLst/>
          </a:prstGeom>
        </p:spPr>
      </p:pic>
      <p:pic>
        <p:nvPicPr>
          <p:cNvPr id="5" name="Picture 4"/>
          <p:cNvPicPr>
            <a:picLocks noChangeAspect="1"/>
          </p:cNvPicPr>
          <p:nvPr/>
        </p:nvPicPr>
        <p:blipFill>
          <a:blip r:embed="rId4"/>
          <a:stretch>
            <a:fillRect/>
          </a:stretch>
        </p:blipFill>
        <p:spPr>
          <a:xfrm>
            <a:off x="2797195" y="3536125"/>
            <a:ext cx="1286302" cy="1310803"/>
          </a:xfrm>
          <a:prstGeom prst="rect">
            <a:avLst/>
          </a:prstGeom>
        </p:spPr>
      </p:pic>
    </p:spTree>
    <p:custDataLst>
      <p:tags r:id="rId1"/>
    </p:custDataLst>
    <p:extLst>
      <p:ext uri="{BB962C8B-B14F-4D97-AF65-F5344CB8AC3E}">
        <p14:creationId xmlns:p14="http://schemas.microsoft.com/office/powerpoint/2010/main" val="3986778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522" y="1235711"/>
            <a:ext cx="9501188" cy="5262979"/>
          </a:xfrm>
          <a:prstGeom prst="rect">
            <a:avLst/>
          </a:prstGeom>
        </p:spPr>
        <p:txBody>
          <a:bodyPr wrap="square">
            <a:spAutoFit/>
          </a:bodyPr>
          <a:lstStyle/>
          <a:p>
            <a:r>
              <a:rPr lang="en-GB" sz="2800" dirty="0"/>
              <a:t>It used to be standard for all supermarkets to have displays of sweets and chocolates next to checkouts: children would use </a:t>
            </a:r>
            <a:r>
              <a:rPr lang="en-GB" sz="2800" dirty="0">
                <a:solidFill>
                  <a:srgbClr val="FF0000"/>
                </a:solidFill>
              </a:rPr>
              <a:t>‘pester power’ </a:t>
            </a:r>
            <a:r>
              <a:rPr lang="en-GB" sz="2800" dirty="0"/>
              <a:t>to get their parents to buy sweets whilst they queued. </a:t>
            </a:r>
          </a:p>
          <a:p>
            <a:endParaRPr lang="en-GB" sz="2800" dirty="0"/>
          </a:p>
          <a:p>
            <a:endParaRPr lang="en-GB" sz="2800" dirty="0"/>
          </a:p>
          <a:p>
            <a:endParaRPr lang="en-GB" sz="2800" dirty="0"/>
          </a:p>
          <a:p>
            <a:endParaRPr lang="en-GB" sz="2800" dirty="0"/>
          </a:p>
          <a:p>
            <a:r>
              <a:rPr lang="en-GB" sz="2800" dirty="0"/>
              <a:t>It was only as a result of </a:t>
            </a:r>
            <a:r>
              <a:rPr lang="en-GB" sz="2800" b="1" dirty="0"/>
              <a:t>customer pressure </a:t>
            </a:r>
            <a:r>
              <a:rPr lang="en-GB" sz="2800" dirty="0"/>
              <a:t>that these displays have been changed to now display less impulse purchase items instead – offering items such as </a:t>
            </a:r>
            <a:r>
              <a:rPr lang="en-GB" sz="2800" b="1" dirty="0"/>
              <a:t>batteries, laces and breath-freshening mints. </a:t>
            </a:r>
          </a:p>
        </p:txBody>
      </p:sp>
      <p:sp>
        <p:nvSpPr>
          <p:cNvPr id="3" name="Rectangle 2"/>
          <p:cNvSpPr/>
          <p:nvPr/>
        </p:nvSpPr>
        <p:spPr>
          <a:xfrm>
            <a:off x="2935603" y="206954"/>
            <a:ext cx="590302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Supermarket ethics </a:t>
            </a:r>
          </a:p>
        </p:txBody>
      </p:sp>
      <p:pic>
        <p:nvPicPr>
          <p:cNvPr id="4" name="Picture 3"/>
          <p:cNvPicPr>
            <a:picLocks noChangeAspect="1"/>
          </p:cNvPicPr>
          <p:nvPr/>
        </p:nvPicPr>
        <p:blipFill>
          <a:blip r:embed="rId3"/>
          <a:stretch>
            <a:fillRect/>
          </a:stretch>
        </p:blipFill>
        <p:spPr>
          <a:xfrm>
            <a:off x="3912411" y="2903334"/>
            <a:ext cx="1974705" cy="1314077"/>
          </a:xfrm>
          <a:prstGeom prst="rect">
            <a:avLst/>
          </a:prstGeom>
        </p:spPr>
      </p:pic>
      <p:pic>
        <p:nvPicPr>
          <p:cNvPr id="5" name="Picture 4"/>
          <p:cNvPicPr>
            <a:picLocks noChangeAspect="1"/>
          </p:cNvPicPr>
          <p:nvPr/>
        </p:nvPicPr>
        <p:blipFill>
          <a:blip r:embed="rId4"/>
          <a:stretch>
            <a:fillRect/>
          </a:stretch>
        </p:blipFill>
        <p:spPr>
          <a:xfrm>
            <a:off x="6840626" y="3043485"/>
            <a:ext cx="2318959" cy="1298617"/>
          </a:xfrm>
          <a:prstGeom prst="rect">
            <a:avLst/>
          </a:prstGeom>
        </p:spPr>
      </p:pic>
    </p:spTree>
    <p:custDataLst>
      <p:tags r:id="rId1"/>
    </p:custDataLst>
    <p:extLst>
      <p:ext uri="{BB962C8B-B14F-4D97-AF65-F5344CB8AC3E}">
        <p14:creationId xmlns:p14="http://schemas.microsoft.com/office/powerpoint/2010/main" val="1521732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213" y="1290340"/>
            <a:ext cx="9915958" cy="4832092"/>
          </a:xfrm>
          <a:prstGeom prst="rect">
            <a:avLst/>
          </a:prstGeom>
        </p:spPr>
        <p:txBody>
          <a:bodyPr wrap="square">
            <a:spAutoFit/>
          </a:bodyPr>
          <a:lstStyle/>
          <a:p>
            <a:r>
              <a:rPr lang="en-GB" sz="2800" dirty="0"/>
              <a:t>This change by supermarkets to a more ethical stance is not seen in all consumer markets – it is quite usual for businesses to target expensive brands at children and teenagers. </a:t>
            </a:r>
            <a:r>
              <a:rPr lang="en-GB" sz="2800" b="1" dirty="0"/>
              <a:t>Can it be ethical for businesses to convince children that the only pair of trainers worth having costs £70? </a:t>
            </a:r>
          </a:p>
          <a:p>
            <a:endParaRPr lang="en-GB" sz="2800" dirty="0"/>
          </a:p>
          <a:p>
            <a:endParaRPr lang="en-GB" sz="2800" dirty="0"/>
          </a:p>
          <a:p>
            <a:endParaRPr lang="en-GB" sz="2800" dirty="0"/>
          </a:p>
          <a:p>
            <a:r>
              <a:rPr lang="en-GB" sz="2800" dirty="0"/>
              <a:t>With cigarette smoking declining in developed countries is it right that the major tobacco businesses should discount their prices to win customers in developing countries?</a:t>
            </a:r>
          </a:p>
        </p:txBody>
      </p:sp>
      <p:sp>
        <p:nvSpPr>
          <p:cNvPr id="3" name="Rectangle 2"/>
          <p:cNvSpPr/>
          <p:nvPr/>
        </p:nvSpPr>
        <p:spPr>
          <a:xfrm>
            <a:off x="3214417" y="367010"/>
            <a:ext cx="510595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Consumer ethics </a:t>
            </a:r>
          </a:p>
        </p:txBody>
      </p:sp>
      <p:pic>
        <p:nvPicPr>
          <p:cNvPr id="4" name="Picture 3"/>
          <p:cNvPicPr>
            <a:picLocks noChangeAspect="1"/>
          </p:cNvPicPr>
          <p:nvPr/>
        </p:nvPicPr>
        <p:blipFill>
          <a:blip r:embed="rId3"/>
          <a:stretch>
            <a:fillRect/>
          </a:stretch>
        </p:blipFill>
        <p:spPr>
          <a:xfrm>
            <a:off x="5427488" y="3228110"/>
            <a:ext cx="1520183" cy="1138670"/>
          </a:xfrm>
          <a:prstGeom prst="rect">
            <a:avLst/>
          </a:prstGeom>
        </p:spPr>
      </p:pic>
      <p:pic>
        <p:nvPicPr>
          <p:cNvPr id="5" name="Picture 4"/>
          <p:cNvPicPr>
            <a:picLocks noChangeAspect="1"/>
          </p:cNvPicPr>
          <p:nvPr/>
        </p:nvPicPr>
        <p:blipFill>
          <a:blip r:embed="rId4"/>
          <a:stretch>
            <a:fillRect/>
          </a:stretch>
        </p:blipFill>
        <p:spPr>
          <a:xfrm>
            <a:off x="7741176" y="3157537"/>
            <a:ext cx="1915767" cy="1209243"/>
          </a:xfrm>
          <a:prstGeom prst="rect">
            <a:avLst/>
          </a:prstGeom>
        </p:spPr>
      </p:pic>
    </p:spTree>
    <p:custDataLst>
      <p:tags r:id="rId1"/>
    </p:custDataLst>
    <p:extLst>
      <p:ext uri="{BB962C8B-B14F-4D97-AF65-F5344CB8AC3E}">
        <p14:creationId xmlns:p14="http://schemas.microsoft.com/office/powerpoint/2010/main" val="246146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3336" y="1599347"/>
            <a:ext cx="9702522" cy="954107"/>
          </a:xfrm>
          <a:prstGeom prst="rect">
            <a:avLst/>
          </a:prstGeom>
        </p:spPr>
        <p:txBody>
          <a:bodyPr wrap="square">
            <a:spAutoFit/>
          </a:bodyPr>
          <a:lstStyle/>
          <a:p>
            <a:r>
              <a:rPr lang="en-GB" sz="2800" dirty="0"/>
              <a:t>The </a:t>
            </a:r>
            <a:r>
              <a:rPr lang="en-GB" sz="2800" b="1" dirty="0"/>
              <a:t>relationship between consumers and producers is not </a:t>
            </a:r>
            <a:r>
              <a:rPr lang="en-GB" sz="2800" dirty="0"/>
              <a:t>a relationship that is </a:t>
            </a:r>
            <a:r>
              <a:rPr lang="en-GB" sz="2800" b="1" dirty="0"/>
              <a:t>based on a level playing field. </a:t>
            </a:r>
          </a:p>
        </p:txBody>
      </p:sp>
      <p:sp>
        <p:nvSpPr>
          <p:cNvPr id="5" name="Rectangle 4"/>
          <p:cNvSpPr/>
          <p:nvPr/>
        </p:nvSpPr>
        <p:spPr>
          <a:xfrm>
            <a:off x="853383" y="367010"/>
            <a:ext cx="1074242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Why do consumers need protection?</a:t>
            </a:r>
          </a:p>
        </p:txBody>
      </p:sp>
      <p:pic>
        <p:nvPicPr>
          <p:cNvPr id="2" name="Picture 1"/>
          <p:cNvPicPr>
            <a:picLocks noChangeAspect="1"/>
          </p:cNvPicPr>
          <p:nvPr/>
        </p:nvPicPr>
        <p:blipFill>
          <a:blip r:embed="rId3"/>
          <a:stretch>
            <a:fillRect/>
          </a:stretch>
        </p:blipFill>
        <p:spPr>
          <a:xfrm>
            <a:off x="1569638" y="2862461"/>
            <a:ext cx="3643302" cy="2728960"/>
          </a:xfrm>
          <a:prstGeom prst="rect">
            <a:avLst/>
          </a:prstGeom>
        </p:spPr>
      </p:pic>
      <p:pic>
        <p:nvPicPr>
          <p:cNvPr id="3" name="Picture 2"/>
          <p:cNvPicPr>
            <a:picLocks noChangeAspect="1"/>
          </p:cNvPicPr>
          <p:nvPr/>
        </p:nvPicPr>
        <p:blipFill>
          <a:blip r:embed="rId4"/>
          <a:stretch>
            <a:fillRect/>
          </a:stretch>
        </p:blipFill>
        <p:spPr>
          <a:xfrm>
            <a:off x="6521824" y="2956919"/>
            <a:ext cx="4110282" cy="2821079"/>
          </a:xfrm>
          <a:prstGeom prst="rect">
            <a:avLst/>
          </a:prstGeom>
        </p:spPr>
      </p:pic>
    </p:spTree>
    <p:custDataLst>
      <p:tags r:id="rId1"/>
    </p:custDataLst>
    <p:extLst>
      <p:ext uri="{BB962C8B-B14F-4D97-AF65-F5344CB8AC3E}">
        <p14:creationId xmlns:p14="http://schemas.microsoft.com/office/powerpoint/2010/main" val="1253870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586" y="1220777"/>
            <a:ext cx="10310813" cy="5262979"/>
          </a:xfrm>
          <a:prstGeom prst="rect">
            <a:avLst/>
          </a:prstGeom>
        </p:spPr>
        <p:txBody>
          <a:bodyPr wrap="square">
            <a:spAutoFit/>
          </a:bodyPr>
          <a:lstStyle/>
          <a:p>
            <a:r>
              <a:rPr lang="en-GB" sz="2800" dirty="0"/>
              <a:t>Being ethical in marketing is always a problem area for those businesses producing and marketing consumer products. </a:t>
            </a:r>
          </a:p>
          <a:p>
            <a:endParaRPr lang="en-GB" sz="2800" dirty="0"/>
          </a:p>
          <a:p>
            <a:r>
              <a:rPr lang="en-GB" sz="2800" dirty="0"/>
              <a:t>It can be a difficult balancing act for businesses to try to maximise sales whilst at the same time marketing their products in a way that does not encourage overconsumption or excessive behaviour by customers. </a:t>
            </a:r>
          </a:p>
          <a:p>
            <a:endParaRPr lang="en-GB" sz="2800" dirty="0"/>
          </a:p>
          <a:p>
            <a:r>
              <a:rPr lang="en-GB" sz="2800" b="1" dirty="0"/>
              <a:t>McDonalds ‘supersize’</a:t>
            </a:r>
            <a:r>
              <a:rPr lang="en-GB" sz="2800" dirty="0"/>
              <a:t> was once</a:t>
            </a:r>
          </a:p>
          <a:p>
            <a:r>
              <a:rPr lang="en-GB" sz="2800" dirty="0"/>
              <a:t> a marketing winner, but with </a:t>
            </a:r>
          </a:p>
          <a:p>
            <a:r>
              <a:rPr lang="en-GB" sz="2800" dirty="0"/>
              <a:t>increased worries about people’s </a:t>
            </a:r>
          </a:p>
          <a:p>
            <a:r>
              <a:rPr lang="en-GB" sz="2800" dirty="0"/>
              <a:t>weight problems, the campaign was dropped. </a:t>
            </a:r>
          </a:p>
        </p:txBody>
      </p:sp>
      <p:sp>
        <p:nvSpPr>
          <p:cNvPr id="3" name="Rectangle 2"/>
          <p:cNvSpPr/>
          <p:nvPr/>
        </p:nvSpPr>
        <p:spPr>
          <a:xfrm>
            <a:off x="2812864" y="297447"/>
            <a:ext cx="590905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Business and ethics </a:t>
            </a:r>
          </a:p>
        </p:txBody>
      </p:sp>
      <p:pic>
        <p:nvPicPr>
          <p:cNvPr id="4" name="Picture 3"/>
          <p:cNvPicPr>
            <a:picLocks noChangeAspect="1"/>
          </p:cNvPicPr>
          <p:nvPr/>
        </p:nvPicPr>
        <p:blipFill>
          <a:blip r:embed="rId3"/>
          <a:stretch>
            <a:fillRect/>
          </a:stretch>
        </p:blipFill>
        <p:spPr>
          <a:xfrm>
            <a:off x="8252750" y="4143738"/>
            <a:ext cx="2032020" cy="2224272"/>
          </a:xfrm>
          <a:prstGeom prst="rect">
            <a:avLst/>
          </a:prstGeom>
        </p:spPr>
      </p:pic>
    </p:spTree>
    <p:custDataLst>
      <p:tags r:id="rId1"/>
    </p:custDataLst>
    <p:extLst>
      <p:ext uri="{BB962C8B-B14F-4D97-AF65-F5344CB8AC3E}">
        <p14:creationId xmlns:p14="http://schemas.microsoft.com/office/powerpoint/2010/main" val="2725276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0066" y="1140122"/>
            <a:ext cx="9144000" cy="4832092"/>
          </a:xfrm>
          <a:prstGeom prst="rect">
            <a:avLst/>
          </a:prstGeom>
        </p:spPr>
        <p:txBody>
          <a:bodyPr wrap="square">
            <a:spAutoFit/>
          </a:bodyPr>
          <a:lstStyle/>
          <a:p>
            <a:r>
              <a:rPr lang="en-GB" sz="2800" dirty="0"/>
              <a:t>Product placement is when a company </a:t>
            </a:r>
            <a:r>
              <a:rPr lang="en-GB" sz="2800" b="1" dirty="0"/>
              <a:t>pays a TV channel or a programme-maker to include its products or brands in a programme. </a:t>
            </a:r>
          </a:p>
          <a:p>
            <a:endParaRPr lang="en-GB" sz="2800" dirty="0"/>
          </a:p>
          <a:p>
            <a:r>
              <a:rPr lang="en-GB" sz="2800" dirty="0"/>
              <a:t>This is allowed but there are </a:t>
            </a:r>
          </a:p>
          <a:p>
            <a:r>
              <a:rPr lang="en-GB" sz="2800" dirty="0"/>
              <a:t>rules from Ofcom (the broadcasting </a:t>
            </a:r>
          </a:p>
          <a:p>
            <a:r>
              <a:rPr lang="en-GB" sz="2800" dirty="0"/>
              <a:t>regulator) on how this is done.</a:t>
            </a:r>
          </a:p>
          <a:p>
            <a:endParaRPr lang="en-GB" sz="2800" dirty="0"/>
          </a:p>
          <a:p>
            <a:r>
              <a:rPr lang="en-GB" sz="2800" dirty="0"/>
              <a:t>For example, no product placement can be carried out on children’s </a:t>
            </a:r>
            <a:r>
              <a:rPr lang="en-GB" sz="2800" dirty="0" err="1"/>
              <a:t>tv</a:t>
            </a:r>
            <a:r>
              <a:rPr lang="en-GB" sz="2800" dirty="0"/>
              <a:t> programmes and certain products such as cigarettes and alcohol are not allowed.</a:t>
            </a:r>
          </a:p>
        </p:txBody>
      </p:sp>
      <p:sp>
        <p:nvSpPr>
          <p:cNvPr id="3" name="Rectangle 2"/>
          <p:cNvSpPr/>
          <p:nvPr/>
        </p:nvSpPr>
        <p:spPr>
          <a:xfrm>
            <a:off x="2927107" y="216792"/>
            <a:ext cx="578991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Product placement </a:t>
            </a:r>
          </a:p>
        </p:txBody>
      </p:sp>
      <p:pic>
        <p:nvPicPr>
          <p:cNvPr id="4" name="Picture 3"/>
          <p:cNvPicPr>
            <a:picLocks noChangeAspect="1"/>
          </p:cNvPicPr>
          <p:nvPr/>
        </p:nvPicPr>
        <p:blipFill>
          <a:blip r:embed="rId2"/>
          <a:stretch>
            <a:fillRect/>
          </a:stretch>
        </p:blipFill>
        <p:spPr>
          <a:xfrm>
            <a:off x="7188204" y="2286000"/>
            <a:ext cx="3684584" cy="2070268"/>
          </a:xfrm>
          <a:prstGeom prst="rect">
            <a:avLst/>
          </a:prstGeom>
        </p:spPr>
      </p:pic>
    </p:spTree>
    <p:extLst>
      <p:ext uri="{BB962C8B-B14F-4D97-AF65-F5344CB8AC3E}">
        <p14:creationId xmlns:p14="http://schemas.microsoft.com/office/powerpoint/2010/main" val="413569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1089" y="1298003"/>
            <a:ext cx="9572625" cy="2677656"/>
          </a:xfrm>
          <a:prstGeom prst="rect">
            <a:avLst/>
          </a:prstGeom>
        </p:spPr>
        <p:txBody>
          <a:bodyPr wrap="square">
            <a:spAutoFit/>
          </a:bodyPr>
          <a:lstStyle/>
          <a:p>
            <a:endParaRPr lang="en-GB" sz="2800" dirty="0"/>
          </a:p>
          <a:p>
            <a:r>
              <a:rPr lang="en-GB" sz="2800" dirty="0"/>
              <a:t>Subliminal advertising (placing fleeting or hidden images in films or TV programmes in the hope that viewers will process them unconsciously) was banned in the 1970s, but that does not stop the unscrupulous from taking advantage of natural human reactions. </a:t>
            </a:r>
          </a:p>
        </p:txBody>
      </p:sp>
      <p:sp>
        <p:nvSpPr>
          <p:cNvPr id="3" name="Rectangle 2"/>
          <p:cNvSpPr/>
          <p:nvPr/>
        </p:nvSpPr>
        <p:spPr>
          <a:xfrm>
            <a:off x="2738336" y="517548"/>
            <a:ext cx="655339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Subliminal advertising</a:t>
            </a:r>
          </a:p>
        </p:txBody>
      </p:sp>
      <p:pic>
        <p:nvPicPr>
          <p:cNvPr id="4" name="Picture 3"/>
          <p:cNvPicPr>
            <a:picLocks noChangeAspect="1"/>
          </p:cNvPicPr>
          <p:nvPr/>
        </p:nvPicPr>
        <p:blipFill>
          <a:blip r:embed="rId2"/>
          <a:stretch>
            <a:fillRect/>
          </a:stretch>
        </p:blipFill>
        <p:spPr>
          <a:xfrm>
            <a:off x="3087832" y="4307032"/>
            <a:ext cx="2552700" cy="1790700"/>
          </a:xfrm>
          <a:prstGeom prst="rect">
            <a:avLst/>
          </a:prstGeom>
        </p:spPr>
      </p:pic>
      <p:pic>
        <p:nvPicPr>
          <p:cNvPr id="5" name="Picture 4"/>
          <p:cNvPicPr>
            <a:picLocks noChangeAspect="1"/>
          </p:cNvPicPr>
          <p:nvPr/>
        </p:nvPicPr>
        <p:blipFill>
          <a:blip r:embed="rId3"/>
          <a:stretch>
            <a:fillRect/>
          </a:stretch>
        </p:blipFill>
        <p:spPr>
          <a:xfrm>
            <a:off x="6227402" y="4307032"/>
            <a:ext cx="4906457" cy="1717260"/>
          </a:xfrm>
          <a:prstGeom prst="rect">
            <a:avLst/>
          </a:prstGeom>
        </p:spPr>
      </p:pic>
    </p:spTree>
    <p:extLst>
      <p:ext uri="{BB962C8B-B14F-4D97-AF65-F5344CB8AC3E}">
        <p14:creationId xmlns:p14="http://schemas.microsoft.com/office/powerpoint/2010/main" val="1397327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9165" y="178362"/>
            <a:ext cx="453367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p:cNvSpPr/>
          <p:nvPr/>
        </p:nvSpPr>
        <p:spPr>
          <a:xfrm>
            <a:off x="1838092" y="1454261"/>
            <a:ext cx="7575151" cy="4832092"/>
          </a:xfrm>
          <a:prstGeom prst="rect">
            <a:avLst/>
          </a:prstGeom>
        </p:spPr>
        <p:txBody>
          <a:bodyPr wrap="none">
            <a:spAutoFit/>
          </a:bodyPr>
          <a:lstStyle/>
          <a:p>
            <a:r>
              <a:rPr lang="en-GB" sz="2800" b="1" dirty="0" smtClean="0"/>
              <a:t>Subliminal advertising example: </a:t>
            </a:r>
          </a:p>
          <a:p>
            <a:endParaRPr lang="en-GB" sz="2800" dirty="0" smtClean="0"/>
          </a:p>
          <a:p>
            <a:r>
              <a:rPr lang="en-GB" sz="2800" dirty="0" smtClean="0">
                <a:hlinkClick r:id="rId3"/>
              </a:rPr>
              <a:t>https</a:t>
            </a:r>
            <a:r>
              <a:rPr lang="en-GB" sz="2800" dirty="0">
                <a:hlinkClick r:id="rId3"/>
              </a:rPr>
              <a:t>://</a:t>
            </a:r>
            <a:r>
              <a:rPr lang="en-GB" sz="2800" dirty="0" smtClean="0">
                <a:hlinkClick r:id="rId3"/>
              </a:rPr>
              <a:t>www.youtube.com/watch?v=umi7pbkVaeg</a:t>
            </a:r>
            <a:endParaRPr lang="en-GB" sz="2800" dirty="0" smtClean="0"/>
          </a:p>
          <a:p>
            <a:endParaRPr lang="en-GB" sz="2800" dirty="0"/>
          </a:p>
          <a:p>
            <a:endParaRPr lang="en-GB" sz="2800" dirty="0" smtClean="0"/>
          </a:p>
          <a:p>
            <a:endParaRPr lang="en-GB" sz="2800" dirty="0"/>
          </a:p>
          <a:p>
            <a:endParaRPr lang="en-GB" sz="2800" dirty="0" smtClean="0"/>
          </a:p>
          <a:p>
            <a:r>
              <a:rPr lang="en-GB" sz="2800" b="1" dirty="0" smtClean="0"/>
              <a:t>Rogue traders: </a:t>
            </a:r>
          </a:p>
          <a:p>
            <a:endParaRPr lang="en-GB" sz="2800" dirty="0"/>
          </a:p>
          <a:p>
            <a:r>
              <a:rPr lang="en-GB" sz="2800" dirty="0">
                <a:hlinkClick r:id="rId4"/>
              </a:rPr>
              <a:t>https://www.youtube.com/watch?v=-</a:t>
            </a:r>
            <a:r>
              <a:rPr lang="en-GB" sz="2800" dirty="0" smtClean="0">
                <a:hlinkClick r:id="rId4"/>
              </a:rPr>
              <a:t>NjE-vCe0k4</a:t>
            </a:r>
            <a:endParaRPr lang="en-GB" sz="2800" dirty="0" smtClean="0"/>
          </a:p>
          <a:p>
            <a:endParaRPr lang="en-GB" sz="2800" dirty="0"/>
          </a:p>
        </p:txBody>
      </p:sp>
      <p:pic>
        <p:nvPicPr>
          <p:cNvPr id="5" name="Picture 4"/>
          <p:cNvPicPr>
            <a:picLocks noChangeAspect="1"/>
          </p:cNvPicPr>
          <p:nvPr/>
        </p:nvPicPr>
        <p:blipFill>
          <a:blip r:embed="rId5"/>
          <a:stretch>
            <a:fillRect/>
          </a:stretch>
        </p:blipFill>
        <p:spPr>
          <a:xfrm>
            <a:off x="5625667" y="3415553"/>
            <a:ext cx="5266451" cy="1257860"/>
          </a:xfrm>
          <a:prstGeom prst="rect">
            <a:avLst/>
          </a:prstGeom>
        </p:spPr>
      </p:pic>
    </p:spTree>
    <p:custDataLst>
      <p:tags r:id="rId1"/>
    </p:custDataLst>
    <p:extLst>
      <p:ext uri="{BB962C8B-B14F-4D97-AF65-F5344CB8AC3E}">
        <p14:creationId xmlns:p14="http://schemas.microsoft.com/office/powerpoint/2010/main" val="1541138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9143" y="595610"/>
            <a:ext cx="28793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1769451" y="1518940"/>
            <a:ext cx="7327391" cy="3970318"/>
          </a:xfrm>
          <a:prstGeom prst="rect">
            <a:avLst/>
          </a:prstGeom>
          <a:noFill/>
        </p:spPr>
        <p:txBody>
          <a:bodyPr wrap="none" rtlCol="0">
            <a:spAutoFit/>
          </a:bodyPr>
          <a:lstStyle/>
          <a:p>
            <a:r>
              <a:rPr lang="en-GB" sz="2800" b="1" u="sng" dirty="0"/>
              <a:t>Task: </a:t>
            </a:r>
          </a:p>
          <a:p>
            <a:endParaRPr lang="en-GB" sz="2800" dirty="0"/>
          </a:p>
          <a:p>
            <a:r>
              <a:rPr lang="en-GB" sz="2800" dirty="0"/>
              <a:t>Complete a </a:t>
            </a:r>
            <a:r>
              <a:rPr lang="en-GB" sz="2800" dirty="0" err="1"/>
              <a:t>Kahoot</a:t>
            </a:r>
            <a:r>
              <a:rPr lang="en-GB" sz="2800" dirty="0"/>
              <a:t> quiz on consumer protection </a:t>
            </a:r>
          </a:p>
          <a:p>
            <a:endParaRPr lang="en-GB" sz="2800" dirty="0"/>
          </a:p>
          <a:p>
            <a:endParaRPr lang="en-GB" sz="2800" dirty="0"/>
          </a:p>
          <a:p>
            <a:endParaRPr lang="en-GB" sz="2800" dirty="0"/>
          </a:p>
          <a:p>
            <a:endParaRPr lang="en-GB" sz="2800" dirty="0"/>
          </a:p>
          <a:p>
            <a:endParaRPr lang="en-GB" sz="2800" b="1" dirty="0"/>
          </a:p>
          <a:p>
            <a:r>
              <a:rPr lang="en-GB" sz="2800" b="1" dirty="0"/>
              <a:t>Time: 20 mins </a:t>
            </a:r>
          </a:p>
        </p:txBody>
      </p:sp>
      <p:pic>
        <p:nvPicPr>
          <p:cNvPr id="4" name="Picture 3"/>
          <p:cNvPicPr>
            <a:picLocks noChangeAspect="1"/>
          </p:cNvPicPr>
          <p:nvPr/>
        </p:nvPicPr>
        <p:blipFill>
          <a:blip r:embed="rId2"/>
          <a:stretch>
            <a:fillRect/>
          </a:stretch>
        </p:blipFill>
        <p:spPr>
          <a:xfrm>
            <a:off x="6511638" y="3124299"/>
            <a:ext cx="2997344" cy="2997344"/>
          </a:xfrm>
          <a:prstGeom prst="rect">
            <a:avLst/>
          </a:prstGeom>
        </p:spPr>
      </p:pic>
    </p:spTree>
    <p:extLst>
      <p:ext uri="{BB962C8B-B14F-4D97-AF65-F5344CB8AC3E}">
        <p14:creationId xmlns:p14="http://schemas.microsoft.com/office/powerpoint/2010/main" val="2641808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2522" y="609897"/>
            <a:ext cx="2581155" cy="5078313"/>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BREAK </a:t>
            </a: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15 mins </a:t>
            </a:r>
          </a:p>
        </p:txBody>
      </p:sp>
      <p:pic>
        <p:nvPicPr>
          <p:cNvPr id="3" name="Picture 2"/>
          <p:cNvPicPr>
            <a:picLocks noChangeAspect="1"/>
          </p:cNvPicPr>
          <p:nvPr/>
        </p:nvPicPr>
        <p:blipFill>
          <a:blip r:embed="rId2"/>
          <a:stretch>
            <a:fillRect/>
          </a:stretch>
        </p:blipFill>
        <p:spPr>
          <a:xfrm>
            <a:off x="4135152" y="1913617"/>
            <a:ext cx="3964561" cy="2470871"/>
          </a:xfrm>
          <a:prstGeom prst="rect">
            <a:avLst/>
          </a:prstGeom>
        </p:spPr>
      </p:pic>
    </p:spTree>
    <p:extLst>
      <p:ext uri="{BB962C8B-B14F-4D97-AF65-F5344CB8AC3E}">
        <p14:creationId xmlns:p14="http://schemas.microsoft.com/office/powerpoint/2010/main" val="4289524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0647" y="481310"/>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p>
        </p:txBody>
      </p:sp>
      <p:sp>
        <p:nvSpPr>
          <p:cNvPr id="3" name="TextBox 2"/>
          <p:cNvSpPr txBox="1"/>
          <p:nvPr/>
        </p:nvSpPr>
        <p:spPr>
          <a:xfrm>
            <a:off x="1165946" y="1404640"/>
            <a:ext cx="10201895" cy="4401205"/>
          </a:xfrm>
          <a:prstGeom prst="rect">
            <a:avLst/>
          </a:prstGeom>
          <a:noFill/>
        </p:spPr>
        <p:txBody>
          <a:bodyPr wrap="none" rtlCol="0">
            <a:spAutoFit/>
          </a:bodyPr>
          <a:lstStyle/>
          <a:p>
            <a:r>
              <a:rPr lang="en-GB" sz="2800" b="1" u="sng" dirty="0"/>
              <a:t>Task: </a:t>
            </a:r>
          </a:p>
          <a:p>
            <a:endParaRPr lang="en-GB" sz="2800" dirty="0"/>
          </a:p>
          <a:p>
            <a:r>
              <a:rPr lang="en-GB" sz="2800" dirty="0"/>
              <a:t>Your task is to complete a consumer protection past paper question.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 30 mins and 10 mins discussion </a:t>
            </a:r>
          </a:p>
        </p:txBody>
      </p:sp>
      <p:pic>
        <p:nvPicPr>
          <p:cNvPr id="4" name="Picture 3"/>
          <p:cNvPicPr>
            <a:picLocks noChangeAspect="1"/>
          </p:cNvPicPr>
          <p:nvPr/>
        </p:nvPicPr>
        <p:blipFill>
          <a:blip r:embed="rId3"/>
          <a:stretch>
            <a:fillRect/>
          </a:stretch>
        </p:blipFill>
        <p:spPr>
          <a:xfrm>
            <a:off x="7557056" y="3138921"/>
            <a:ext cx="2581275" cy="1771650"/>
          </a:xfrm>
          <a:prstGeom prst="rect">
            <a:avLst/>
          </a:prstGeom>
        </p:spPr>
      </p:pic>
      <p:pic>
        <p:nvPicPr>
          <p:cNvPr id="5" name="Picture 4"/>
          <p:cNvPicPr>
            <a:picLocks noChangeAspect="1"/>
          </p:cNvPicPr>
          <p:nvPr/>
        </p:nvPicPr>
        <p:blipFill>
          <a:blip r:embed="rId4"/>
          <a:stretch>
            <a:fillRect/>
          </a:stretch>
        </p:blipFill>
        <p:spPr>
          <a:xfrm>
            <a:off x="3037526" y="2982624"/>
            <a:ext cx="2647950" cy="1724025"/>
          </a:xfrm>
          <a:prstGeom prst="rect">
            <a:avLst/>
          </a:prstGeom>
        </p:spPr>
      </p:pic>
    </p:spTree>
    <p:custDataLst>
      <p:tags r:id="rId1"/>
    </p:custDataLst>
    <p:extLst>
      <p:ext uri="{BB962C8B-B14F-4D97-AF65-F5344CB8AC3E}">
        <p14:creationId xmlns:p14="http://schemas.microsoft.com/office/powerpoint/2010/main" val="101916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752" y="266218"/>
            <a:ext cx="12651129" cy="92333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Consumer protection – Aims objectives </a:t>
            </a:r>
          </a:p>
        </p:txBody>
      </p:sp>
      <p:sp>
        <p:nvSpPr>
          <p:cNvPr id="2" name="Rectangle 1"/>
          <p:cNvSpPr/>
          <p:nvPr/>
        </p:nvSpPr>
        <p:spPr>
          <a:xfrm>
            <a:off x="739458" y="1189548"/>
            <a:ext cx="10522708" cy="5262979"/>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Using your show me boards discuss and define consumer protection.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need for consumer protection and give examples of legislation.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the importance of ethics in consumer protection.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Show a subliminal advert YouTube video and discuss with the group.</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Answer consumer protection </a:t>
            </a:r>
            <a:r>
              <a:rPr kumimoji="0" lang="en-GB" sz="2800" b="0" i="0" u="none" strike="noStrike" kern="0" cap="none" spc="0" normalizeH="0" baseline="0" noProof="0" dirty="0" err="1">
                <a:ln>
                  <a:noFill/>
                </a:ln>
                <a:solidFill>
                  <a:sysClr val="windowText" lastClr="000000"/>
                </a:solidFill>
                <a:effectLst/>
                <a:uLnTx/>
                <a:uFillTx/>
              </a:rPr>
              <a:t>Kahoot</a:t>
            </a:r>
            <a:r>
              <a:rPr kumimoji="0" lang="en-GB" sz="2800" b="0" i="0" u="none" strike="noStrike" kern="0" cap="none" spc="0" normalizeH="0" baseline="0" noProof="0" dirty="0">
                <a:ln>
                  <a:noFill/>
                </a:ln>
                <a:solidFill>
                  <a:sysClr val="windowText" lastClr="000000"/>
                </a:solidFill>
                <a:effectLst/>
                <a:uLnTx/>
                <a:uFillTx/>
              </a:rPr>
              <a:t> quiz questions.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consumer protection example task sheet.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Examine and evaluate the use of consumer protection by completing a past paper question.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 </a:t>
            </a:r>
          </a:p>
        </p:txBody>
      </p:sp>
      <p:pic>
        <p:nvPicPr>
          <p:cNvPr id="3" name="Picture 2"/>
          <p:cNvPicPr>
            <a:picLocks noChangeAspect="1"/>
          </p:cNvPicPr>
          <p:nvPr/>
        </p:nvPicPr>
        <p:blipFill>
          <a:blip r:embed="rId2"/>
          <a:stretch>
            <a:fillRect/>
          </a:stretch>
        </p:blipFill>
        <p:spPr>
          <a:xfrm>
            <a:off x="9669926" y="4779818"/>
            <a:ext cx="2103407" cy="1488929"/>
          </a:xfrm>
          <a:prstGeom prst="rect">
            <a:avLst/>
          </a:prstGeom>
        </p:spPr>
      </p:pic>
    </p:spTree>
    <p:extLst>
      <p:ext uri="{BB962C8B-B14F-4D97-AF65-F5344CB8AC3E}">
        <p14:creationId xmlns:p14="http://schemas.microsoft.com/office/powerpoint/2010/main" val="2584708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3270" y="473308"/>
            <a:ext cx="10479932" cy="640135"/>
          </a:xfrm>
          <a:prstGeom prst="rect">
            <a:avLst/>
          </a:prstGeom>
        </p:spPr>
      </p:pic>
      <p:sp>
        <p:nvSpPr>
          <p:cNvPr id="6" name="Rectangle 5"/>
          <p:cNvSpPr/>
          <p:nvPr/>
        </p:nvSpPr>
        <p:spPr>
          <a:xfrm>
            <a:off x="1057835" y="1342963"/>
            <a:ext cx="6096000" cy="4401205"/>
          </a:xfrm>
          <a:prstGeom prst="rect">
            <a:avLst/>
          </a:prstGeom>
        </p:spPr>
        <p:txBody>
          <a:bodyPr>
            <a:spAutoFit/>
          </a:bodyPr>
          <a:lstStyle/>
          <a:p>
            <a:endParaRPr lang="en-GB" sz="2800" dirty="0"/>
          </a:p>
          <a:p>
            <a:r>
              <a:rPr lang="en-GB" sz="2800" dirty="0"/>
              <a:t>The </a:t>
            </a:r>
            <a:r>
              <a:rPr lang="en-GB" sz="2800" b="1" dirty="0"/>
              <a:t>advantage</a:t>
            </a:r>
            <a:r>
              <a:rPr lang="en-GB" sz="2800" dirty="0"/>
              <a:t> in almost all purchasing </a:t>
            </a:r>
          </a:p>
          <a:p>
            <a:r>
              <a:rPr lang="en-GB" sz="2800" dirty="0"/>
              <a:t>and consumption situations </a:t>
            </a:r>
            <a:r>
              <a:rPr lang="en-GB" sz="2800" b="1" dirty="0"/>
              <a:t>lies with </a:t>
            </a:r>
          </a:p>
          <a:p>
            <a:r>
              <a:rPr lang="en-GB" sz="2800" b="1" dirty="0"/>
              <a:t>big business.</a:t>
            </a:r>
            <a:r>
              <a:rPr lang="en-GB" sz="2800" dirty="0"/>
              <a:t> Businesses understand </a:t>
            </a:r>
          </a:p>
          <a:p>
            <a:r>
              <a:rPr lang="en-GB" sz="2800" dirty="0"/>
              <a:t>how to manipulate customers’ </a:t>
            </a:r>
          </a:p>
          <a:p>
            <a:r>
              <a:rPr lang="en-GB" sz="2800" dirty="0"/>
              <a:t>behaviour; they try to </a:t>
            </a:r>
            <a:r>
              <a:rPr lang="en-GB" sz="2800" b="1" dirty="0"/>
              <a:t>control price </a:t>
            </a:r>
          </a:p>
          <a:p>
            <a:r>
              <a:rPr lang="en-GB" sz="2800" b="1" dirty="0"/>
              <a:t>and competition</a:t>
            </a:r>
            <a:r>
              <a:rPr lang="en-GB" sz="2800" dirty="0"/>
              <a:t> in the market place </a:t>
            </a:r>
          </a:p>
          <a:p>
            <a:r>
              <a:rPr lang="en-GB" sz="2800" dirty="0"/>
              <a:t>and are in the position to produce goods and services that perhaps do not fully meet the expectations of the consumer</a:t>
            </a:r>
            <a:r>
              <a:rPr lang="en-GB" dirty="0"/>
              <a:t>. </a:t>
            </a:r>
          </a:p>
        </p:txBody>
      </p:sp>
      <p:pic>
        <p:nvPicPr>
          <p:cNvPr id="7" name="Picture 6"/>
          <p:cNvPicPr>
            <a:picLocks noChangeAspect="1"/>
          </p:cNvPicPr>
          <p:nvPr/>
        </p:nvPicPr>
        <p:blipFill>
          <a:blip r:embed="rId3"/>
          <a:stretch>
            <a:fillRect/>
          </a:stretch>
        </p:blipFill>
        <p:spPr>
          <a:xfrm>
            <a:off x="7530353" y="1773647"/>
            <a:ext cx="2999815" cy="1989008"/>
          </a:xfrm>
          <a:prstGeom prst="rect">
            <a:avLst/>
          </a:prstGeom>
        </p:spPr>
      </p:pic>
      <p:pic>
        <p:nvPicPr>
          <p:cNvPr id="8" name="Picture 7"/>
          <p:cNvPicPr>
            <a:picLocks noChangeAspect="1"/>
          </p:cNvPicPr>
          <p:nvPr/>
        </p:nvPicPr>
        <p:blipFill>
          <a:blip r:embed="rId4"/>
          <a:stretch>
            <a:fillRect/>
          </a:stretch>
        </p:blipFill>
        <p:spPr>
          <a:xfrm>
            <a:off x="7799294" y="4217605"/>
            <a:ext cx="2927817" cy="1948329"/>
          </a:xfrm>
          <a:prstGeom prst="rect">
            <a:avLst/>
          </a:prstGeom>
        </p:spPr>
      </p:pic>
    </p:spTree>
    <p:extLst>
      <p:ext uri="{BB962C8B-B14F-4D97-AF65-F5344CB8AC3E}">
        <p14:creationId xmlns:p14="http://schemas.microsoft.com/office/powerpoint/2010/main" val="185468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9310" y="1653467"/>
            <a:ext cx="8955607" cy="2246769"/>
          </a:xfrm>
          <a:prstGeom prst="rect">
            <a:avLst/>
          </a:prstGeom>
        </p:spPr>
        <p:txBody>
          <a:bodyPr wrap="square">
            <a:spAutoFit/>
          </a:bodyPr>
          <a:lstStyle/>
          <a:p>
            <a:r>
              <a:rPr lang="en-GB" sz="2800" dirty="0"/>
              <a:t>Legislators (law makers) and consumer protection groups argue that </a:t>
            </a:r>
            <a:r>
              <a:rPr lang="en-GB" sz="2800" b="1" dirty="0"/>
              <a:t>without a strong legal framework, businesses will operate in a way that will maximise their profi</a:t>
            </a:r>
            <a:r>
              <a:rPr lang="en-GB" sz="2800" dirty="0"/>
              <a:t>ts with little consideration of the impact this will have on customers. </a:t>
            </a:r>
          </a:p>
        </p:txBody>
      </p:sp>
      <p:pic>
        <p:nvPicPr>
          <p:cNvPr id="5" name="Picture 4"/>
          <p:cNvPicPr>
            <a:picLocks noChangeAspect="1"/>
          </p:cNvPicPr>
          <p:nvPr/>
        </p:nvPicPr>
        <p:blipFill>
          <a:blip r:embed="rId3"/>
          <a:stretch>
            <a:fillRect/>
          </a:stretch>
        </p:blipFill>
        <p:spPr>
          <a:xfrm>
            <a:off x="984622" y="565757"/>
            <a:ext cx="10479932" cy="640135"/>
          </a:xfrm>
          <a:prstGeom prst="rect">
            <a:avLst/>
          </a:prstGeom>
        </p:spPr>
      </p:pic>
      <p:pic>
        <p:nvPicPr>
          <p:cNvPr id="2" name="Picture 1"/>
          <p:cNvPicPr>
            <a:picLocks noChangeAspect="1"/>
          </p:cNvPicPr>
          <p:nvPr/>
        </p:nvPicPr>
        <p:blipFill>
          <a:blip r:embed="rId4"/>
          <a:stretch>
            <a:fillRect/>
          </a:stretch>
        </p:blipFill>
        <p:spPr>
          <a:xfrm>
            <a:off x="6225990" y="3837412"/>
            <a:ext cx="3343632" cy="2496485"/>
          </a:xfrm>
          <a:prstGeom prst="rect">
            <a:avLst/>
          </a:prstGeom>
        </p:spPr>
      </p:pic>
      <p:pic>
        <p:nvPicPr>
          <p:cNvPr id="3" name="Picture 2"/>
          <p:cNvPicPr>
            <a:picLocks noChangeAspect="1"/>
          </p:cNvPicPr>
          <p:nvPr/>
        </p:nvPicPr>
        <p:blipFill>
          <a:blip r:embed="rId5"/>
          <a:stretch>
            <a:fillRect/>
          </a:stretch>
        </p:blipFill>
        <p:spPr>
          <a:xfrm>
            <a:off x="2178425" y="4227811"/>
            <a:ext cx="3458216" cy="2057400"/>
          </a:xfrm>
          <a:prstGeom prst="rect">
            <a:avLst/>
          </a:prstGeom>
        </p:spPr>
      </p:pic>
    </p:spTree>
    <p:custDataLst>
      <p:tags r:id="rId1"/>
    </p:custDataLst>
    <p:extLst>
      <p:ext uri="{BB962C8B-B14F-4D97-AF65-F5344CB8AC3E}">
        <p14:creationId xmlns:p14="http://schemas.microsoft.com/office/powerpoint/2010/main" val="426635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59" y="889791"/>
            <a:ext cx="9574306" cy="5262979"/>
          </a:xfrm>
          <a:prstGeom prst="rect">
            <a:avLst/>
          </a:prstGeom>
        </p:spPr>
        <p:txBody>
          <a:bodyPr wrap="square">
            <a:spAutoFit/>
          </a:bodyPr>
          <a:lstStyle/>
          <a:p>
            <a:endParaRPr lang="en-GB" sz="2800" dirty="0"/>
          </a:p>
          <a:p>
            <a:r>
              <a:rPr lang="en-GB" sz="2800" dirty="0"/>
              <a:t>This may seem extreme; after all there are </a:t>
            </a:r>
            <a:r>
              <a:rPr lang="en-GB" sz="2800" dirty="0" smtClean="0"/>
              <a:t>many </a:t>
            </a:r>
            <a:r>
              <a:rPr lang="en-GB" sz="2800" dirty="0"/>
              <a:t>businesses that focus on brand value, </a:t>
            </a:r>
            <a:r>
              <a:rPr lang="en-GB" sz="2800" dirty="0" smtClean="0"/>
              <a:t>customer </a:t>
            </a:r>
            <a:r>
              <a:rPr lang="en-GB" sz="2800" dirty="0"/>
              <a:t>satisfaction, quality of service </a:t>
            </a:r>
            <a:r>
              <a:rPr lang="en-GB" sz="2800" dirty="0" smtClean="0"/>
              <a:t>and quality </a:t>
            </a:r>
            <a:r>
              <a:rPr lang="en-GB" sz="2800" dirty="0"/>
              <a:t>of product. </a:t>
            </a:r>
            <a:endParaRPr lang="en-GB" sz="2800" dirty="0" smtClean="0"/>
          </a:p>
          <a:p>
            <a:endParaRPr lang="en-GB" sz="2800" dirty="0"/>
          </a:p>
          <a:p>
            <a:endParaRPr lang="en-GB" sz="2800" dirty="0" smtClean="0"/>
          </a:p>
          <a:p>
            <a:endParaRPr lang="en-GB" sz="2800" dirty="0" smtClean="0"/>
          </a:p>
          <a:p>
            <a:endParaRPr lang="en-GB" sz="2800" dirty="0"/>
          </a:p>
          <a:p>
            <a:endParaRPr lang="en-GB" sz="2800" dirty="0" smtClean="0"/>
          </a:p>
          <a:p>
            <a:r>
              <a:rPr lang="en-GB" sz="2800" dirty="0" smtClean="0"/>
              <a:t>But </a:t>
            </a:r>
            <a:r>
              <a:rPr lang="en-GB" sz="2800" dirty="0"/>
              <a:t>not all businesses would voluntarily keep to the highest of marketing principles. </a:t>
            </a:r>
            <a:r>
              <a:rPr lang="en-GB" sz="2800" b="1" dirty="0"/>
              <a:t>Laws are needed to protect consumers and limit the worst excesses of capitalist behaviour.</a:t>
            </a:r>
          </a:p>
        </p:txBody>
      </p:sp>
      <p:pic>
        <p:nvPicPr>
          <p:cNvPr id="5" name="Picture 4"/>
          <p:cNvPicPr>
            <a:picLocks noChangeAspect="1"/>
          </p:cNvPicPr>
          <p:nvPr/>
        </p:nvPicPr>
        <p:blipFill>
          <a:blip r:embed="rId2"/>
          <a:stretch>
            <a:fillRect/>
          </a:stretch>
        </p:blipFill>
        <p:spPr>
          <a:xfrm>
            <a:off x="856034" y="365732"/>
            <a:ext cx="10479932" cy="640135"/>
          </a:xfrm>
          <a:prstGeom prst="rect">
            <a:avLst/>
          </a:prstGeom>
        </p:spPr>
      </p:pic>
      <p:pic>
        <p:nvPicPr>
          <p:cNvPr id="6" name="Picture 5"/>
          <p:cNvPicPr>
            <a:picLocks noChangeAspect="1"/>
          </p:cNvPicPr>
          <p:nvPr/>
        </p:nvPicPr>
        <p:blipFill>
          <a:blip r:embed="rId3"/>
          <a:stretch>
            <a:fillRect/>
          </a:stretch>
        </p:blipFill>
        <p:spPr>
          <a:xfrm>
            <a:off x="6096000" y="2587830"/>
            <a:ext cx="3716150" cy="1866900"/>
          </a:xfrm>
          <a:prstGeom prst="rect">
            <a:avLst/>
          </a:prstGeom>
        </p:spPr>
      </p:pic>
      <p:pic>
        <p:nvPicPr>
          <p:cNvPr id="7" name="Picture 6"/>
          <p:cNvPicPr>
            <a:picLocks noChangeAspect="1"/>
          </p:cNvPicPr>
          <p:nvPr/>
        </p:nvPicPr>
        <p:blipFill>
          <a:blip r:embed="rId4"/>
          <a:stretch>
            <a:fillRect/>
          </a:stretch>
        </p:blipFill>
        <p:spPr>
          <a:xfrm>
            <a:off x="1667340" y="2873580"/>
            <a:ext cx="3769659" cy="1581150"/>
          </a:xfrm>
          <a:prstGeom prst="rect">
            <a:avLst/>
          </a:prstGeom>
        </p:spPr>
      </p:pic>
    </p:spTree>
    <p:extLst>
      <p:ext uri="{BB962C8B-B14F-4D97-AF65-F5344CB8AC3E}">
        <p14:creationId xmlns:p14="http://schemas.microsoft.com/office/powerpoint/2010/main" val="223506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420" y="1434742"/>
            <a:ext cx="10015537" cy="4832092"/>
          </a:xfrm>
          <a:prstGeom prst="rect">
            <a:avLst/>
          </a:prstGeom>
        </p:spPr>
        <p:txBody>
          <a:bodyPr wrap="square">
            <a:spAutoFit/>
          </a:bodyPr>
          <a:lstStyle/>
          <a:p>
            <a:r>
              <a:rPr lang="en-GB" sz="2800" b="1" dirty="0"/>
              <a:t>To assist in the protection of consumers there are two separate groups of regulations:</a:t>
            </a:r>
          </a:p>
          <a:p>
            <a:endParaRPr lang="en-GB" sz="2800" dirty="0"/>
          </a:p>
          <a:p>
            <a:r>
              <a:rPr lang="en-GB" sz="2800" dirty="0"/>
              <a:t>• Firstly, legislation to </a:t>
            </a:r>
            <a:r>
              <a:rPr lang="en-GB" sz="2800" b="1" dirty="0"/>
              <a:t>protect consumers who </a:t>
            </a:r>
          </a:p>
          <a:p>
            <a:r>
              <a:rPr lang="en-GB" sz="2800" b="1" dirty="0"/>
              <a:t>enter into contracts</a:t>
            </a:r>
            <a:r>
              <a:rPr lang="en-GB" sz="2800" dirty="0"/>
              <a:t> with retailers or producers.</a:t>
            </a:r>
          </a:p>
          <a:p>
            <a:r>
              <a:rPr lang="en-GB" sz="2800" dirty="0"/>
              <a:t> A contract is made when goods or services are </a:t>
            </a:r>
          </a:p>
          <a:p>
            <a:r>
              <a:rPr lang="en-GB" sz="2800" dirty="0"/>
              <a:t>purchased. </a:t>
            </a:r>
          </a:p>
          <a:p>
            <a:endParaRPr lang="en-GB" sz="2800" dirty="0"/>
          </a:p>
          <a:p>
            <a:r>
              <a:rPr lang="en-GB" sz="2800" dirty="0"/>
              <a:t>• Secondly, legislation with </a:t>
            </a:r>
            <a:r>
              <a:rPr lang="en-GB" sz="2800" b="1" dirty="0"/>
              <a:t>regard to competition policy. </a:t>
            </a:r>
          </a:p>
          <a:p>
            <a:r>
              <a:rPr lang="en-GB" sz="2800" dirty="0"/>
              <a:t>This is large-scale policy designed to control the way </a:t>
            </a:r>
          </a:p>
          <a:p>
            <a:r>
              <a:rPr lang="en-GB" sz="2800" dirty="0"/>
              <a:t>that markets operate.</a:t>
            </a:r>
          </a:p>
        </p:txBody>
      </p:sp>
      <p:sp>
        <p:nvSpPr>
          <p:cNvPr id="3" name="Rectangle 2"/>
          <p:cNvSpPr/>
          <p:nvPr/>
        </p:nvSpPr>
        <p:spPr>
          <a:xfrm>
            <a:off x="1055187" y="251029"/>
            <a:ext cx="1017310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Two types of consumer protection </a:t>
            </a:r>
          </a:p>
        </p:txBody>
      </p:sp>
      <p:pic>
        <p:nvPicPr>
          <p:cNvPr id="4" name="Picture 3"/>
          <p:cNvPicPr>
            <a:picLocks noChangeAspect="1"/>
          </p:cNvPicPr>
          <p:nvPr/>
        </p:nvPicPr>
        <p:blipFill>
          <a:blip r:embed="rId3"/>
          <a:stretch>
            <a:fillRect/>
          </a:stretch>
        </p:blipFill>
        <p:spPr>
          <a:xfrm>
            <a:off x="8417859" y="2507673"/>
            <a:ext cx="3344650" cy="1790701"/>
          </a:xfrm>
          <a:prstGeom prst="rect">
            <a:avLst/>
          </a:prstGeom>
        </p:spPr>
      </p:pic>
    </p:spTree>
    <p:custDataLst>
      <p:tags r:id="rId1"/>
    </p:custDataLst>
    <p:extLst>
      <p:ext uri="{BB962C8B-B14F-4D97-AF65-F5344CB8AC3E}">
        <p14:creationId xmlns:p14="http://schemas.microsoft.com/office/powerpoint/2010/main" val="279350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3757" y="1222068"/>
            <a:ext cx="9822446" cy="4832092"/>
          </a:xfrm>
          <a:prstGeom prst="rect">
            <a:avLst/>
          </a:prstGeom>
        </p:spPr>
        <p:txBody>
          <a:bodyPr wrap="square">
            <a:spAutoFit/>
          </a:bodyPr>
          <a:lstStyle/>
          <a:p>
            <a:endParaRPr lang="en-GB" sz="2800" dirty="0"/>
          </a:p>
          <a:p>
            <a:r>
              <a:rPr lang="en-GB" sz="2800" dirty="0"/>
              <a:t>As stated, when consumers purchase goods or services, </a:t>
            </a:r>
            <a:r>
              <a:rPr lang="en-GB" sz="2800" b="1" dirty="0"/>
              <a:t>contracts are formed between the consumer</a:t>
            </a:r>
            <a:r>
              <a:rPr lang="en-GB" sz="2800" dirty="0"/>
              <a:t> </a:t>
            </a:r>
            <a:r>
              <a:rPr lang="en-GB" sz="2800" b="1" dirty="0"/>
              <a:t>and the retailer </a:t>
            </a:r>
            <a:r>
              <a:rPr lang="en-GB" sz="2800" dirty="0"/>
              <a:t>and the producer of those goods or services. </a:t>
            </a:r>
          </a:p>
          <a:p>
            <a:endParaRPr lang="en-GB" sz="2800" dirty="0"/>
          </a:p>
          <a:p>
            <a:endParaRPr lang="en-GB" sz="2800" dirty="0"/>
          </a:p>
          <a:p>
            <a:r>
              <a:rPr lang="en-GB" sz="2800" dirty="0"/>
              <a:t>To clarify the nature of these</a:t>
            </a:r>
          </a:p>
          <a:p>
            <a:r>
              <a:rPr lang="en-GB" sz="2800" dirty="0" smtClean="0"/>
              <a:t>contracts </a:t>
            </a:r>
            <a:r>
              <a:rPr lang="en-GB" sz="2800" dirty="0"/>
              <a:t>and to establish the </a:t>
            </a:r>
          </a:p>
          <a:p>
            <a:r>
              <a:rPr lang="en-GB" sz="2800" dirty="0"/>
              <a:t>requirements of producers and </a:t>
            </a:r>
          </a:p>
          <a:p>
            <a:r>
              <a:rPr lang="en-GB" sz="2800" dirty="0"/>
              <a:t>retailers, a series of laws have</a:t>
            </a:r>
          </a:p>
          <a:p>
            <a:r>
              <a:rPr lang="en-GB" sz="2800" dirty="0"/>
              <a:t> been passed.</a:t>
            </a:r>
          </a:p>
        </p:txBody>
      </p:sp>
      <p:sp>
        <p:nvSpPr>
          <p:cNvPr id="3" name="Rectangle 2"/>
          <p:cNvSpPr/>
          <p:nvPr/>
        </p:nvSpPr>
        <p:spPr>
          <a:xfrm>
            <a:off x="1231357" y="352722"/>
            <a:ext cx="952927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Consumer protection legislation </a:t>
            </a:r>
          </a:p>
        </p:txBody>
      </p:sp>
      <p:pic>
        <p:nvPicPr>
          <p:cNvPr id="4" name="Picture 3"/>
          <p:cNvPicPr>
            <a:picLocks noChangeAspect="1"/>
          </p:cNvPicPr>
          <p:nvPr/>
        </p:nvPicPr>
        <p:blipFill>
          <a:blip r:embed="rId3"/>
          <a:stretch>
            <a:fillRect/>
          </a:stretch>
        </p:blipFill>
        <p:spPr>
          <a:xfrm>
            <a:off x="7675419" y="2867950"/>
            <a:ext cx="2268720" cy="3409279"/>
          </a:xfrm>
          <a:prstGeom prst="rect">
            <a:avLst/>
          </a:prstGeom>
        </p:spPr>
      </p:pic>
    </p:spTree>
    <p:custDataLst>
      <p:tags r:id="rId1"/>
    </p:custDataLst>
    <p:extLst>
      <p:ext uri="{BB962C8B-B14F-4D97-AF65-F5344CB8AC3E}">
        <p14:creationId xmlns:p14="http://schemas.microsoft.com/office/powerpoint/2010/main" val="284342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952" y="1563535"/>
            <a:ext cx="9972675" cy="5262979"/>
          </a:xfrm>
          <a:prstGeom prst="rect">
            <a:avLst/>
          </a:prstGeom>
        </p:spPr>
        <p:txBody>
          <a:bodyPr wrap="square">
            <a:spAutoFit/>
          </a:bodyPr>
          <a:lstStyle/>
          <a:p>
            <a:r>
              <a:rPr lang="en-GB" sz="2800" dirty="0"/>
              <a:t>The Sale and Supply of Goods Act 1994 states that goods must be of </a:t>
            </a:r>
            <a:r>
              <a:rPr lang="en-GB" sz="2800" b="1" dirty="0"/>
              <a:t>merchantable quality, fit for their intended purpose</a:t>
            </a:r>
            <a:r>
              <a:rPr lang="en-GB" sz="2800" dirty="0"/>
              <a:t>, </a:t>
            </a:r>
            <a:r>
              <a:rPr lang="en-GB" sz="2800" b="1" dirty="0"/>
              <a:t>lasting for a reasonable amount of time</a:t>
            </a:r>
            <a:r>
              <a:rPr lang="en-GB" sz="2800" dirty="0"/>
              <a:t> and </a:t>
            </a:r>
            <a:r>
              <a:rPr lang="en-GB" sz="2800" dirty="0" smtClean="0"/>
              <a:t>be </a:t>
            </a:r>
            <a:r>
              <a:rPr lang="en-GB" sz="2800" b="1" dirty="0" smtClean="0"/>
              <a:t>as described. </a:t>
            </a:r>
            <a:endParaRPr lang="en-GB" sz="2800" b="1" dirty="0"/>
          </a:p>
          <a:p>
            <a:endParaRPr lang="en-GB" sz="2800" dirty="0"/>
          </a:p>
          <a:p>
            <a:endParaRPr lang="en-GB" sz="2800" dirty="0"/>
          </a:p>
          <a:p>
            <a:endParaRPr lang="en-GB" sz="2800" dirty="0"/>
          </a:p>
          <a:p>
            <a:endParaRPr lang="en-GB" sz="2800" dirty="0"/>
          </a:p>
          <a:p>
            <a:endParaRPr lang="en-GB" sz="2800" dirty="0"/>
          </a:p>
          <a:p>
            <a:r>
              <a:rPr lang="en-GB" sz="2800" dirty="0"/>
              <a:t>This means that the goods must be capable of doing what they were designed to do and what the purchaser would reasonably expect them to be able to do.</a:t>
            </a:r>
          </a:p>
          <a:p>
            <a:endParaRPr lang="en-GB" sz="2800" dirty="0"/>
          </a:p>
        </p:txBody>
      </p:sp>
      <p:sp>
        <p:nvSpPr>
          <p:cNvPr id="3" name="Rectangle 2"/>
          <p:cNvSpPr/>
          <p:nvPr/>
        </p:nvSpPr>
        <p:spPr>
          <a:xfrm>
            <a:off x="2168183" y="458812"/>
            <a:ext cx="78002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Sale of goods act 1994</a:t>
            </a:r>
          </a:p>
        </p:txBody>
      </p:sp>
      <p:pic>
        <p:nvPicPr>
          <p:cNvPr id="4" name="Picture 3"/>
          <p:cNvPicPr>
            <a:picLocks noChangeAspect="1"/>
          </p:cNvPicPr>
          <p:nvPr/>
        </p:nvPicPr>
        <p:blipFill>
          <a:blip r:embed="rId3"/>
          <a:stretch>
            <a:fillRect/>
          </a:stretch>
        </p:blipFill>
        <p:spPr>
          <a:xfrm>
            <a:off x="8485911" y="2646219"/>
            <a:ext cx="1992888" cy="1992888"/>
          </a:xfrm>
          <a:prstGeom prst="rect">
            <a:avLst/>
          </a:prstGeom>
        </p:spPr>
      </p:pic>
      <p:pic>
        <p:nvPicPr>
          <p:cNvPr id="5" name="Picture 4"/>
          <p:cNvPicPr>
            <a:picLocks noChangeAspect="1"/>
          </p:cNvPicPr>
          <p:nvPr/>
        </p:nvPicPr>
        <p:blipFill>
          <a:blip r:embed="rId4"/>
          <a:stretch>
            <a:fillRect/>
          </a:stretch>
        </p:blipFill>
        <p:spPr>
          <a:xfrm>
            <a:off x="3082637" y="3115107"/>
            <a:ext cx="2286000" cy="1524000"/>
          </a:xfrm>
          <a:prstGeom prst="rect">
            <a:avLst/>
          </a:prstGeom>
        </p:spPr>
      </p:pic>
    </p:spTree>
    <p:custDataLst>
      <p:tags r:id="rId1"/>
    </p:custDataLst>
    <p:extLst>
      <p:ext uri="{BB962C8B-B14F-4D97-AF65-F5344CB8AC3E}">
        <p14:creationId xmlns:p14="http://schemas.microsoft.com/office/powerpoint/2010/main" val="1429875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2020</Words>
  <Application>Microsoft Office PowerPoint</Application>
  <PresentationFormat>Widescreen</PresentationFormat>
  <Paragraphs>279</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Tregoning</dc:creator>
  <cp:lastModifiedBy>Tregoning, Daniel</cp:lastModifiedBy>
  <cp:revision>20</cp:revision>
  <dcterms:created xsi:type="dcterms:W3CDTF">2016-09-17T08:56:53Z</dcterms:created>
  <dcterms:modified xsi:type="dcterms:W3CDTF">2018-06-11T10:36:00Z</dcterms:modified>
</cp:coreProperties>
</file>