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304" r:id="rId15"/>
    <p:sldId id="270" r:id="rId16"/>
    <p:sldId id="291" r:id="rId17"/>
    <p:sldId id="271" r:id="rId18"/>
    <p:sldId id="292" r:id="rId19"/>
    <p:sldId id="272" r:id="rId20"/>
    <p:sldId id="293" r:id="rId21"/>
    <p:sldId id="274" r:id="rId22"/>
    <p:sldId id="294" r:id="rId23"/>
    <p:sldId id="295" r:id="rId24"/>
    <p:sldId id="318" r:id="rId25"/>
    <p:sldId id="275" r:id="rId26"/>
    <p:sldId id="296" r:id="rId27"/>
    <p:sldId id="315" r:id="rId28"/>
    <p:sldId id="276" r:id="rId29"/>
    <p:sldId id="277" r:id="rId30"/>
    <p:sldId id="278" r:id="rId31"/>
    <p:sldId id="279" r:id="rId32"/>
    <p:sldId id="280" r:id="rId33"/>
    <p:sldId id="297" r:id="rId34"/>
    <p:sldId id="281" r:id="rId35"/>
    <p:sldId id="298" r:id="rId36"/>
    <p:sldId id="316" r:id="rId37"/>
    <p:sldId id="305" r:id="rId38"/>
    <p:sldId id="282" r:id="rId39"/>
    <p:sldId id="299" r:id="rId40"/>
    <p:sldId id="283" r:id="rId41"/>
    <p:sldId id="300" r:id="rId42"/>
    <p:sldId id="284" r:id="rId43"/>
    <p:sldId id="285" r:id="rId44"/>
    <p:sldId id="286" r:id="rId45"/>
    <p:sldId id="287" r:id="rId46"/>
    <p:sldId id="301" r:id="rId47"/>
    <p:sldId id="289" r:id="rId48"/>
    <p:sldId id="290" r:id="rId49"/>
    <p:sldId id="319" r:id="rId50"/>
    <p:sldId id="302" r:id="rId51"/>
    <p:sldId id="303" r:id="rId52"/>
    <p:sldId id="306" r:id="rId53"/>
    <p:sldId id="308" r:id="rId54"/>
    <p:sldId id="309" r:id="rId55"/>
    <p:sldId id="310" r:id="rId56"/>
    <p:sldId id="317" r:id="rId57"/>
    <p:sldId id="313" r:id="rId58"/>
    <p:sldId id="314"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1392"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6C2CDD5-302F-482B-AD75-9F81F12F5B20}" type="datetimeFigureOut">
              <a:rPr lang="en-GB" smtClean="0"/>
              <a:t>11/06/2018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7B90E0-AF05-4993-B4D0-110395377DD0}" type="slidenum">
              <a:rPr lang="en-GB" smtClean="0"/>
              <a:t>‹#›</a:t>
            </a:fld>
            <a:endParaRPr lang="en-GB"/>
          </a:p>
        </p:txBody>
      </p:sp>
    </p:spTree>
    <p:extLst>
      <p:ext uri="{BB962C8B-B14F-4D97-AF65-F5344CB8AC3E}">
        <p14:creationId xmlns:p14="http://schemas.microsoft.com/office/powerpoint/2010/main" val="1354284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6C2CDD5-302F-482B-AD75-9F81F12F5B20}" type="datetimeFigureOut">
              <a:rPr lang="en-GB" smtClean="0"/>
              <a:t>11/06/2018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7B90E0-AF05-4993-B4D0-110395377DD0}" type="slidenum">
              <a:rPr lang="en-GB" smtClean="0"/>
              <a:t>‹#›</a:t>
            </a:fld>
            <a:endParaRPr lang="en-GB"/>
          </a:p>
        </p:txBody>
      </p:sp>
    </p:spTree>
    <p:extLst>
      <p:ext uri="{BB962C8B-B14F-4D97-AF65-F5344CB8AC3E}">
        <p14:creationId xmlns:p14="http://schemas.microsoft.com/office/powerpoint/2010/main" val="627034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6C2CDD5-302F-482B-AD75-9F81F12F5B20}" type="datetimeFigureOut">
              <a:rPr lang="en-GB" smtClean="0"/>
              <a:t>11/06/2018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7B90E0-AF05-4993-B4D0-110395377DD0}" type="slidenum">
              <a:rPr lang="en-GB" smtClean="0"/>
              <a:t>‹#›</a:t>
            </a:fld>
            <a:endParaRPr lang="en-GB"/>
          </a:p>
        </p:txBody>
      </p:sp>
    </p:spTree>
    <p:extLst>
      <p:ext uri="{BB962C8B-B14F-4D97-AF65-F5344CB8AC3E}">
        <p14:creationId xmlns:p14="http://schemas.microsoft.com/office/powerpoint/2010/main" val="1587505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6C2CDD5-302F-482B-AD75-9F81F12F5B20}" type="datetimeFigureOut">
              <a:rPr lang="en-GB" smtClean="0"/>
              <a:t>11/06/2018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7B90E0-AF05-4993-B4D0-110395377DD0}" type="slidenum">
              <a:rPr lang="en-GB" smtClean="0"/>
              <a:t>‹#›</a:t>
            </a:fld>
            <a:endParaRPr lang="en-GB"/>
          </a:p>
        </p:txBody>
      </p:sp>
    </p:spTree>
    <p:extLst>
      <p:ext uri="{BB962C8B-B14F-4D97-AF65-F5344CB8AC3E}">
        <p14:creationId xmlns:p14="http://schemas.microsoft.com/office/powerpoint/2010/main" val="38361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C2CDD5-302F-482B-AD75-9F81F12F5B20}" type="datetimeFigureOut">
              <a:rPr lang="en-GB" smtClean="0"/>
              <a:t>11/06/2018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7B90E0-AF05-4993-B4D0-110395377DD0}" type="slidenum">
              <a:rPr lang="en-GB" smtClean="0"/>
              <a:t>‹#›</a:t>
            </a:fld>
            <a:endParaRPr lang="en-GB"/>
          </a:p>
        </p:txBody>
      </p:sp>
    </p:spTree>
    <p:extLst>
      <p:ext uri="{BB962C8B-B14F-4D97-AF65-F5344CB8AC3E}">
        <p14:creationId xmlns:p14="http://schemas.microsoft.com/office/powerpoint/2010/main" val="294962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6C2CDD5-302F-482B-AD75-9F81F12F5B20}" type="datetimeFigureOut">
              <a:rPr lang="en-GB" smtClean="0"/>
              <a:t>11/06/2018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7B90E0-AF05-4993-B4D0-110395377DD0}" type="slidenum">
              <a:rPr lang="en-GB" smtClean="0"/>
              <a:t>‹#›</a:t>
            </a:fld>
            <a:endParaRPr lang="en-GB"/>
          </a:p>
        </p:txBody>
      </p:sp>
    </p:spTree>
    <p:extLst>
      <p:ext uri="{BB962C8B-B14F-4D97-AF65-F5344CB8AC3E}">
        <p14:creationId xmlns:p14="http://schemas.microsoft.com/office/powerpoint/2010/main" val="11975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6C2CDD5-302F-482B-AD75-9F81F12F5B20}" type="datetimeFigureOut">
              <a:rPr lang="en-GB" smtClean="0"/>
              <a:t>11/06/2018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97B90E0-AF05-4993-B4D0-110395377DD0}" type="slidenum">
              <a:rPr lang="en-GB" smtClean="0"/>
              <a:t>‹#›</a:t>
            </a:fld>
            <a:endParaRPr lang="en-GB"/>
          </a:p>
        </p:txBody>
      </p:sp>
    </p:spTree>
    <p:extLst>
      <p:ext uri="{BB962C8B-B14F-4D97-AF65-F5344CB8AC3E}">
        <p14:creationId xmlns:p14="http://schemas.microsoft.com/office/powerpoint/2010/main" val="1776369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6C2CDD5-302F-482B-AD75-9F81F12F5B20}" type="datetimeFigureOut">
              <a:rPr lang="en-GB" smtClean="0"/>
              <a:t>11/06/2018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97B90E0-AF05-4993-B4D0-110395377DD0}" type="slidenum">
              <a:rPr lang="en-GB" smtClean="0"/>
              <a:t>‹#›</a:t>
            </a:fld>
            <a:endParaRPr lang="en-GB"/>
          </a:p>
        </p:txBody>
      </p:sp>
    </p:spTree>
    <p:extLst>
      <p:ext uri="{BB962C8B-B14F-4D97-AF65-F5344CB8AC3E}">
        <p14:creationId xmlns:p14="http://schemas.microsoft.com/office/powerpoint/2010/main" val="3527711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C2CDD5-302F-482B-AD75-9F81F12F5B20}" type="datetimeFigureOut">
              <a:rPr lang="en-GB" smtClean="0"/>
              <a:t>11/06/2018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97B90E0-AF05-4993-B4D0-110395377DD0}" type="slidenum">
              <a:rPr lang="en-GB" smtClean="0"/>
              <a:t>‹#›</a:t>
            </a:fld>
            <a:endParaRPr lang="en-GB"/>
          </a:p>
        </p:txBody>
      </p:sp>
    </p:spTree>
    <p:extLst>
      <p:ext uri="{BB962C8B-B14F-4D97-AF65-F5344CB8AC3E}">
        <p14:creationId xmlns:p14="http://schemas.microsoft.com/office/powerpoint/2010/main" val="4202311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C2CDD5-302F-482B-AD75-9F81F12F5B20}" type="datetimeFigureOut">
              <a:rPr lang="en-GB" smtClean="0"/>
              <a:t>11/06/2018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7B90E0-AF05-4993-B4D0-110395377DD0}" type="slidenum">
              <a:rPr lang="en-GB" smtClean="0"/>
              <a:t>‹#›</a:t>
            </a:fld>
            <a:endParaRPr lang="en-GB"/>
          </a:p>
        </p:txBody>
      </p:sp>
    </p:spTree>
    <p:extLst>
      <p:ext uri="{BB962C8B-B14F-4D97-AF65-F5344CB8AC3E}">
        <p14:creationId xmlns:p14="http://schemas.microsoft.com/office/powerpoint/2010/main" val="2771636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C2CDD5-302F-482B-AD75-9F81F12F5B20}" type="datetimeFigureOut">
              <a:rPr lang="en-GB" smtClean="0"/>
              <a:t>11/06/2018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7B90E0-AF05-4993-B4D0-110395377DD0}" type="slidenum">
              <a:rPr lang="en-GB" smtClean="0"/>
              <a:t>‹#›</a:t>
            </a:fld>
            <a:endParaRPr lang="en-GB"/>
          </a:p>
        </p:txBody>
      </p:sp>
    </p:spTree>
    <p:extLst>
      <p:ext uri="{BB962C8B-B14F-4D97-AF65-F5344CB8AC3E}">
        <p14:creationId xmlns:p14="http://schemas.microsoft.com/office/powerpoint/2010/main" val="2439752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C2CDD5-302F-482B-AD75-9F81F12F5B20}" type="datetimeFigureOut">
              <a:rPr lang="en-GB" smtClean="0"/>
              <a:t>11/06/2018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7B90E0-AF05-4993-B4D0-110395377DD0}" type="slidenum">
              <a:rPr lang="en-GB" smtClean="0"/>
              <a:t>‹#›</a:t>
            </a:fld>
            <a:endParaRPr lang="en-GB"/>
          </a:p>
        </p:txBody>
      </p:sp>
    </p:spTree>
    <p:extLst>
      <p:ext uri="{BB962C8B-B14F-4D97-AF65-F5344CB8AC3E}">
        <p14:creationId xmlns:p14="http://schemas.microsoft.com/office/powerpoint/2010/main" val="16021762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4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4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1048283"/>
            <a:ext cx="8208912" cy="5447645"/>
          </a:xfrm>
          <a:prstGeom prst="rect">
            <a:avLst/>
          </a:prstGeom>
        </p:spPr>
        <p:txBody>
          <a:bodyPr wrap="square">
            <a:spAutoFit/>
          </a:bodyPr>
          <a:lstStyle/>
          <a:p>
            <a:pPr marL="342900" indent="-342900">
              <a:buFont typeface="Arial" pitchFamily="34" charset="0"/>
              <a:buChar char="•"/>
            </a:pPr>
            <a:r>
              <a:rPr lang="en-GB" sz="2400" dirty="0" smtClean="0"/>
              <a:t>Introduce the aims and objectives for the session. </a:t>
            </a:r>
          </a:p>
          <a:p>
            <a:pPr marL="342900" indent="-342900">
              <a:buFont typeface="Arial" pitchFamily="34" charset="0"/>
              <a:buChar char="•"/>
            </a:pPr>
            <a:r>
              <a:rPr lang="en-GB" sz="2400" dirty="0" smtClean="0"/>
              <a:t>In groups discuss the difference between the private and public sector. </a:t>
            </a:r>
          </a:p>
          <a:p>
            <a:pPr marL="342900" indent="-342900">
              <a:buFont typeface="Arial" pitchFamily="34" charset="0"/>
              <a:buChar char="•"/>
            </a:pPr>
            <a:r>
              <a:rPr lang="en-GB" sz="2400" dirty="0" smtClean="0"/>
              <a:t>Explain the private and public sector and give examples. </a:t>
            </a:r>
          </a:p>
          <a:p>
            <a:pPr marL="342900" indent="-342900">
              <a:buFont typeface="Arial" pitchFamily="34" charset="0"/>
              <a:buChar char="•"/>
            </a:pPr>
            <a:r>
              <a:rPr lang="en-GB" sz="2400" dirty="0" smtClean="0"/>
              <a:t>Discuss the private sector structures, sole trader, partnerships and limited companies. </a:t>
            </a:r>
          </a:p>
          <a:p>
            <a:pPr marL="342900" indent="-342900">
              <a:buFont typeface="Arial" pitchFamily="34" charset="0"/>
              <a:buChar char="•"/>
            </a:pPr>
            <a:r>
              <a:rPr lang="en-GB" sz="2400" dirty="0" smtClean="0"/>
              <a:t>Give examples of charities, cooperatives and social enterprises. </a:t>
            </a:r>
          </a:p>
          <a:p>
            <a:pPr marL="342900" indent="-342900">
              <a:buFont typeface="Arial" pitchFamily="34" charset="0"/>
              <a:buChar char="•"/>
            </a:pPr>
            <a:r>
              <a:rPr lang="en-GB" sz="2400" dirty="0" smtClean="0"/>
              <a:t>Evaluate the business structure advantages and disadvantages. </a:t>
            </a:r>
          </a:p>
          <a:p>
            <a:pPr marL="342900" indent="-342900">
              <a:buFont typeface="Arial" pitchFamily="34" charset="0"/>
              <a:buChar char="•"/>
            </a:pPr>
            <a:r>
              <a:rPr lang="en-GB" sz="2400" dirty="0" smtClean="0"/>
              <a:t>Show YouTube videos on the public and private sectors and also sole trader examples. </a:t>
            </a:r>
          </a:p>
          <a:p>
            <a:pPr marL="342900" indent="-342900">
              <a:buFont typeface="Arial" pitchFamily="34" charset="0"/>
              <a:buChar char="•"/>
            </a:pPr>
            <a:r>
              <a:rPr lang="en-GB" sz="2400" dirty="0" smtClean="0"/>
              <a:t>Complete a group </a:t>
            </a:r>
            <a:r>
              <a:rPr lang="en-GB" sz="2400" dirty="0" err="1" smtClean="0"/>
              <a:t>Kahoot</a:t>
            </a:r>
            <a:r>
              <a:rPr lang="en-GB" sz="2400" dirty="0" smtClean="0"/>
              <a:t> quiz on the business structures. </a:t>
            </a:r>
          </a:p>
          <a:p>
            <a:endParaRPr lang="en-GB" dirty="0" smtClean="0"/>
          </a:p>
          <a:p>
            <a:endParaRPr lang="en-GB" dirty="0"/>
          </a:p>
        </p:txBody>
      </p:sp>
      <p:sp>
        <p:nvSpPr>
          <p:cNvPr id="6" name="Rectangle 5"/>
          <p:cNvSpPr/>
          <p:nvPr/>
        </p:nvSpPr>
        <p:spPr>
          <a:xfrm>
            <a:off x="1259632" y="116632"/>
            <a:ext cx="6082114" cy="923330"/>
          </a:xfrm>
          <a:prstGeom prst="rect">
            <a:avLst/>
          </a:prstGeom>
          <a:noFill/>
        </p:spPr>
        <p:txBody>
          <a:bodyPr wrap="none" lIns="91440" tIns="45720" rIns="91440" bIns="45720">
            <a:spAutoFit/>
          </a:bodyPr>
          <a:lstStyle/>
          <a:p>
            <a:pPr algn="ctr"/>
            <a:r>
              <a:rPr lang="en-US"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Aims and objectives </a:t>
            </a:r>
            <a:endParaRPr 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2154" y="3630758"/>
            <a:ext cx="1316803" cy="854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2315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2645" y="1556792"/>
            <a:ext cx="7920880" cy="3416320"/>
          </a:xfrm>
          <a:prstGeom prst="rect">
            <a:avLst/>
          </a:prstGeom>
        </p:spPr>
        <p:txBody>
          <a:bodyPr wrap="square">
            <a:spAutoFit/>
          </a:bodyPr>
          <a:lstStyle/>
          <a:p>
            <a:r>
              <a:rPr lang="en-GB" sz="2400" dirty="0" smtClean="0"/>
              <a:t>The two best examples of these </a:t>
            </a:r>
            <a:r>
              <a:rPr lang="en-GB" sz="2400" b="1" dirty="0" smtClean="0"/>
              <a:t>merit goods</a:t>
            </a:r>
            <a:r>
              <a:rPr lang="en-GB" sz="2400" dirty="0" smtClean="0"/>
              <a:t> are </a:t>
            </a:r>
            <a:r>
              <a:rPr lang="en-GB" sz="2400" b="1" dirty="0" smtClean="0"/>
              <a:t>education </a:t>
            </a:r>
            <a:r>
              <a:rPr lang="en-GB" sz="2400" dirty="0" smtClean="0"/>
              <a:t>and </a:t>
            </a:r>
            <a:r>
              <a:rPr lang="en-GB" sz="2400" b="1" dirty="0" smtClean="0"/>
              <a:t>health care. </a:t>
            </a:r>
          </a:p>
          <a:p>
            <a:endParaRPr lang="en-GB" sz="2400" dirty="0"/>
          </a:p>
          <a:p>
            <a:r>
              <a:rPr lang="en-GB" sz="2400" dirty="0" smtClean="0"/>
              <a:t>There are of course </a:t>
            </a:r>
            <a:r>
              <a:rPr lang="en-GB" sz="2400" b="1" dirty="0" smtClean="0"/>
              <a:t>private schools </a:t>
            </a:r>
            <a:r>
              <a:rPr lang="en-GB" sz="2400" dirty="0" smtClean="0"/>
              <a:t>and </a:t>
            </a:r>
            <a:r>
              <a:rPr lang="en-GB" sz="2400" b="1" dirty="0" smtClean="0"/>
              <a:t>private hospitals</a:t>
            </a:r>
            <a:r>
              <a:rPr lang="en-GB" sz="2400" dirty="0" smtClean="0"/>
              <a:t> but most patients are treated by the NHS, and most children go to state schools. The government spends a great deal of money trying to ensure that we have an effective Health Service and schools and colleges that supply a well-educated and trained workforce. </a:t>
            </a:r>
            <a:endParaRPr lang="en-GB" sz="2400" dirty="0"/>
          </a:p>
        </p:txBody>
      </p:sp>
      <p:sp>
        <p:nvSpPr>
          <p:cNvPr id="5" name="Rectangle 4"/>
          <p:cNvSpPr/>
          <p:nvPr/>
        </p:nvSpPr>
        <p:spPr>
          <a:xfrm>
            <a:off x="251520" y="404664"/>
            <a:ext cx="8171789" cy="923330"/>
          </a:xfrm>
          <a:prstGeom prst="rect">
            <a:avLst/>
          </a:prstGeom>
          <a:noFill/>
        </p:spPr>
        <p:txBody>
          <a:bodyPr wrap="none" lIns="91440" tIns="45720" rIns="91440" bIns="45720">
            <a:spAutoFit/>
          </a:bodyPr>
          <a:lstStyle/>
          <a:p>
            <a:pPr algn="ctr"/>
            <a:r>
              <a:rPr lang="en-US"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Public sector  - </a:t>
            </a:r>
            <a:r>
              <a:rPr lang="en-US" sz="5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Merit goods </a:t>
            </a:r>
            <a:endParaRPr 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4725144"/>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5146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7536" y="1556792"/>
            <a:ext cx="7884368" cy="4154984"/>
          </a:xfrm>
          <a:prstGeom prst="rect">
            <a:avLst/>
          </a:prstGeom>
        </p:spPr>
        <p:txBody>
          <a:bodyPr wrap="square">
            <a:spAutoFit/>
          </a:bodyPr>
          <a:lstStyle/>
          <a:p>
            <a:r>
              <a:rPr lang="en-GB" sz="2400" dirty="0" smtClean="0"/>
              <a:t>These merit goods are said to have </a:t>
            </a:r>
            <a:r>
              <a:rPr lang="en-GB" sz="2400" b="1" dirty="0" smtClean="0"/>
              <a:t>positive externalities</a:t>
            </a:r>
            <a:r>
              <a:rPr lang="en-GB" sz="2400" dirty="0" smtClean="0"/>
              <a:t>. This means that the </a:t>
            </a:r>
            <a:r>
              <a:rPr lang="en-GB" sz="2400" b="1" dirty="0" smtClean="0"/>
              <a:t>consumption of these goods will have positive effects</a:t>
            </a:r>
            <a:r>
              <a:rPr lang="en-GB" sz="2400" dirty="0" smtClean="0"/>
              <a:t> not only on the individual that consumes </a:t>
            </a:r>
            <a:r>
              <a:rPr lang="en-GB" sz="2400" dirty="0" smtClean="0"/>
              <a:t>them, but </a:t>
            </a:r>
            <a:r>
              <a:rPr lang="en-GB" sz="2400" dirty="0" smtClean="0"/>
              <a:t>also </a:t>
            </a:r>
            <a:r>
              <a:rPr lang="en-GB" sz="2400" b="1" dirty="0" smtClean="0"/>
              <a:t>on society in general. </a:t>
            </a:r>
          </a:p>
          <a:p>
            <a:endParaRPr lang="en-GB" sz="2400" dirty="0"/>
          </a:p>
          <a:p>
            <a:r>
              <a:rPr lang="en-GB" sz="2400" dirty="0" smtClean="0"/>
              <a:t>By attending school, individuals become </a:t>
            </a:r>
          </a:p>
          <a:p>
            <a:r>
              <a:rPr lang="en-GB" sz="2400" b="1" dirty="0" smtClean="0"/>
              <a:t>better educated </a:t>
            </a:r>
            <a:r>
              <a:rPr lang="en-GB" sz="2400" dirty="0" smtClean="0"/>
              <a:t>and skilled. Some </a:t>
            </a:r>
          </a:p>
          <a:p>
            <a:r>
              <a:rPr lang="en-GB" sz="2400" dirty="0" smtClean="0"/>
              <a:t>individuals may use their knowledge </a:t>
            </a:r>
          </a:p>
          <a:p>
            <a:r>
              <a:rPr lang="en-GB" sz="2400" dirty="0" smtClean="0"/>
              <a:t>and skills to set up businesses which </a:t>
            </a:r>
          </a:p>
          <a:p>
            <a:r>
              <a:rPr lang="en-GB" sz="2400" dirty="0" smtClean="0"/>
              <a:t>employ people who themselves will </a:t>
            </a:r>
          </a:p>
          <a:p>
            <a:r>
              <a:rPr lang="en-GB" sz="2400" dirty="0" smtClean="0"/>
              <a:t>pay tax and contribute to society. </a:t>
            </a:r>
            <a:endParaRPr lang="en-GB" sz="2400"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98" y="260648"/>
            <a:ext cx="8828087" cy="151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4005064"/>
            <a:ext cx="2505075" cy="181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7087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3568" y="1052736"/>
            <a:ext cx="8172400" cy="3046988"/>
          </a:xfrm>
          <a:prstGeom prst="rect">
            <a:avLst/>
          </a:prstGeom>
        </p:spPr>
        <p:txBody>
          <a:bodyPr wrap="square">
            <a:spAutoFit/>
          </a:bodyPr>
          <a:lstStyle/>
          <a:p>
            <a:endParaRPr lang="en-GB" sz="2400" dirty="0" smtClean="0"/>
          </a:p>
          <a:p>
            <a:r>
              <a:rPr lang="en-GB" sz="2400" dirty="0" smtClean="0"/>
              <a:t>This is the part of the UK economy that is </a:t>
            </a:r>
            <a:r>
              <a:rPr lang="en-GB" sz="2400" b="1" dirty="0" smtClean="0"/>
              <a:t>operated by businesses owned by shareholders or private individuals.</a:t>
            </a:r>
          </a:p>
          <a:p>
            <a:endParaRPr lang="en-GB" sz="2400" b="1" dirty="0" smtClean="0"/>
          </a:p>
          <a:p>
            <a:r>
              <a:rPr lang="en-GB" sz="2400" dirty="0" smtClean="0"/>
              <a:t>Although </a:t>
            </a:r>
            <a:r>
              <a:rPr lang="en-GB" sz="2400" b="1" dirty="0" smtClean="0"/>
              <a:t>making profits</a:t>
            </a:r>
            <a:r>
              <a:rPr lang="en-GB" sz="2400" dirty="0" smtClean="0"/>
              <a:t>, and giving a </a:t>
            </a:r>
            <a:r>
              <a:rPr lang="en-GB" sz="2400" b="1" dirty="0" smtClean="0"/>
              <a:t>return to owners </a:t>
            </a:r>
            <a:r>
              <a:rPr lang="en-GB" sz="2400" dirty="0" smtClean="0"/>
              <a:t>(increasing shareholder value), will always be the </a:t>
            </a:r>
            <a:r>
              <a:rPr lang="en-GB" sz="2400" b="1" dirty="0" smtClean="0"/>
              <a:t>number one and two priorities</a:t>
            </a:r>
            <a:r>
              <a:rPr lang="en-GB" sz="2400" dirty="0" smtClean="0"/>
              <a:t> of businesses in the long run, in the short term there can be other important objectives to pursue.</a:t>
            </a:r>
            <a:endParaRPr lang="en-GB" sz="2400" dirty="0"/>
          </a:p>
        </p:txBody>
      </p:sp>
      <p:sp>
        <p:nvSpPr>
          <p:cNvPr id="5" name="Rectangle 4"/>
          <p:cNvSpPr/>
          <p:nvPr/>
        </p:nvSpPr>
        <p:spPr>
          <a:xfrm>
            <a:off x="2128799" y="292894"/>
            <a:ext cx="4282263" cy="923330"/>
          </a:xfrm>
          <a:prstGeom prst="rect">
            <a:avLst/>
          </a:prstGeom>
          <a:noFill/>
        </p:spPr>
        <p:txBody>
          <a:bodyPr wrap="none" lIns="91440" tIns="45720" rIns="91440" bIns="45720">
            <a:spAutoFit/>
          </a:bodyPr>
          <a:lstStyle/>
          <a:p>
            <a:pPr algn="ctr"/>
            <a:r>
              <a:rPr lang="en-US"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Private sector </a:t>
            </a:r>
            <a:endParaRPr 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8799" y="4437112"/>
            <a:ext cx="4226837" cy="1602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20035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6460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321" y="332656"/>
            <a:ext cx="8828087" cy="234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187624" y="2889294"/>
            <a:ext cx="6750496" cy="461665"/>
          </a:xfrm>
          <a:prstGeom prst="rect">
            <a:avLst/>
          </a:prstGeom>
        </p:spPr>
        <p:txBody>
          <a:bodyPr wrap="square">
            <a:spAutoFit/>
          </a:bodyPr>
          <a:lstStyle/>
          <a:p>
            <a:r>
              <a:rPr lang="en-GB" sz="2400" b="1" dirty="0" smtClean="0"/>
              <a:t>https://www.youtube.com/watch?v=ENl72eTVLfo</a:t>
            </a:r>
            <a:endParaRPr lang="en-GB" sz="2400" b="1"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3717032"/>
            <a:ext cx="3526241" cy="2189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01967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75656" y="188640"/>
            <a:ext cx="5867825" cy="923330"/>
          </a:xfrm>
          <a:prstGeom prst="rect">
            <a:avLst/>
          </a:prstGeom>
          <a:noFill/>
        </p:spPr>
        <p:txBody>
          <a:bodyPr wrap="none" lIns="91440" tIns="45720" rIns="91440" bIns="45720">
            <a:spAutoFit/>
          </a:bodyPr>
          <a:lstStyle/>
          <a:p>
            <a:pPr algn="ctr"/>
            <a:r>
              <a:rPr lang="en-US"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Business structures </a:t>
            </a:r>
            <a:endParaRPr 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5" name="Rectangle 4"/>
          <p:cNvSpPr/>
          <p:nvPr/>
        </p:nvSpPr>
        <p:spPr>
          <a:xfrm>
            <a:off x="971600" y="836712"/>
            <a:ext cx="8172400" cy="5632311"/>
          </a:xfrm>
          <a:prstGeom prst="rect">
            <a:avLst/>
          </a:prstGeom>
        </p:spPr>
        <p:txBody>
          <a:bodyPr wrap="square">
            <a:spAutoFit/>
          </a:bodyPr>
          <a:lstStyle/>
          <a:p>
            <a:endParaRPr lang="en-GB" sz="2400" dirty="0" smtClean="0"/>
          </a:p>
          <a:p>
            <a:r>
              <a:rPr lang="en-GB" sz="2400" dirty="0" smtClean="0"/>
              <a:t>Sole </a:t>
            </a:r>
            <a:r>
              <a:rPr lang="en-GB" sz="2400" dirty="0" smtClean="0"/>
              <a:t>traders are the most popular form of business in the UK and are </a:t>
            </a:r>
            <a:r>
              <a:rPr lang="en-GB" sz="2400" b="1" dirty="0" smtClean="0"/>
              <a:t>run by a single individual</a:t>
            </a:r>
            <a:r>
              <a:rPr lang="en-GB" sz="2400" dirty="0" smtClean="0"/>
              <a:t>. A quick examination of a business directory such as Yellow Pages will show that there are </a:t>
            </a:r>
            <a:r>
              <a:rPr lang="en-GB" sz="2400" b="1" dirty="0" smtClean="0"/>
              <a:t>thousands in every town or city.</a:t>
            </a:r>
          </a:p>
          <a:p>
            <a:endParaRPr lang="en-GB" sz="2400" dirty="0" smtClean="0"/>
          </a:p>
          <a:p>
            <a:endParaRPr lang="en-GB" sz="2400" dirty="0" smtClean="0"/>
          </a:p>
          <a:p>
            <a:endParaRPr lang="en-GB" sz="2400" dirty="0"/>
          </a:p>
          <a:p>
            <a:endParaRPr lang="en-GB" sz="2400" dirty="0" smtClean="0"/>
          </a:p>
          <a:p>
            <a:endParaRPr lang="en-GB" sz="2400" dirty="0" smtClean="0"/>
          </a:p>
          <a:p>
            <a:endParaRPr lang="en-GB" sz="2400" dirty="0"/>
          </a:p>
          <a:p>
            <a:r>
              <a:rPr lang="en-GB" sz="2400" dirty="0" smtClean="0"/>
              <a:t> </a:t>
            </a:r>
            <a:r>
              <a:rPr lang="en-GB" sz="2400" dirty="0" smtClean="0"/>
              <a:t>Sole traders </a:t>
            </a:r>
            <a:r>
              <a:rPr lang="en-GB" sz="2400" dirty="0" smtClean="0"/>
              <a:t>are </a:t>
            </a:r>
            <a:r>
              <a:rPr lang="en-GB" sz="2400" b="1" dirty="0" smtClean="0"/>
              <a:t>easy to set up</a:t>
            </a:r>
            <a:r>
              <a:rPr lang="en-GB" sz="2400" dirty="0" smtClean="0"/>
              <a:t>; </a:t>
            </a:r>
            <a:r>
              <a:rPr lang="en-GB" sz="2400" dirty="0" smtClean="0"/>
              <a:t>it is just a matter of informing the Inland Revenue that an </a:t>
            </a:r>
            <a:r>
              <a:rPr lang="en-GB" sz="2400" dirty="0" smtClean="0"/>
              <a:t>individual </a:t>
            </a:r>
            <a:r>
              <a:rPr lang="en-GB" sz="2400" dirty="0" smtClean="0"/>
              <a:t>is self-employed and </a:t>
            </a:r>
            <a:r>
              <a:rPr lang="en-GB" sz="2400" b="1" dirty="0" smtClean="0"/>
              <a:t>registering for class 2 National Insurance contributions </a:t>
            </a:r>
            <a:r>
              <a:rPr lang="en-GB" sz="2400" dirty="0" smtClean="0"/>
              <a:t>within three months of starting in business.</a:t>
            </a:r>
            <a:endParaRPr lang="en-GB" sz="2400"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3068960"/>
            <a:ext cx="3384376" cy="15890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3"/>
          <a:stretch>
            <a:fillRect/>
          </a:stretch>
        </p:blipFill>
        <p:spPr>
          <a:xfrm>
            <a:off x="1043608" y="3226376"/>
            <a:ext cx="3572566" cy="1274174"/>
          </a:xfrm>
          <a:prstGeom prst="rect">
            <a:avLst/>
          </a:prstGeom>
        </p:spPr>
      </p:pic>
    </p:spTree>
    <p:extLst>
      <p:ext uri="{BB962C8B-B14F-4D97-AF65-F5344CB8AC3E}">
        <p14:creationId xmlns:p14="http://schemas.microsoft.com/office/powerpoint/2010/main" val="32867195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99592" y="1052736"/>
            <a:ext cx="7398427" cy="5262979"/>
          </a:xfrm>
          <a:prstGeom prst="rect">
            <a:avLst/>
          </a:prstGeom>
        </p:spPr>
        <p:txBody>
          <a:bodyPr wrap="square">
            <a:spAutoFit/>
          </a:bodyPr>
          <a:lstStyle/>
          <a:p>
            <a:endParaRPr lang="en-GB" sz="2400" dirty="0" smtClean="0"/>
          </a:p>
          <a:p>
            <a:r>
              <a:rPr lang="en-GB" sz="2400" dirty="0" smtClean="0"/>
              <a:t>• </a:t>
            </a:r>
            <a:r>
              <a:rPr lang="en-GB" sz="2400" b="1" dirty="0" smtClean="0"/>
              <a:t>Costs are low due </a:t>
            </a:r>
            <a:r>
              <a:rPr lang="en-GB" sz="2400" dirty="0" smtClean="0"/>
              <a:t>to the simplicity of setting up and no legal formalities, so there is </a:t>
            </a:r>
            <a:r>
              <a:rPr lang="en-GB" sz="2400" dirty="0" smtClean="0"/>
              <a:t>little administrative </a:t>
            </a:r>
            <a:r>
              <a:rPr lang="en-GB" sz="2400" dirty="0" smtClean="0"/>
              <a:t>cost.</a:t>
            </a:r>
          </a:p>
          <a:p>
            <a:endParaRPr lang="en-GB" sz="2400" dirty="0" smtClean="0"/>
          </a:p>
          <a:p>
            <a:r>
              <a:rPr lang="en-GB" sz="2400" dirty="0" smtClean="0"/>
              <a:t>• Also </a:t>
            </a:r>
            <a:r>
              <a:rPr lang="en-GB" sz="2400" b="1" dirty="0" smtClean="0"/>
              <a:t>no formal audited accounts are required</a:t>
            </a:r>
            <a:r>
              <a:rPr lang="en-GB" sz="2400" dirty="0" smtClean="0"/>
              <a:t>, though it makes good business sense </a:t>
            </a:r>
            <a:r>
              <a:rPr lang="en-GB" sz="2400" dirty="0" smtClean="0"/>
              <a:t>to keep </a:t>
            </a:r>
            <a:r>
              <a:rPr lang="en-GB" sz="2400" dirty="0" smtClean="0"/>
              <a:t>a full set of business records</a:t>
            </a:r>
            <a:r>
              <a:rPr lang="en-GB" sz="2400" dirty="0" smtClean="0"/>
              <a:t>.</a:t>
            </a:r>
          </a:p>
          <a:p>
            <a:endParaRPr lang="en-GB" sz="2400" dirty="0"/>
          </a:p>
          <a:p>
            <a:endParaRPr lang="en-GB" sz="2400" dirty="0" smtClean="0"/>
          </a:p>
          <a:p>
            <a:endParaRPr lang="en-GB" sz="2400" dirty="0"/>
          </a:p>
          <a:p>
            <a:endParaRPr lang="en-GB" sz="2400" dirty="0" smtClean="0"/>
          </a:p>
          <a:p>
            <a:endParaRPr lang="en-GB" sz="2400" dirty="0" smtClean="0"/>
          </a:p>
          <a:p>
            <a:r>
              <a:rPr lang="en-GB" sz="2400" dirty="0" smtClean="0"/>
              <a:t>• The sole trader benefits from </a:t>
            </a:r>
            <a:r>
              <a:rPr lang="en-GB" sz="2400" b="1" dirty="0" smtClean="0"/>
              <a:t>fast decision-making </a:t>
            </a:r>
            <a:r>
              <a:rPr lang="en-GB" sz="2400" dirty="0" smtClean="0"/>
              <a:t>and may (within employment law) hire and fire as they please.</a:t>
            </a:r>
            <a:endParaRPr lang="en-GB" sz="2400" dirty="0"/>
          </a:p>
        </p:txBody>
      </p:sp>
      <p:sp>
        <p:nvSpPr>
          <p:cNvPr id="5" name="Rectangle 4"/>
          <p:cNvSpPr/>
          <p:nvPr/>
        </p:nvSpPr>
        <p:spPr>
          <a:xfrm>
            <a:off x="181892" y="252930"/>
            <a:ext cx="8222700" cy="923330"/>
          </a:xfrm>
          <a:prstGeom prst="rect">
            <a:avLst/>
          </a:prstGeom>
          <a:noFill/>
        </p:spPr>
        <p:txBody>
          <a:bodyPr wrap="none" lIns="91440" tIns="45720" rIns="91440" bIns="45720">
            <a:spAutoFit/>
          </a:bodyPr>
          <a:lstStyle/>
          <a:p>
            <a:pPr algn="ctr"/>
            <a:r>
              <a:rPr lang="en-US"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Sole </a:t>
            </a:r>
            <a:r>
              <a:rPr lang="en-US"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trader – Benefits (A04) </a:t>
            </a:r>
            <a:endParaRPr 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2" name="Picture 1"/>
          <p:cNvPicPr>
            <a:picLocks noChangeAspect="1"/>
          </p:cNvPicPr>
          <p:nvPr/>
        </p:nvPicPr>
        <p:blipFill>
          <a:blip r:embed="rId2"/>
          <a:stretch>
            <a:fillRect/>
          </a:stretch>
        </p:blipFill>
        <p:spPr>
          <a:xfrm>
            <a:off x="2771800" y="3573016"/>
            <a:ext cx="4509120" cy="1449216"/>
          </a:xfrm>
          <a:prstGeom prst="rect">
            <a:avLst/>
          </a:prstGeom>
        </p:spPr>
      </p:pic>
    </p:spTree>
    <p:extLst>
      <p:ext uri="{BB962C8B-B14F-4D97-AF65-F5344CB8AC3E}">
        <p14:creationId xmlns:p14="http://schemas.microsoft.com/office/powerpoint/2010/main" val="27427049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1700808"/>
            <a:ext cx="7848872" cy="3046988"/>
          </a:xfrm>
          <a:prstGeom prst="rect">
            <a:avLst/>
          </a:prstGeom>
        </p:spPr>
        <p:txBody>
          <a:bodyPr wrap="square">
            <a:spAutoFit/>
          </a:bodyPr>
          <a:lstStyle/>
          <a:p>
            <a:r>
              <a:rPr lang="en-GB" sz="2400" dirty="0" smtClean="0"/>
              <a:t>• Firstly there is often </a:t>
            </a:r>
            <a:r>
              <a:rPr lang="en-GB" sz="2400" b="1" dirty="0" smtClean="0"/>
              <a:t>limited capital</a:t>
            </a:r>
            <a:r>
              <a:rPr lang="en-GB" sz="2400" dirty="0" smtClean="0"/>
              <a:t>. Sole traders often rely on their own savings and perhaps secured business loans.</a:t>
            </a:r>
          </a:p>
          <a:p>
            <a:endParaRPr lang="en-GB" sz="2400" dirty="0" smtClean="0"/>
          </a:p>
          <a:p>
            <a:r>
              <a:rPr lang="en-GB" sz="2400" dirty="0" smtClean="0"/>
              <a:t>• It is likely that the sole trader will have a </a:t>
            </a:r>
            <a:r>
              <a:rPr lang="en-GB" sz="2400" b="1" dirty="0" smtClean="0"/>
              <a:t>limited range of skills.</a:t>
            </a:r>
            <a:r>
              <a:rPr lang="en-GB" sz="2400" dirty="0" smtClean="0"/>
              <a:t> A sole trader may be an </a:t>
            </a:r>
            <a:r>
              <a:rPr lang="en-GB" sz="2400" b="1" dirty="0" smtClean="0"/>
              <a:t>expert plumber</a:t>
            </a:r>
            <a:r>
              <a:rPr lang="en-GB" sz="2400" dirty="0" smtClean="0"/>
              <a:t>, but is he or she an expert at marketing, managing staff, and controlling</a:t>
            </a:r>
          </a:p>
          <a:p>
            <a:r>
              <a:rPr lang="en-GB" sz="2400" dirty="0" smtClean="0"/>
              <a:t>cash flow? With the need to be effective at all these tasks comes immense pressure.</a:t>
            </a:r>
          </a:p>
        </p:txBody>
      </p:sp>
      <p:sp>
        <p:nvSpPr>
          <p:cNvPr id="5" name="Rectangle 4"/>
          <p:cNvSpPr/>
          <p:nvPr/>
        </p:nvSpPr>
        <p:spPr>
          <a:xfrm>
            <a:off x="259615" y="332656"/>
            <a:ext cx="8075031" cy="923330"/>
          </a:xfrm>
          <a:prstGeom prst="rect">
            <a:avLst/>
          </a:prstGeom>
          <a:noFill/>
        </p:spPr>
        <p:txBody>
          <a:bodyPr wrap="none" lIns="91440" tIns="45720" rIns="91440" bIns="45720">
            <a:spAutoFit/>
          </a:bodyPr>
          <a:lstStyle/>
          <a:p>
            <a:pPr algn="ctr"/>
            <a:r>
              <a:rPr lang="en-GB"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Sole trader </a:t>
            </a:r>
            <a:r>
              <a:rPr lang="en-GB"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problems (A04) </a:t>
            </a:r>
            <a:endParaRPr lang="en-GB"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4747796"/>
            <a:ext cx="1940271" cy="19458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5114542"/>
            <a:ext cx="2014237" cy="1340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27113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60579" y="1327994"/>
            <a:ext cx="7884368" cy="2677656"/>
          </a:xfrm>
          <a:prstGeom prst="rect">
            <a:avLst/>
          </a:prstGeom>
        </p:spPr>
        <p:txBody>
          <a:bodyPr wrap="square">
            <a:spAutoFit/>
          </a:bodyPr>
          <a:lstStyle/>
          <a:p>
            <a:endParaRPr lang="en-GB" sz="2400" dirty="0" smtClean="0"/>
          </a:p>
          <a:p>
            <a:r>
              <a:rPr lang="en-GB" sz="2400" dirty="0" smtClean="0"/>
              <a:t>• All the decisions and the future success of a business rest with one person.</a:t>
            </a:r>
          </a:p>
          <a:p>
            <a:endParaRPr lang="en-GB" sz="2400" dirty="0" smtClean="0"/>
          </a:p>
          <a:p>
            <a:r>
              <a:rPr lang="en-GB" sz="2400" dirty="0" smtClean="0"/>
              <a:t>• </a:t>
            </a:r>
            <a:r>
              <a:rPr lang="en-GB" sz="2400" b="1" dirty="0" smtClean="0"/>
              <a:t>The sole trader has </a:t>
            </a:r>
            <a:r>
              <a:rPr lang="en-GB" sz="2400" b="1" dirty="0" smtClean="0">
                <a:solidFill>
                  <a:srgbClr val="FF0000"/>
                </a:solidFill>
              </a:rPr>
              <a:t>unlimited liability. </a:t>
            </a:r>
            <a:r>
              <a:rPr lang="en-GB" sz="2400" dirty="0" smtClean="0"/>
              <a:t>This means that the business owner is liable for all the debts of the business, up to and including the value of all assets held.</a:t>
            </a:r>
            <a:endParaRPr lang="en-GB" sz="2400" dirty="0"/>
          </a:p>
        </p:txBody>
      </p:sp>
      <p:sp>
        <p:nvSpPr>
          <p:cNvPr id="5" name="Rectangle 4"/>
          <p:cNvSpPr/>
          <p:nvPr/>
        </p:nvSpPr>
        <p:spPr>
          <a:xfrm>
            <a:off x="331623" y="404664"/>
            <a:ext cx="8075031" cy="923330"/>
          </a:xfrm>
          <a:prstGeom prst="rect">
            <a:avLst/>
          </a:prstGeom>
          <a:noFill/>
        </p:spPr>
        <p:txBody>
          <a:bodyPr wrap="none" lIns="91440" tIns="45720" rIns="91440" bIns="45720">
            <a:spAutoFit/>
          </a:bodyPr>
          <a:lstStyle/>
          <a:p>
            <a:pPr algn="ctr"/>
            <a:r>
              <a:rPr lang="en-US"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Sole trader </a:t>
            </a:r>
            <a:r>
              <a:rPr lang="en-US"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problems (A04) </a:t>
            </a:r>
            <a:endParaRPr 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414" y="4221088"/>
            <a:ext cx="2755378" cy="2063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79475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5576" y="1397749"/>
            <a:ext cx="7992888" cy="4893647"/>
          </a:xfrm>
          <a:prstGeom prst="rect">
            <a:avLst/>
          </a:prstGeom>
        </p:spPr>
        <p:txBody>
          <a:bodyPr wrap="square">
            <a:spAutoFit/>
          </a:bodyPr>
          <a:lstStyle/>
          <a:p>
            <a:r>
              <a:rPr lang="en-GB" sz="2400" dirty="0" smtClean="0"/>
              <a:t>One of the major problems of running a small business is the </a:t>
            </a:r>
            <a:r>
              <a:rPr lang="en-GB" sz="2400" b="1" dirty="0" smtClean="0"/>
              <a:t>likelihood of falling into debt. </a:t>
            </a:r>
          </a:p>
          <a:p>
            <a:endParaRPr lang="en-GB" sz="2400" dirty="0" smtClean="0"/>
          </a:p>
          <a:p>
            <a:endParaRPr lang="en-GB" sz="2400" dirty="0"/>
          </a:p>
          <a:p>
            <a:endParaRPr lang="en-GB" sz="2400" dirty="0" smtClean="0"/>
          </a:p>
          <a:p>
            <a:endParaRPr lang="en-GB" sz="2400" dirty="0"/>
          </a:p>
          <a:p>
            <a:endParaRPr lang="en-GB" sz="2400" dirty="0" smtClean="0"/>
          </a:p>
          <a:p>
            <a:endParaRPr lang="en-GB" sz="2400" dirty="0" smtClean="0"/>
          </a:p>
          <a:p>
            <a:endParaRPr lang="en-GB" sz="2400" dirty="0"/>
          </a:p>
          <a:p>
            <a:r>
              <a:rPr lang="en-GB" sz="2400" dirty="0" smtClean="0"/>
              <a:t>With </a:t>
            </a:r>
            <a:r>
              <a:rPr lang="en-GB" sz="2400" b="1" dirty="0" smtClean="0"/>
              <a:t>one in three businesses failing within two years </a:t>
            </a:r>
            <a:r>
              <a:rPr lang="en-GB" sz="2400" dirty="0" smtClean="0"/>
              <a:t>of starting, it is probable that a good proportion of those unsuccessful entrepreneurs will not only lose the money that they initially invested, but additional money too.</a:t>
            </a:r>
          </a:p>
        </p:txBody>
      </p:sp>
      <p:sp>
        <p:nvSpPr>
          <p:cNvPr id="5" name="Rectangle 4"/>
          <p:cNvSpPr/>
          <p:nvPr/>
        </p:nvSpPr>
        <p:spPr>
          <a:xfrm>
            <a:off x="2411760" y="188640"/>
            <a:ext cx="3762954" cy="923330"/>
          </a:xfrm>
          <a:prstGeom prst="rect">
            <a:avLst/>
          </a:prstGeom>
          <a:noFill/>
        </p:spPr>
        <p:txBody>
          <a:bodyPr wrap="none" lIns="91440" tIns="45720" rIns="91440" bIns="45720">
            <a:spAutoFit/>
          </a:bodyPr>
          <a:lstStyle/>
          <a:p>
            <a:pPr algn="ctr"/>
            <a:r>
              <a:rPr lang="en-US"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Sole traders </a:t>
            </a:r>
            <a:endParaRPr 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2542" y="2276872"/>
            <a:ext cx="2813427"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2492896"/>
            <a:ext cx="2403359" cy="18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4369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93799" y="1412776"/>
            <a:ext cx="6858000" cy="3416320"/>
          </a:xfrm>
          <a:prstGeom prst="rect">
            <a:avLst/>
          </a:prstGeom>
        </p:spPr>
        <p:txBody>
          <a:bodyPr wrap="square">
            <a:spAutoFit/>
          </a:bodyPr>
          <a:lstStyle/>
          <a:p>
            <a:pPr marL="342900" indent="-342900">
              <a:buFont typeface="Arial" pitchFamily="34" charset="0"/>
              <a:buChar char="•"/>
            </a:pPr>
            <a:r>
              <a:rPr lang="en-GB" sz="2400" dirty="0" smtClean="0"/>
              <a:t>Arrange the business structure example and definition cards in groups. </a:t>
            </a:r>
          </a:p>
          <a:p>
            <a:pPr marL="342900" indent="-342900">
              <a:buFont typeface="Arial" pitchFamily="34" charset="0"/>
              <a:buChar char="•"/>
            </a:pPr>
            <a:r>
              <a:rPr lang="en-GB" sz="2400" dirty="0" smtClean="0"/>
              <a:t>Role play a business structure whilst the class decides which structure you are.</a:t>
            </a:r>
          </a:p>
          <a:p>
            <a:pPr marL="342900" indent="-342900">
              <a:buFont typeface="Arial" pitchFamily="34" charset="0"/>
              <a:buChar char="•"/>
            </a:pPr>
            <a:endParaRPr lang="en-GB" sz="2400" dirty="0"/>
          </a:p>
          <a:p>
            <a:pPr marL="342900" indent="-342900">
              <a:buFont typeface="Arial" pitchFamily="34" charset="0"/>
              <a:buChar char="•"/>
            </a:pPr>
            <a:r>
              <a:rPr lang="en-GB" sz="2400" dirty="0" smtClean="0"/>
              <a:t>Evaluate the business structures by writing a description of each and give examples. </a:t>
            </a:r>
          </a:p>
          <a:p>
            <a:pPr marL="342900" indent="-342900">
              <a:buFont typeface="Arial" pitchFamily="34" charset="0"/>
              <a:buChar char="•"/>
            </a:pPr>
            <a:r>
              <a:rPr lang="en-GB" sz="2400" dirty="0" smtClean="0"/>
              <a:t>Explain your evaluations to the class. </a:t>
            </a:r>
          </a:p>
          <a:p>
            <a:pPr marL="342900" indent="-342900">
              <a:buFont typeface="Arial" pitchFamily="34" charset="0"/>
              <a:buChar char="•"/>
            </a:pPr>
            <a:r>
              <a:rPr lang="en-GB" sz="2400" dirty="0" smtClean="0"/>
              <a:t>Recap the aims and objectives for the session</a:t>
            </a:r>
            <a:r>
              <a:rPr lang="en-GB" dirty="0" smtClean="0"/>
              <a:t>.</a:t>
            </a:r>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3799" y="188640"/>
            <a:ext cx="6754813" cy="151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4927577"/>
            <a:ext cx="2141984" cy="1427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4" y="4941168"/>
            <a:ext cx="3629025" cy="125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1447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54425" y="836712"/>
            <a:ext cx="7560840" cy="5262979"/>
          </a:xfrm>
          <a:prstGeom prst="rect">
            <a:avLst/>
          </a:prstGeom>
        </p:spPr>
        <p:txBody>
          <a:bodyPr wrap="square">
            <a:spAutoFit/>
          </a:bodyPr>
          <a:lstStyle/>
          <a:p>
            <a:endParaRPr lang="en-GB" sz="2400" dirty="0" smtClean="0"/>
          </a:p>
          <a:p>
            <a:r>
              <a:rPr lang="en-GB" sz="2400" dirty="0" smtClean="0"/>
              <a:t>Imagine a situation where a sole trader opens a shop selling fashion accessories. </a:t>
            </a:r>
          </a:p>
          <a:p>
            <a:endParaRPr lang="en-GB" sz="2400" dirty="0" smtClean="0"/>
          </a:p>
          <a:p>
            <a:endParaRPr lang="en-GB" sz="2400" dirty="0"/>
          </a:p>
          <a:p>
            <a:endParaRPr lang="en-GB" sz="2400" dirty="0"/>
          </a:p>
          <a:p>
            <a:r>
              <a:rPr lang="en-GB" sz="2400" dirty="0" smtClean="0"/>
              <a:t>The shop premises are let on a two year lease; she (the entrepreneur) arranges a phone contract for the shop, leases equipment like a checkout till and shop fittings – all for the same two years.</a:t>
            </a:r>
          </a:p>
          <a:p>
            <a:endParaRPr lang="en-GB" sz="2400" dirty="0" smtClean="0"/>
          </a:p>
          <a:p>
            <a:r>
              <a:rPr lang="en-GB" sz="2400" dirty="0" smtClean="0"/>
              <a:t>The total amount payable per month comes to £1300. Unfortunately after 9 months </a:t>
            </a:r>
            <a:r>
              <a:rPr lang="en-GB" sz="2400" b="1" dirty="0" smtClean="0"/>
              <a:t>she has run out of cash, sales were dismal and she can’t afford to continue.</a:t>
            </a:r>
            <a:endParaRPr lang="en-GB" sz="2400" b="1" dirty="0"/>
          </a:p>
        </p:txBody>
      </p:sp>
      <p:sp>
        <p:nvSpPr>
          <p:cNvPr id="5" name="Rectangle 4"/>
          <p:cNvSpPr/>
          <p:nvPr/>
        </p:nvSpPr>
        <p:spPr>
          <a:xfrm>
            <a:off x="2411760" y="260648"/>
            <a:ext cx="3762954" cy="923330"/>
          </a:xfrm>
          <a:prstGeom prst="rect">
            <a:avLst/>
          </a:prstGeom>
          <a:noFill/>
        </p:spPr>
        <p:txBody>
          <a:bodyPr wrap="none" lIns="91440" tIns="45720" rIns="91440" bIns="45720">
            <a:spAutoFit/>
          </a:bodyPr>
          <a:lstStyle/>
          <a:p>
            <a:pPr algn="ctr"/>
            <a:r>
              <a:rPr lang="en-US"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Sole traders </a:t>
            </a:r>
            <a:endParaRPr 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3855" y="1973018"/>
            <a:ext cx="2721717" cy="916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82142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5576" y="1268760"/>
            <a:ext cx="7992888" cy="5262979"/>
          </a:xfrm>
          <a:prstGeom prst="rect">
            <a:avLst/>
          </a:prstGeom>
        </p:spPr>
        <p:txBody>
          <a:bodyPr wrap="square">
            <a:spAutoFit/>
          </a:bodyPr>
          <a:lstStyle/>
          <a:p>
            <a:r>
              <a:rPr lang="en-GB" sz="2400" dirty="0"/>
              <a:t>P</a:t>
            </a:r>
            <a:r>
              <a:rPr lang="en-GB" sz="2400" dirty="0" smtClean="0"/>
              <a:t>artnerships </a:t>
            </a:r>
            <a:r>
              <a:rPr lang="en-GB" sz="2400" dirty="0" smtClean="0"/>
              <a:t>involve the joint ownership of a business. </a:t>
            </a:r>
            <a:r>
              <a:rPr lang="en-GB" sz="2400" b="1" dirty="0" smtClean="0"/>
              <a:t>Normally there can be between two and 20 partners</a:t>
            </a:r>
            <a:r>
              <a:rPr lang="en-GB" sz="2400" dirty="0" smtClean="0"/>
              <a:t>, but in certain businesses such as accountancy firms, there can be</a:t>
            </a:r>
          </a:p>
          <a:p>
            <a:r>
              <a:rPr lang="en-GB" sz="2400" dirty="0" smtClean="0"/>
              <a:t>many more partners than this.</a:t>
            </a:r>
          </a:p>
          <a:p>
            <a:endParaRPr lang="en-GB" sz="2400" dirty="0" smtClean="0"/>
          </a:p>
          <a:p>
            <a:endParaRPr lang="en-GB" sz="2400" dirty="0"/>
          </a:p>
          <a:p>
            <a:endParaRPr lang="en-GB" sz="2400" dirty="0" smtClean="0"/>
          </a:p>
          <a:p>
            <a:endParaRPr lang="en-GB" sz="2400" dirty="0" smtClean="0"/>
          </a:p>
          <a:p>
            <a:endParaRPr lang="en-GB" sz="2400" dirty="0"/>
          </a:p>
          <a:p>
            <a:endParaRPr lang="en-GB" sz="2400" dirty="0" smtClean="0"/>
          </a:p>
          <a:p>
            <a:r>
              <a:rPr lang="en-GB" sz="2400" dirty="0" smtClean="0"/>
              <a:t>Partnerships </a:t>
            </a:r>
            <a:r>
              <a:rPr lang="en-GB" sz="2400" dirty="0" smtClean="0"/>
              <a:t>are often found in professions such as </a:t>
            </a:r>
            <a:r>
              <a:rPr lang="en-GB" sz="2400" b="1" dirty="0" smtClean="0"/>
              <a:t>lawyers, accountants and doctors</a:t>
            </a:r>
            <a:r>
              <a:rPr lang="en-GB" sz="2400" dirty="0" smtClean="0"/>
              <a:t>, but can be found in any type of business activity.</a:t>
            </a:r>
          </a:p>
          <a:p>
            <a:endParaRPr lang="en-GB" sz="2400" dirty="0"/>
          </a:p>
        </p:txBody>
      </p:sp>
      <p:sp>
        <p:nvSpPr>
          <p:cNvPr id="5" name="Rectangle 4"/>
          <p:cNvSpPr/>
          <p:nvPr/>
        </p:nvSpPr>
        <p:spPr>
          <a:xfrm>
            <a:off x="2267744" y="116632"/>
            <a:ext cx="3945568" cy="923330"/>
          </a:xfrm>
          <a:prstGeom prst="rect">
            <a:avLst/>
          </a:prstGeom>
          <a:noFill/>
        </p:spPr>
        <p:txBody>
          <a:bodyPr wrap="none" lIns="91440" tIns="45720" rIns="91440" bIns="45720">
            <a:spAutoFit/>
          </a:bodyPr>
          <a:lstStyle/>
          <a:p>
            <a:pPr algn="ctr"/>
            <a:r>
              <a:rPr lang="en-US"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Partnerships </a:t>
            </a:r>
            <a:endParaRPr 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9995" y="2636912"/>
            <a:ext cx="2786633" cy="1730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3"/>
          <a:stretch>
            <a:fillRect/>
          </a:stretch>
        </p:blipFill>
        <p:spPr>
          <a:xfrm>
            <a:off x="1259632" y="3156715"/>
            <a:ext cx="2621507" cy="1487068"/>
          </a:xfrm>
          <a:prstGeom prst="rect">
            <a:avLst/>
          </a:prstGeom>
        </p:spPr>
      </p:pic>
    </p:spTree>
    <p:extLst>
      <p:ext uri="{BB962C8B-B14F-4D97-AF65-F5344CB8AC3E}">
        <p14:creationId xmlns:p14="http://schemas.microsoft.com/office/powerpoint/2010/main" val="40693616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5576" y="1196752"/>
            <a:ext cx="7632848" cy="4893647"/>
          </a:xfrm>
          <a:prstGeom prst="rect">
            <a:avLst/>
          </a:prstGeom>
        </p:spPr>
        <p:txBody>
          <a:bodyPr wrap="square">
            <a:spAutoFit/>
          </a:bodyPr>
          <a:lstStyle/>
          <a:p>
            <a:endParaRPr lang="en-GB" sz="2400" dirty="0" smtClean="0"/>
          </a:p>
          <a:p>
            <a:r>
              <a:rPr lang="en-GB" sz="2400" dirty="0" smtClean="0"/>
              <a:t>The </a:t>
            </a:r>
            <a:r>
              <a:rPr lang="en-GB" sz="2400" b="1" dirty="0" smtClean="0"/>
              <a:t>rules </a:t>
            </a:r>
            <a:r>
              <a:rPr lang="en-GB" sz="2400" dirty="0" smtClean="0"/>
              <a:t>of partnership </a:t>
            </a:r>
          </a:p>
          <a:p>
            <a:r>
              <a:rPr lang="en-GB" sz="2400" dirty="0" smtClean="0"/>
              <a:t>are laid down in a </a:t>
            </a:r>
          </a:p>
          <a:p>
            <a:r>
              <a:rPr lang="en-GB" sz="2400" b="1" dirty="0" smtClean="0"/>
              <a:t>Partnership Agreement,</a:t>
            </a:r>
            <a:r>
              <a:rPr lang="en-GB" sz="2400" dirty="0" smtClean="0"/>
              <a:t> </a:t>
            </a:r>
          </a:p>
          <a:p>
            <a:r>
              <a:rPr lang="en-GB" sz="2400" dirty="0" smtClean="0"/>
              <a:t>or the Deed of Partnership. </a:t>
            </a:r>
          </a:p>
          <a:p>
            <a:endParaRPr lang="en-GB" sz="2400" dirty="0"/>
          </a:p>
          <a:p>
            <a:endParaRPr lang="en-GB" sz="2400" dirty="0" smtClean="0"/>
          </a:p>
          <a:p>
            <a:r>
              <a:rPr lang="en-GB" sz="2400" dirty="0" smtClean="0"/>
              <a:t>The Deed of Partnership lays out such rules of operations as the </a:t>
            </a:r>
            <a:r>
              <a:rPr lang="en-GB" sz="2400" b="1" dirty="0" smtClean="0"/>
              <a:t>amounts of capital invested</a:t>
            </a:r>
            <a:r>
              <a:rPr lang="en-GB" sz="2400" dirty="0" smtClean="0"/>
              <a:t>, the </a:t>
            </a:r>
            <a:r>
              <a:rPr lang="en-GB" sz="2400" b="1" dirty="0" smtClean="0"/>
              <a:t>share of profits </a:t>
            </a:r>
            <a:r>
              <a:rPr lang="en-GB" sz="2400" dirty="0" smtClean="0"/>
              <a:t>each partner is to receive, the </a:t>
            </a:r>
            <a:r>
              <a:rPr lang="en-GB" sz="2400" b="1" dirty="0" smtClean="0"/>
              <a:t>roles and responsibilities </a:t>
            </a:r>
            <a:r>
              <a:rPr lang="en-GB" sz="2400" dirty="0" smtClean="0"/>
              <a:t>of each partner, the voting shares of the partners, </a:t>
            </a:r>
            <a:r>
              <a:rPr lang="en-GB" sz="2400" b="1" dirty="0" smtClean="0"/>
              <a:t>what is to happen on the death of a partner</a:t>
            </a:r>
            <a:r>
              <a:rPr lang="en-GB" sz="2400" dirty="0" smtClean="0"/>
              <a:t> and the rules for dissolution of the partnership.</a:t>
            </a:r>
          </a:p>
        </p:txBody>
      </p:sp>
      <p:sp>
        <p:nvSpPr>
          <p:cNvPr id="5" name="Rectangle 4"/>
          <p:cNvSpPr/>
          <p:nvPr/>
        </p:nvSpPr>
        <p:spPr>
          <a:xfrm>
            <a:off x="1619672" y="489446"/>
            <a:ext cx="5242590" cy="923330"/>
          </a:xfrm>
          <a:prstGeom prst="rect">
            <a:avLst/>
          </a:prstGeom>
          <a:noFill/>
        </p:spPr>
        <p:txBody>
          <a:bodyPr wrap="none" lIns="91440" tIns="45720" rIns="91440" bIns="45720">
            <a:spAutoFit/>
          </a:bodyPr>
          <a:lstStyle/>
          <a:p>
            <a:pPr algn="ctr"/>
            <a:r>
              <a:rPr lang="en-US"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Partnership rules </a:t>
            </a:r>
            <a:endParaRPr 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556792"/>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94840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49206" y="764704"/>
            <a:ext cx="7845424" cy="6801862"/>
          </a:xfrm>
          <a:prstGeom prst="rect">
            <a:avLst/>
          </a:prstGeom>
        </p:spPr>
        <p:txBody>
          <a:bodyPr wrap="square">
            <a:spAutoFit/>
          </a:bodyPr>
          <a:lstStyle/>
          <a:p>
            <a:endParaRPr lang="en-GB" sz="2800" dirty="0" smtClean="0"/>
          </a:p>
          <a:p>
            <a:r>
              <a:rPr lang="en-GB" sz="2800" dirty="0" smtClean="0"/>
              <a:t>Should a dispute arise without a partnership agreement giving methods of settling the dispute, then the dispute would be settled according to the 1890 Partnership Act. </a:t>
            </a:r>
            <a:endParaRPr lang="en-GB" sz="2800" dirty="0" smtClean="0"/>
          </a:p>
          <a:p>
            <a:endParaRPr lang="en-GB" sz="2800" dirty="0"/>
          </a:p>
          <a:p>
            <a:endParaRPr lang="en-GB" sz="2800" dirty="0" smtClean="0"/>
          </a:p>
          <a:p>
            <a:endParaRPr lang="en-GB" sz="2800" dirty="0" smtClean="0"/>
          </a:p>
          <a:p>
            <a:endParaRPr lang="en-GB" sz="2800" dirty="0"/>
          </a:p>
          <a:p>
            <a:r>
              <a:rPr lang="en-GB" sz="2800" dirty="0" smtClean="0"/>
              <a:t>This </a:t>
            </a:r>
            <a:r>
              <a:rPr lang="en-GB" sz="2800" dirty="0" smtClean="0"/>
              <a:t>is best avoided, particularly where</a:t>
            </a:r>
            <a:r>
              <a:rPr lang="en-GB" sz="2800" b="1" dirty="0" smtClean="0">
                <a:solidFill>
                  <a:srgbClr val="FF0000"/>
                </a:solidFill>
              </a:rPr>
              <a:t> unlimited liability is involved</a:t>
            </a:r>
            <a:r>
              <a:rPr lang="en-GB" sz="2800" dirty="0" smtClean="0"/>
              <a:t>, as the act states that each partner is equally responsible for any debts – each partner is ‘jointly and severally’ liable.</a:t>
            </a:r>
          </a:p>
          <a:p>
            <a:endParaRPr lang="en-GB" sz="2400" dirty="0" smtClean="0"/>
          </a:p>
          <a:p>
            <a:endParaRPr lang="en-GB" sz="2400" dirty="0"/>
          </a:p>
          <a:p>
            <a:endParaRPr lang="en-GB" sz="2400" dirty="0" smtClean="0"/>
          </a:p>
        </p:txBody>
      </p:sp>
      <p:sp>
        <p:nvSpPr>
          <p:cNvPr id="5" name="Rectangle 4"/>
          <p:cNvSpPr/>
          <p:nvPr/>
        </p:nvSpPr>
        <p:spPr>
          <a:xfrm>
            <a:off x="2512263" y="188640"/>
            <a:ext cx="3945568" cy="923330"/>
          </a:xfrm>
          <a:prstGeom prst="rect">
            <a:avLst/>
          </a:prstGeom>
          <a:noFill/>
        </p:spPr>
        <p:txBody>
          <a:bodyPr wrap="none" lIns="91440" tIns="45720" rIns="91440" bIns="45720">
            <a:spAutoFit/>
          </a:bodyPr>
          <a:lstStyle/>
          <a:p>
            <a:pPr algn="ctr"/>
            <a:r>
              <a:rPr lang="en-US"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Partnerships </a:t>
            </a:r>
            <a:endParaRPr 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5047" y="2727964"/>
            <a:ext cx="3371826" cy="1611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77645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6518" y="1628800"/>
            <a:ext cx="8229600" cy="4525963"/>
          </a:xfrm>
        </p:spPr>
        <p:txBody>
          <a:bodyPr>
            <a:normAutofit lnSpcReduction="10000"/>
          </a:bodyPr>
          <a:lstStyle/>
          <a:p>
            <a:pPr marL="0" indent="0">
              <a:buNone/>
            </a:pPr>
            <a:r>
              <a:rPr lang="en-GB" sz="2800" dirty="0" smtClean="0"/>
              <a:t>There </a:t>
            </a:r>
            <a:r>
              <a:rPr lang="en-GB" sz="2800" dirty="0"/>
              <a:t>are a number of advantages of the partnership structure over that of a sole trader. </a:t>
            </a:r>
          </a:p>
          <a:p>
            <a:pPr marL="0" indent="0">
              <a:buNone/>
            </a:pPr>
            <a:endParaRPr lang="en-GB" sz="2800" b="1" dirty="0"/>
          </a:p>
          <a:p>
            <a:pPr marL="0" indent="0">
              <a:buNone/>
            </a:pPr>
            <a:r>
              <a:rPr lang="en-GB" sz="2800" b="1" dirty="0" smtClean="0"/>
              <a:t>These include: </a:t>
            </a:r>
            <a:r>
              <a:rPr lang="en-GB" sz="2800" b="1" dirty="0" smtClean="0">
                <a:solidFill>
                  <a:srgbClr val="FF0000"/>
                </a:solidFill>
              </a:rPr>
              <a:t>(Shared) </a:t>
            </a:r>
          </a:p>
          <a:p>
            <a:pPr marL="0" indent="0">
              <a:buNone/>
            </a:pPr>
            <a:endParaRPr lang="en-GB" sz="2800" dirty="0"/>
          </a:p>
          <a:p>
            <a:r>
              <a:rPr lang="en-GB" sz="2800" dirty="0"/>
              <a:t>W</a:t>
            </a:r>
            <a:r>
              <a:rPr lang="en-GB" sz="2800" dirty="0" smtClean="0"/>
              <a:t>ider </a:t>
            </a:r>
            <a:r>
              <a:rPr lang="en-GB" sz="2800" dirty="0"/>
              <a:t>range of </a:t>
            </a:r>
            <a:r>
              <a:rPr lang="en-GB" sz="2800" dirty="0" smtClean="0"/>
              <a:t>skills </a:t>
            </a:r>
          </a:p>
          <a:p>
            <a:r>
              <a:rPr lang="en-GB" sz="2800" dirty="0" smtClean="0"/>
              <a:t>Greater </a:t>
            </a:r>
            <a:r>
              <a:rPr lang="en-GB" sz="2800" dirty="0"/>
              <a:t>availability of </a:t>
            </a:r>
            <a:r>
              <a:rPr lang="en-GB" sz="2800" dirty="0" smtClean="0"/>
              <a:t>capital</a:t>
            </a:r>
          </a:p>
          <a:p>
            <a:r>
              <a:rPr lang="en-GB" sz="2800" dirty="0"/>
              <a:t>S</a:t>
            </a:r>
            <a:r>
              <a:rPr lang="en-GB" sz="2800" dirty="0" smtClean="0"/>
              <a:t>hared decision-making</a:t>
            </a:r>
          </a:p>
          <a:p>
            <a:r>
              <a:rPr lang="en-GB" sz="2800" dirty="0" smtClean="0"/>
              <a:t>Increase </a:t>
            </a:r>
            <a:r>
              <a:rPr lang="en-GB" sz="2800" dirty="0"/>
              <a:t>expertise. </a:t>
            </a:r>
          </a:p>
          <a:p>
            <a:endParaRPr lang="en-GB" dirty="0"/>
          </a:p>
        </p:txBody>
      </p:sp>
      <p:sp>
        <p:nvSpPr>
          <p:cNvPr id="4" name="Rectangle 3"/>
          <p:cNvSpPr/>
          <p:nvPr/>
        </p:nvSpPr>
        <p:spPr>
          <a:xfrm>
            <a:off x="410168" y="260648"/>
            <a:ext cx="8642302" cy="923330"/>
          </a:xfrm>
          <a:prstGeom prst="rect">
            <a:avLst/>
          </a:prstGeom>
          <a:noFill/>
        </p:spPr>
        <p:txBody>
          <a:bodyPr wrap="none" lIns="91440" tIns="45720" rIns="91440" bIns="45720">
            <a:spAutoFit/>
          </a:bodyPr>
          <a:lstStyle/>
          <a:p>
            <a:pPr algn="ctr"/>
            <a:r>
              <a:rPr lang="en-US" sz="5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Partnership advantages (A04)</a:t>
            </a:r>
            <a:endPar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pic>
        <p:nvPicPr>
          <p:cNvPr id="5" name="Picture 4"/>
          <p:cNvPicPr>
            <a:picLocks noChangeAspect="1"/>
          </p:cNvPicPr>
          <p:nvPr/>
        </p:nvPicPr>
        <p:blipFill>
          <a:blip r:embed="rId2"/>
          <a:stretch>
            <a:fillRect/>
          </a:stretch>
        </p:blipFill>
        <p:spPr>
          <a:xfrm>
            <a:off x="5796136" y="3284984"/>
            <a:ext cx="2892523" cy="2304256"/>
          </a:xfrm>
          <a:prstGeom prst="rect">
            <a:avLst/>
          </a:prstGeom>
        </p:spPr>
      </p:pic>
    </p:spTree>
    <p:extLst>
      <p:ext uri="{BB962C8B-B14F-4D97-AF65-F5344CB8AC3E}">
        <p14:creationId xmlns:p14="http://schemas.microsoft.com/office/powerpoint/2010/main" val="26436687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1560" y="1478225"/>
            <a:ext cx="8208912" cy="4893647"/>
          </a:xfrm>
          <a:prstGeom prst="rect">
            <a:avLst/>
          </a:prstGeom>
        </p:spPr>
        <p:txBody>
          <a:bodyPr wrap="square">
            <a:spAutoFit/>
          </a:bodyPr>
          <a:lstStyle/>
          <a:p>
            <a:r>
              <a:rPr lang="en-GB" sz="2400" dirty="0" smtClean="0"/>
              <a:t>However, becoming a partner does not overcome all the disadvantages of being a sole trader:</a:t>
            </a:r>
          </a:p>
          <a:p>
            <a:endParaRPr lang="en-GB" sz="2400" dirty="0" smtClean="0"/>
          </a:p>
          <a:p>
            <a:r>
              <a:rPr lang="en-GB" sz="2400" b="1" dirty="0" smtClean="0"/>
              <a:t>Capital can still be limited</a:t>
            </a:r>
            <a:r>
              <a:rPr lang="en-GB" sz="2400" dirty="0" smtClean="0"/>
              <a:t>, with the same problems of raising external capital that a sole trader has.</a:t>
            </a:r>
          </a:p>
          <a:p>
            <a:endParaRPr lang="en-GB" sz="2400" dirty="0" smtClean="0"/>
          </a:p>
          <a:p>
            <a:endParaRPr lang="en-GB" sz="2400" dirty="0" smtClean="0"/>
          </a:p>
          <a:p>
            <a:endParaRPr lang="en-GB" sz="2400" dirty="0" smtClean="0"/>
          </a:p>
          <a:p>
            <a:endParaRPr lang="en-GB" sz="2400" dirty="0" smtClean="0"/>
          </a:p>
          <a:p>
            <a:endParaRPr lang="en-GB" sz="2400" dirty="0" smtClean="0"/>
          </a:p>
          <a:p>
            <a:r>
              <a:rPr lang="en-GB" sz="2400" dirty="0" smtClean="0"/>
              <a:t>The partners still have </a:t>
            </a:r>
            <a:r>
              <a:rPr lang="en-GB" sz="2400" b="1" dirty="0" smtClean="0">
                <a:solidFill>
                  <a:srgbClr val="FF0000"/>
                </a:solidFill>
              </a:rPr>
              <a:t>unlimited liability </a:t>
            </a:r>
            <a:r>
              <a:rPr lang="en-GB" sz="2400" dirty="0" smtClean="0"/>
              <a:t>of partners (sleeping partners who invest, but take no part in the day-to-day running of the business can have limited liability).</a:t>
            </a:r>
            <a:endParaRPr lang="en-GB" sz="2400" dirty="0" smtClean="0"/>
          </a:p>
        </p:txBody>
      </p:sp>
      <p:sp>
        <p:nvSpPr>
          <p:cNvPr id="5" name="Rectangle 4"/>
          <p:cNvSpPr/>
          <p:nvPr/>
        </p:nvSpPr>
        <p:spPr>
          <a:xfrm>
            <a:off x="147200" y="260648"/>
            <a:ext cx="8673913" cy="830997"/>
          </a:xfrm>
          <a:prstGeom prst="rect">
            <a:avLst/>
          </a:prstGeom>
          <a:noFill/>
        </p:spPr>
        <p:txBody>
          <a:bodyPr wrap="none" lIns="91440" tIns="45720" rIns="91440" bIns="45720">
            <a:spAutoFit/>
          </a:bodyPr>
          <a:lstStyle/>
          <a:p>
            <a:pPr algn="ctr"/>
            <a:r>
              <a:rPr lang="en-US" sz="48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Partnerships disadvantages </a:t>
            </a:r>
            <a:r>
              <a:rPr lang="en-US" sz="48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(A04)</a:t>
            </a:r>
            <a:endParaRPr lang="en-US" sz="48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3212976"/>
            <a:ext cx="2433525" cy="1613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3"/>
          <a:stretch>
            <a:fillRect/>
          </a:stretch>
        </p:blipFill>
        <p:spPr>
          <a:xfrm>
            <a:off x="1187624" y="3645024"/>
            <a:ext cx="3715458" cy="1358253"/>
          </a:xfrm>
          <a:prstGeom prst="rect">
            <a:avLst/>
          </a:prstGeom>
        </p:spPr>
      </p:pic>
    </p:spTree>
    <p:extLst>
      <p:ext uri="{BB962C8B-B14F-4D97-AF65-F5344CB8AC3E}">
        <p14:creationId xmlns:p14="http://schemas.microsoft.com/office/powerpoint/2010/main" val="4025753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5576" y="1196752"/>
            <a:ext cx="7614592" cy="3785652"/>
          </a:xfrm>
          <a:prstGeom prst="rect">
            <a:avLst/>
          </a:prstGeom>
        </p:spPr>
        <p:txBody>
          <a:bodyPr wrap="square">
            <a:spAutoFit/>
          </a:bodyPr>
          <a:lstStyle/>
          <a:p>
            <a:endParaRPr lang="en-GB" sz="2400" dirty="0" smtClean="0"/>
          </a:p>
          <a:p>
            <a:r>
              <a:rPr lang="en-GB" sz="2400" dirty="0" smtClean="0"/>
              <a:t>Also </a:t>
            </a:r>
            <a:r>
              <a:rPr lang="en-GB" sz="2400" b="1" dirty="0" smtClean="0"/>
              <a:t>partnerships are dissolved on the death of a partner </a:t>
            </a:r>
            <a:r>
              <a:rPr lang="en-GB" sz="2400" dirty="0" smtClean="0"/>
              <a:t>and this can cause complications in re-establishing the partnership.</a:t>
            </a:r>
          </a:p>
          <a:p>
            <a:endParaRPr lang="en-GB" sz="2400" dirty="0" smtClean="0"/>
          </a:p>
          <a:p>
            <a:r>
              <a:rPr lang="en-GB" sz="2400" dirty="0" smtClean="0"/>
              <a:t>Although there are many advantages when partners become involved in a business for the first time (such as increased capital, greater input into decision-making, a wider spread of skills), </a:t>
            </a:r>
            <a:r>
              <a:rPr lang="en-GB" sz="2400" b="1" dirty="0" smtClean="0"/>
              <a:t>new partners can</a:t>
            </a:r>
            <a:r>
              <a:rPr lang="en-GB" sz="2400" dirty="0" smtClean="0"/>
              <a:t>, and do, </a:t>
            </a:r>
            <a:r>
              <a:rPr lang="en-GB" sz="2400" b="1" dirty="0" smtClean="0"/>
              <a:t>cause strains within a business.</a:t>
            </a:r>
            <a:endParaRPr lang="en-GB" sz="2400" b="1"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632"/>
            <a:ext cx="8828087" cy="151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2684" y="4725144"/>
            <a:ext cx="2034547" cy="1440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57023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23728" y="188640"/>
            <a:ext cx="4533677"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YouTube video </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5" name="Rectangle 4"/>
          <p:cNvSpPr/>
          <p:nvPr/>
        </p:nvSpPr>
        <p:spPr>
          <a:xfrm>
            <a:off x="971600" y="1556792"/>
            <a:ext cx="8838728" cy="1384995"/>
          </a:xfrm>
          <a:prstGeom prst="rect">
            <a:avLst/>
          </a:prstGeom>
        </p:spPr>
        <p:txBody>
          <a:bodyPr wrap="square">
            <a:spAutoFit/>
          </a:bodyPr>
          <a:lstStyle/>
          <a:p>
            <a:r>
              <a:rPr lang="en-GB" sz="2800" b="1" dirty="0" smtClean="0"/>
              <a:t>Sole traders and partnerships: </a:t>
            </a:r>
          </a:p>
          <a:p>
            <a:endParaRPr lang="en-GB" sz="2800" dirty="0" smtClean="0"/>
          </a:p>
          <a:p>
            <a:r>
              <a:rPr lang="en-GB" sz="2800" dirty="0" smtClean="0"/>
              <a:t>https</a:t>
            </a:r>
            <a:r>
              <a:rPr lang="en-GB" sz="2800" dirty="0"/>
              <a:t>://www.youtube.com/watch?v=9HbSXpnUq5A</a:t>
            </a:r>
          </a:p>
        </p:txBody>
      </p:sp>
      <p:pic>
        <p:nvPicPr>
          <p:cNvPr id="6" name="Picture 5"/>
          <p:cNvPicPr>
            <a:picLocks noChangeAspect="1"/>
          </p:cNvPicPr>
          <p:nvPr/>
        </p:nvPicPr>
        <p:blipFill>
          <a:blip r:embed="rId2"/>
          <a:stretch>
            <a:fillRect/>
          </a:stretch>
        </p:blipFill>
        <p:spPr>
          <a:xfrm>
            <a:off x="2113434" y="3717032"/>
            <a:ext cx="4450466" cy="2011854"/>
          </a:xfrm>
          <a:prstGeom prst="rect">
            <a:avLst/>
          </a:prstGeom>
        </p:spPr>
      </p:pic>
    </p:spTree>
    <p:extLst>
      <p:ext uri="{BB962C8B-B14F-4D97-AF65-F5344CB8AC3E}">
        <p14:creationId xmlns:p14="http://schemas.microsoft.com/office/powerpoint/2010/main" val="33865708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31640" y="1628800"/>
            <a:ext cx="5886400" cy="2677656"/>
          </a:xfrm>
          <a:prstGeom prst="rect">
            <a:avLst/>
          </a:prstGeom>
        </p:spPr>
        <p:txBody>
          <a:bodyPr wrap="square">
            <a:spAutoFit/>
          </a:bodyPr>
          <a:lstStyle/>
          <a:p>
            <a:r>
              <a:rPr lang="en-GB" sz="2800" dirty="0" smtClean="0"/>
              <a:t>There are two types of business structure that have limited liability:</a:t>
            </a:r>
          </a:p>
          <a:p>
            <a:endParaRPr lang="en-GB" sz="2800" dirty="0" smtClean="0"/>
          </a:p>
          <a:p>
            <a:r>
              <a:rPr lang="en-GB" sz="2800" dirty="0" smtClean="0"/>
              <a:t>• Private limited companies </a:t>
            </a:r>
            <a:r>
              <a:rPr lang="en-GB" sz="2800" dirty="0" smtClean="0">
                <a:solidFill>
                  <a:srgbClr val="FF0000"/>
                </a:solidFill>
              </a:rPr>
              <a:t>(Ltd);</a:t>
            </a:r>
          </a:p>
          <a:p>
            <a:endParaRPr lang="en-GB" sz="2800" dirty="0" smtClean="0"/>
          </a:p>
          <a:p>
            <a:r>
              <a:rPr lang="en-GB" sz="2800" dirty="0" smtClean="0"/>
              <a:t>• Public limited companies </a:t>
            </a:r>
            <a:r>
              <a:rPr lang="en-GB" sz="2800" dirty="0" smtClean="0">
                <a:solidFill>
                  <a:srgbClr val="FF0000"/>
                </a:solidFill>
              </a:rPr>
              <a:t>(PLC).</a:t>
            </a:r>
            <a:endParaRPr lang="en-GB" sz="2800" dirty="0">
              <a:solidFill>
                <a:srgbClr val="FF0000"/>
              </a:solidFill>
            </a:endParaRPr>
          </a:p>
        </p:txBody>
      </p:sp>
      <p:sp>
        <p:nvSpPr>
          <p:cNvPr id="5" name="Rectangle 4"/>
          <p:cNvSpPr/>
          <p:nvPr/>
        </p:nvSpPr>
        <p:spPr>
          <a:xfrm>
            <a:off x="1331640" y="404664"/>
            <a:ext cx="5746446" cy="923330"/>
          </a:xfrm>
          <a:prstGeom prst="rect">
            <a:avLst/>
          </a:prstGeom>
          <a:noFill/>
        </p:spPr>
        <p:txBody>
          <a:bodyPr wrap="none" lIns="91440" tIns="45720" rIns="91440" bIns="45720">
            <a:spAutoFit/>
          </a:bodyPr>
          <a:lstStyle/>
          <a:p>
            <a:pPr algn="ctr"/>
            <a:r>
              <a:rPr lang="en-GB"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Limited companies </a:t>
            </a:r>
            <a:endParaRPr lang="en-GB"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4437112"/>
            <a:ext cx="4446560" cy="2010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90114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32942" y="1196752"/>
            <a:ext cx="8055644" cy="4893647"/>
          </a:xfrm>
          <a:prstGeom prst="rect">
            <a:avLst/>
          </a:prstGeom>
        </p:spPr>
        <p:txBody>
          <a:bodyPr wrap="square">
            <a:spAutoFit/>
          </a:bodyPr>
          <a:lstStyle/>
          <a:p>
            <a:r>
              <a:rPr lang="en-GB" sz="2400" dirty="0" smtClean="0"/>
              <a:t>These </a:t>
            </a:r>
            <a:r>
              <a:rPr lang="en-GB" sz="2400" dirty="0" smtClean="0"/>
              <a:t>businesses </a:t>
            </a:r>
            <a:r>
              <a:rPr lang="en-GB" sz="2400" b="1" dirty="0" smtClean="0"/>
              <a:t>exist separately from their owners</a:t>
            </a:r>
            <a:r>
              <a:rPr lang="en-GB" sz="2400" dirty="0" smtClean="0"/>
              <a:t>, who are known as </a:t>
            </a:r>
            <a:r>
              <a:rPr lang="en-GB" sz="2400" dirty="0" smtClean="0"/>
              <a:t>shareholders</a:t>
            </a:r>
            <a:r>
              <a:rPr lang="en-GB" sz="2400" dirty="0" smtClean="0"/>
              <a:t>.</a:t>
            </a:r>
          </a:p>
          <a:p>
            <a:endParaRPr lang="en-GB" sz="2400" dirty="0" smtClean="0"/>
          </a:p>
          <a:p>
            <a:endParaRPr lang="en-GB" sz="2400" dirty="0" smtClean="0"/>
          </a:p>
          <a:p>
            <a:r>
              <a:rPr lang="en-GB" sz="2400" dirty="0" smtClean="0"/>
              <a:t>Employees are employed by the Ltd or PLC, and assets (buildings, machinery) are owned by the Ltd or PLC. This </a:t>
            </a:r>
            <a:r>
              <a:rPr lang="en-GB" sz="2400" b="1" dirty="0" smtClean="0"/>
              <a:t>separate legal existence is known as incorporation </a:t>
            </a:r>
            <a:r>
              <a:rPr lang="en-GB" sz="2400" dirty="0" smtClean="0"/>
              <a:t>– the business exists in the eyes of the law. Any legal action is taken against the business and not the shareholders. </a:t>
            </a:r>
          </a:p>
          <a:p>
            <a:endParaRPr lang="en-GB" sz="2400" b="1" dirty="0"/>
          </a:p>
          <a:p>
            <a:r>
              <a:rPr lang="en-GB" sz="2400" b="1" dirty="0" smtClean="0"/>
              <a:t>Shareholders are only liable to lose the amount of money they have invested in the business – hence, their </a:t>
            </a:r>
            <a:r>
              <a:rPr lang="en-GB" sz="2400" b="1" dirty="0" smtClean="0">
                <a:solidFill>
                  <a:srgbClr val="FF0000"/>
                </a:solidFill>
              </a:rPr>
              <a:t>liability is limited.</a:t>
            </a:r>
            <a:endParaRPr lang="en-GB" sz="2400" b="1" dirty="0">
              <a:solidFill>
                <a:srgbClr val="FF0000"/>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99392"/>
            <a:ext cx="6426200" cy="151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628800"/>
            <a:ext cx="2347515" cy="869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3784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3317" y="1406831"/>
            <a:ext cx="7330877" cy="3970318"/>
          </a:xfrm>
          <a:prstGeom prst="rect">
            <a:avLst/>
          </a:prstGeom>
        </p:spPr>
        <p:txBody>
          <a:bodyPr wrap="square">
            <a:spAutoFit/>
          </a:bodyPr>
          <a:lstStyle/>
          <a:p>
            <a:r>
              <a:rPr lang="en-GB" sz="2800" b="1" u="sng" dirty="0" smtClean="0"/>
              <a:t>Task: </a:t>
            </a:r>
          </a:p>
          <a:p>
            <a:endParaRPr lang="en-GB" sz="2800" b="1" u="sng" dirty="0" smtClean="0"/>
          </a:p>
          <a:p>
            <a:r>
              <a:rPr lang="en-GB" sz="2800" dirty="0" smtClean="0"/>
              <a:t>What is the difference between the private and public sector?</a:t>
            </a:r>
          </a:p>
          <a:p>
            <a:endParaRPr lang="en-GB" sz="2800" dirty="0"/>
          </a:p>
          <a:p>
            <a:endParaRPr lang="en-GB" sz="2800" dirty="0" smtClean="0"/>
          </a:p>
          <a:p>
            <a:r>
              <a:rPr lang="en-GB" sz="2800" dirty="0" smtClean="0"/>
              <a:t>Show me boards </a:t>
            </a:r>
          </a:p>
          <a:p>
            <a:endParaRPr lang="en-GB" sz="2800" dirty="0"/>
          </a:p>
          <a:p>
            <a:r>
              <a:rPr lang="en-GB" sz="2800" b="1" dirty="0" smtClean="0"/>
              <a:t>Time: 5 mins </a:t>
            </a:r>
            <a:endParaRPr lang="en-GB" sz="2800" b="1" dirty="0"/>
          </a:p>
        </p:txBody>
      </p:sp>
      <p:sp>
        <p:nvSpPr>
          <p:cNvPr id="5" name="Rectangle 4"/>
          <p:cNvSpPr/>
          <p:nvPr/>
        </p:nvSpPr>
        <p:spPr>
          <a:xfrm>
            <a:off x="2699792" y="476672"/>
            <a:ext cx="3036409" cy="923330"/>
          </a:xfrm>
          <a:prstGeom prst="rect">
            <a:avLst/>
          </a:prstGeom>
          <a:noFill/>
        </p:spPr>
        <p:txBody>
          <a:bodyPr wrap="none" lIns="91440" tIns="45720" rIns="91440" bIns="45720">
            <a:spAutoFit/>
          </a:bodyPr>
          <a:lstStyle/>
          <a:p>
            <a:pPr algn="ctr"/>
            <a:r>
              <a:rPr lang="en-US"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Activity 1 </a:t>
            </a:r>
            <a:endParaRPr 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7996" y="3247212"/>
            <a:ext cx="3139916" cy="23519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19862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15549" y="1556792"/>
            <a:ext cx="7200800" cy="4154984"/>
          </a:xfrm>
          <a:prstGeom prst="rect">
            <a:avLst/>
          </a:prstGeom>
        </p:spPr>
        <p:txBody>
          <a:bodyPr wrap="square">
            <a:spAutoFit/>
          </a:bodyPr>
          <a:lstStyle/>
          <a:p>
            <a:r>
              <a:rPr lang="en-GB" sz="2400" dirty="0" smtClean="0"/>
              <a:t>Although they have the same type of liability there is one major difference. </a:t>
            </a:r>
            <a:r>
              <a:rPr lang="en-GB" sz="2400" b="1" dirty="0" smtClean="0"/>
              <a:t>Public limited companies trade their shares on the stock market</a:t>
            </a:r>
            <a:r>
              <a:rPr lang="en-GB" sz="2400" dirty="0" smtClean="0"/>
              <a:t>. In the UK there are two main stock markets. These are:</a:t>
            </a:r>
          </a:p>
          <a:p>
            <a:endParaRPr lang="en-GB" sz="2400" dirty="0" smtClean="0"/>
          </a:p>
          <a:p>
            <a:r>
              <a:rPr lang="en-GB" sz="2400" dirty="0" smtClean="0"/>
              <a:t>• The Alternative Investment Market (AIM) – for smaller companies;</a:t>
            </a:r>
          </a:p>
          <a:p>
            <a:endParaRPr lang="en-GB" sz="2400" dirty="0" smtClean="0"/>
          </a:p>
          <a:p>
            <a:r>
              <a:rPr lang="en-GB" sz="2400" dirty="0" smtClean="0"/>
              <a:t>• The </a:t>
            </a:r>
            <a:r>
              <a:rPr lang="en-GB" sz="2400" b="1" dirty="0" smtClean="0"/>
              <a:t>London Stock </a:t>
            </a:r>
          </a:p>
          <a:p>
            <a:r>
              <a:rPr lang="en-GB" sz="2400" b="1" dirty="0" smtClean="0"/>
              <a:t>Exchange (LSE) – </a:t>
            </a:r>
          </a:p>
          <a:p>
            <a:r>
              <a:rPr lang="en-GB" sz="2400" dirty="0" smtClean="0"/>
              <a:t>for larger businesses.</a:t>
            </a:r>
            <a:endParaRPr lang="en-GB" sz="2400" dirty="0"/>
          </a:p>
        </p:txBody>
      </p:sp>
      <p:sp>
        <p:nvSpPr>
          <p:cNvPr id="5" name="Rectangle 4"/>
          <p:cNvSpPr/>
          <p:nvPr/>
        </p:nvSpPr>
        <p:spPr>
          <a:xfrm>
            <a:off x="683568" y="476672"/>
            <a:ext cx="7522572" cy="923330"/>
          </a:xfrm>
          <a:prstGeom prst="rect">
            <a:avLst/>
          </a:prstGeom>
          <a:noFill/>
        </p:spPr>
        <p:txBody>
          <a:bodyPr wrap="none" lIns="91440" tIns="45720" rIns="91440" bIns="45720">
            <a:spAutoFit/>
          </a:bodyPr>
          <a:lstStyle/>
          <a:p>
            <a:pPr algn="ctr"/>
            <a:r>
              <a:rPr lang="en-US"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Public limited companies </a:t>
            </a:r>
            <a:endParaRPr 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4077072"/>
            <a:ext cx="2971031" cy="2225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88961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2824" y="1556792"/>
            <a:ext cx="7704856" cy="3416320"/>
          </a:xfrm>
          <a:prstGeom prst="rect">
            <a:avLst/>
          </a:prstGeom>
        </p:spPr>
        <p:txBody>
          <a:bodyPr wrap="square">
            <a:spAutoFit/>
          </a:bodyPr>
          <a:lstStyle/>
          <a:p>
            <a:r>
              <a:rPr lang="en-GB" sz="2400" dirty="0" smtClean="0"/>
              <a:t>Shares on these stock markets are </a:t>
            </a:r>
            <a:r>
              <a:rPr lang="en-GB" sz="2400" b="1" dirty="0" smtClean="0"/>
              <a:t>freely bought and sold</a:t>
            </a:r>
            <a:r>
              <a:rPr lang="en-GB" sz="2400" dirty="0" smtClean="0"/>
              <a:t>: so in effect the </a:t>
            </a:r>
            <a:r>
              <a:rPr lang="en-GB" sz="2400" b="1" dirty="0" smtClean="0"/>
              <a:t>ownership of PLCs are changing all the time. </a:t>
            </a:r>
          </a:p>
          <a:p>
            <a:endParaRPr lang="en-GB" sz="2400" dirty="0"/>
          </a:p>
          <a:p>
            <a:r>
              <a:rPr lang="en-GB" sz="2400" dirty="0" smtClean="0"/>
              <a:t>This change of ownership normally has very little impact on</a:t>
            </a:r>
          </a:p>
          <a:p>
            <a:r>
              <a:rPr lang="en-GB" sz="2400" dirty="0" smtClean="0"/>
              <a:t>the running of the business.</a:t>
            </a:r>
          </a:p>
          <a:p>
            <a:endParaRPr lang="en-GB" sz="2400" dirty="0"/>
          </a:p>
          <a:p>
            <a:r>
              <a:rPr lang="en-GB" sz="2400" dirty="0" smtClean="0"/>
              <a:t> One small shareholder sells their shareholding, another small shareholder buys, and this happens thousands of times a day.</a:t>
            </a:r>
            <a:endParaRPr lang="en-GB" sz="24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264" y="260648"/>
            <a:ext cx="8181975" cy="151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4797152"/>
            <a:ext cx="1850090" cy="1410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112" y="4797152"/>
            <a:ext cx="1912023" cy="1370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41672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5576" y="2005205"/>
            <a:ext cx="7885384" cy="4524315"/>
          </a:xfrm>
          <a:prstGeom prst="rect">
            <a:avLst/>
          </a:prstGeom>
        </p:spPr>
        <p:txBody>
          <a:bodyPr wrap="square">
            <a:spAutoFit/>
          </a:bodyPr>
          <a:lstStyle/>
          <a:p>
            <a:pPr marL="342900" indent="-342900">
              <a:buFont typeface="Arial" panose="020B0604020202020204" pitchFamily="34" charset="0"/>
              <a:buChar char="•"/>
            </a:pPr>
            <a:r>
              <a:rPr lang="en-GB" sz="2400" b="1" dirty="0">
                <a:solidFill>
                  <a:srgbClr val="FF0000"/>
                </a:solidFill>
              </a:rPr>
              <a:t>L</a:t>
            </a:r>
            <a:r>
              <a:rPr lang="en-GB" sz="2400" b="1" dirty="0" smtClean="0">
                <a:solidFill>
                  <a:srgbClr val="FF0000"/>
                </a:solidFill>
              </a:rPr>
              <a:t>imited liability;</a:t>
            </a:r>
          </a:p>
          <a:p>
            <a:endParaRPr lang="en-GB" sz="2400" dirty="0" smtClean="0"/>
          </a:p>
          <a:p>
            <a:r>
              <a:rPr lang="en-GB" sz="2400" dirty="0" smtClean="0"/>
              <a:t>• Shares can only be sold if all the </a:t>
            </a:r>
          </a:p>
          <a:p>
            <a:r>
              <a:rPr lang="en-GB" sz="2400" dirty="0" smtClean="0"/>
              <a:t>shareholders agree – control is not </a:t>
            </a:r>
          </a:p>
          <a:p>
            <a:r>
              <a:rPr lang="en-GB" sz="2400" dirty="0" smtClean="0"/>
              <a:t>lost to outsiders;</a:t>
            </a:r>
          </a:p>
          <a:p>
            <a:endParaRPr lang="en-GB" sz="2400" dirty="0" smtClean="0"/>
          </a:p>
          <a:p>
            <a:r>
              <a:rPr lang="en-GB" sz="2400" dirty="0" smtClean="0"/>
              <a:t>• capital can be raised through increasing shareholders;</a:t>
            </a:r>
          </a:p>
          <a:p>
            <a:endParaRPr lang="en-GB" sz="2400" dirty="0" smtClean="0"/>
          </a:p>
          <a:p>
            <a:r>
              <a:rPr lang="en-GB" sz="2400" dirty="0" smtClean="0"/>
              <a:t>• other businesses and lenders are more likely to trade and invest;</a:t>
            </a:r>
          </a:p>
          <a:p>
            <a:endParaRPr lang="en-GB" sz="2400" dirty="0" smtClean="0"/>
          </a:p>
          <a:p>
            <a:r>
              <a:rPr lang="en-GB" sz="2400" dirty="0" smtClean="0"/>
              <a:t>• the business continues if one of the owners dies;</a:t>
            </a:r>
          </a:p>
        </p:txBody>
      </p:sp>
      <p:sp>
        <p:nvSpPr>
          <p:cNvPr id="5" name="Rectangle 4"/>
          <p:cNvSpPr/>
          <p:nvPr/>
        </p:nvSpPr>
        <p:spPr>
          <a:xfrm>
            <a:off x="755576" y="260648"/>
            <a:ext cx="7319953" cy="1754326"/>
          </a:xfrm>
          <a:prstGeom prst="rect">
            <a:avLst/>
          </a:prstGeom>
          <a:noFill/>
        </p:spPr>
        <p:txBody>
          <a:bodyPr wrap="none" lIns="91440" tIns="45720" rIns="91440" bIns="45720">
            <a:spAutoFit/>
          </a:bodyPr>
          <a:lstStyle/>
          <a:p>
            <a:pPr algn="ctr"/>
            <a:r>
              <a:rPr lang="en-GB"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Private limited company </a:t>
            </a:r>
          </a:p>
          <a:p>
            <a:pPr algn="ctr"/>
            <a:r>
              <a:rPr lang="en-GB"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Advantages (A04) </a:t>
            </a:r>
            <a:endParaRPr lang="en-GB"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2276872"/>
            <a:ext cx="2448272" cy="1588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03117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12978" y="1484784"/>
            <a:ext cx="7848872" cy="4154984"/>
          </a:xfrm>
          <a:prstGeom prst="rect">
            <a:avLst/>
          </a:prstGeom>
        </p:spPr>
        <p:txBody>
          <a:bodyPr wrap="square">
            <a:spAutoFit/>
          </a:bodyPr>
          <a:lstStyle/>
          <a:p>
            <a:endParaRPr lang="en-GB" sz="2400" dirty="0" smtClean="0"/>
          </a:p>
          <a:p>
            <a:endParaRPr lang="en-GB" sz="2400" dirty="0" smtClean="0"/>
          </a:p>
          <a:p>
            <a:r>
              <a:rPr lang="en-GB" sz="2400" dirty="0" smtClean="0"/>
              <a:t>• legal procedure in setting up, increases costs;</a:t>
            </a:r>
          </a:p>
          <a:p>
            <a:endParaRPr lang="en-GB" sz="2400" dirty="0" smtClean="0"/>
          </a:p>
          <a:p>
            <a:r>
              <a:rPr lang="en-GB" sz="2400" dirty="0" smtClean="0"/>
              <a:t>• </a:t>
            </a:r>
            <a:r>
              <a:rPr lang="en-GB" sz="2400" b="1" dirty="0" smtClean="0"/>
              <a:t>profits have to be shar</a:t>
            </a:r>
            <a:r>
              <a:rPr lang="en-GB" sz="2400" dirty="0" smtClean="0"/>
              <a:t>ed with shareholders;</a:t>
            </a:r>
          </a:p>
          <a:p>
            <a:endParaRPr lang="en-GB" sz="2400" dirty="0" smtClean="0"/>
          </a:p>
          <a:p>
            <a:r>
              <a:rPr lang="en-GB" sz="2400" dirty="0" smtClean="0"/>
              <a:t>• shares cannot be sold to the public which may restrict the investment of additional capital;</a:t>
            </a:r>
          </a:p>
          <a:p>
            <a:endParaRPr lang="en-GB" sz="2400" dirty="0" smtClean="0"/>
          </a:p>
          <a:p>
            <a:r>
              <a:rPr lang="en-GB" sz="2400" dirty="0" smtClean="0"/>
              <a:t>• </a:t>
            </a:r>
            <a:r>
              <a:rPr lang="en-GB" sz="2400" b="1" dirty="0" smtClean="0"/>
              <a:t>financial information </a:t>
            </a:r>
          </a:p>
          <a:p>
            <a:r>
              <a:rPr lang="en-GB" sz="2400" b="1" dirty="0" smtClean="0"/>
              <a:t>is in the public domain</a:t>
            </a:r>
            <a:r>
              <a:rPr lang="en-GB" dirty="0" smtClean="0"/>
              <a:t>.</a:t>
            </a:r>
            <a:endParaRPr lang="en-GB" dirty="0"/>
          </a:p>
        </p:txBody>
      </p:sp>
      <p:sp>
        <p:nvSpPr>
          <p:cNvPr id="5" name="Rectangle 4"/>
          <p:cNvSpPr/>
          <p:nvPr/>
        </p:nvSpPr>
        <p:spPr>
          <a:xfrm>
            <a:off x="611560" y="188640"/>
            <a:ext cx="7416824" cy="1754326"/>
          </a:xfrm>
          <a:prstGeom prst="rect">
            <a:avLst/>
          </a:prstGeom>
        </p:spPr>
        <p:txBody>
          <a:bodyPr wrap="square">
            <a:spAutoFit/>
          </a:bodyPr>
          <a:lstStyle/>
          <a:p>
            <a:pPr lvl="0" algn="ctr"/>
            <a:r>
              <a:rPr lang="en-GB" sz="5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Private limited </a:t>
            </a:r>
            <a:r>
              <a:rPr lang="en-GB" sz="5400" b="1" dirty="0" smtClean="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company disadvantages </a:t>
            </a:r>
            <a:r>
              <a:rPr lang="en-GB" sz="5400" b="1" dirty="0" smtClean="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(A04)</a:t>
            </a:r>
            <a:endParaRPr lang="en-GB" sz="5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endParaRPr>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4581128"/>
            <a:ext cx="2733675"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92027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1560" y="2014974"/>
            <a:ext cx="7077246" cy="4708981"/>
          </a:xfrm>
          <a:prstGeom prst="rect">
            <a:avLst/>
          </a:prstGeom>
        </p:spPr>
        <p:txBody>
          <a:bodyPr wrap="square">
            <a:spAutoFit/>
          </a:bodyPr>
          <a:lstStyle/>
          <a:p>
            <a:r>
              <a:rPr lang="en-GB" sz="2400" b="1" dirty="0" smtClean="0"/>
              <a:t>• </a:t>
            </a:r>
            <a:r>
              <a:rPr lang="en-GB" sz="2400" b="1" dirty="0" smtClean="0">
                <a:solidFill>
                  <a:srgbClr val="FF0000"/>
                </a:solidFill>
              </a:rPr>
              <a:t>limited liability;</a:t>
            </a:r>
          </a:p>
          <a:p>
            <a:endParaRPr lang="en-GB" sz="2400" dirty="0" smtClean="0"/>
          </a:p>
          <a:p>
            <a:r>
              <a:rPr lang="en-GB" sz="2400" dirty="0" smtClean="0"/>
              <a:t>• the business continues if one of the owners dies;</a:t>
            </a:r>
          </a:p>
          <a:p>
            <a:endParaRPr lang="en-GB" sz="2400" dirty="0" smtClean="0"/>
          </a:p>
          <a:p>
            <a:r>
              <a:rPr lang="en-GB" sz="2400" dirty="0" smtClean="0"/>
              <a:t>• </a:t>
            </a:r>
            <a:r>
              <a:rPr lang="en-GB" sz="2400" b="1" dirty="0" smtClean="0"/>
              <a:t>capital can be raised through selling shares to the public;</a:t>
            </a:r>
          </a:p>
          <a:p>
            <a:endParaRPr lang="en-GB" sz="2400" dirty="0" smtClean="0"/>
          </a:p>
          <a:p>
            <a:r>
              <a:rPr lang="en-GB" sz="2400" dirty="0" smtClean="0"/>
              <a:t>• it is easier to raise finance from banks and other lenders who are more willing to lend to PLCs;</a:t>
            </a:r>
          </a:p>
          <a:p>
            <a:endParaRPr lang="en-GB" sz="2400" dirty="0" smtClean="0"/>
          </a:p>
          <a:p>
            <a:r>
              <a:rPr lang="en-GB" sz="2400" dirty="0" smtClean="0"/>
              <a:t>• they are likely to have economies of scale;</a:t>
            </a:r>
          </a:p>
          <a:p>
            <a:endParaRPr lang="en-GB" dirty="0" smtClean="0"/>
          </a:p>
          <a:p>
            <a:endParaRPr lang="en-GB" dirty="0"/>
          </a:p>
        </p:txBody>
      </p:sp>
      <p:sp>
        <p:nvSpPr>
          <p:cNvPr id="5" name="Rectangle 4"/>
          <p:cNvSpPr/>
          <p:nvPr/>
        </p:nvSpPr>
        <p:spPr>
          <a:xfrm>
            <a:off x="570828" y="232509"/>
            <a:ext cx="7522572" cy="1754326"/>
          </a:xfrm>
          <a:prstGeom prst="rect">
            <a:avLst/>
          </a:prstGeom>
          <a:noFill/>
        </p:spPr>
        <p:txBody>
          <a:bodyPr wrap="none" lIns="91440" tIns="45720" rIns="91440" bIns="45720">
            <a:spAutoFit/>
          </a:bodyPr>
          <a:lstStyle/>
          <a:p>
            <a:pPr algn="ctr"/>
            <a:r>
              <a:rPr lang="en-GB" sz="5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Public limited companies </a:t>
            </a:r>
          </a:p>
          <a:p>
            <a:pPr algn="ctr"/>
            <a:r>
              <a:rPr lang="en-GB" sz="5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A</a:t>
            </a:r>
            <a:r>
              <a:rPr lang="en-GB"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dvantages (A04)</a:t>
            </a:r>
            <a:endParaRPr lang="en-GB"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288" y="1700808"/>
            <a:ext cx="1634314" cy="1087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34644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8558" y="1916832"/>
            <a:ext cx="8208912" cy="4154984"/>
          </a:xfrm>
          <a:prstGeom prst="rect">
            <a:avLst/>
          </a:prstGeom>
        </p:spPr>
        <p:txBody>
          <a:bodyPr wrap="square">
            <a:spAutoFit/>
          </a:bodyPr>
          <a:lstStyle/>
          <a:p>
            <a:r>
              <a:rPr lang="en-GB" sz="2400" dirty="0" smtClean="0"/>
              <a:t>• increased costs in setting up;</a:t>
            </a:r>
          </a:p>
          <a:p>
            <a:endParaRPr lang="en-GB" sz="2400" dirty="0" smtClean="0"/>
          </a:p>
          <a:p>
            <a:r>
              <a:rPr lang="en-GB" sz="2400" dirty="0" smtClean="0"/>
              <a:t>• </a:t>
            </a:r>
            <a:r>
              <a:rPr lang="en-GB" sz="2400" b="1" dirty="0" smtClean="0"/>
              <a:t>anyone can buy shares so there is an increased threat of losing control;</a:t>
            </a:r>
          </a:p>
          <a:p>
            <a:endParaRPr lang="en-GB" sz="2400" dirty="0" smtClean="0"/>
          </a:p>
          <a:p>
            <a:r>
              <a:rPr lang="en-GB" sz="2400" dirty="0" smtClean="0"/>
              <a:t>• increased legal requirements;</a:t>
            </a:r>
          </a:p>
          <a:p>
            <a:endParaRPr lang="en-GB" sz="2400" dirty="0" smtClean="0"/>
          </a:p>
          <a:p>
            <a:r>
              <a:rPr lang="en-GB" sz="2400" dirty="0" smtClean="0"/>
              <a:t>• the company accounts are in the public domain – more information has to be published than private limited companies;</a:t>
            </a:r>
          </a:p>
          <a:p>
            <a:endParaRPr lang="en-GB" sz="2400" dirty="0" smtClean="0"/>
          </a:p>
          <a:p>
            <a:r>
              <a:rPr lang="en-GB" sz="2400" dirty="0" smtClean="0"/>
              <a:t>• divorce of ownership and control;</a:t>
            </a:r>
          </a:p>
        </p:txBody>
      </p:sp>
      <p:sp>
        <p:nvSpPr>
          <p:cNvPr id="5" name="Rectangle 4"/>
          <p:cNvSpPr/>
          <p:nvPr/>
        </p:nvSpPr>
        <p:spPr>
          <a:xfrm>
            <a:off x="44624" y="54429"/>
            <a:ext cx="9054752" cy="1754326"/>
          </a:xfrm>
          <a:prstGeom prst="rect">
            <a:avLst/>
          </a:prstGeom>
        </p:spPr>
        <p:txBody>
          <a:bodyPr wrap="square">
            <a:spAutoFit/>
          </a:bodyPr>
          <a:lstStyle/>
          <a:p>
            <a:pPr lvl="0" algn="ctr"/>
            <a:r>
              <a:rPr lang="en-GB" sz="5400" b="1" dirty="0" smtClean="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Public </a:t>
            </a:r>
            <a:r>
              <a:rPr lang="en-GB" sz="5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limited companies </a:t>
            </a:r>
          </a:p>
          <a:p>
            <a:pPr lvl="0" algn="ctr"/>
            <a:r>
              <a:rPr lang="en-GB" sz="5400" b="1" dirty="0" smtClean="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Disadvantages </a:t>
            </a:r>
            <a:endParaRPr lang="en-GB" sz="5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endParaRPr>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3284984"/>
            <a:ext cx="1176338" cy="97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79537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23728" y="260648"/>
            <a:ext cx="4533677"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YouTube video </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5" name="Rectangle 4"/>
          <p:cNvSpPr/>
          <p:nvPr/>
        </p:nvSpPr>
        <p:spPr>
          <a:xfrm>
            <a:off x="971600" y="1628800"/>
            <a:ext cx="7830616" cy="1384995"/>
          </a:xfrm>
          <a:prstGeom prst="rect">
            <a:avLst/>
          </a:prstGeom>
        </p:spPr>
        <p:txBody>
          <a:bodyPr wrap="square">
            <a:spAutoFit/>
          </a:bodyPr>
          <a:lstStyle/>
          <a:p>
            <a:r>
              <a:rPr lang="en-GB" sz="2800" b="1" dirty="0" smtClean="0"/>
              <a:t>Public limited company: </a:t>
            </a:r>
          </a:p>
          <a:p>
            <a:endParaRPr lang="en-GB" sz="2800" dirty="0"/>
          </a:p>
          <a:p>
            <a:r>
              <a:rPr lang="en-GB" sz="2800" dirty="0" smtClean="0"/>
              <a:t>https</a:t>
            </a:r>
            <a:r>
              <a:rPr lang="en-GB" sz="2800" dirty="0"/>
              <a:t>://www.youtube.com/watch?v=93Q66bOyaa0</a:t>
            </a:r>
          </a:p>
        </p:txBody>
      </p:sp>
      <p:pic>
        <p:nvPicPr>
          <p:cNvPr id="6" name="Picture 5"/>
          <p:cNvPicPr>
            <a:picLocks noChangeAspect="1"/>
          </p:cNvPicPr>
          <p:nvPr/>
        </p:nvPicPr>
        <p:blipFill>
          <a:blip r:embed="rId2"/>
          <a:stretch>
            <a:fillRect/>
          </a:stretch>
        </p:blipFill>
        <p:spPr>
          <a:xfrm>
            <a:off x="2518469" y="3458617"/>
            <a:ext cx="4138936" cy="2540641"/>
          </a:xfrm>
          <a:prstGeom prst="rect">
            <a:avLst/>
          </a:prstGeom>
        </p:spPr>
      </p:pic>
    </p:spTree>
    <p:extLst>
      <p:ext uri="{BB962C8B-B14F-4D97-AF65-F5344CB8AC3E}">
        <p14:creationId xmlns:p14="http://schemas.microsoft.com/office/powerpoint/2010/main" val="10739915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730" y="1412776"/>
            <a:ext cx="4572000" cy="4154984"/>
          </a:xfrm>
          <a:prstGeom prst="rect">
            <a:avLst/>
          </a:prstGeom>
        </p:spPr>
        <p:txBody>
          <a:bodyPr>
            <a:spAutoFit/>
          </a:bodyPr>
          <a:lstStyle/>
          <a:p>
            <a:r>
              <a:rPr lang="en-GB" sz="2400" b="1" u="sng" dirty="0" smtClean="0"/>
              <a:t>Task:</a:t>
            </a:r>
          </a:p>
          <a:p>
            <a:endParaRPr lang="en-GB" sz="2400" dirty="0" smtClean="0"/>
          </a:p>
          <a:p>
            <a:endParaRPr lang="en-GB" sz="2400" dirty="0"/>
          </a:p>
          <a:p>
            <a:r>
              <a:rPr lang="en-GB" sz="2400" dirty="0" smtClean="0"/>
              <a:t>Business structures – </a:t>
            </a:r>
            <a:r>
              <a:rPr lang="en-GB" sz="2400" dirty="0" err="1" smtClean="0"/>
              <a:t>Kahoot</a:t>
            </a:r>
            <a:r>
              <a:rPr lang="en-GB" sz="2400" dirty="0" smtClean="0"/>
              <a:t> quiz.</a:t>
            </a:r>
          </a:p>
          <a:p>
            <a:endParaRPr lang="en-GB" sz="2400" dirty="0"/>
          </a:p>
          <a:p>
            <a:r>
              <a:rPr lang="en-GB" sz="2400" dirty="0" smtClean="0"/>
              <a:t> </a:t>
            </a:r>
          </a:p>
          <a:p>
            <a:endParaRPr lang="en-GB" sz="2400" dirty="0"/>
          </a:p>
          <a:p>
            <a:endParaRPr lang="en-GB" sz="2400" dirty="0" smtClean="0"/>
          </a:p>
          <a:p>
            <a:endParaRPr lang="en-GB" sz="2400" dirty="0"/>
          </a:p>
          <a:p>
            <a:endParaRPr lang="en-GB" sz="2400" dirty="0" smtClean="0"/>
          </a:p>
          <a:p>
            <a:r>
              <a:rPr lang="en-GB" sz="2400" b="1" dirty="0" smtClean="0"/>
              <a:t>Time: 10 </a:t>
            </a:r>
            <a:r>
              <a:rPr lang="en-GB" sz="2400" b="1" dirty="0" err="1" smtClean="0"/>
              <a:t>mins</a:t>
            </a:r>
            <a:r>
              <a:rPr lang="en-GB" sz="2400" b="1" dirty="0" smtClean="0"/>
              <a:t> </a:t>
            </a:r>
            <a:endParaRPr lang="en-GB" sz="2400" b="1" dirty="0"/>
          </a:p>
        </p:txBody>
      </p:sp>
      <p:sp>
        <p:nvSpPr>
          <p:cNvPr id="3" name="Rectangle 2"/>
          <p:cNvSpPr/>
          <p:nvPr/>
        </p:nvSpPr>
        <p:spPr>
          <a:xfrm>
            <a:off x="2699792" y="332656"/>
            <a:ext cx="3036409" cy="923330"/>
          </a:xfrm>
          <a:prstGeom prst="rect">
            <a:avLst/>
          </a:prstGeom>
          <a:noFill/>
        </p:spPr>
        <p:txBody>
          <a:bodyPr wrap="none" lIns="91440" tIns="45720" rIns="91440" bIns="45720">
            <a:spAutoFit/>
          </a:bodyPr>
          <a:lstStyle/>
          <a:p>
            <a:pPr algn="ctr"/>
            <a:r>
              <a:rPr lang="en-US"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Activity 1 </a:t>
            </a:r>
            <a:endParaRPr 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471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8051" y="3490268"/>
            <a:ext cx="4143357" cy="23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82824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074" y="1340768"/>
            <a:ext cx="7620450" cy="3785652"/>
          </a:xfrm>
          <a:prstGeom prst="rect">
            <a:avLst/>
          </a:prstGeom>
        </p:spPr>
        <p:txBody>
          <a:bodyPr wrap="square">
            <a:spAutoFit/>
          </a:bodyPr>
          <a:lstStyle/>
          <a:p>
            <a:r>
              <a:rPr lang="en-GB" sz="2400" dirty="0" smtClean="0"/>
              <a:t>There are a growing number of business organisations that are </a:t>
            </a:r>
            <a:r>
              <a:rPr lang="en-GB" sz="2400" b="1" dirty="0" smtClean="0"/>
              <a:t>not in business for the money </a:t>
            </a:r>
            <a:r>
              <a:rPr lang="en-GB" sz="2400" dirty="0" smtClean="0"/>
              <a:t>– they are not out to maximise profits. Instead their focus is on </a:t>
            </a:r>
            <a:r>
              <a:rPr lang="en-GB" sz="2400" b="1" dirty="0" smtClean="0"/>
              <a:t>social or ethical objectives. </a:t>
            </a:r>
          </a:p>
          <a:p>
            <a:endParaRPr lang="en-GB" sz="2400" dirty="0" smtClean="0"/>
          </a:p>
          <a:p>
            <a:r>
              <a:rPr lang="en-GB" sz="2400" dirty="0" smtClean="0"/>
              <a:t>Within this group of organisations we find charities, co-operatives and social enterprises, between them providing a range of goods and services, and more often than not competing with ‘for-profit businesses’. </a:t>
            </a:r>
          </a:p>
          <a:p>
            <a:endParaRPr lang="en-GB" sz="2400" dirty="0"/>
          </a:p>
        </p:txBody>
      </p:sp>
      <p:sp>
        <p:nvSpPr>
          <p:cNvPr id="5" name="Rectangle 4"/>
          <p:cNvSpPr/>
          <p:nvPr/>
        </p:nvSpPr>
        <p:spPr>
          <a:xfrm>
            <a:off x="827584" y="260648"/>
            <a:ext cx="7320017" cy="923330"/>
          </a:xfrm>
          <a:prstGeom prst="rect">
            <a:avLst/>
          </a:prstGeom>
          <a:noFill/>
        </p:spPr>
        <p:txBody>
          <a:bodyPr wrap="none" lIns="91440" tIns="45720" rIns="91440" bIns="45720">
            <a:spAutoFit/>
          </a:bodyPr>
          <a:lstStyle/>
          <a:p>
            <a:pPr algn="ctr"/>
            <a:r>
              <a:rPr lang="en-GB"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Non profit organisations </a:t>
            </a:r>
            <a:endParaRPr lang="en-GB"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2971" y="4941168"/>
            <a:ext cx="5904656"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91296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71600" y="1556792"/>
            <a:ext cx="7200800" cy="4154984"/>
          </a:xfrm>
          <a:prstGeom prst="rect">
            <a:avLst/>
          </a:prstGeom>
        </p:spPr>
        <p:txBody>
          <a:bodyPr wrap="square">
            <a:spAutoFit/>
          </a:bodyPr>
          <a:lstStyle/>
          <a:p>
            <a:r>
              <a:rPr lang="en-GB" sz="2400" dirty="0" smtClean="0"/>
              <a:t>These not-for-profit organisations cannot just sell</a:t>
            </a:r>
          </a:p>
          <a:p>
            <a:r>
              <a:rPr lang="en-GB" sz="2400" dirty="0" smtClean="0"/>
              <a:t>on the basis of who they are or what they stand for – if they just did this it is unlikely they would last for long. </a:t>
            </a:r>
          </a:p>
          <a:p>
            <a:endParaRPr lang="en-GB" sz="2400" dirty="0" smtClean="0"/>
          </a:p>
          <a:p>
            <a:endParaRPr lang="en-GB" sz="2400" dirty="0"/>
          </a:p>
          <a:p>
            <a:endParaRPr lang="en-GB" sz="2400" dirty="0" smtClean="0"/>
          </a:p>
          <a:p>
            <a:endParaRPr lang="en-GB" sz="2400" dirty="0"/>
          </a:p>
          <a:p>
            <a:endParaRPr lang="en-GB" sz="2400" dirty="0" smtClean="0"/>
          </a:p>
          <a:p>
            <a:endParaRPr lang="en-GB" sz="2400" dirty="0"/>
          </a:p>
          <a:p>
            <a:r>
              <a:rPr lang="en-GB" sz="2400" dirty="0" smtClean="0"/>
              <a:t>They have to </a:t>
            </a:r>
            <a:r>
              <a:rPr lang="en-GB" sz="2400" b="1" dirty="0" smtClean="0"/>
              <a:t>provide a quality and value-for-money service</a:t>
            </a:r>
            <a:r>
              <a:rPr lang="en-GB" sz="2400" dirty="0" smtClean="0"/>
              <a:t>, just like any other business.</a:t>
            </a:r>
            <a:endParaRPr lang="en-GB" sz="2400"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88640"/>
            <a:ext cx="7980363" cy="151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2996952"/>
            <a:ext cx="4062015" cy="163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1584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1034" y="1124744"/>
            <a:ext cx="7542584" cy="5262979"/>
          </a:xfrm>
          <a:prstGeom prst="rect">
            <a:avLst/>
          </a:prstGeom>
        </p:spPr>
        <p:txBody>
          <a:bodyPr wrap="square">
            <a:spAutoFit/>
          </a:bodyPr>
          <a:lstStyle/>
          <a:p>
            <a:r>
              <a:rPr lang="en-GB" sz="2400" dirty="0" smtClean="0"/>
              <a:t>The </a:t>
            </a:r>
            <a:r>
              <a:rPr lang="en-GB" sz="2400" b="1" dirty="0" smtClean="0"/>
              <a:t>public sector</a:t>
            </a:r>
            <a:r>
              <a:rPr lang="en-GB" sz="2400" dirty="0" smtClean="0"/>
              <a:t> is made up of organisations that are </a:t>
            </a:r>
            <a:r>
              <a:rPr lang="en-GB" sz="2400" b="1" dirty="0" smtClean="0"/>
              <a:t>owned and run by the government.</a:t>
            </a:r>
          </a:p>
          <a:p>
            <a:endParaRPr lang="en-GB" sz="2400" dirty="0" smtClean="0"/>
          </a:p>
          <a:p>
            <a:r>
              <a:rPr lang="en-GB" sz="2400" dirty="0" smtClean="0"/>
              <a:t>This part of the economy is huge, and includes some of the largest employers in the UK.</a:t>
            </a:r>
          </a:p>
          <a:p>
            <a:endParaRPr lang="en-GB" sz="2400" dirty="0" smtClean="0"/>
          </a:p>
          <a:p>
            <a:r>
              <a:rPr lang="en-GB" sz="2400" dirty="0" smtClean="0"/>
              <a:t>The </a:t>
            </a:r>
            <a:r>
              <a:rPr lang="en-GB" sz="2400" b="1" dirty="0" smtClean="0"/>
              <a:t>government spends over £450 </a:t>
            </a:r>
          </a:p>
          <a:p>
            <a:r>
              <a:rPr lang="en-GB" sz="2400" b="1" dirty="0" smtClean="0"/>
              <a:t>billion a year running public sector </a:t>
            </a:r>
          </a:p>
          <a:p>
            <a:r>
              <a:rPr lang="en-GB" sz="2400" dirty="0" smtClean="0"/>
              <a:t>organisations and providing public </a:t>
            </a:r>
          </a:p>
          <a:p>
            <a:r>
              <a:rPr lang="en-GB" sz="2400" dirty="0" smtClean="0"/>
              <a:t>sector services. </a:t>
            </a:r>
          </a:p>
          <a:p>
            <a:endParaRPr lang="en-GB" sz="2400" dirty="0"/>
          </a:p>
          <a:p>
            <a:r>
              <a:rPr lang="en-GB" sz="2400" dirty="0" smtClean="0"/>
              <a:t>The largest public sector organisation, the </a:t>
            </a:r>
            <a:r>
              <a:rPr lang="en-GB" sz="2400" b="1" dirty="0" smtClean="0"/>
              <a:t>NHS,</a:t>
            </a:r>
            <a:r>
              <a:rPr lang="en-GB" sz="2400" dirty="0" smtClean="0"/>
              <a:t> is the</a:t>
            </a:r>
          </a:p>
          <a:p>
            <a:r>
              <a:rPr lang="en-GB" sz="2400" b="1" dirty="0" smtClean="0"/>
              <a:t>biggest civilian employer in Europe</a:t>
            </a:r>
            <a:r>
              <a:rPr lang="en-GB" sz="2400" dirty="0" smtClean="0"/>
              <a:t>, costing nearly £</a:t>
            </a:r>
            <a:r>
              <a:rPr lang="en-GB" sz="2400" b="1" dirty="0" smtClean="0"/>
              <a:t>120 billion a year to run.</a:t>
            </a:r>
            <a:endParaRPr lang="en-GB" sz="2400" b="1" dirty="0"/>
          </a:p>
        </p:txBody>
      </p:sp>
      <p:sp>
        <p:nvSpPr>
          <p:cNvPr id="5" name="Rectangle 4"/>
          <p:cNvSpPr/>
          <p:nvPr/>
        </p:nvSpPr>
        <p:spPr>
          <a:xfrm>
            <a:off x="1907704" y="116632"/>
            <a:ext cx="5230599" cy="923330"/>
          </a:xfrm>
          <a:prstGeom prst="rect">
            <a:avLst/>
          </a:prstGeom>
          <a:noFill/>
        </p:spPr>
        <p:txBody>
          <a:bodyPr wrap="none" lIns="91440" tIns="45720" rIns="91440" bIns="45720">
            <a:spAutoFit/>
          </a:bodyPr>
          <a:lstStyle/>
          <a:p>
            <a:pPr algn="ctr"/>
            <a:r>
              <a:rPr lang="en-GB"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The public sector </a:t>
            </a:r>
            <a:endParaRPr lang="en-GB"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6900" y="3140968"/>
            <a:ext cx="2209800" cy="140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14464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5778" y="1340768"/>
            <a:ext cx="7488832" cy="4524315"/>
          </a:xfrm>
          <a:prstGeom prst="rect">
            <a:avLst/>
          </a:prstGeom>
        </p:spPr>
        <p:txBody>
          <a:bodyPr wrap="square">
            <a:spAutoFit/>
          </a:bodyPr>
          <a:lstStyle/>
          <a:p>
            <a:r>
              <a:rPr lang="en-GB" sz="2400" dirty="0" smtClean="0"/>
              <a:t>Charities are </a:t>
            </a:r>
            <a:r>
              <a:rPr lang="en-GB" sz="2400" b="1" dirty="0" smtClean="0"/>
              <a:t>established with the aim of collecting money from individuals and spending it on a cause, which is usually specified in its title. </a:t>
            </a:r>
          </a:p>
          <a:p>
            <a:endParaRPr lang="en-GB" sz="2400" dirty="0"/>
          </a:p>
          <a:p>
            <a:r>
              <a:rPr lang="en-GB" sz="2400" dirty="0" smtClean="0"/>
              <a:t>Although they are not established to make</a:t>
            </a:r>
          </a:p>
          <a:p>
            <a:r>
              <a:rPr lang="en-GB" sz="2400" dirty="0" smtClean="0"/>
              <a:t>profits, they can earn surpluses. </a:t>
            </a:r>
          </a:p>
          <a:p>
            <a:endParaRPr lang="en-GB" sz="2400" dirty="0"/>
          </a:p>
          <a:p>
            <a:r>
              <a:rPr lang="en-GB" sz="2400" dirty="0" smtClean="0"/>
              <a:t>Many well-known charities such as </a:t>
            </a:r>
          </a:p>
          <a:p>
            <a:r>
              <a:rPr lang="en-GB" sz="2400" dirty="0" smtClean="0"/>
              <a:t>Oxfam, Friends of the</a:t>
            </a:r>
          </a:p>
          <a:p>
            <a:r>
              <a:rPr lang="en-GB" sz="2400" dirty="0" smtClean="0"/>
              <a:t>Earth and Save the Children </a:t>
            </a:r>
          </a:p>
          <a:p>
            <a:r>
              <a:rPr lang="en-GB" sz="2400" dirty="0" smtClean="0"/>
              <a:t>have been around for a long </a:t>
            </a:r>
          </a:p>
          <a:p>
            <a:r>
              <a:rPr lang="en-GB" sz="2400" dirty="0" smtClean="0"/>
              <a:t>time and employ many people.</a:t>
            </a:r>
          </a:p>
        </p:txBody>
      </p:sp>
      <p:sp>
        <p:nvSpPr>
          <p:cNvPr id="5" name="Rectangle 4"/>
          <p:cNvSpPr/>
          <p:nvPr/>
        </p:nvSpPr>
        <p:spPr>
          <a:xfrm>
            <a:off x="2987824" y="260648"/>
            <a:ext cx="2715808" cy="923330"/>
          </a:xfrm>
          <a:prstGeom prst="rect">
            <a:avLst/>
          </a:prstGeom>
          <a:noFill/>
        </p:spPr>
        <p:txBody>
          <a:bodyPr wrap="none" lIns="91440" tIns="45720" rIns="91440" bIns="45720">
            <a:spAutoFit/>
          </a:bodyPr>
          <a:lstStyle/>
          <a:p>
            <a:pPr algn="ctr"/>
            <a:r>
              <a:rPr lang="en-GB"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Charities</a:t>
            </a:r>
            <a:endParaRPr lang="en-GB"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3683" y="2204864"/>
            <a:ext cx="1999109" cy="1999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8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4006" y="4509120"/>
            <a:ext cx="2242458" cy="1732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05191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99592" y="1613857"/>
            <a:ext cx="7272808" cy="4154984"/>
          </a:xfrm>
          <a:prstGeom prst="rect">
            <a:avLst/>
          </a:prstGeom>
        </p:spPr>
        <p:txBody>
          <a:bodyPr wrap="square">
            <a:spAutoFit/>
          </a:bodyPr>
          <a:lstStyle/>
          <a:p>
            <a:r>
              <a:rPr lang="en-GB" sz="2400" b="1" dirty="0" smtClean="0"/>
              <a:t>Oxfam was started in 1942; the RSPCA began over 100 years earlier, in 1824. </a:t>
            </a:r>
          </a:p>
          <a:p>
            <a:endParaRPr lang="en-GB" sz="2400" dirty="0" smtClean="0"/>
          </a:p>
          <a:p>
            <a:endParaRPr lang="en-GB" sz="2400" dirty="0"/>
          </a:p>
          <a:p>
            <a:endParaRPr lang="en-GB" sz="2400" dirty="0" smtClean="0"/>
          </a:p>
          <a:p>
            <a:endParaRPr lang="en-GB" sz="2400" dirty="0"/>
          </a:p>
          <a:p>
            <a:endParaRPr lang="en-GB" sz="2400" dirty="0" smtClean="0"/>
          </a:p>
          <a:p>
            <a:endParaRPr lang="en-GB" sz="2400" dirty="0" smtClean="0"/>
          </a:p>
          <a:p>
            <a:endParaRPr lang="en-GB" sz="2400" dirty="0"/>
          </a:p>
          <a:p>
            <a:r>
              <a:rPr lang="en-GB" sz="2400" dirty="0" smtClean="0"/>
              <a:t>Charities can often have a narrow focus (single issue) in what they are trying to achieve.</a:t>
            </a:r>
            <a:endParaRPr lang="en-GB" sz="2400"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88640"/>
            <a:ext cx="3414713" cy="151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7437" y="2852936"/>
            <a:ext cx="3228975" cy="141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2753136"/>
            <a:ext cx="2438400" cy="1876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04613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15616" y="1700808"/>
            <a:ext cx="7200800" cy="2954655"/>
          </a:xfrm>
          <a:prstGeom prst="rect">
            <a:avLst/>
          </a:prstGeom>
        </p:spPr>
        <p:txBody>
          <a:bodyPr wrap="square">
            <a:spAutoFit/>
          </a:bodyPr>
          <a:lstStyle/>
          <a:p>
            <a:r>
              <a:rPr lang="en-GB" sz="2400" b="1" dirty="0" smtClean="0"/>
              <a:t>Big Issue’s mission statement is:</a:t>
            </a:r>
          </a:p>
          <a:p>
            <a:endParaRPr lang="en-GB" sz="2400" dirty="0" smtClean="0"/>
          </a:p>
          <a:p>
            <a:r>
              <a:rPr lang="en-GB" sz="2400" dirty="0" smtClean="0"/>
              <a:t>Our mission as a UK charity for people who are homeless, is to connect vendors with the vital support and personal solutions that enable them to rebuild their lives; to find their own paths as they journey away from homelessness.</a:t>
            </a:r>
          </a:p>
          <a:p>
            <a:endParaRPr lang="en-GB" dirty="0"/>
          </a:p>
        </p:txBody>
      </p:sp>
      <p:sp>
        <p:nvSpPr>
          <p:cNvPr id="5" name="Rectangle 4"/>
          <p:cNvSpPr/>
          <p:nvPr/>
        </p:nvSpPr>
        <p:spPr>
          <a:xfrm>
            <a:off x="1331640" y="439214"/>
            <a:ext cx="5489003" cy="923330"/>
          </a:xfrm>
          <a:prstGeom prst="rect">
            <a:avLst/>
          </a:prstGeom>
          <a:noFill/>
        </p:spPr>
        <p:txBody>
          <a:bodyPr wrap="none" lIns="91440" tIns="45720" rIns="91440" bIns="45720">
            <a:spAutoFit/>
          </a:bodyPr>
          <a:lstStyle/>
          <a:p>
            <a:pPr algn="ctr"/>
            <a:r>
              <a:rPr lang="en-US"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Big Issue – charity </a:t>
            </a:r>
            <a:endParaRPr 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4486402"/>
            <a:ext cx="3678904" cy="1517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05547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1025" y="1484784"/>
            <a:ext cx="7596336" cy="3046988"/>
          </a:xfrm>
          <a:prstGeom prst="rect">
            <a:avLst/>
          </a:prstGeom>
        </p:spPr>
        <p:txBody>
          <a:bodyPr wrap="square">
            <a:spAutoFit/>
          </a:bodyPr>
          <a:lstStyle/>
          <a:p>
            <a:r>
              <a:rPr lang="en-GB" sz="2400" dirty="0" smtClean="0"/>
              <a:t>Charities still </a:t>
            </a:r>
            <a:r>
              <a:rPr lang="en-GB" sz="2400" b="1" dirty="0" smtClean="0"/>
              <a:t>raise the majority of their finances through voluntary donations</a:t>
            </a:r>
            <a:r>
              <a:rPr lang="en-GB" sz="2400" dirty="0" smtClean="0"/>
              <a:t>, but more and more charities now operate </a:t>
            </a:r>
            <a:r>
              <a:rPr lang="en-GB" sz="2400" b="1" dirty="0" smtClean="0"/>
              <a:t>retail outlets </a:t>
            </a:r>
            <a:r>
              <a:rPr lang="en-GB" sz="2400" dirty="0" smtClean="0"/>
              <a:t>as well. </a:t>
            </a:r>
          </a:p>
          <a:p>
            <a:endParaRPr lang="en-GB" sz="2400" dirty="0"/>
          </a:p>
          <a:p>
            <a:r>
              <a:rPr lang="en-GB" sz="2400" dirty="0" smtClean="0"/>
              <a:t>Oxfam have been doing this for a number of years and their shops contain new items often produced as a result of their development projects, as well as donated items such as books and clothes. </a:t>
            </a:r>
            <a:endParaRPr lang="en-GB" sz="2400" dirty="0"/>
          </a:p>
        </p:txBody>
      </p:sp>
      <p:sp>
        <p:nvSpPr>
          <p:cNvPr id="5" name="Rectangle 4"/>
          <p:cNvSpPr/>
          <p:nvPr/>
        </p:nvSpPr>
        <p:spPr>
          <a:xfrm>
            <a:off x="1475656" y="332656"/>
            <a:ext cx="5445723" cy="923330"/>
          </a:xfrm>
          <a:prstGeom prst="rect">
            <a:avLst/>
          </a:prstGeom>
          <a:noFill/>
        </p:spPr>
        <p:txBody>
          <a:bodyPr wrap="none" lIns="91440" tIns="45720" rIns="91440" bIns="45720">
            <a:spAutoFit/>
          </a:bodyPr>
          <a:lstStyle/>
          <a:p>
            <a:pPr algn="ctr"/>
            <a:r>
              <a:rPr lang="en-US"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Charity donations </a:t>
            </a:r>
            <a:endParaRPr 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4365104"/>
            <a:ext cx="2705100" cy="168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9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9192" y="4653136"/>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56586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5576" y="1328129"/>
            <a:ext cx="7560840" cy="4524315"/>
          </a:xfrm>
          <a:prstGeom prst="rect">
            <a:avLst/>
          </a:prstGeom>
        </p:spPr>
        <p:txBody>
          <a:bodyPr wrap="square">
            <a:spAutoFit/>
          </a:bodyPr>
          <a:lstStyle/>
          <a:p>
            <a:r>
              <a:rPr lang="en-GB" sz="2400" dirty="0" smtClean="0"/>
              <a:t>Business co-operatives were initially set up in the 19th century as part of a social movement by working people. </a:t>
            </a:r>
          </a:p>
          <a:p>
            <a:endParaRPr lang="en-GB" sz="2400" dirty="0" smtClean="0"/>
          </a:p>
          <a:p>
            <a:endParaRPr lang="en-GB" sz="2400" dirty="0"/>
          </a:p>
          <a:p>
            <a:endParaRPr lang="en-GB" sz="2400" dirty="0" smtClean="0"/>
          </a:p>
          <a:p>
            <a:endParaRPr lang="en-GB" sz="2400" dirty="0" smtClean="0"/>
          </a:p>
          <a:p>
            <a:endParaRPr lang="en-GB" sz="2400" dirty="0"/>
          </a:p>
          <a:p>
            <a:endParaRPr lang="en-GB" sz="2400" dirty="0"/>
          </a:p>
          <a:p>
            <a:r>
              <a:rPr lang="en-GB" sz="2400" dirty="0" smtClean="0"/>
              <a:t>They were established around workplaces or in districts of industrial towns, and were </a:t>
            </a:r>
            <a:r>
              <a:rPr lang="en-GB" sz="2400" b="1" dirty="0" smtClean="0"/>
              <a:t>designed to prevent profiteering and exploitation by company shops </a:t>
            </a:r>
            <a:r>
              <a:rPr lang="en-GB" sz="2400" dirty="0" smtClean="0"/>
              <a:t>and tallymen (door-to-door lenders).</a:t>
            </a:r>
            <a:endParaRPr lang="en-GB" sz="2400" dirty="0"/>
          </a:p>
        </p:txBody>
      </p:sp>
      <p:sp>
        <p:nvSpPr>
          <p:cNvPr id="5" name="Rectangle 4"/>
          <p:cNvSpPr/>
          <p:nvPr/>
        </p:nvSpPr>
        <p:spPr>
          <a:xfrm>
            <a:off x="2286000" y="404664"/>
            <a:ext cx="4250715" cy="923330"/>
          </a:xfrm>
          <a:prstGeom prst="rect">
            <a:avLst/>
          </a:prstGeom>
          <a:noFill/>
        </p:spPr>
        <p:txBody>
          <a:bodyPr wrap="none" lIns="91440" tIns="45720" rIns="91440" bIns="45720">
            <a:spAutoFit/>
          </a:bodyPr>
          <a:lstStyle/>
          <a:p>
            <a:pPr algn="ctr"/>
            <a:r>
              <a:rPr lang="en-GB"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Co operatives </a:t>
            </a:r>
            <a:endParaRPr lang="en-GB"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2492896"/>
            <a:ext cx="1783383" cy="1372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9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4827" y="2350405"/>
            <a:ext cx="2762250" cy="165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60351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3436" y="1371957"/>
            <a:ext cx="7908981" cy="4893647"/>
          </a:xfrm>
          <a:prstGeom prst="rect">
            <a:avLst/>
          </a:prstGeom>
        </p:spPr>
        <p:txBody>
          <a:bodyPr wrap="square">
            <a:spAutoFit/>
          </a:bodyPr>
          <a:lstStyle/>
          <a:p>
            <a:r>
              <a:rPr lang="en-GB" sz="2400" dirty="0" smtClean="0"/>
              <a:t>A co-operative is an </a:t>
            </a:r>
            <a:r>
              <a:rPr lang="en-GB" sz="2400" b="1" dirty="0" smtClean="0"/>
              <a:t>organisation owned by its</a:t>
            </a:r>
          </a:p>
          <a:p>
            <a:r>
              <a:rPr lang="en-GB" sz="2400" b="1" dirty="0" smtClean="0"/>
              <a:t>members. </a:t>
            </a:r>
          </a:p>
          <a:p>
            <a:endParaRPr lang="en-GB" sz="2400" dirty="0"/>
          </a:p>
          <a:p>
            <a:endParaRPr lang="en-GB" sz="2400" dirty="0" smtClean="0"/>
          </a:p>
          <a:p>
            <a:endParaRPr lang="en-GB" sz="2400" dirty="0"/>
          </a:p>
          <a:p>
            <a:endParaRPr lang="en-GB" sz="2400" dirty="0" smtClean="0"/>
          </a:p>
          <a:p>
            <a:endParaRPr lang="en-GB" sz="2400" dirty="0" smtClean="0"/>
          </a:p>
          <a:p>
            <a:endParaRPr lang="en-GB" sz="2400" dirty="0"/>
          </a:p>
          <a:p>
            <a:r>
              <a:rPr lang="en-GB" sz="2400" b="1" dirty="0" smtClean="0"/>
              <a:t>Employee</a:t>
            </a:r>
            <a:r>
              <a:rPr lang="en-GB" sz="2400" dirty="0" smtClean="0"/>
              <a:t>s of co-operatives </a:t>
            </a:r>
            <a:r>
              <a:rPr lang="en-GB" sz="2400" b="1" dirty="0" smtClean="0"/>
              <a:t>automatically</a:t>
            </a:r>
          </a:p>
          <a:p>
            <a:r>
              <a:rPr lang="en-GB" sz="2400" b="1" dirty="0" smtClean="0"/>
              <a:t>become members</a:t>
            </a:r>
            <a:r>
              <a:rPr lang="en-GB" sz="2400" dirty="0" smtClean="0"/>
              <a:t> after a short probationary period,</a:t>
            </a:r>
          </a:p>
          <a:p>
            <a:r>
              <a:rPr lang="en-GB" sz="2400" dirty="0" smtClean="0"/>
              <a:t>and shoppers at co-operative shops such as ‘the Coop’,</a:t>
            </a:r>
          </a:p>
          <a:p>
            <a:r>
              <a:rPr lang="en-GB" sz="2400" dirty="0" smtClean="0"/>
              <a:t>can apply to become members: acceptance is</a:t>
            </a:r>
          </a:p>
          <a:p>
            <a:r>
              <a:rPr lang="en-GB" sz="2400" dirty="0" smtClean="0"/>
              <a:t>automatic. </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16632"/>
            <a:ext cx="4945063" cy="151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7927" y="2132856"/>
            <a:ext cx="2705100" cy="168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704" y="2453904"/>
            <a:ext cx="2257053" cy="1221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40661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7584" y="1340768"/>
            <a:ext cx="7920880" cy="4893647"/>
          </a:xfrm>
          <a:prstGeom prst="rect">
            <a:avLst/>
          </a:prstGeom>
        </p:spPr>
        <p:txBody>
          <a:bodyPr wrap="square">
            <a:spAutoFit/>
          </a:bodyPr>
          <a:lstStyle/>
          <a:p>
            <a:endParaRPr lang="en-GB" sz="2400" dirty="0" smtClean="0"/>
          </a:p>
          <a:p>
            <a:r>
              <a:rPr lang="en-GB" sz="2400" b="1" dirty="0" smtClean="0"/>
              <a:t>Members benefit </a:t>
            </a:r>
            <a:r>
              <a:rPr lang="en-GB" sz="2400" dirty="0" smtClean="0"/>
              <a:t>through the </a:t>
            </a:r>
            <a:r>
              <a:rPr lang="en-GB" sz="2400" b="1" dirty="0" smtClean="0"/>
              <a:t>payment of a dividend </a:t>
            </a:r>
            <a:r>
              <a:rPr lang="en-GB" sz="2400" dirty="0" smtClean="0"/>
              <a:t>(their share of the co-operatives profits) in the form of </a:t>
            </a:r>
            <a:r>
              <a:rPr lang="en-GB" sz="2400" b="1" dirty="0" smtClean="0"/>
              <a:t>money-off vouchers.</a:t>
            </a:r>
          </a:p>
          <a:p>
            <a:endParaRPr lang="en-GB" sz="2400" dirty="0"/>
          </a:p>
          <a:p>
            <a:endParaRPr lang="en-GB" sz="2400" dirty="0" smtClean="0"/>
          </a:p>
          <a:p>
            <a:endParaRPr lang="en-GB" sz="2400" dirty="0"/>
          </a:p>
          <a:p>
            <a:endParaRPr lang="en-GB" sz="2400" dirty="0" smtClean="0"/>
          </a:p>
          <a:p>
            <a:endParaRPr lang="en-GB" sz="2400" dirty="0" smtClean="0"/>
          </a:p>
          <a:p>
            <a:endParaRPr lang="en-GB" sz="2400" dirty="0" smtClean="0"/>
          </a:p>
          <a:p>
            <a:r>
              <a:rPr lang="en-GB" sz="2400" dirty="0" smtClean="0"/>
              <a:t>Just like any business, co-operatives have managers and there is a business hierarchy, but it is much flatter than that found in a typical business – there are fewer layers to the hierarchy.</a:t>
            </a:r>
            <a:endParaRPr lang="en-GB" sz="2400"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88640"/>
            <a:ext cx="4945063" cy="151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2950462"/>
            <a:ext cx="5046500" cy="15586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88528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1271199"/>
            <a:ext cx="7704856" cy="5262979"/>
          </a:xfrm>
          <a:prstGeom prst="rect">
            <a:avLst/>
          </a:prstGeom>
        </p:spPr>
        <p:txBody>
          <a:bodyPr wrap="square">
            <a:spAutoFit/>
          </a:bodyPr>
          <a:lstStyle/>
          <a:p>
            <a:r>
              <a:rPr lang="en-GB" sz="2400" dirty="0" smtClean="0"/>
              <a:t>Social enterprises are a </a:t>
            </a:r>
            <a:r>
              <a:rPr lang="en-GB" sz="2400" b="1" dirty="0" smtClean="0"/>
              <a:t>booming organisation structure. </a:t>
            </a:r>
          </a:p>
          <a:p>
            <a:endParaRPr lang="en-GB" sz="2400" dirty="0" smtClean="0"/>
          </a:p>
          <a:p>
            <a:r>
              <a:rPr lang="en-GB" sz="2400" dirty="0" smtClean="0"/>
              <a:t>Social enterprises trade to </a:t>
            </a:r>
            <a:r>
              <a:rPr lang="en-GB" sz="2400" b="1" dirty="0" smtClean="0"/>
              <a:t>help solve social problems, </a:t>
            </a:r>
            <a:r>
              <a:rPr lang="en-GB" sz="2400" dirty="0" smtClean="0"/>
              <a:t>improve the communities they operate in, and improve the environment.</a:t>
            </a:r>
          </a:p>
          <a:p>
            <a:endParaRPr lang="en-GB" sz="2400" dirty="0"/>
          </a:p>
          <a:p>
            <a:endParaRPr lang="en-GB" sz="2400" dirty="0" smtClean="0"/>
          </a:p>
          <a:p>
            <a:endParaRPr lang="en-GB" sz="2400" dirty="0" smtClean="0"/>
          </a:p>
          <a:p>
            <a:endParaRPr lang="en-GB" sz="2400" dirty="0" smtClean="0"/>
          </a:p>
          <a:p>
            <a:endParaRPr lang="en-GB" sz="2400" dirty="0"/>
          </a:p>
          <a:p>
            <a:endParaRPr lang="en-GB" sz="2400" dirty="0"/>
          </a:p>
          <a:p>
            <a:r>
              <a:rPr lang="en-GB" sz="2400" dirty="0" smtClean="0"/>
              <a:t>They are businesses with </a:t>
            </a:r>
            <a:r>
              <a:rPr lang="en-GB" sz="2400" b="1" dirty="0" smtClean="0"/>
              <a:t>clear social objectives </a:t>
            </a:r>
            <a:r>
              <a:rPr lang="en-GB" sz="2400" dirty="0" smtClean="0"/>
              <a:t>and are currently thriving in a number of industries and sectors of the economy.</a:t>
            </a:r>
            <a:endParaRPr lang="en-GB" sz="2400" dirty="0"/>
          </a:p>
        </p:txBody>
      </p:sp>
      <p:sp>
        <p:nvSpPr>
          <p:cNvPr id="3" name="Rectangle 2"/>
          <p:cNvSpPr/>
          <p:nvPr/>
        </p:nvSpPr>
        <p:spPr>
          <a:xfrm>
            <a:off x="1700131" y="332656"/>
            <a:ext cx="5397183" cy="923330"/>
          </a:xfrm>
          <a:prstGeom prst="rect">
            <a:avLst/>
          </a:prstGeom>
          <a:noFill/>
        </p:spPr>
        <p:txBody>
          <a:bodyPr wrap="none" lIns="91440" tIns="45720" rIns="91440" bIns="45720">
            <a:spAutoFit/>
          </a:bodyPr>
          <a:lstStyle/>
          <a:p>
            <a:pPr algn="ctr"/>
            <a:r>
              <a:rPr lang="en-GB"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Social enterprises </a:t>
            </a:r>
            <a:endParaRPr lang="en-GB"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3140968"/>
            <a:ext cx="4805697" cy="172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16567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1268760"/>
            <a:ext cx="7704856" cy="2677656"/>
          </a:xfrm>
          <a:prstGeom prst="rect">
            <a:avLst/>
          </a:prstGeom>
        </p:spPr>
        <p:txBody>
          <a:bodyPr wrap="square">
            <a:spAutoFit/>
          </a:bodyPr>
          <a:lstStyle/>
          <a:p>
            <a:endParaRPr lang="en-GB" sz="2400" dirty="0" smtClean="0"/>
          </a:p>
          <a:p>
            <a:r>
              <a:rPr lang="en-GB" sz="2400" dirty="0" smtClean="0"/>
              <a:t>Many social enterprises </a:t>
            </a:r>
            <a:r>
              <a:rPr lang="en-GB" sz="2400" b="1" dirty="0" smtClean="0"/>
              <a:t>aim to make profits </a:t>
            </a:r>
            <a:r>
              <a:rPr lang="en-GB" sz="2400" dirty="0" smtClean="0"/>
              <a:t>from selling goods and services in the open market; but then, instead of paying dividends, they </a:t>
            </a:r>
            <a:r>
              <a:rPr lang="en-GB" sz="2400" b="1" dirty="0" smtClean="0"/>
              <a:t>reinvest these profits, toward achieving their social objectives.</a:t>
            </a:r>
          </a:p>
          <a:p>
            <a:endParaRPr lang="en-GB" sz="2400" dirty="0" smtClean="0"/>
          </a:p>
          <a:p>
            <a:endParaRPr lang="en-GB" sz="2400" dirty="0" smtClean="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2735" y="202000"/>
            <a:ext cx="6078537" cy="151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2608" y="3356992"/>
            <a:ext cx="5158790" cy="2814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11001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63688" y="23465"/>
            <a:ext cx="6078239" cy="1518036"/>
          </a:xfrm>
          <a:prstGeom prst="rect">
            <a:avLst/>
          </a:prstGeom>
        </p:spPr>
      </p:pic>
      <p:sp>
        <p:nvSpPr>
          <p:cNvPr id="3" name="Rectangle 2"/>
          <p:cNvSpPr/>
          <p:nvPr/>
        </p:nvSpPr>
        <p:spPr>
          <a:xfrm>
            <a:off x="611560" y="908720"/>
            <a:ext cx="7992888" cy="5693866"/>
          </a:xfrm>
          <a:prstGeom prst="rect">
            <a:avLst/>
          </a:prstGeom>
        </p:spPr>
        <p:txBody>
          <a:bodyPr wrap="square">
            <a:spAutoFit/>
          </a:bodyPr>
          <a:lstStyle/>
          <a:p>
            <a:endParaRPr lang="en-GB" sz="2800" dirty="0"/>
          </a:p>
          <a:p>
            <a:r>
              <a:rPr lang="en-GB" sz="2800" dirty="0"/>
              <a:t>The chef Jamie Oliver has had great success with his </a:t>
            </a:r>
            <a:r>
              <a:rPr lang="en-GB" sz="2800" b="1" dirty="0"/>
              <a:t>‘15’ chain of restaurants</a:t>
            </a:r>
            <a:r>
              <a:rPr lang="en-GB" sz="2800" dirty="0"/>
              <a:t>, providing training in a range of cooking and catering skills for homeless and unskilled young people. </a:t>
            </a:r>
            <a:endParaRPr lang="en-GB" sz="2800" dirty="0" smtClean="0"/>
          </a:p>
          <a:p>
            <a:endParaRPr lang="en-GB" sz="2800" dirty="0"/>
          </a:p>
          <a:p>
            <a:endParaRPr lang="en-GB" sz="2800" dirty="0" smtClean="0"/>
          </a:p>
          <a:p>
            <a:endParaRPr lang="en-GB" sz="2800" dirty="0"/>
          </a:p>
          <a:p>
            <a:endParaRPr lang="en-GB" sz="2800" dirty="0" smtClean="0"/>
          </a:p>
          <a:p>
            <a:r>
              <a:rPr lang="en-GB" sz="2800" b="1" dirty="0" smtClean="0"/>
              <a:t>Profits </a:t>
            </a:r>
            <a:r>
              <a:rPr lang="en-GB" sz="2800" b="1" dirty="0"/>
              <a:t>from the first restaurant go towards opening new restaurants </a:t>
            </a:r>
            <a:r>
              <a:rPr lang="en-GB" sz="2800" dirty="0"/>
              <a:t>and spreading the benefits to a larger </a:t>
            </a:r>
            <a:r>
              <a:rPr lang="en-GB" sz="2800" dirty="0" smtClean="0"/>
              <a:t>number structure </a:t>
            </a:r>
            <a:r>
              <a:rPr lang="en-GB" sz="2800" dirty="0"/>
              <a:t>offers them this motivational opportunity.</a:t>
            </a:r>
          </a:p>
        </p:txBody>
      </p:sp>
      <p:pic>
        <p:nvPicPr>
          <p:cNvPr id="4" name="Picture 3"/>
          <p:cNvPicPr>
            <a:picLocks noChangeAspect="1"/>
          </p:cNvPicPr>
          <p:nvPr/>
        </p:nvPicPr>
        <p:blipFill>
          <a:blip r:embed="rId3"/>
          <a:stretch>
            <a:fillRect/>
          </a:stretch>
        </p:blipFill>
        <p:spPr>
          <a:xfrm>
            <a:off x="4608004" y="2884115"/>
            <a:ext cx="3413943" cy="1743075"/>
          </a:xfrm>
          <a:prstGeom prst="rect">
            <a:avLst/>
          </a:prstGeom>
        </p:spPr>
      </p:pic>
    </p:spTree>
    <p:extLst>
      <p:ext uri="{BB962C8B-B14F-4D97-AF65-F5344CB8AC3E}">
        <p14:creationId xmlns:p14="http://schemas.microsoft.com/office/powerpoint/2010/main" val="977215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39123" y="1920451"/>
            <a:ext cx="7992888" cy="3416320"/>
          </a:xfrm>
          <a:prstGeom prst="rect">
            <a:avLst/>
          </a:prstGeom>
        </p:spPr>
        <p:txBody>
          <a:bodyPr wrap="square">
            <a:spAutoFit/>
          </a:bodyPr>
          <a:lstStyle/>
          <a:p>
            <a:r>
              <a:rPr lang="en-GB" sz="2400" dirty="0" smtClean="0"/>
              <a:t>Some </a:t>
            </a:r>
            <a:r>
              <a:rPr lang="en-GB" sz="2400" b="1" dirty="0" smtClean="0"/>
              <a:t>goods and service</a:t>
            </a:r>
            <a:r>
              <a:rPr lang="en-GB" sz="2400" dirty="0" smtClean="0"/>
              <a:t>s which we need in our everyday lives </a:t>
            </a:r>
            <a:r>
              <a:rPr lang="en-GB" sz="2400" b="1" dirty="0" smtClean="0"/>
              <a:t>would simply not be provided by the private sector </a:t>
            </a:r>
            <a:r>
              <a:rPr lang="en-GB" sz="2400" dirty="0" smtClean="0"/>
              <a:t>who </a:t>
            </a:r>
            <a:r>
              <a:rPr lang="en-GB" sz="2400" dirty="0" smtClean="0"/>
              <a:t>are looking to </a:t>
            </a:r>
            <a:r>
              <a:rPr lang="en-GB" sz="2400" b="1" dirty="0" smtClean="0"/>
              <a:t>make </a:t>
            </a:r>
            <a:r>
              <a:rPr lang="en-GB" sz="2400" b="1" dirty="0" smtClean="0"/>
              <a:t>profits. </a:t>
            </a:r>
          </a:p>
          <a:p>
            <a:endParaRPr lang="en-GB" sz="2400" dirty="0"/>
          </a:p>
          <a:p>
            <a:r>
              <a:rPr lang="en-GB" sz="2400" dirty="0" smtClean="0"/>
              <a:t>These necessities include </a:t>
            </a:r>
            <a:r>
              <a:rPr lang="en-GB" sz="2400" b="1" dirty="0" smtClean="0"/>
              <a:t>street lighting, defence (army, navy, air force) and the police</a:t>
            </a:r>
            <a:r>
              <a:rPr lang="en-GB" sz="2400" dirty="0" smtClean="0"/>
              <a:t>. The problem with these goods is that</a:t>
            </a:r>
          </a:p>
          <a:p>
            <a:r>
              <a:rPr lang="en-GB" sz="2400" dirty="0" smtClean="0"/>
              <a:t>we can all benefit from them without paying for them. So if someone paid for, and installed street lighting, anyone walking down that road would benefit. </a:t>
            </a:r>
          </a:p>
        </p:txBody>
      </p:sp>
      <p:sp>
        <p:nvSpPr>
          <p:cNvPr id="5" name="Rectangle 4"/>
          <p:cNvSpPr/>
          <p:nvPr/>
        </p:nvSpPr>
        <p:spPr>
          <a:xfrm>
            <a:off x="451284" y="188640"/>
            <a:ext cx="8191410" cy="1754326"/>
          </a:xfrm>
          <a:prstGeom prst="rect">
            <a:avLst/>
          </a:prstGeom>
          <a:noFill/>
        </p:spPr>
        <p:txBody>
          <a:bodyPr wrap="none" lIns="91440" tIns="45720" rIns="91440" bIns="45720">
            <a:spAutoFit/>
          </a:bodyPr>
          <a:lstStyle/>
          <a:p>
            <a:pPr algn="ctr"/>
            <a:r>
              <a:rPr lang="en-US"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Why do we need the public </a:t>
            </a:r>
          </a:p>
          <a:p>
            <a:pPr algn="ctr"/>
            <a:r>
              <a:rPr lang="en-US"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sector?</a:t>
            </a:r>
            <a:endParaRPr 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5240419"/>
            <a:ext cx="1674887" cy="1254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0766" y="5392168"/>
            <a:ext cx="2065412" cy="1156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69636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1340768"/>
            <a:ext cx="7416824" cy="4893647"/>
          </a:xfrm>
          <a:prstGeom prst="rect">
            <a:avLst/>
          </a:prstGeom>
        </p:spPr>
        <p:txBody>
          <a:bodyPr wrap="square">
            <a:spAutoFit/>
          </a:bodyPr>
          <a:lstStyle/>
          <a:p>
            <a:r>
              <a:rPr lang="en-GB" sz="2400" dirty="0" smtClean="0"/>
              <a:t>The government is looking at the social enterprise model as a way of providing services such as child protection. Other social enterprises operate in the housing, drinks and holiday sectors, as well as many other sectors, and the number of social entrepreneurs is</a:t>
            </a:r>
          </a:p>
          <a:p>
            <a:r>
              <a:rPr lang="en-GB" sz="2400" dirty="0" smtClean="0"/>
              <a:t>rapidly growing.</a:t>
            </a:r>
          </a:p>
          <a:p>
            <a:endParaRPr lang="en-GB" sz="2400" dirty="0"/>
          </a:p>
          <a:p>
            <a:endParaRPr lang="en-GB" sz="2400" dirty="0" smtClean="0"/>
          </a:p>
          <a:p>
            <a:endParaRPr lang="en-GB" sz="2400" dirty="0"/>
          </a:p>
          <a:p>
            <a:r>
              <a:rPr lang="en-GB" sz="2400" b="1" dirty="0" smtClean="0"/>
              <a:t>Many young people</a:t>
            </a:r>
            <a:r>
              <a:rPr lang="en-GB" sz="2400" dirty="0" smtClean="0"/>
              <a:t>, fresh out of university, are </a:t>
            </a:r>
            <a:r>
              <a:rPr lang="en-GB" sz="2400" b="1" dirty="0" smtClean="0"/>
              <a:t>looking for a type of satisfaction from work</a:t>
            </a:r>
            <a:r>
              <a:rPr lang="en-GB" sz="2400" dirty="0" smtClean="0"/>
              <a:t> that cannot come from employment in a large business, and </a:t>
            </a:r>
            <a:r>
              <a:rPr lang="en-GB" sz="2400" dirty="0" smtClean="0"/>
              <a:t>the social </a:t>
            </a:r>
            <a:r>
              <a:rPr lang="en-GB" sz="2400" dirty="0" smtClean="0"/>
              <a:t>enterprise</a:t>
            </a:r>
            <a:endParaRPr lang="en-GB" sz="2400"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1898" y="188640"/>
            <a:ext cx="6078537" cy="151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9370" y="3068960"/>
            <a:ext cx="1587624" cy="1367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14506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71600" y="1988840"/>
            <a:ext cx="7200800" cy="461665"/>
          </a:xfrm>
          <a:prstGeom prst="rect">
            <a:avLst/>
          </a:prstGeom>
        </p:spPr>
        <p:txBody>
          <a:bodyPr wrap="square">
            <a:spAutoFit/>
          </a:bodyPr>
          <a:lstStyle/>
          <a:p>
            <a:r>
              <a:rPr lang="en-GB" sz="2400" b="1" dirty="0" smtClean="0"/>
              <a:t>https://www.youtube.com/watch?v=ATXtUgWeRWQ</a:t>
            </a:r>
            <a:endParaRPr lang="en-GB" sz="2400" b="1" dirty="0"/>
          </a:p>
        </p:txBody>
      </p:sp>
      <p:sp>
        <p:nvSpPr>
          <p:cNvPr id="4" name="Rectangle 3"/>
          <p:cNvSpPr/>
          <p:nvPr/>
        </p:nvSpPr>
        <p:spPr>
          <a:xfrm>
            <a:off x="2123728" y="417442"/>
            <a:ext cx="4533677" cy="923330"/>
          </a:xfrm>
          <a:prstGeom prst="rect">
            <a:avLst/>
          </a:prstGeom>
          <a:noFill/>
        </p:spPr>
        <p:txBody>
          <a:bodyPr wrap="none" lIns="91440" tIns="45720" rIns="91440" bIns="45720">
            <a:spAutoFit/>
          </a:bodyPr>
          <a:lstStyle/>
          <a:p>
            <a:pPr algn="ctr"/>
            <a:r>
              <a:rPr lang="en-US"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YouTube video </a:t>
            </a:r>
            <a:endParaRPr 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2143" y="3068960"/>
            <a:ext cx="4719714" cy="2931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72873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15816" y="836712"/>
            <a:ext cx="2581155" cy="5078313"/>
          </a:xfrm>
          <a:prstGeom prst="rect">
            <a:avLst/>
          </a:prstGeom>
          <a:noFill/>
        </p:spPr>
        <p:txBody>
          <a:bodyPr wrap="none" lIns="91440" tIns="45720" rIns="91440" bIns="45720">
            <a:spAutoFit/>
          </a:bodyPr>
          <a:lstStyle/>
          <a:p>
            <a:pPr algn="ctr"/>
            <a:r>
              <a:rPr lang="en-US"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BREAK </a:t>
            </a:r>
          </a:p>
          <a:p>
            <a:pPr algn="ctr"/>
            <a:endParaRPr lang="en-US" sz="5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a:p>
            <a:pPr algn="ctr"/>
            <a:endParaRPr lang="en-US"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a:p>
            <a:pPr algn="ctr"/>
            <a:endParaRPr lang="en-US"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a:p>
            <a:pPr algn="ctr"/>
            <a:endParaRPr lang="en-US"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a:p>
            <a:pPr algn="ctr"/>
            <a:r>
              <a:rPr lang="en-US"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15 </a:t>
            </a:r>
            <a:r>
              <a:rPr lang="en-US" sz="5400" b="1" cap="none" spc="0" dirty="0" err="1"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mins</a:t>
            </a:r>
            <a:r>
              <a:rPr lang="en-US"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a:t>
            </a:r>
            <a:endParaRPr 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2146578"/>
            <a:ext cx="3944838" cy="2458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01675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0991" y="1347336"/>
            <a:ext cx="6624736" cy="4524315"/>
          </a:xfrm>
          <a:prstGeom prst="rect">
            <a:avLst/>
          </a:prstGeom>
        </p:spPr>
        <p:txBody>
          <a:bodyPr wrap="square">
            <a:spAutoFit/>
          </a:bodyPr>
          <a:lstStyle/>
          <a:p>
            <a:r>
              <a:rPr lang="en-GB" sz="2400" b="1" u="sng" dirty="0" smtClean="0"/>
              <a:t>Task: </a:t>
            </a:r>
          </a:p>
          <a:p>
            <a:endParaRPr lang="en-GB" sz="2400" dirty="0" smtClean="0"/>
          </a:p>
          <a:p>
            <a:r>
              <a:rPr lang="en-GB" sz="2400" dirty="0" smtClean="0"/>
              <a:t>Match business structure examples to correct examples. </a:t>
            </a:r>
          </a:p>
          <a:p>
            <a:endParaRPr lang="en-GB" sz="2400" dirty="0" smtClean="0"/>
          </a:p>
          <a:p>
            <a:endParaRPr lang="en-GB" sz="2400" dirty="0" smtClean="0"/>
          </a:p>
          <a:p>
            <a:r>
              <a:rPr lang="en-GB" sz="2400" dirty="0" smtClean="0"/>
              <a:t>Group discussion. </a:t>
            </a:r>
          </a:p>
          <a:p>
            <a:endParaRPr lang="en-GB" sz="2400" dirty="0"/>
          </a:p>
          <a:p>
            <a:endParaRPr lang="en-GB" sz="2400" dirty="0" smtClean="0"/>
          </a:p>
          <a:p>
            <a:endParaRPr lang="en-GB" sz="2400" dirty="0" smtClean="0"/>
          </a:p>
          <a:p>
            <a:endParaRPr lang="en-GB" sz="2400" dirty="0" smtClean="0"/>
          </a:p>
          <a:p>
            <a:r>
              <a:rPr lang="en-GB" sz="2400" b="1" dirty="0" smtClean="0"/>
              <a:t>Time: 10 mins and 5 mins discussion </a:t>
            </a:r>
            <a:endParaRPr lang="en-GB" sz="2400" b="1" dirty="0"/>
          </a:p>
        </p:txBody>
      </p:sp>
      <p:sp>
        <p:nvSpPr>
          <p:cNvPr id="3" name="Rectangle 2"/>
          <p:cNvSpPr/>
          <p:nvPr/>
        </p:nvSpPr>
        <p:spPr>
          <a:xfrm>
            <a:off x="2555776" y="404664"/>
            <a:ext cx="3036409" cy="923330"/>
          </a:xfrm>
          <a:prstGeom prst="rect">
            <a:avLst/>
          </a:prstGeom>
          <a:noFill/>
        </p:spPr>
        <p:txBody>
          <a:bodyPr wrap="none" lIns="91440" tIns="45720" rIns="91440" bIns="45720">
            <a:spAutoFit/>
          </a:bodyPr>
          <a:lstStyle/>
          <a:p>
            <a:pPr algn="ctr"/>
            <a:r>
              <a:rPr lang="en-GB" sz="5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Activity 2 </a:t>
            </a:r>
            <a:endParaRPr lang="en-GB"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491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3980" y="2780928"/>
            <a:ext cx="3371519" cy="2187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32570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21633" y="1556792"/>
            <a:ext cx="7470576" cy="4154984"/>
          </a:xfrm>
          <a:prstGeom prst="rect">
            <a:avLst/>
          </a:prstGeom>
        </p:spPr>
        <p:txBody>
          <a:bodyPr wrap="square">
            <a:spAutoFit/>
          </a:bodyPr>
          <a:lstStyle/>
          <a:p>
            <a:r>
              <a:rPr lang="en-GB" sz="2400" b="1" u="sng" dirty="0" smtClean="0"/>
              <a:t>Task: </a:t>
            </a:r>
          </a:p>
          <a:p>
            <a:endParaRPr lang="en-GB" sz="2400" dirty="0" smtClean="0"/>
          </a:p>
          <a:p>
            <a:r>
              <a:rPr lang="en-GB" sz="2400" dirty="0" smtClean="0"/>
              <a:t>You </a:t>
            </a:r>
            <a:r>
              <a:rPr lang="en-GB" sz="2400" dirty="0"/>
              <a:t>will be given a business structure. </a:t>
            </a:r>
            <a:endParaRPr lang="en-GB" sz="2400" dirty="0" smtClean="0"/>
          </a:p>
          <a:p>
            <a:endParaRPr lang="en-GB" sz="2400" dirty="0"/>
          </a:p>
          <a:p>
            <a:r>
              <a:rPr lang="en-GB" sz="2400" dirty="0"/>
              <a:t>Your task is to explain yourself to the group.</a:t>
            </a:r>
          </a:p>
          <a:p>
            <a:endParaRPr lang="en-GB" sz="2400" dirty="0" smtClean="0"/>
          </a:p>
          <a:p>
            <a:endParaRPr lang="en-GB" sz="2400" dirty="0"/>
          </a:p>
          <a:p>
            <a:endParaRPr lang="en-GB" sz="2400" dirty="0" smtClean="0"/>
          </a:p>
          <a:p>
            <a:endParaRPr lang="en-GB" sz="2400" dirty="0"/>
          </a:p>
          <a:p>
            <a:endParaRPr lang="en-GB" sz="2400" dirty="0" smtClean="0"/>
          </a:p>
          <a:p>
            <a:r>
              <a:rPr lang="en-GB" sz="2400" b="1" dirty="0" smtClean="0"/>
              <a:t>Time: 10 </a:t>
            </a:r>
            <a:r>
              <a:rPr lang="en-GB" sz="2400" b="1" dirty="0"/>
              <a:t>mins </a:t>
            </a:r>
          </a:p>
        </p:txBody>
      </p:sp>
      <p:sp>
        <p:nvSpPr>
          <p:cNvPr id="3" name="Rectangle 2"/>
          <p:cNvSpPr/>
          <p:nvPr/>
        </p:nvSpPr>
        <p:spPr>
          <a:xfrm>
            <a:off x="1436987" y="404664"/>
            <a:ext cx="6318717" cy="923330"/>
          </a:xfrm>
          <a:prstGeom prst="rect">
            <a:avLst/>
          </a:prstGeom>
          <a:noFill/>
        </p:spPr>
        <p:txBody>
          <a:bodyPr wrap="none" lIns="91440" tIns="45720" rIns="91440" bIns="45720">
            <a:spAutoFit/>
          </a:bodyPr>
          <a:lstStyle/>
          <a:p>
            <a:pPr algn="ctr"/>
            <a:r>
              <a:rPr lang="en-GB"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Activity 3 – Role play </a:t>
            </a:r>
            <a:endParaRPr lang="en-GB"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501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6921" y="3861048"/>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02875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9632" y="1339015"/>
            <a:ext cx="6336704" cy="4524315"/>
          </a:xfrm>
          <a:prstGeom prst="rect">
            <a:avLst/>
          </a:prstGeom>
        </p:spPr>
        <p:txBody>
          <a:bodyPr wrap="square">
            <a:spAutoFit/>
          </a:bodyPr>
          <a:lstStyle/>
          <a:p>
            <a:r>
              <a:rPr lang="en-GB" sz="2400" b="1" u="sng" dirty="0" smtClean="0"/>
              <a:t>Task: </a:t>
            </a:r>
          </a:p>
          <a:p>
            <a:endParaRPr lang="en-GB" sz="2400" dirty="0" smtClean="0"/>
          </a:p>
          <a:p>
            <a:r>
              <a:rPr lang="en-GB" sz="2400" dirty="0" smtClean="0"/>
              <a:t>Write </a:t>
            </a:r>
            <a:r>
              <a:rPr lang="en-GB" sz="2400" dirty="0"/>
              <a:t>a description of </a:t>
            </a:r>
            <a:r>
              <a:rPr lang="en-GB" sz="2400" dirty="0" smtClean="0"/>
              <a:t>each structure </a:t>
            </a:r>
            <a:r>
              <a:rPr lang="en-GB" sz="2400" dirty="0"/>
              <a:t>with examples. </a:t>
            </a:r>
          </a:p>
          <a:p>
            <a:endParaRPr lang="en-GB" sz="2400" dirty="0" smtClean="0"/>
          </a:p>
          <a:p>
            <a:endParaRPr lang="en-GB" sz="2400" dirty="0" smtClean="0"/>
          </a:p>
          <a:p>
            <a:endParaRPr lang="en-GB" sz="2400" dirty="0"/>
          </a:p>
          <a:p>
            <a:endParaRPr lang="en-GB" sz="2400" dirty="0"/>
          </a:p>
          <a:p>
            <a:r>
              <a:rPr lang="en-GB" sz="2400" dirty="0" smtClean="0"/>
              <a:t>Group </a:t>
            </a:r>
            <a:r>
              <a:rPr lang="en-GB" sz="2400" dirty="0"/>
              <a:t>discussion. </a:t>
            </a:r>
            <a:endParaRPr lang="en-GB" sz="2400" dirty="0" smtClean="0"/>
          </a:p>
          <a:p>
            <a:endParaRPr lang="en-GB" sz="2400" dirty="0" smtClean="0"/>
          </a:p>
          <a:p>
            <a:endParaRPr lang="en-GB" sz="2400" dirty="0"/>
          </a:p>
          <a:p>
            <a:r>
              <a:rPr lang="en-GB" sz="2400" b="1" dirty="0" smtClean="0"/>
              <a:t>Time: 20 mins and 10 </a:t>
            </a:r>
            <a:r>
              <a:rPr lang="en-GB" sz="2400" b="1" dirty="0"/>
              <a:t>mins </a:t>
            </a:r>
          </a:p>
        </p:txBody>
      </p:sp>
      <p:sp>
        <p:nvSpPr>
          <p:cNvPr id="3" name="Rectangle 2"/>
          <p:cNvSpPr/>
          <p:nvPr/>
        </p:nvSpPr>
        <p:spPr>
          <a:xfrm>
            <a:off x="2699792" y="260648"/>
            <a:ext cx="3036409" cy="923330"/>
          </a:xfrm>
          <a:prstGeom prst="rect">
            <a:avLst/>
          </a:prstGeom>
          <a:noFill/>
        </p:spPr>
        <p:txBody>
          <a:bodyPr wrap="none" lIns="91440" tIns="45720" rIns="91440" bIns="45720">
            <a:spAutoFit/>
          </a:bodyPr>
          <a:lstStyle/>
          <a:p>
            <a:pPr algn="ctr"/>
            <a:r>
              <a:rPr lang="en-US"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Activity 4 </a:t>
            </a:r>
            <a:endParaRPr 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512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3140968"/>
            <a:ext cx="3150096" cy="2100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90818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7704" y="332656"/>
            <a:ext cx="4859151"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Homework task </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3" name="TextBox 2"/>
          <p:cNvSpPr txBox="1"/>
          <p:nvPr/>
        </p:nvSpPr>
        <p:spPr>
          <a:xfrm>
            <a:off x="1331640" y="1556792"/>
            <a:ext cx="6526338" cy="4832092"/>
          </a:xfrm>
          <a:prstGeom prst="rect">
            <a:avLst/>
          </a:prstGeom>
          <a:noFill/>
        </p:spPr>
        <p:txBody>
          <a:bodyPr wrap="none" rtlCol="0">
            <a:spAutoFit/>
          </a:bodyPr>
          <a:lstStyle/>
          <a:p>
            <a:r>
              <a:rPr lang="en-GB" sz="2800" b="1" u="sng" dirty="0" smtClean="0"/>
              <a:t>Task: </a:t>
            </a:r>
          </a:p>
          <a:p>
            <a:endParaRPr lang="en-GB" sz="2800" dirty="0"/>
          </a:p>
          <a:p>
            <a:r>
              <a:rPr lang="en-GB" sz="2800" b="1" dirty="0" smtClean="0"/>
              <a:t>Past paper questions </a:t>
            </a:r>
            <a:r>
              <a:rPr lang="en-GB" sz="2800" dirty="0" smtClean="0"/>
              <a:t>– Business structures </a:t>
            </a:r>
          </a:p>
          <a:p>
            <a:endParaRPr lang="en-GB" sz="2800" dirty="0"/>
          </a:p>
          <a:p>
            <a:endParaRPr lang="en-GB" sz="2800" dirty="0" smtClean="0"/>
          </a:p>
          <a:p>
            <a:endParaRPr lang="en-GB" sz="2800" dirty="0"/>
          </a:p>
          <a:p>
            <a:endParaRPr lang="en-GB" sz="2800" dirty="0" smtClean="0"/>
          </a:p>
          <a:p>
            <a:endParaRPr lang="en-GB" sz="2800" dirty="0" smtClean="0"/>
          </a:p>
          <a:p>
            <a:endParaRPr lang="en-GB" sz="2800" dirty="0"/>
          </a:p>
          <a:p>
            <a:endParaRPr lang="en-GB" sz="2800" dirty="0" smtClean="0">
              <a:solidFill>
                <a:srgbClr val="FF0000"/>
              </a:solidFill>
            </a:endParaRPr>
          </a:p>
          <a:p>
            <a:r>
              <a:rPr lang="en-GB" sz="2800" dirty="0" smtClean="0">
                <a:solidFill>
                  <a:srgbClr val="FF0000"/>
                </a:solidFill>
              </a:rPr>
              <a:t>Hand in work to be marked next week. </a:t>
            </a:r>
          </a:p>
        </p:txBody>
      </p:sp>
      <p:pic>
        <p:nvPicPr>
          <p:cNvPr id="4" name="Picture 3"/>
          <p:cNvPicPr>
            <a:picLocks noChangeAspect="1"/>
          </p:cNvPicPr>
          <p:nvPr/>
        </p:nvPicPr>
        <p:blipFill>
          <a:blip r:embed="rId2"/>
          <a:stretch>
            <a:fillRect/>
          </a:stretch>
        </p:blipFill>
        <p:spPr>
          <a:xfrm>
            <a:off x="1547664" y="3212976"/>
            <a:ext cx="5389587" cy="2016224"/>
          </a:xfrm>
          <a:prstGeom prst="rect">
            <a:avLst/>
          </a:prstGeom>
        </p:spPr>
      </p:pic>
    </p:spTree>
    <p:extLst>
      <p:ext uri="{BB962C8B-B14F-4D97-AF65-F5344CB8AC3E}">
        <p14:creationId xmlns:p14="http://schemas.microsoft.com/office/powerpoint/2010/main" val="18496427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1048283"/>
            <a:ext cx="8208912" cy="5447645"/>
          </a:xfrm>
          <a:prstGeom prst="rect">
            <a:avLst/>
          </a:prstGeom>
        </p:spPr>
        <p:txBody>
          <a:bodyPr wrap="square">
            <a:spAutoFit/>
          </a:bodyPr>
          <a:lstStyle/>
          <a:p>
            <a:pPr marL="342900" indent="-342900">
              <a:buFont typeface="Arial" pitchFamily="34" charset="0"/>
              <a:buChar char="•"/>
            </a:pPr>
            <a:r>
              <a:rPr lang="en-GB" sz="2400" dirty="0" smtClean="0">
                <a:solidFill>
                  <a:prstClr val="black"/>
                </a:solidFill>
              </a:rPr>
              <a:t>Introduce the aims and objectives for the session. </a:t>
            </a:r>
          </a:p>
          <a:p>
            <a:pPr marL="342900" indent="-342900">
              <a:buFont typeface="Arial" pitchFamily="34" charset="0"/>
              <a:buChar char="•"/>
            </a:pPr>
            <a:r>
              <a:rPr lang="en-GB" sz="2400" dirty="0" smtClean="0">
                <a:solidFill>
                  <a:prstClr val="black"/>
                </a:solidFill>
              </a:rPr>
              <a:t>In groups discuss the difference between the private and public sector. </a:t>
            </a:r>
          </a:p>
          <a:p>
            <a:pPr marL="342900" indent="-342900">
              <a:buFont typeface="Arial" pitchFamily="34" charset="0"/>
              <a:buChar char="•"/>
            </a:pPr>
            <a:r>
              <a:rPr lang="en-GB" sz="2400" dirty="0" smtClean="0">
                <a:solidFill>
                  <a:prstClr val="black"/>
                </a:solidFill>
              </a:rPr>
              <a:t>Explain the private and public sector and give examples. </a:t>
            </a:r>
          </a:p>
          <a:p>
            <a:pPr marL="342900" indent="-342900">
              <a:buFont typeface="Arial" pitchFamily="34" charset="0"/>
              <a:buChar char="•"/>
            </a:pPr>
            <a:r>
              <a:rPr lang="en-GB" sz="2400" dirty="0" smtClean="0">
                <a:solidFill>
                  <a:prstClr val="black"/>
                </a:solidFill>
              </a:rPr>
              <a:t>Discuss the private sector structures, sole trader, partnerships and limited companies. </a:t>
            </a:r>
          </a:p>
          <a:p>
            <a:pPr marL="342900" indent="-342900">
              <a:buFont typeface="Arial" pitchFamily="34" charset="0"/>
              <a:buChar char="•"/>
            </a:pPr>
            <a:r>
              <a:rPr lang="en-GB" sz="2400" dirty="0" smtClean="0">
                <a:solidFill>
                  <a:prstClr val="black"/>
                </a:solidFill>
              </a:rPr>
              <a:t>Give examples of charities, cooperatives and social enterprises. </a:t>
            </a:r>
          </a:p>
          <a:p>
            <a:pPr marL="342900" indent="-342900">
              <a:buFont typeface="Arial" pitchFamily="34" charset="0"/>
              <a:buChar char="•"/>
            </a:pPr>
            <a:r>
              <a:rPr lang="en-GB" sz="2400" dirty="0" smtClean="0">
                <a:solidFill>
                  <a:prstClr val="black"/>
                </a:solidFill>
              </a:rPr>
              <a:t>Evaluate the business structure advantages and disadvantages. </a:t>
            </a:r>
          </a:p>
          <a:p>
            <a:pPr marL="342900" indent="-342900">
              <a:buFont typeface="Arial" pitchFamily="34" charset="0"/>
              <a:buChar char="•"/>
            </a:pPr>
            <a:r>
              <a:rPr lang="en-GB" sz="2400" dirty="0" smtClean="0">
                <a:solidFill>
                  <a:prstClr val="black"/>
                </a:solidFill>
              </a:rPr>
              <a:t>Show YouTube videos on the public and private sectors and also sole trader examples. </a:t>
            </a:r>
          </a:p>
          <a:p>
            <a:pPr marL="342900" indent="-342900">
              <a:buFont typeface="Arial" pitchFamily="34" charset="0"/>
              <a:buChar char="•"/>
            </a:pPr>
            <a:r>
              <a:rPr lang="en-GB" sz="2400" dirty="0" smtClean="0">
                <a:solidFill>
                  <a:prstClr val="black"/>
                </a:solidFill>
              </a:rPr>
              <a:t>Complete a group </a:t>
            </a:r>
            <a:r>
              <a:rPr lang="en-GB" sz="2400" dirty="0" err="1" smtClean="0">
                <a:solidFill>
                  <a:prstClr val="black"/>
                </a:solidFill>
              </a:rPr>
              <a:t>Kahoot</a:t>
            </a:r>
            <a:r>
              <a:rPr lang="en-GB" sz="2400" dirty="0" smtClean="0">
                <a:solidFill>
                  <a:prstClr val="black"/>
                </a:solidFill>
              </a:rPr>
              <a:t> quiz on the business structures. </a:t>
            </a:r>
          </a:p>
          <a:p>
            <a:endParaRPr lang="en-GB" dirty="0" smtClean="0">
              <a:solidFill>
                <a:prstClr val="black"/>
              </a:solidFill>
            </a:endParaRPr>
          </a:p>
          <a:p>
            <a:endParaRPr lang="en-GB" dirty="0">
              <a:solidFill>
                <a:prstClr val="black"/>
              </a:solidFill>
            </a:endParaRPr>
          </a:p>
        </p:txBody>
      </p:sp>
      <p:sp>
        <p:nvSpPr>
          <p:cNvPr id="6" name="Rectangle 5"/>
          <p:cNvSpPr/>
          <p:nvPr/>
        </p:nvSpPr>
        <p:spPr>
          <a:xfrm>
            <a:off x="1259632" y="116632"/>
            <a:ext cx="6082114" cy="923330"/>
          </a:xfrm>
          <a:prstGeom prst="rect">
            <a:avLst/>
          </a:prstGeom>
          <a:noFill/>
        </p:spPr>
        <p:txBody>
          <a:bodyPr wrap="none" lIns="91440" tIns="45720" rIns="91440" bIns="45720">
            <a:spAutoFit/>
          </a:bodyPr>
          <a:lstStyle/>
          <a:p>
            <a:pPr algn="ctr"/>
            <a:r>
              <a:rPr lang="en-US" sz="5400" b="1" dirty="0" smtClean="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Aims and objectives </a:t>
            </a:r>
            <a:endParaRPr lang="en-US" sz="5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2154" y="3630758"/>
            <a:ext cx="1316803" cy="854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38949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93799" y="1412776"/>
            <a:ext cx="6858000" cy="3416320"/>
          </a:xfrm>
          <a:prstGeom prst="rect">
            <a:avLst/>
          </a:prstGeom>
        </p:spPr>
        <p:txBody>
          <a:bodyPr wrap="square">
            <a:spAutoFit/>
          </a:bodyPr>
          <a:lstStyle/>
          <a:p>
            <a:pPr marL="342900" indent="-342900">
              <a:buFont typeface="Arial" pitchFamily="34" charset="0"/>
              <a:buChar char="•"/>
            </a:pPr>
            <a:r>
              <a:rPr lang="en-GB" sz="2400" dirty="0" smtClean="0">
                <a:solidFill>
                  <a:prstClr val="black"/>
                </a:solidFill>
              </a:rPr>
              <a:t>Arrange the business structure example and definition cards in groups. </a:t>
            </a:r>
          </a:p>
          <a:p>
            <a:pPr marL="342900" indent="-342900">
              <a:buFont typeface="Arial" pitchFamily="34" charset="0"/>
              <a:buChar char="•"/>
            </a:pPr>
            <a:r>
              <a:rPr lang="en-GB" sz="2400" dirty="0" smtClean="0">
                <a:solidFill>
                  <a:prstClr val="black"/>
                </a:solidFill>
              </a:rPr>
              <a:t>Role play a business structure whilst the class decides which structure you are.</a:t>
            </a:r>
          </a:p>
          <a:p>
            <a:pPr marL="342900" indent="-342900">
              <a:buFont typeface="Arial" pitchFamily="34" charset="0"/>
              <a:buChar char="•"/>
            </a:pPr>
            <a:endParaRPr lang="en-GB" sz="2400" dirty="0">
              <a:solidFill>
                <a:prstClr val="black"/>
              </a:solidFill>
            </a:endParaRPr>
          </a:p>
          <a:p>
            <a:pPr marL="342900" indent="-342900">
              <a:buFont typeface="Arial" pitchFamily="34" charset="0"/>
              <a:buChar char="•"/>
            </a:pPr>
            <a:r>
              <a:rPr lang="en-GB" sz="2400" dirty="0" smtClean="0">
                <a:solidFill>
                  <a:prstClr val="black"/>
                </a:solidFill>
              </a:rPr>
              <a:t>Evaluate the business structures by writing a description of each and give examples. </a:t>
            </a:r>
          </a:p>
          <a:p>
            <a:pPr marL="342900" indent="-342900">
              <a:buFont typeface="Arial" pitchFamily="34" charset="0"/>
              <a:buChar char="•"/>
            </a:pPr>
            <a:r>
              <a:rPr lang="en-GB" sz="2400" dirty="0" smtClean="0">
                <a:solidFill>
                  <a:prstClr val="black"/>
                </a:solidFill>
              </a:rPr>
              <a:t>Explain your evaluations to the class. </a:t>
            </a:r>
          </a:p>
          <a:p>
            <a:pPr marL="342900" indent="-342900">
              <a:buFont typeface="Arial" pitchFamily="34" charset="0"/>
              <a:buChar char="•"/>
            </a:pPr>
            <a:r>
              <a:rPr lang="en-GB" sz="2400" dirty="0" smtClean="0">
                <a:solidFill>
                  <a:prstClr val="black"/>
                </a:solidFill>
              </a:rPr>
              <a:t>Recap the aims and objectives for the session</a:t>
            </a:r>
            <a:r>
              <a:rPr lang="en-GB" dirty="0" smtClean="0">
                <a:solidFill>
                  <a:prstClr val="black"/>
                </a:solidFill>
              </a:rPr>
              <a:t>.</a:t>
            </a:r>
            <a:endParaRPr lang="en-GB" dirty="0">
              <a:solidFill>
                <a:prstClr val="black"/>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3799" y="188640"/>
            <a:ext cx="6754813" cy="151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4927577"/>
            <a:ext cx="2141984" cy="1427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4" y="4941168"/>
            <a:ext cx="3629025" cy="125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8131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82282" y="1844824"/>
            <a:ext cx="6696744" cy="1938992"/>
          </a:xfrm>
          <a:prstGeom prst="rect">
            <a:avLst/>
          </a:prstGeom>
        </p:spPr>
        <p:txBody>
          <a:bodyPr wrap="square">
            <a:spAutoFit/>
          </a:bodyPr>
          <a:lstStyle/>
          <a:p>
            <a:r>
              <a:rPr lang="en-GB" sz="2400" b="1" dirty="0" smtClean="0"/>
              <a:t>Public goods (and services) have two features:</a:t>
            </a:r>
          </a:p>
          <a:p>
            <a:endParaRPr lang="en-GB" sz="2400" dirty="0" smtClean="0"/>
          </a:p>
          <a:p>
            <a:r>
              <a:rPr lang="en-GB" sz="2400" dirty="0" smtClean="0"/>
              <a:t>• non-excludability;</a:t>
            </a:r>
          </a:p>
          <a:p>
            <a:endParaRPr lang="en-GB" sz="2400" dirty="0" smtClean="0"/>
          </a:p>
          <a:p>
            <a:r>
              <a:rPr lang="en-GB" sz="2400" dirty="0" smtClean="0"/>
              <a:t>• non-rivalry.</a:t>
            </a:r>
          </a:p>
        </p:txBody>
      </p:sp>
      <p:sp>
        <p:nvSpPr>
          <p:cNvPr id="5" name="Rectangle 4"/>
          <p:cNvSpPr/>
          <p:nvPr/>
        </p:nvSpPr>
        <p:spPr>
          <a:xfrm>
            <a:off x="1282282" y="476672"/>
            <a:ext cx="5877892" cy="923330"/>
          </a:xfrm>
          <a:prstGeom prst="rect">
            <a:avLst/>
          </a:prstGeom>
          <a:noFill/>
        </p:spPr>
        <p:txBody>
          <a:bodyPr wrap="none" lIns="91440" tIns="45720" rIns="91440" bIns="45720">
            <a:spAutoFit/>
          </a:bodyPr>
          <a:lstStyle/>
          <a:p>
            <a:pPr algn="ctr"/>
            <a:r>
              <a:rPr lang="en-US"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Public sector goods </a:t>
            </a:r>
            <a:endParaRPr 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3501008"/>
            <a:ext cx="4590156" cy="2627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9414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5576" y="908720"/>
            <a:ext cx="7686600" cy="5262979"/>
          </a:xfrm>
          <a:prstGeom prst="rect">
            <a:avLst/>
          </a:prstGeom>
        </p:spPr>
        <p:txBody>
          <a:bodyPr wrap="square">
            <a:spAutoFit/>
          </a:bodyPr>
          <a:lstStyle/>
          <a:p>
            <a:endParaRPr lang="en-GB" sz="2400" dirty="0"/>
          </a:p>
          <a:p>
            <a:r>
              <a:rPr lang="en-GB" sz="2400" dirty="0" smtClean="0"/>
              <a:t>This means that </a:t>
            </a:r>
            <a:r>
              <a:rPr lang="en-GB" sz="2400" b="1" dirty="0" smtClean="0"/>
              <a:t>individuals cannot be prevented from enjoying the benefits</a:t>
            </a:r>
            <a:r>
              <a:rPr lang="en-GB" sz="2400" dirty="0" smtClean="0"/>
              <a:t> of the provision of public goods or services. </a:t>
            </a:r>
          </a:p>
          <a:p>
            <a:endParaRPr lang="en-GB" sz="2400" dirty="0"/>
          </a:p>
          <a:p>
            <a:r>
              <a:rPr lang="en-GB" sz="2400" dirty="0" smtClean="0"/>
              <a:t>We all gain from having </a:t>
            </a:r>
            <a:r>
              <a:rPr lang="en-GB" sz="2400" b="1" dirty="0" smtClean="0"/>
              <a:t>violent criminals kept behind bars</a:t>
            </a:r>
            <a:r>
              <a:rPr lang="en-GB" sz="2400" dirty="0" smtClean="0"/>
              <a:t>, as the threat to our family’s well-being is reduced. No individual is excluded from this benefit. </a:t>
            </a:r>
          </a:p>
          <a:p>
            <a:endParaRPr lang="en-GB" sz="2400" dirty="0"/>
          </a:p>
          <a:p>
            <a:r>
              <a:rPr lang="en-GB" sz="2400" dirty="0" smtClean="0"/>
              <a:t>The same </a:t>
            </a:r>
            <a:r>
              <a:rPr lang="en-GB" sz="2400" b="1" dirty="0" smtClean="0"/>
              <a:t>non-excludability would </a:t>
            </a:r>
          </a:p>
          <a:p>
            <a:r>
              <a:rPr lang="en-GB" sz="2400" b="1" dirty="0" smtClean="0"/>
              <a:t>apply to having public goods such </a:t>
            </a:r>
          </a:p>
          <a:p>
            <a:r>
              <a:rPr lang="en-GB" sz="2400" b="1" dirty="0" smtClean="0"/>
              <a:t>as street lighting </a:t>
            </a:r>
            <a:r>
              <a:rPr lang="en-GB" sz="2400" dirty="0" smtClean="0"/>
              <a:t>– if street lights </a:t>
            </a:r>
          </a:p>
          <a:p>
            <a:r>
              <a:rPr lang="en-GB" sz="2400" dirty="0" smtClean="0"/>
              <a:t>are provided by a local authority </a:t>
            </a:r>
          </a:p>
          <a:p>
            <a:r>
              <a:rPr lang="en-GB" sz="2400" dirty="0" smtClean="0"/>
              <a:t>all will benefit. </a:t>
            </a:r>
            <a:endParaRPr lang="en-GB" sz="2400" dirty="0"/>
          </a:p>
        </p:txBody>
      </p:sp>
      <p:sp>
        <p:nvSpPr>
          <p:cNvPr id="5" name="Rectangle 4"/>
          <p:cNvSpPr/>
          <p:nvPr/>
        </p:nvSpPr>
        <p:spPr>
          <a:xfrm>
            <a:off x="1979712" y="260648"/>
            <a:ext cx="4772974" cy="923330"/>
          </a:xfrm>
          <a:prstGeom prst="rect">
            <a:avLst/>
          </a:prstGeom>
          <a:noFill/>
        </p:spPr>
        <p:txBody>
          <a:bodyPr wrap="none" lIns="91440" tIns="45720" rIns="91440" bIns="45720">
            <a:spAutoFit/>
          </a:bodyPr>
          <a:lstStyle/>
          <a:p>
            <a:pPr algn="ctr"/>
            <a:r>
              <a:rPr lang="en-US"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Non excludable </a:t>
            </a:r>
            <a:endParaRPr 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4221088"/>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2075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7584" y="1183978"/>
            <a:ext cx="7200800" cy="5324535"/>
          </a:xfrm>
          <a:prstGeom prst="rect">
            <a:avLst/>
          </a:prstGeom>
        </p:spPr>
        <p:txBody>
          <a:bodyPr wrap="square">
            <a:spAutoFit/>
          </a:bodyPr>
          <a:lstStyle/>
          <a:p>
            <a:r>
              <a:rPr lang="en-GB" sz="2400" dirty="0"/>
              <a:t>T</a:t>
            </a:r>
            <a:r>
              <a:rPr lang="en-GB" sz="2400" dirty="0" smtClean="0"/>
              <a:t>his means that </a:t>
            </a:r>
            <a:r>
              <a:rPr lang="en-GB" sz="2400" b="1" dirty="0" smtClean="0"/>
              <a:t>one person gaining </a:t>
            </a:r>
            <a:r>
              <a:rPr lang="en-GB" sz="2400" dirty="0" smtClean="0"/>
              <a:t>from consumption of a good or service </a:t>
            </a:r>
            <a:r>
              <a:rPr lang="en-GB" sz="2400" b="1" dirty="0" smtClean="0"/>
              <a:t>does not prevent others </a:t>
            </a:r>
            <a:r>
              <a:rPr lang="en-GB" sz="2400" dirty="0" smtClean="0"/>
              <a:t>from also gaining from the good or service. </a:t>
            </a:r>
          </a:p>
          <a:p>
            <a:endParaRPr lang="en-GB" sz="2400" dirty="0"/>
          </a:p>
          <a:p>
            <a:r>
              <a:rPr lang="en-GB" sz="2400" dirty="0" smtClean="0"/>
              <a:t>If an individual eats an ice cream for example, then less ice cream is available for others to consume. Rivalry exists here. </a:t>
            </a:r>
          </a:p>
          <a:p>
            <a:endParaRPr lang="en-GB" sz="2400" dirty="0"/>
          </a:p>
          <a:p>
            <a:r>
              <a:rPr lang="en-GB" sz="2400" dirty="0" smtClean="0"/>
              <a:t>However, if </a:t>
            </a:r>
            <a:r>
              <a:rPr lang="en-GB" sz="2400" b="1" dirty="0" smtClean="0"/>
              <a:t>an individual benefits </a:t>
            </a:r>
          </a:p>
          <a:p>
            <a:r>
              <a:rPr lang="en-GB" sz="2400" b="1" dirty="0" smtClean="0"/>
              <a:t>from gaining justice in the Law </a:t>
            </a:r>
          </a:p>
          <a:p>
            <a:r>
              <a:rPr lang="en-GB" sz="2400" b="1" dirty="0" smtClean="0"/>
              <a:t>Courts</a:t>
            </a:r>
            <a:r>
              <a:rPr lang="en-GB" sz="2400" dirty="0" smtClean="0"/>
              <a:t>, this </a:t>
            </a:r>
            <a:r>
              <a:rPr lang="en-GB" sz="2400" b="1" dirty="0" smtClean="0"/>
              <a:t>does not prevent any </a:t>
            </a:r>
          </a:p>
          <a:p>
            <a:r>
              <a:rPr lang="en-GB" sz="2400" b="1" dirty="0" smtClean="0"/>
              <a:t>other individual from also being </a:t>
            </a:r>
          </a:p>
          <a:p>
            <a:r>
              <a:rPr lang="en-GB" sz="2400" b="1" dirty="0" smtClean="0"/>
              <a:t>able to benefit</a:t>
            </a:r>
            <a:r>
              <a:rPr lang="en-GB" sz="2400" dirty="0" smtClean="0"/>
              <a:t> from such a public </a:t>
            </a:r>
          </a:p>
          <a:p>
            <a:r>
              <a:rPr lang="en-GB" sz="2400" dirty="0" smtClean="0"/>
              <a:t>service. They are </a:t>
            </a:r>
            <a:r>
              <a:rPr lang="en-GB" sz="2800" b="1" dirty="0" smtClean="0">
                <a:solidFill>
                  <a:srgbClr val="FF0000"/>
                </a:solidFill>
              </a:rPr>
              <a:t>not rivals </a:t>
            </a:r>
            <a:r>
              <a:rPr lang="en-GB" sz="2400" dirty="0" smtClean="0"/>
              <a:t>for this service.</a:t>
            </a:r>
            <a:endParaRPr lang="en-GB" sz="2400" dirty="0"/>
          </a:p>
        </p:txBody>
      </p:sp>
      <p:sp>
        <p:nvSpPr>
          <p:cNvPr id="5" name="Rectangle 4"/>
          <p:cNvSpPr/>
          <p:nvPr/>
        </p:nvSpPr>
        <p:spPr>
          <a:xfrm>
            <a:off x="2555776" y="260648"/>
            <a:ext cx="3520003" cy="923330"/>
          </a:xfrm>
          <a:prstGeom prst="rect">
            <a:avLst/>
          </a:prstGeom>
          <a:noFill/>
        </p:spPr>
        <p:txBody>
          <a:bodyPr wrap="none" lIns="91440" tIns="45720" rIns="91440" bIns="45720">
            <a:spAutoFit/>
          </a:bodyPr>
          <a:lstStyle/>
          <a:p>
            <a:pPr algn="ctr"/>
            <a:r>
              <a:rPr lang="en-GB"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Non rivalry </a:t>
            </a:r>
            <a:endParaRPr lang="en-GB"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3815467"/>
            <a:ext cx="2165229" cy="1621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705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43608" y="1412776"/>
            <a:ext cx="7416824" cy="4524315"/>
          </a:xfrm>
          <a:prstGeom prst="rect">
            <a:avLst/>
          </a:prstGeom>
        </p:spPr>
        <p:txBody>
          <a:bodyPr wrap="square">
            <a:spAutoFit/>
          </a:bodyPr>
          <a:lstStyle/>
          <a:p>
            <a:r>
              <a:rPr lang="en-GB" sz="2400" b="1" dirty="0" smtClean="0"/>
              <a:t>Not all goods </a:t>
            </a:r>
            <a:r>
              <a:rPr lang="en-GB" sz="2400" dirty="0" smtClean="0"/>
              <a:t>provided by the public sector </a:t>
            </a:r>
            <a:r>
              <a:rPr lang="en-GB" sz="2400" b="1" dirty="0" smtClean="0"/>
              <a:t>are public goods. </a:t>
            </a:r>
          </a:p>
          <a:p>
            <a:endParaRPr lang="en-GB" sz="2400" dirty="0" smtClean="0"/>
          </a:p>
          <a:p>
            <a:endParaRPr lang="en-GB" sz="2400" dirty="0"/>
          </a:p>
          <a:p>
            <a:endParaRPr lang="en-GB" sz="2400" dirty="0" smtClean="0"/>
          </a:p>
          <a:p>
            <a:endParaRPr lang="en-GB" sz="2400" dirty="0" smtClean="0"/>
          </a:p>
          <a:p>
            <a:endParaRPr lang="en-GB" sz="2400" dirty="0"/>
          </a:p>
          <a:p>
            <a:r>
              <a:rPr lang="en-GB" sz="2400" dirty="0" smtClean="0"/>
              <a:t>There is another group of goods and services that is supplied by both the private and public sectors, but if left to just the private sector the quantity supplied of these goods and services is likely to be much less than the level of provision which is most efficient for the economy.</a:t>
            </a:r>
            <a:endParaRPr lang="en-GB" sz="2400" dirty="0"/>
          </a:p>
        </p:txBody>
      </p:sp>
      <p:sp>
        <p:nvSpPr>
          <p:cNvPr id="5" name="Rectangle 4"/>
          <p:cNvSpPr/>
          <p:nvPr/>
        </p:nvSpPr>
        <p:spPr>
          <a:xfrm>
            <a:off x="1426298" y="332656"/>
            <a:ext cx="5877892" cy="923330"/>
          </a:xfrm>
          <a:prstGeom prst="rect">
            <a:avLst/>
          </a:prstGeom>
          <a:noFill/>
        </p:spPr>
        <p:txBody>
          <a:bodyPr wrap="none" lIns="91440" tIns="45720" rIns="91440" bIns="45720">
            <a:spAutoFit/>
          </a:bodyPr>
          <a:lstStyle/>
          <a:p>
            <a:pPr algn="ctr"/>
            <a:r>
              <a:rPr lang="en-US"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Public sector goods </a:t>
            </a:r>
            <a:endParaRPr 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2061346"/>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2195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342</TotalTime>
  <Words>3157</Words>
  <Application>Microsoft Office PowerPoint</Application>
  <PresentationFormat>On-screen Show (4:3)</PresentationFormat>
  <Paragraphs>458</Paragraphs>
  <Slides>58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58</vt:i4>
      </vt:variant>
    </vt:vector>
  </HeadingPairs>
  <TitlesOfParts>
    <vt:vector size="61"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Tregoning, Daniel</cp:lastModifiedBy>
  <cp:revision>15</cp:revision>
  <dcterms:created xsi:type="dcterms:W3CDTF">2016-09-12T09:08:21Z</dcterms:created>
  <dcterms:modified xsi:type="dcterms:W3CDTF">2018-06-11T09:28:15Z</dcterms:modified>
</cp:coreProperties>
</file>