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77" r:id="rId5"/>
    <p:sldId id="259" r:id="rId6"/>
    <p:sldId id="260" r:id="rId7"/>
    <p:sldId id="261" r:id="rId8"/>
    <p:sldId id="262" r:id="rId9"/>
    <p:sldId id="263" r:id="rId10"/>
    <p:sldId id="264" r:id="rId11"/>
    <p:sldId id="278" r:id="rId12"/>
    <p:sldId id="281" r:id="rId13"/>
    <p:sldId id="265" r:id="rId14"/>
    <p:sldId id="266" r:id="rId15"/>
    <p:sldId id="267" r:id="rId16"/>
    <p:sldId id="268" r:id="rId17"/>
    <p:sldId id="279" r:id="rId18"/>
    <p:sldId id="269" r:id="rId19"/>
    <p:sldId id="270" r:id="rId20"/>
    <p:sldId id="271" r:id="rId21"/>
    <p:sldId id="280" r:id="rId22"/>
    <p:sldId id="284" r:id="rId23"/>
    <p:sldId id="274" r:id="rId24"/>
    <p:sldId id="285"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4" autoAdjust="0"/>
    <p:restoredTop sz="94660"/>
  </p:normalViewPr>
  <p:slideViewPr>
    <p:cSldViewPr snapToGrid="0">
      <p:cViewPr varScale="1">
        <p:scale>
          <a:sx n="67" d="100"/>
          <a:sy n="67" d="100"/>
        </p:scale>
        <p:origin x="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25E65-E457-46BD-B000-59640E3EBD60}" type="datetimeFigureOut">
              <a:rPr lang="en-GB" smtClean="0"/>
              <a:t>19/09/2016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F70CA-8428-4856-A755-BE952907951E}" type="slidenum">
              <a:rPr lang="en-GB" smtClean="0"/>
              <a:t>‹#›</a:t>
            </a:fld>
            <a:endParaRPr lang="en-GB"/>
          </a:p>
        </p:txBody>
      </p:sp>
    </p:spTree>
    <p:extLst>
      <p:ext uri="{BB962C8B-B14F-4D97-AF65-F5344CB8AC3E}">
        <p14:creationId xmlns:p14="http://schemas.microsoft.com/office/powerpoint/2010/main" val="41999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E14627C-A1F7-4D75-B611-80B34F6780AF}"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778643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14627C-A1F7-4D75-B611-80B34F6780AF}"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3578799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14627C-A1F7-4D75-B611-80B34F6780AF}"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301918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E14627C-A1F7-4D75-B611-80B34F6780AF}"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68932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14627C-A1F7-4D75-B611-80B34F6780AF}" type="datetimeFigureOut">
              <a:rPr lang="en-GB" smtClean="0"/>
              <a:t>19/09/2016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65725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E14627C-A1F7-4D75-B611-80B34F6780AF}"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77237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E14627C-A1F7-4D75-B611-80B34F6780AF}" type="datetimeFigureOut">
              <a:rPr lang="en-GB" smtClean="0"/>
              <a:t>19/09/2016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168389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E14627C-A1F7-4D75-B611-80B34F6780AF}" type="datetimeFigureOut">
              <a:rPr lang="en-GB" smtClean="0"/>
              <a:t>19/09/2016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1172105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4627C-A1F7-4D75-B611-80B34F6780AF}" type="datetimeFigureOut">
              <a:rPr lang="en-GB" smtClean="0"/>
              <a:t>19/09/2016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8722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4627C-A1F7-4D75-B611-80B34F6780AF}"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24926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14627C-A1F7-4D75-B611-80B34F6780AF}" type="datetimeFigureOut">
              <a:rPr lang="en-GB" smtClean="0"/>
              <a:t>19/09/2016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41E25E-F53B-495C-BB38-CF7B5EF50A96}" type="slidenum">
              <a:rPr lang="en-GB" smtClean="0"/>
              <a:t>‹#›</a:t>
            </a:fld>
            <a:endParaRPr lang="en-GB"/>
          </a:p>
        </p:txBody>
      </p:sp>
    </p:spTree>
    <p:extLst>
      <p:ext uri="{BB962C8B-B14F-4D97-AF65-F5344CB8AC3E}">
        <p14:creationId xmlns:p14="http://schemas.microsoft.com/office/powerpoint/2010/main" val="2851457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4627C-A1F7-4D75-B611-80B34F6780AF}" type="datetimeFigureOut">
              <a:rPr lang="en-GB" smtClean="0"/>
              <a:t>19/09/2016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1E25E-F53B-495C-BB38-CF7B5EF50A96}" type="slidenum">
              <a:rPr lang="en-GB" smtClean="0"/>
              <a:t>‹#›</a:t>
            </a:fld>
            <a:endParaRPr lang="en-GB"/>
          </a:p>
        </p:txBody>
      </p:sp>
    </p:spTree>
    <p:extLst>
      <p:ext uri="{BB962C8B-B14F-4D97-AF65-F5344CB8AC3E}">
        <p14:creationId xmlns:p14="http://schemas.microsoft.com/office/powerpoint/2010/main" val="29994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085"/>
            <a:ext cx="11980457"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Aims and objectives - Stakeholders </a:t>
            </a:r>
          </a:p>
        </p:txBody>
      </p:sp>
      <p:sp>
        <p:nvSpPr>
          <p:cNvPr id="2" name="Rectangle 1"/>
          <p:cNvSpPr/>
          <p:nvPr/>
        </p:nvSpPr>
        <p:spPr>
          <a:xfrm>
            <a:off x="1354238" y="1499912"/>
            <a:ext cx="8599990" cy="4832092"/>
          </a:xfrm>
          <a:prstGeom prst="rect">
            <a:avLst/>
          </a:prstGeom>
        </p:spPr>
        <p:txBody>
          <a:bodyPr wrap="square">
            <a:spAutoFit/>
          </a:bodyPr>
          <a:lstStyle/>
          <a:p>
            <a:pPr marL="457200" indent="-457200">
              <a:buFont typeface="Arial" panose="020B0604020202020204" pitchFamily="34" charset="0"/>
              <a:buChar char="•"/>
            </a:pPr>
            <a:r>
              <a:rPr lang="en-GB" sz="2800" dirty="0"/>
              <a:t>Introduce the aims and objectives for the session. </a:t>
            </a:r>
          </a:p>
          <a:p>
            <a:pPr marL="457200" indent="-457200">
              <a:buFont typeface="Arial" panose="020B0604020202020204" pitchFamily="34" charset="0"/>
              <a:buChar char="•"/>
            </a:pPr>
            <a:r>
              <a:rPr lang="en-GB" sz="2800" dirty="0"/>
              <a:t>Using your show me boards, define stakeholders.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Explain the various stakeholders and give examples.</a:t>
            </a:r>
          </a:p>
          <a:p>
            <a:pPr marL="457200" indent="-457200">
              <a:buFont typeface="Arial" panose="020B0604020202020204" pitchFamily="34" charset="0"/>
              <a:buChar char="•"/>
            </a:pPr>
            <a:r>
              <a:rPr lang="en-GB" sz="2800" dirty="0"/>
              <a:t>Show a YouTube video on employee strikes. </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r>
              <a:rPr lang="en-GB" sz="2800" dirty="0"/>
              <a:t>Complete a stakeholder</a:t>
            </a:r>
          </a:p>
          <a:p>
            <a:r>
              <a:rPr lang="en-GB" sz="2800" dirty="0"/>
              <a:t>      </a:t>
            </a:r>
            <a:r>
              <a:rPr lang="en-GB" sz="2800" dirty="0" err="1"/>
              <a:t>Kahoot</a:t>
            </a:r>
            <a:r>
              <a:rPr lang="en-GB" sz="2800" dirty="0"/>
              <a:t> quiz in groups. </a:t>
            </a:r>
          </a:p>
          <a:p>
            <a:endParaRPr lang="en-GB" sz="2800" dirty="0"/>
          </a:p>
          <a:p>
            <a:pPr marL="457200" indent="-457200">
              <a:buFont typeface="Arial" panose="020B0604020202020204" pitchFamily="34" charset="0"/>
              <a:buChar char="•"/>
            </a:pPr>
            <a:r>
              <a:rPr lang="en-GB" sz="2800" dirty="0"/>
              <a:t>Recap the aims and </a:t>
            </a:r>
          </a:p>
          <a:p>
            <a:r>
              <a:rPr lang="en-GB" sz="2800" dirty="0"/>
              <a:t>     objectives for the session. </a:t>
            </a:r>
          </a:p>
        </p:txBody>
      </p:sp>
      <p:pic>
        <p:nvPicPr>
          <p:cNvPr id="3" name="Picture 2"/>
          <p:cNvPicPr>
            <a:picLocks noChangeAspect="1"/>
          </p:cNvPicPr>
          <p:nvPr/>
        </p:nvPicPr>
        <p:blipFill>
          <a:blip r:embed="rId2"/>
          <a:stretch>
            <a:fillRect/>
          </a:stretch>
        </p:blipFill>
        <p:spPr>
          <a:xfrm>
            <a:off x="6757988" y="3866584"/>
            <a:ext cx="4109034" cy="2465420"/>
          </a:xfrm>
          <a:prstGeom prst="rect">
            <a:avLst/>
          </a:prstGeom>
        </p:spPr>
      </p:pic>
    </p:spTree>
    <p:extLst>
      <p:ext uri="{BB962C8B-B14F-4D97-AF65-F5344CB8AC3E}">
        <p14:creationId xmlns:p14="http://schemas.microsoft.com/office/powerpoint/2010/main" val="92663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681" y="1026711"/>
            <a:ext cx="8958805" cy="5262979"/>
          </a:xfrm>
          <a:prstGeom prst="rect">
            <a:avLst/>
          </a:prstGeom>
        </p:spPr>
        <p:txBody>
          <a:bodyPr wrap="square">
            <a:spAutoFit/>
          </a:bodyPr>
          <a:lstStyle/>
          <a:p>
            <a:endParaRPr lang="en-GB" sz="2800" dirty="0"/>
          </a:p>
          <a:p>
            <a:r>
              <a:rPr lang="en-GB" sz="2800" dirty="0"/>
              <a:t>In the past this conflict would have often led to industrial action. However, over the last two decades it seems that the labour force has become more aware of the realities of modern employment, and are therefore less likely to take part in strikes. </a:t>
            </a:r>
          </a:p>
          <a:p>
            <a:endParaRPr lang="en-GB" sz="2800" dirty="0"/>
          </a:p>
          <a:p>
            <a:endParaRPr lang="en-GB" sz="2800" dirty="0"/>
          </a:p>
          <a:p>
            <a:endParaRPr lang="en-GB" sz="2800" dirty="0"/>
          </a:p>
          <a:p>
            <a:endParaRPr lang="en-GB" sz="2800" dirty="0"/>
          </a:p>
          <a:p>
            <a:r>
              <a:rPr lang="en-GB" sz="2800" dirty="0"/>
              <a:t>The labour force is more willing to accept job restructuring, and redundancy and to move jobs, relocate and retrain. </a:t>
            </a:r>
          </a:p>
        </p:txBody>
      </p:sp>
      <p:sp>
        <p:nvSpPr>
          <p:cNvPr id="3" name="Rectangle 2"/>
          <p:cNvSpPr/>
          <p:nvPr/>
        </p:nvSpPr>
        <p:spPr>
          <a:xfrm>
            <a:off x="2371391" y="293583"/>
            <a:ext cx="724858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Workers and employees </a:t>
            </a:r>
          </a:p>
        </p:txBody>
      </p:sp>
      <p:pic>
        <p:nvPicPr>
          <p:cNvPr id="4" name="Picture 3"/>
          <p:cNvPicPr>
            <a:picLocks noChangeAspect="1"/>
          </p:cNvPicPr>
          <p:nvPr/>
        </p:nvPicPr>
        <p:blipFill>
          <a:blip r:embed="rId2"/>
          <a:stretch>
            <a:fillRect/>
          </a:stretch>
        </p:blipFill>
        <p:spPr>
          <a:xfrm>
            <a:off x="4300538" y="3400424"/>
            <a:ext cx="4133849" cy="1743075"/>
          </a:xfrm>
          <a:prstGeom prst="rect">
            <a:avLst/>
          </a:prstGeom>
        </p:spPr>
      </p:pic>
    </p:spTree>
    <p:extLst>
      <p:ext uri="{BB962C8B-B14F-4D97-AF65-F5344CB8AC3E}">
        <p14:creationId xmlns:p14="http://schemas.microsoft.com/office/powerpoint/2010/main" val="319681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87" y="1577866"/>
            <a:ext cx="9144000" cy="3108543"/>
          </a:xfrm>
          <a:prstGeom prst="rect">
            <a:avLst/>
          </a:prstGeom>
        </p:spPr>
        <p:txBody>
          <a:bodyPr wrap="square">
            <a:spAutoFit/>
          </a:bodyPr>
          <a:lstStyle/>
          <a:p>
            <a:r>
              <a:rPr lang="en-GB" sz="2800" dirty="0"/>
              <a:t>However, industrial action does still take place and those employees who are members of strong trade unions are able to influence their pay and conditions to a greater extent than non-unionised workers.</a:t>
            </a:r>
          </a:p>
          <a:p>
            <a:endParaRPr lang="en-GB" sz="2800" dirty="0"/>
          </a:p>
          <a:p>
            <a:endParaRPr lang="en-GB" sz="2800" dirty="0"/>
          </a:p>
          <a:p>
            <a:endParaRPr lang="en-GB" sz="2800" dirty="0"/>
          </a:p>
        </p:txBody>
      </p:sp>
      <p:sp>
        <p:nvSpPr>
          <p:cNvPr id="3" name="Rectangle 2"/>
          <p:cNvSpPr/>
          <p:nvPr/>
        </p:nvSpPr>
        <p:spPr>
          <a:xfrm>
            <a:off x="3027334" y="359776"/>
            <a:ext cx="531626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Workers – Strikes </a:t>
            </a:r>
          </a:p>
        </p:txBody>
      </p:sp>
      <p:pic>
        <p:nvPicPr>
          <p:cNvPr id="4" name="Picture 3"/>
          <p:cNvPicPr>
            <a:picLocks noChangeAspect="1"/>
          </p:cNvPicPr>
          <p:nvPr/>
        </p:nvPicPr>
        <p:blipFill>
          <a:blip r:embed="rId2"/>
          <a:stretch>
            <a:fillRect/>
          </a:stretch>
        </p:blipFill>
        <p:spPr>
          <a:xfrm>
            <a:off x="1966913" y="4071938"/>
            <a:ext cx="2857500" cy="1600200"/>
          </a:xfrm>
          <a:prstGeom prst="rect">
            <a:avLst/>
          </a:prstGeom>
        </p:spPr>
      </p:pic>
      <p:pic>
        <p:nvPicPr>
          <p:cNvPr id="5" name="Picture 4"/>
          <p:cNvPicPr>
            <a:picLocks noChangeAspect="1"/>
          </p:cNvPicPr>
          <p:nvPr/>
        </p:nvPicPr>
        <p:blipFill>
          <a:blip r:embed="rId3"/>
          <a:stretch>
            <a:fillRect/>
          </a:stretch>
        </p:blipFill>
        <p:spPr>
          <a:xfrm>
            <a:off x="5949167" y="3415984"/>
            <a:ext cx="4328307" cy="2540849"/>
          </a:xfrm>
          <a:prstGeom prst="rect">
            <a:avLst/>
          </a:prstGeom>
        </p:spPr>
      </p:pic>
    </p:spTree>
    <p:extLst>
      <p:ext uri="{BB962C8B-B14F-4D97-AF65-F5344CB8AC3E}">
        <p14:creationId xmlns:p14="http://schemas.microsoft.com/office/powerpoint/2010/main" val="35877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5544" y="548226"/>
            <a:ext cx="45336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YouTube video </a:t>
            </a:r>
          </a:p>
        </p:txBody>
      </p:sp>
      <p:sp>
        <p:nvSpPr>
          <p:cNvPr id="3" name="Rectangle 2"/>
          <p:cNvSpPr/>
          <p:nvPr/>
        </p:nvSpPr>
        <p:spPr>
          <a:xfrm>
            <a:off x="2155197" y="1959544"/>
            <a:ext cx="7534370" cy="523220"/>
          </a:xfrm>
          <a:prstGeom prst="rect">
            <a:avLst/>
          </a:prstGeom>
        </p:spPr>
        <p:txBody>
          <a:bodyPr wrap="none">
            <a:spAutoFit/>
          </a:bodyPr>
          <a:lstStyle/>
          <a:p>
            <a:r>
              <a:rPr lang="en-GB" sz="2800" dirty="0"/>
              <a:t>https://www.youtube.com/watch?v=qzwATFfA1Lo</a:t>
            </a:r>
          </a:p>
        </p:txBody>
      </p:sp>
      <p:pic>
        <p:nvPicPr>
          <p:cNvPr id="4" name="Picture 3"/>
          <p:cNvPicPr>
            <a:picLocks noChangeAspect="1"/>
          </p:cNvPicPr>
          <p:nvPr/>
        </p:nvPicPr>
        <p:blipFill>
          <a:blip r:embed="rId2"/>
          <a:stretch>
            <a:fillRect/>
          </a:stretch>
        </p:blipFill>
        <p:spPr>
          <a:xfrm>
            <a:off x="3076492" y="2970752"/>
            <a:ext cx="5772234" cy="3243262"/>
          </a:xfrm>
          <a:prstGeom prst="rect">
            <a:avLst/>
          </a:prstGeom>
        </p:spPr>
      </p:pic>
    </p:spTree>
    <p:extLst>
      <p:ext uri="{BB962C8B-B14F-4D97-AF65-F5344CB8AC3E}">
        <p14:creationId xmlns:p14="http://schemas.microsoft.com/office/powerpoint/2010/main" val="212348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893" y="1119376"/>
            <a:ext cx="9144000" cy="3970318"/>
          </a:xfrm>
          <a:prstGeom prst="rect">
            <a:avLst/>
          </a:prstGeom>
        </p:spPr>
        <p:txBody>
          <a:bodyPr wrap="square">
            <a:spAutoFit/>
          </a:bodyPr>
          <a:lstStyle/>
          <a:p>
            <a:r>
              <a:rPr lang="en-GB" sz="2800" b="1" dirty="0"/>
              <a:t>Customers are an increasingly important stakeholder:</a:t>
            </a:r>
          </a:p>
          <a:p>
            <a:endParaRPr lang="en-GB" sz="2800" b="1" dirty="0"/>
          </a:p>
          <a:p>
            <a:r>
              <a:rPr lang="en-GB" sz="2800" dirty="0"/>
              <a:t>Satisfying customers’ needs profitably should lead to financial success to satisfy the other stakeholders. </a:t>
            </a:r>
          </a:p>
          <a:p>
            <a:endParaRPr lang="en-GB" sz="2800" dirty="0"/>
          </a:p>
          <a:p>
            <a:r>
              <a:rPr lang="en-GB" sz="2800" dirty="0"/>
              <a:t>Customers want efficient service and a quality product, at a competitive price. These requirements should not be at odds with good business practice, but unfortunately sometimes they are. </a:t>
            </a:r>
          </a:p>
        </p:txBody>
      </p:sp>
      <p:sp>
        <p:nvSpPr>
          <p:cNvPr id="3" name="Rectangle 2"/>
          <p:cNvSpPr/>
          <p:nvPr/>
        </p:nvSpPr>
        <p:spPr>
          <a:xfrm>
            <a:off x="3998705" y="196046"/>
            <a:ext cx="337893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Customers </a:t>
            </a:r>
          </a:p>
        </p:txBody>
      </p:sp>
      <p:pic>
        <p:nvPicPr>
          <p:cNvPr id="4" name="Picture 3"/>
          <p:cNvPicPr>
            <a:picLocks noChangeAspect="1"/>
          </p:cNvPicPr>
          <p:nvPr/>
        </p:nvPicPr>
        <p:blipFill>
          <a:blip r:embed="rId2"/>
          <a:stretch>
            <a:fillRect/>
          </a:stretch>
        </p:blipFill>
        <p:spPr>
          <a:xfrm>
            <a:off x="5014913" y="4616233"/>
            <a:ext cx="4058855" cy="1722654"/>
          </a:xfrm>
          <a:prstGeom prst="rect">
            <a:avLst/>
          </a:prstGeom>
        </p:spPr>
      </p:pic>
    </p:spTree>
    <p:extLst>
      <p:ext uri="{BB962C8B-B14F-4D97-AF65-F5344CB8AC3E}">
        <p14:creationId xmlns:p14="http://schemas.microsoft.com/office/powerpoint/2010/main" val="2373858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864" y="755248"/>
            <a:ext cx="9821300" cy="5262979"/>
          </a:xfrm>
          <a:prstGeom prst="rect">
            <a:avLst/>
          </a:prstGeom>
        </p:spPr>
        <p:txBody>
          <a:bodyPr wrap="square">
            <a:spAutoFit/>
          </a:bodyPr>
          <a:lstStyle/>
          <a:p>
            <a:endParaRPr lang="en-GB" sz="2800" dirty="0"/>
          </a:p>
          <a:p>
            <a:r>
              <a:rPr lang="en-GB" sz="2800" dirty="0"/>
              <a:t>The short term nature of businesses can mean that achievement of immediate profit comes ahead of long-term customer satisfaction. Also customers like to feel needed and respected; it is all too easy to alienate your customer base. </a:t>
            </a:r>
          </a:p>
          <a:p>
            <a:endParaRPr lang="en-GB" sz="2800" dirty="0"/>
          </a:p>
          <a:p>
            <a:endParaRPr lang="en-GB" sz="2800" dirty="0"/>
          </a:p>
          <a:p>
            <a:endParaRPr lang="en-GB" sz="2800" dirty="0"/>
          </a:p>
          <a:p>
            <a:endParaRPr lang="en-GB" sz="2800" dirty="0"/>
          </a:p>
          <a:p>
            <a:r>
              <a:rPr lang="en-GB" sz="2800" dirty="0"/>
              <a:t>Maintaining good public relations is increasingly important – something which the banking and financial industry has come to realise in relation to the treatment of its customers.</a:t>
            </a:r>
          </a:p>
        </p:txBody>
      </p:sp>
      <p:sp>
        <p:nvSpPr>
          <p:cNvPr id="3" name="Rectangle 2"/>
          <p:cNvSpPr/>
          <p:nvPr/>
        </p:nvSpPr>
        <p:spPr>
          <a:xfrm>
            <a:off x="4186613" y="293583"/>
            <a:ext cx="337893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Customers </a:t>
            </a:r>
          </a:p>
        </p:txBody>
      </p:sp>
      <p:pic>
        <p:nvPicPr>
          <p:cNvPr id="4" name="Picture 3"/>
          <p:cNvPicPr>
            <a:picLocks noChangeAspect="1"/>
          </p:cNvPicPr>
          <p:nvPr/>
        </p:nvPicPr>
        <p:blipFill>
          <a:blip r:embed="rId2"/>
          <a:stretch>
            <a:fillRect/>
          </a:stretch>
        </p:blipFill>
        <p:spPr>
          <a:xfrm>
            <a:off x="8172449" y="2585763"/>
            <a:ext cx="2028825" cy="1486773"/>
          </a:xfrm>
          <a:prstGeom prst="rect">
            <a:avLst/>
          </a:prstGeom>
        </p:spPr>
      </p:pic>
      <p:pic>
        <p:nvPicPr>
          <p:cNvPr id="5" name="Picture 4"/>
          <p:cNvPicPr>
            <a:picLocks noChangeAspect="1"/>
          </p:cNvPicPr>
          <p:nvPr/>
        </p:nvPicPr>
        <p:blipFill>
          <a:blip r:embed="rId3"/>
          <a:stretch>
            <a:fillRect/>
          </a:stretch>
        </p:blipFill>
        <p:spPr>
          <a:xfrm>
            <a:off x="3387385" y="3114675"/>
            <a:ext cx="2045785" cy="1185862"/>
          </a:xfrm>
          <a:prstGeom prst="rect">
            <a:avLst/>
          </a:prstGeom>
        </p:spPr>
      </p:pic>
    </p:spTree>
    <p:extLst>
      <p:ext uri="{BB962C8B-B14F-4D97-AF65-F5344CB8AC3E}">
        <p14:creationId xmlns:p14="http://schemas.microsoft.com/office/powerpoint/2010/main" val="687570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1952" y="1121337"/>
            <a:ext cx="9626278" cy="5509200"/>
          </a:xfrm>
          <a:prstGeom prst="rect">
            <a:avLst/>
          </a:prstGeom>
        </p:spPr>
        <p:txBody>
          <a:bodyPr wrap="square">
            <a:spAutoFit/>
          </a:bodyPr>
          <a:lstStyle/>
          <a:p>
            <a:r>
              <a:rPr lang="en-GB" sz="3200" dirty="0"/>
              <a:t>Suppliers depend on the success of businesses for their sales – and businesses depend upon suppliers in order to carry on their operations. </a:t>
            </a:r>
          </a:p>
          <a:p>
            <a:endParaRPr lang="en-GB" sz="3200" dirty="0"/>
          </a:p>
          <a:p>
            <a:endParaRPr lang="en-GB" sz="3200" dirty="0"/>
          </a:p>
          <a:p>
            <a:endParaRPr lang="en-GB" sz="3200" dirty="0"/>
          </a:p>
          <a:p>
            <a:endParaRPr lang="en-GB" sz="3200" dirty="0"/>
          </a:p>
          <a:p>
            <a:endParaRPr lang="en-GB" sz="3200" dirty="0"/>
          </a:p>
          <a:p>
            <a:r>
              <a:rPr lang="en-GB" sz="3200" dirty="0"/>
              <a:t>They are mutually dependent. Suppliers want a fair price for their products whilst businesses wish to minimise costs. </a:t>
            </a:r>
          </a:p>
        </p:txBody>
      </p:sp>
      <p:sp>
        <p:nvSpPr>
          <p:cNvPr id="3" name="Rectangle 2"/>
          <p:cNvSpPr/>
          <p:nvPr/>
        </p:nvSpPr>
        <p:spPr>
          <a:xfrm>
            <a:off x="4440821" y="198007"/>
            <a:ext cx="298626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Suppliers </a:t>
            </a:r>
          </a:p>
        </p:txBody>
      </p:sp>
      <p:pic>
        <p:nvPicPr>
          <p:cNvPr id="4" name="Picture 3"/>
          <p:cNvPicPr>
            <a:picLocks noChangeAspect="1"/>
          </p:cNvPicPr>
          <p:nvPr/>
        </p:nvPicPr>
        <p:blipFill>
          <a:blip r:embed="rId2"/>
          <a:stretch>
            <a:fillRect/>
          </a:stretch>
        </p:blipFill>
        <p:spPr>
          <a:xfrm>
            <a:off x="6953250" y="2538412"/>
            <a:ext cx="2743200" cy="1666875"/>
          </a:xfrm>
          <a:prstGeom prst="rect">
            <a:avLst/>
          </a:prstGeom>
        </p:spPr>
      </p:pic>
      <p:pic>
        <p:nvPicPr>
          <p:cNvPr id="5" name="Picture 4"/>
          <p:cNvPicPr>
            <a:picLocks noChangeAspect="1"/>
          </p:cNvPicPr>
          <p:nvPr/>
        </p:nvPicPr>
        <p:blipFill>
          <a:blip r:embed="rId3"/>
          <a:stretch>
            <a:fillRect/>
          </a:stretch>
        </p:blipFill>
        <p:spPr>
          <a:xfrm>
            <a:off x="2957513" y="2855309"/>
            <a:ext cx="1887402" cy="1887402"/>
          </a:xfrm>
          <a:prstGeom prst="rect">
            <a:avLst/>
          </a:prstGeom>
        </p:spPr>
      </p:pic>
    </p:spTree>
    <p:extLst>
      <p:ext uri="{BB962C8B-B14F-4D97-AF65-F5344CB8AC3E}">
        <p14:creationId xmlns:p14="http://schemas.microsoft.com/office/powerpoint/2010/main" val="970782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9662" y="582067"/>
            <a:ext cx="9972675" cy="5693866"/>
          </a:xfrm>
          <a:prstGeom prst="rect">
            <a:avLst/>
          </a:prstGeom>
        </p:spPr>
        <p:txBody>
          <a:bodyPr wrap="square">
            <a:spAutoFit/>
          </a:bodyPr>
          <a:lstStyle/>
          <a:p>
            <a:endParaRPr lang="en-GB" sz="2800" dirty="0"/>
          </a:p>
          <a:p>
            <a:endParaRPr lang="en-GB" sz="2800" dirty="0"/>
          </a:p>
          <a:p>
            <a:r>
              <a:rPr lang="en-GB" sz="2800" dirty="0"/>
              <a:t>Following supply and demand theory, each market should achieve an equilibrium price, which should allocate rewards between supplier and buyer efficiently in a competitive market. </a:t>
            </a:r>
          </a:p>
          <a:p>
            <a:endParaRPr lang="en-GB" sz="2800" dirty="0"/>
          </a:p>
          <a:p>
            <a:endParaRPr lang="en-GB" sz="2800" dirty="0"/>
          </a:p>
          <a:p>
            <a:endParaRPr lang="en-GB" sz="2800" dirty="0"/>
          </a:p>
          <a:p>
            <a:endParaRPr lang="en-GB" sz="2800" dirty="0"/>
          </a:p>
          <a:p>
            <a:endParaRPr lang="en-GB" sz="2800" dirty="0"/>
          </a:p>
          <a:p>
            <a:r>
              <a:rPr lang="en-GB" sz="2800" dirty="0"/>
              <a:t>However, unfortunately for suppliers, the power in the market often rests with the buyer, and we are seeing this market imperfection more and more. </a:t>
            </a:r>
          </a:p>
        </p:txBody>
      </p:sp>
      <p:sp>
        <p:nvSpPr>
          <p:cNvPr id="3" name="Rectangle 2"/>
          <p:cNvSpPr/>
          <p:nvPr/>
        </p:nvSpPr>
        <p:spPr>
          <a:xfrm>
            <a:off x="3506909" y="294306"/>
            <a:ext cx="4738348"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Suppliers – S&amp;D</a:t>
            </a:r>
          </a:p>
        </p:txBody>
      </p:sp>
      <p:pic>
        <p:nvPicPr>
          <p:cNvPr id="4" name="Picture 3"/>
          <p:cNvPicPr>
            <a:picLocks noChangeAspect="1"/>
          </p:cNvPicPr>
          <p:nvPr/>
        </p:nvPicPr>
        <p:blipFill>
          <a:blip r:embed="rId2"/>
          <a:stretch>
            <a:fillRect/>
          </a:stretch>
        </p:blipFill>
        <p:spPr>
          <a:xfrm>
            <a:off x="6819900" y="3176511"/>
            <a:ext cx="3467100" cy="1314450"/>
          </a:xfrm>
          <a:prstGeom prst="rect">
            <a:avLst/>
          </a:prstGeom>
        </p:spPr>
      </p:pic>
      <p:pic>
        <p:nvPicPr>
          <p:cNvPr id="5" name="Picture 4"/>
          <p:cNvPicPr>
            <a:picLocks noChangeAspect="1"/>
          </p:cNvPicPr>
          <p:nvPr/>
        </p:nvPicPr>
        <p:blipFill>
          <a:blip r:embed="rId3"/>
          <a:stretch>
            <a:fillRect/>
          </a:stretch>
        </p:blipFill>
        <p:spPr>
          <a:xfrm>
            <a:off x="2155031" y="3176511"/>
            <a:ext cx="3619500" cy="1257300"/>
          </a:xfrm>
          <a:prstGeom prst="rect">
            <a:avLst/>
          </a:prstGeom>
        </p:spPr>
      </p:pic>
    </p:spTree>
    <p:extLst>
      <p:ext uri="{BB962C8B-B14F-4D97-AF65-F5344CB8AC3E}">
        <p14:creationId xmlns:p14="http://schemas.microsoft.com/office/powerpoint/2010/main" val="2443640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23" y="1240063"/>
            <a:ext cx="9491241" cy="5262979"/>
          </a:xfrm>
          <a:prstGeom prst="rect">
            <a:avLst/>
          </a:prstGeom>
        </p:spPr>
        <p:txBody>
          <a:bodyPr wrap="square">
            <a:spAutoFit/>
          </a:bodyPr>
          <a:lstStyle/>
          <a:p>
            <a:r>
              <a:rPr lang="en-GB" sz="2800" dirty="0"/>
              <a:t>The big four supermarkets dominate the UK’s farming industry, continually forcing down the prices they pay to producers, reducing farm incomes (for example, consider the recent milk price war and its impact). </a:t>
            </a:r>
          </a:p>
          <a:p>
            <a:endParaRPr lang="en-GB" sz="2800" dirty="0"/>
          </a:p>
          <a:p>
            <a:endParaRPr lang="en-GB" sz="2800" dirty="0"/>
          </a:p>
          <a:p>
            <a:endParaRPr lang="en-GB" sz="2800" dirty="0"/>
          </a:p>
          <a:p>
            <a:endParaRPr lang="en-GB" sz="2800" dirty="0"/>
          </a:p>
          <a:p>
            <a:r>
              <a:rPr lang="en-GB" sz="2800" dirty="0"/>
              <a:t>The situation is often worse when suppliers are based in developing countries, with the original producer receiving a tiny proportion of the product’s final sale value. Fair trade goods try to make the supplier–buyer relationship more balanced. </a:t>
            </a:r>
          </a:p>
        </p:txBody>
      </p:sp>
      <p:sp>
        <p:nvSpPr>
          <p:cNvPr id="3" name="Rectangle 2"/>
          <p:cNvSpPr/>
          <p:nvPr/>
        </p:nvSpPr>
        <p:spPr>
          <a:xfrm>
            <a:off x="4475545" y="316733"/>
            <a:ext cx="2986267"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Suppliers </a:t>
            </a:r>
          </a:p>
        </p:txBody>
      </p:sp>
      <p:pic>
        <p:nvPicPr>
          <p:cNvPr id="4" name="Picture 3"/>
          <p:cNvPicPr>
            <a:picLocks noChangeAspect="1"/>
          </p:cNvPicPr>
          <p:nvPr/>
        </p:nvPicPr>
        <p:blipFill>
          <a:blip r:embed="rId2"/>
          <a:stretch>
            <a:fillRect/>
          </a:stretch>
        </p:blipFill>
        <p:spPr>
          <a:xfrm>
            <a:off x="6372226" y="2757332"/>
            <a:ext cx="2995611" cy="1676556"/>
          </a:xfrm>
          <a:prstGeom prst="rect">
            <a:avLst/>
          </a:prstGeom>
        </p:spPr>
      </p:pic>
      <p:pic>
        <p:nvPicPr>
          <p:cNvPr id="5" name="Picture 4"/>
          <p:cNvPicPr>
            <a:picLocks noChangeAspect="1"/>
          </p:cNvPicPr>
          <p:nvPr/>
        </p:nvPicPr>
        <p:blipFill>
          <a:blip r:embed="rId3"/>
          <a:stretch>
            <a:fillRect/>
          </a:stretch>
        </p:blipFill>
        <p:spPr>
          <a:xfrm>
            <a:off x="2969269" y="3191986"/>
            <a:ext cx="1814511" cy="1359132"/>
          </a:xfrm>
          <a:prstGeom prst="rect">
            <a:avLst/>
          </a:prstGeom>
        </p:spPr>
      </p:pic>
    </p:spTree>
    <p:extLst>
      <p:ext uri="{BB962C8B-B14F-4D97-AF65-F5344CB8AC3E}">
        <p14:creationId xmlns:p14="http://schemas.microsoft.com/office/powerpoint/2010/main" val="71054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605" y="1228488"/>
            <a:ext cx="9884780" cy="3108543"/>
          </a:xfrm>
          <a:prstGeom prst="rect">
            <a:avLst/>
          </a:prstGeom>
        </p:spPr>
        <p:txBody>
          <a:bodyPr wrap="square">
            <a:spAutoFit/>
          </a:bodyPr>
          <a:lstStyle/>
          <a:p>
            <a:r>
              <a:rPr lang="en-GB" sz="2800" dirty="0"/>
              <a:t>Government benefits from business success as it results in increased tax revenues, higher employment and lower benefit payments. </a:t>
            </a:r>
          </a:p>
          <a:p>
            <a:endParaRPr lang="en-GB" sz="2800" dirty="0"/>
          </a:p>
          <a:p>
            <a:r>
              <a:rPr lang="en-GB" sz="2800" dirty="0"/>
              <a:t>However, the same economic success also means increased pollution, increased traffic, and loss of greenfield sites through development.</a:t>
            </a:r>
          </a:p>
        </p:txBody>
      </p:sp>
      <p:sp>
        <p:nvSpPr>
          <p:cNvPr id="3" name="Rectangle 2"/>
          <p:cNvSpPr/>
          <p:nvPr/>
        </p:nvSpPr>
        <p:spPr>
          <a:xfrm>
            <a:off x="3760184" y="305158"/>
            <a:ext cx="423180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Governments </a:t>
            </a:r>
          </a:p>
        </p:txBody>
      </p:sp>
      <p:pic>
        <p:nvPicPr>
          <p:cNvPr id="4" name="Picture 3"/>
          <p:cNvPicPr>
            <a:picLocks noChangeAspect="1"/>
          </p:cNvPicPr>
          <p:nvPr/>
        </p:nvPicPr>
        <p:blipFill>
          <a:blip r:embed="rId2"/>
          <a:stretch>
            <a:fillRect/>
          </a:stretch>
        </p:blipFill>
        <p:spPr>
          <a:xfrm>
            <a:off x="3901608" y="4243387"/>
            <a:ext cx="5523379" cy="2019300"/>
          </a:xfrm>
          <a:prstGeom prst="rect">
            <a:avLst/>
          </a:prstGeom>
        </p:spPr>
      </p:pic>
    </p:spTree>
    <p:extLst>
      <p:ext uri="{BB962C8B-B14F-4D97-AF65-F5344CB8AC3E}">
        <p14:creationId xmlns:p14="http://schemas.microsoft.com/office/powerpoint/2010/main" val="360399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7262" y="931400"/>
            <a:ext cx="10572751" cy="5693866"/>
          </a:xfrm>
          <a:prstGeom prst="rect">
            <a:avLst/>
          </a:prstGeom>
        </p:spPr>
        <p:txBody>
          <a:bodyPr wrap="square">
            <a:spAutoFit/>
          </a:bodyPr>
          <a:lstStyle/>
          <a:p>
            <a:endParaRPr lang="en-GB" sz="2800" dirty="0"/>
          </a:p>
          <a:p>
            <a:r>
              <a:rPr lang="en-GB" sz="2800" dirty="0"/>
              <a:t> In the past the priority was invariably given to growth, but increased environmental awareness has forced the government into limiting developments, encouraging development of brownfield sites, and into imposing taxes such as the Climate Change Levy and the Landfill Tax. </a:t>
            </a:r>
          </a:p>
          <a:p>
            <a:endParaRPr lang="en-GB" sz="2800" dirty="0"/>
          </a:p>
          <a:p>
            <a:endParaRPr lang="en-GB" sz="2800" dirty="0"/>
          </a:p>
          <a:p>
            <a:r>
              <a:rPr lang="en-GB" sz="2800" dirty="0"/>
              <a:t>These taxes on businesses increase</a:t>
            </a:r>
          </a:p>
          <a:p>
            <a:r>
              <a:rPr lang="en-GB" sz="2800" dirty="0"/>
              <a:t> business costs, reduce competitiveness, </a:t>
            </a:r>
          </a:p>
          <a:p>
            <a:r>
              <a:rPr lang="en-GB" sz="2800" dirty="0"/>
              <a:t>and potentially increase unemployment. </a:t>
            </a:r>
          </a:p>
          <a:p>
            <a:r>
              <a:rPr lang="en-GB" sz="2800" dirty="0"/>
              <a:t>As a stakeholder the government has to balance </a:t>
            </a:r>
          </a:p>
          <a:p>
            <a:r>
              <a:rPr lang="en-GB" sz="2800" dirty="0"/>
              <a:t>business and economic growth against external costs of business activity.</a:t>
            </a:r>
          </a:p>
        </p:txBody>
      </p:sp>
      <p:sp>
        <p:nvSpPr>
          <p:cNvPr id="3" name="Rectangle 2"/>
          <p:cNvSpPr/>
          <p:nvPr/>
        </p:nvSpPr>
        <p:spPr>
          <a:xfrm>
            <a:off x="3841207" y="212560"/>
            <a:ext cx="423180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Governments </a:t>
            </a:r>
          </a:p>
        </p:txBody>
      </p:sp>
      <p:pic>
        <p:nvPicPr>
          <p:cNvPr id="4" name="Picture 3"/>
          <p:cNvPicPr>
            <a:picLocks noChangeAspect="1"/>
          </p:cNvPicPr>
          <p:nvPr/>
        </p:nvPicPr>
        <p:blipFill>
          <a:blip r:embed="rId2"/>
          <a:stretch>
            <a:fillRect/>
          </a:stretch>
        </p:blipFill>
        <p:spPr>
          <a:xfrm>
            <a:off x="8073008" y="3195999"/>
            <a:ext cx="2224086" cy="2214201"/>
          </a:xfrm>
          <a:prstGeom prst="rect">
            <a:avLst/>
          </a:prstGeom>
        </p:spPr>
      </p:pic>
    </p:spTree>
    <p:extLst>
      <p:ext uri="{BB962C8B-B14F-4D97-AF65-F5344CB8AC3E}">
        <p14:creationId xmlns:p14="http://schemas.microsoft.com/office/powerpoint/2010/main" val="2744541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0634" y="424160"/>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1 </a:t>
            </a:r>
          </a:p>
        </p:txBody>
      </p:sp>
      <p:sp>
        <p:nvSpPr>
          <p:cNvPr id="5" name="TextBox 4"/>
          <p:cNvSpPr txBox="1"/>
          <p:nvPr/>
        </p:nvSpPr>
        <p:spPr>
          <a:xfrm>
            <a:off x="1598029" y="1347490"/>
            <a:ext cx="6732549"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use your show me boards and </a:t>
            </a:r>
          </a:p>
          <a:p>
            <a:r>
              <a:rPr lang="en-GB" sz="2800" dirty="0"/>
              <a:t>define a stakeholder</a:t>
            </a:r>
          </a:p>
          <a:p>
            <a:endParaRPr lang="en-GB" sz="2800" dirty="0"/>
          </a:p>
          <a:p>
            <a:r>
              <a:rPr lang="en-GB" sz="2800" dirty="0"/>
              <a:t>Can you give examples of stakeholders</a:t>
            </a:r>
          </a:p>
          <a:p>
            <a:endParaRPr lang="en-GB" sz="2800" b="1" dirty="0"/>
          </a:p>
          <a:p>
            <a:endParaRPr lang="en-GB" sz="2800" b="1" dirty="0"/>
          </a:p>
          <a:p>
            <a:endParaRPr lang="en-GB" sz="2800" b="1" dirty="0"/>
          </a:p>
          <a:p>
            <a:r>
              <a:rPr lang="en-GB" sz="2800" b="1" dirty="0"/>
              <a:t>Time: 5 mins </a:t>
            </a:r>
          </a:p>
        </p:txBody>
      </p:sp>
      <p:pic>
        <p:nvPicPr>
          <p:cNvPr id="2" name="Picture 1"/>
          <p:cNvPicPr>
            <a:picLocks noChangeAspect="1"/>
          </p:cNvPicPr>
          <p:nvPr/>
        </p:nvPicPr>
        <p:blipFill>
          <a:blip r:embed="rId2"/>
          <a:stretch>
            <a:fillRect/>
          </a:stretch>
        </p:blipFill>
        <p:spPr>
          <a:xfrm>
            <a:off x="7779285" y="3457576"/>
            <a:ext cx="3625871" cy="2705458"/>
          </a:xfrm>
          <a:prstGeom prst="rect">
            <a:avLst/>
          </a:prstGeom>
        </p:spPr>
      </p:pic>
    </p:spTree>
    <p:extLst>
      <p:ext uri="{BB962C8B-B14F-4D97-AF65-F5344CB8AC3E}">
        <p14:creationId xmlns:p14="http://schemas.microsoft.com/office/powerpoint/2010/main" val="2823505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232" y="1286361"/>
            <a:ext cx="8935656" cy="4832092"/>
          </a:xfrm>
          <a:prstGeom prst="rect">
            <a:avLst/>
          </a:prstGeom>
        </p:spPr>
        <p:txBody>
          <a:bodyPr wrap="square">
            <a:spAutoFit/>
          </a:bodyPr>
          <a:lstStyle/>
          <a:p>
            <a:r>
              <a:rPr lang="en-GB" sz="2800" dirty="0"/>
              <a:t> Local communities need to be considered as a stakeholder.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There are a number of benefits to a local community that stem from local business activity. These may include employment, increased regional wealth, improved facilities and infrastructure. </a:t>
            </a:r>
          </a:p>
        </p:txBody>
      </p:sp>
      <p:sp>
        <p:nvSpPr>
          <p:cNvPr id="3" name="Rectangle 2"/>
          <p:cNvSpPr/>
          <p:nvPr/>
        </p:nvSpPr>
        <p:spPr>
          <a:xfrm>
            <a:off x="2948479" y="363031"/>
            <a:ext cx="5693162"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Local communities </a:t>
            </a:r>
          </a:p>
        </p:txBody>
      </p:sp>
      <p:pic>
        <p:nvPicPr>
          <p:cNvPr id="4" name="Picture 3"/>
          <p:cNvPicPr>
            <a:picLocks noChangeAspect="1"/>
          </p:cNvPicPr>
          <p:nvPr/>
        </p:nvPicPr>
        <p:blipFill>
          <a:blip r:embed="rId2"/>
          <a:stretch>
            <a:fillRect/>
          </a:stretch>
        </p:blipFill>
        <p:spPr>
          <a:xfrm>
            <a:off x="1943101" y="2053246"/>
            <a:ext cx="8048324" cy="2115777"/>
          </a:xfrm>
          <a:prstGeom prst="rect">
            <a:avLst/>
          </a:prstGeom>
        </p:spPr>
      </p:pic>
    </p:spTree>
    <p:extLst>
      <p:ext uri="{BB962C8B-B14F-4D97-AF65-F5344CB8AC3E}">
        <p14:creationId xmlns:p14="http://schemas.microsoft.com/office/powerpoint/2010/main" val="4258640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949" y="1248922"/>
            <a:ext cx="9514390" cy="5262979"/>
          </a:xfrm>
          <a:prstGeom prst="rect">
            <a:avLst/>
          </a:prstGeom>
        </p:spPr>
        <p:txBody>
          <a:bodyPr wrap="square">
            <a:spAutoFit/>
          </a:bodyPr>
          <a:lstStyle/>
          <a:p>
            <a:endParaRPr lang="en-GB" sz="2800" dirty="0"/>
          </a:p>
          <a:p>
            <a:r>
              <a:rPr lang="en-GB" sz="2800" dirty="0"/>
              <a:t>Often the economic prosperity of a community may depend on one large employer in their area – the presence of which may support a range of other businesses such as shops, garages and hairdressers.</a:t>
            </a:r>
          </a:p>
          <a:p>
            <a:endParaRPr lang="en-GB" sz="2800" dirty="0"/>
          </a:p>
          <a:p>
            <a:endParaRPr lang="en-GB" sz="2800" dirty="0"/>
          </a:p>
          <a:p>
            <a:endParaRPr lang="en-GB" sz="2800" dirty="0"/>
          </a:p>
          <a:p>
            <a:endParaRPr lang="en-GB" sz="2800" dirty="0"/>
          </a:p>
          <a:p>
            <a:r>
              <a:rPr lang="en-GB" sz="2800" dirty="0"/>
              <a:t> Businesses may also support local charities as well as being involved with local schools and colleges.</a:t>
            </a:r>
          </a:p>
          <a:p>
            <a:endParaRPr lang="en-GB" sz="2800" dirty="0"/>
          </a:p>
        </p:txBody>
      </p:sp>
      <p:sp>
        <p:nvSpPr>
          <p:cNvPr id="3" name="Rectangle 2"/>
          <p:cNvSpPr/>
          <p:nvPr/>
        </p:nvSpPr>
        <p:spPr>
          <a:xfrm>
            <a:off x="3024077" y="332353"/>
            <a:ext cx="569316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Local communities </a:t>
            </a:r>
          </a:p>
        </p:txBody>
      </p:sp>
      <p:pic>
        <p:nvPicPr>
          <p:cNvPr id="4" name="Picture 3"/>
          <p:cNvPicPr>
            <a:picLocks noChangeAspect="1"/>
          </p:cNvPicPr>
          <p:nvPr/>
        </p:nvPicPr>
        <p:blipFill>
          <a:blip r:embed="rId2"/>
          <a:stretch>
            <a:fillRect/>
          </a:stretch>
        </p:blipFill>
        <p:spPr>
          <a:xfrm>
            <a:off x="4556144" y="3132700"/>
            <a:ext cx="3048000" cy="1495425"/>
          </a:xfrm>
          <a:prstGeom prst="rect">
            <a:avLst/>
          </a:prstGeom>
        </p:spPr>
      </p:pic>
    </p:spTree>
    <p:extLst>
      <p:ext uri="{BB962C8B-B14F-4D97-AF65-F5344CB8AC3E}">
        <p14:creationId xmlns:p14="http://schemas.microsoft.com/office/powerpoint/2010/main" val="297065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813" y="1132112"/>
            <a:ext cx="10150997" cy="4832092"/>
          </a:xfrm>
          <a:prstGeom prst="rect">
            <a:avLst/>
          </a:prstGeom>
        </p:spPr>
        <p:txBody>
          <a:bodyPr wrap="square">
            <a:spAutoFit/>
          </a:bodyPr>
          <a:lstStyle/>
          <a:p>
            <a:endParaRPr lang="en-GB" sz="2800" dirty="0"/>
          </a:p>
          <a:p>
            <a:r>
              <a:rPr lang="en-GB" sz="2800" dirty="0"/>
              <a:t> However conflicts can also occur between local communities and the businesses that operate close to them. </a:t>
            </a:r>
          </a:p>
          <a:p>
            <a:endParaRPr lang="en-GB" sz="2800" dirty="0"/>
          </a:p>
          <a:p>
            <a:endParaRPr lang="en-GB" sz="2800" dirty="0"/>
          </a:p>
          <a:p>
            <a:endParaRPr lang="en-GB" sz="2800" dirty="0"/>
          </a:p>
          <a:p>
            <a:endParaRPr lang="en-GB" sz="2800" dirty="0"/>
          </a:p>
          <a:p>
            <a:endParaRPr lang="en-GB" sz="2800" dirty="0"/>
          </a:p>
          <a:p>
            <a:r>
              <a:rPr lang="en-GB" sz="2800" dirty="0"/>
              <a:t>This can involve potential pollution, environmental damage and loss of open space. Heavy transport moving 24/7 can affect the peace and quiet of a community.</a:t>
            </a:r>
          </a:p>
        </p:txBody>
      </p:sp>
      <p:pic>
        <p:nvPicPr>
          <p:cNvPr id="3" name="Picture 2"/>
          <p:cNvPicPr>
            <a:picLocks noChangeAspect="1"/>
          </p:cNvPicPr>
          <p:nvPr/>
        </p:nvPicPr>
        <p:blipFill>
          <a:blip r:embed="rId2"/>
          <a:stretch>
            <a:fillRect/>
          </a:stretch>
        </p:blipFill>
        <p:spPr>
          <a:xfrm>
            <a:off x="6725223" y="2588543"/>
            <a:ext cx="2819400" cy="1619250"/>
          </a:xfrm>
          <a:prstGeom prst="rect">
            <a:avLst/>
          </a:prstGeom>
        </p:spPr>
      </p:pic>
      <p:pic>
        <p:nvPicPr>
          <p:cNvPr id="4" name="Picture 3"/>
          <p:cNvPicPr>
            <a:picLocks noChangeAspect="1"/>
          </p:cNvPicPr>
          <p:nvPr/>
        </p:nvPicPr>
        <p:blipFill>
          <a:blip r:embed="rId3"/>
          <a:stretch>
            <a:fillRect/>
          </a:stretch>
        </p:blipFill>
        <p:spPr>
          <a:xfrm>
            <a:off x="2661093" y="2671858"/>
            <a:ext cx="2609850" cy="1752600"/>
          </a:xfrm>
          <a:prstGeom prst="rect">
            <a:avLst/>
          </a:prstGeom>
        </p:spPr>
      </p:pic>
      <p:pic>
        <p:nvPicPr>
          <p:cNvPr id="5" name="Picture 4"/>
          <p:cNvPicPr>
            <a:picLocks noChangeAspect="1"/>
          </p:cNvPicPr>
          <p:nvPr/>
        </p:nvPicPr>
        <p:blipFill>
          <a:blip r:embed="rId4"/>
          <a:stretch>
            <a:fillRect/>
          </a:stretch>
        </p:blipFill>
        <p:spPr>
          <a:xfrm>
            <a:off x="3372572" y="524496"/>
            <a:ext cx="5303980" cy="524301"/>
          </a:xfrm>
          <a:prstGeom prst="rect">
            <a:avLst/>
          </a:prstGeom>
        </p:spPr>
      </p:pic>
    </p:spTree>
    <p:extLst>
      <p:ext uri="{BB962C8B-B14F-4D97-AF65-F5344CB8AC3E}">
        <p14:creationId xmlns:p14="http://schemas.microsoft.com/office/powerpoint/2010/main" val="298250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9197" y="467022"/>
            <a:ext cx="303640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Activity 3 </a:t>
            </a:r>
          </a:p>
        </p:txBody>
      </p:sp>
      <p:sp>
        <p:nvSpPr>
          <p:cNvPr id="3" name="TextBox 2"/>
          <p:cNvSpPr txBox="1"/>
          <p:nvPr/>
        </p:nvSpPr>
        <p:spPr>
          <a:xfrm>
            <a:off x="2011281" y="1671637"/>
            <a:ext cx="7712239" cy="3970318"/>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stakeholders </a:t>
            </a:r>
            <a:r>
              <a:rPr lang="en-GB" sz="2800" dirty="0" err="1"/>
              <a:t>Kahoot</a:t>
            </a:r>
            <a:r>
              <a:rPr lang="en-GB" sz="2800" dirty="0"/>
              <a:t> quiz </a:t>
            </a:r>
          </a:p>
          <a:p>
            <a:endParaRPr lang="en-GB" sz="2800" dirty="0"/>
          </a:p>
          <a:p>
            <a:endParaRPr lang="en-GB" sz="2800" dirty="0"/>
          </a:p>
          <a:p>
            <a:endParaRPr lang="en-GB" sz="2800" b="1" dirty="0"/>
          </a:p>
          <a:p>
            <a:endParaRPr lang="en-GB" sz="2800" b="1" dirty="0"/>
          </a:p>
          <a:p>
            <a:endParaRPr lang="en-GB" sz="2800" b="1" dirty="0"/>
          </a:p>
          <a:p>
            <a:r>
              <a:rPr lang="en-GB" sz="2800" b="1" dirty="0"/>
              <a:t>Time: 15 mins </a:t>
            </a:r>
          </a:p>
        </p:txBody>
      </p:sp>
      <p:pic>
        <p:nvPicPr>
          <p:cNvPr id="4" name="Picture 3"/>
          <p:cNvPicPr>
            <a:picLocks noChangeAspect="1"/>
          </p:cNvPicPr>
          <p:nvPr/>
        </p:nvPicPr>
        <p:blipFill>
          <a:blip r:embed="rId2"/>
          <a:stretch>
            <a:fillRect/>
          </a:stretch>
        </p:blipFill>
        <p:spPr>
          <a:xfrm>
            <a:off x="5715000" y="3375004"/>
            <a:ext cx="2824163" cy="2824163"/>
          </a:xfrm>
          <a:prstGeom prst="rect">
            <a:avLst/>
          </a:prstGeom>
        </p:spPr>
      </p:pic>
    </p:spTree>
    <p:extLst>
      <p:ext uri="{BB962C8B-B14F-4D97-AF65-F5344CB8AC3E}">
        <p14:creationId xmlns:p14="http://schemas.microsoft.com/office/powerpoint/2010/main" val="1385963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2113" y="352722"/>
            <a:ext cx="485915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Homework task </a:t>
            </a:r>
          </a:p>
        </p:txBody>
      </p:sp>
      <p:sp>
        <p:nvSpPr>
          <p:cNvPr id="3" name="TextBox 2"/>
          <p:cNvSpPr txBox="1"/>
          <p:nvPr/>
        </p:nvSpPr>
        <p:spPr>
          <a:xfrm>
            <a:off x="1428750" y="1485901"/>
            <a:ext cx="9234451" cy="4401205"/>
          </a:xfrm>
          <a:prstGeom prst="rect">
            <a:avLst/>
          </a:prstGeom>
          <a:noFill/>
        </p:spPr>
        <p:txBody>
          <a:bodyPr wrap="none" rtlCol="0">
            <a:spAutoFit/>
          </a:bodyPr>
          <a:lstStyle/>
          <a:p>
            <a:r>
              <a:rPr lang="en-GB" sz="2800" b="1" u="sng" dirty="0"/>
              <a:t>Task: </a:t>
            </a:r>
          </a:p>
          <a:p>
            <a:endParaRPr lang="en-GB" sz="2800" dirty="0"/>
          </a:p>
          <a:p>
            <a:r>
              <a:rPr lang="en-GB" sz="2800" dirty="0"/>
              <a:t>Your task is to complete a stakeholder analysis for homework.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b="1" dirty="0"/>
              <a:t>Time: 5 mins </a:t>
            </a:r>
          </a:p>
        </p:txBody>
      </p:sp>
      <p:pic>
        <p:nvPicPr>
          <p:cNvPr id="4" name="Picture 3"/>
          <p:cNvPicPr>
            <a:picLocks noChangeAspect="1"/>
          </p:cNvPicPr>
          <p:nvPr/>
        </p:nvPicPr>
        <p:blipFill>
          <a:blip r:embed="rId2"/>
          <a:stretch>
            <a:fillRect/>
          </a:stretch>
        </p:blipFill>
        <p:spPr>
          <a:xfrm>
            <a:off x="5168107" y="3390096"/>
            <a:ext cx="3627434" cy="2706859"/>
          </a:xfrm>
          <a:prstGeom prst="rect">
            <a:avLst/>
          </a:prstGeom>
        </p:spPr>
      </p:pic>
    </p:spTree>
    <p:extLst>
      <p:ext uri="{BB962C8B-B14F-4D97-AF65-F5344CB8AC3E}">
        <p14:creationId xmlns:p14="http://schemas.microsoft.com/office/powerpoint/2010/main" val="2727959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0085"/>
            <a:ext cx="11980457" cy="923330"/>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uLnTx/>
                <a:uFillTx/>
              </a:rPr>
              <a:t>Aims and objectives - Stakeholders </a:t>
            </a:r>
          </a:p>
        </p:txBody>
      </p:sp>
      <p:sp>
        <p:nvSpPr>
          <p:cNvPr id="2" name="Rectangle 1"/>
          <p:cNvSpPr/>
          <p:nvPr/>
        </p:nvSpPr>
        <p:spPr>
          <a:xfrm>
            <a:off x="1354238" y="1499912"/>
            <a:ext cx="8599990" cy="4832092"/>
          </a:xfrm>
          <a:prstGeom prst="rect">
            <a:avLst/>
          </a:prstGeom>
        </p:spPr>
        <p:txBody>
          <a:bodyPr wrap="square">
            <a:spAutoFit/>
          </a:bodyPr>
          <a:lstStyle/>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Introduce the aims and objectives for the session.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Using your show me boards, define stakeholders.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Explain the various stakeholders and give examples.</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Show a YouTube video on employee strikes. </a:t>
            </a: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Complete a stakeholder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rPr>
              <a:t>      </a:t>
            </a:r>
            <a:r>
              <a:rPr kumimoji="0" lang="en-GB" sz="2800" b="0" i="0" u="none" strike="noStrike" kern="0" cap="none" spc="0" normalizeH="0" baseline="0" noProof="0" dirty="0" err="1">
                <a:ln>
                  <a:noFill/>
                </a:ln>
                <a:solidFill>
                  <a:sysClr val="windowText" lastClr="000000"/>
                </a:solidFill>
                <a:effectLst/>
                <a:uLnTx/>
                <a:uFillTx/>
              </a:rPr>
              <a:t>Kahoot</a:t>
            </a:r>
            <a:r>
              <a:rPr kumimoji="0" lang="en-GB" sz="2800" b="0" i="0" u="none" strike="noStrike" kern="0" cap="none" spc="0" normalizeH="0" baseline="0" noProof="0" dirty="0">
                <a:ln>
                  <a:noFill/>
                </a:ln>
                <a:solidFill>
                  <a:sysClr val="windowText" lastClr="000000"/>
                </a:solidFill>
                <a:effectLst/>
                <a:uLnTx/>
                <a:uFillTx/>
              </a:rPr>
              <a:t> quiz in groups.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sysClr val="windowText" lastClr="000000"/>
              </a:solidFill>
              <a:effectLst/>
              <a:uLnTx/>
              <a:uFillTx/>
            </a:endParaRPr>
          </a:p>
          <a:p>
            <a:pPr marL="457200" marR="0" lvl="0" indent="-4572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0" cap="none" spc="0" normalizeH="0" baseline="0" noProof="0" dirty="0">
                <a:ln>
                  <a:noFill/>
                </a:ln>
                <a:solidFill>
                  <a:sysClr val="windowText" lastClr="000000"/>
                </a:solidFill>
                <a:effectLst/>
                <a:uLnTx/>
                <a:uFillTx/>
              </a:rPr>
              <a:t>Recap the aims and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sysClr val="windowText" lastClr="000000"/>
                </a:solidFill>
                <a:effectLst/>
                <a:uLnTx/>
                <a:uFillTx/>
              </a:rPr>
              <a:t>     objectives for the session. </a:t>
            </a:r>
          </a:p>
        </p:txBody>
      </p:sp>
      <p:pic>
        <p:nvPicPr>
          <p:cNvPr id="3" name="Picture 2"/>
          <p:cNvPicPr>
            <a:picLocks noChangeAspect="1"/>
          </p:cNvPicPr>
          <p:nvPr/>
        </p:nvPicPr>
        <p:blipFill>
          <a:blip r:embed="rId2"/>
          <a:stretch>
            <a:fillRect/>
          </a:stretch>
        </p:blipFill>
        <p:spPr>
          <a:xfrm>
            <a:off x="6757988" y="3866584"/>
            <a:ext cx="4109034" cy="2465420"/>
          </a:xfrm>
          <a:prstGeom prst="rect">
            <a:avLst/>
          </a:prstGeom>
        </p:spPr>
      </p:pic>
    </p:spTree>
    <p:extLst>
      <p:ext uri="{BB962C8B-B14F-4D97-AF65-F5344CB8AC3E}">
        <p14:creationId xmlns:p14="http://schemas.microsoft.com/office/powerpoint/2010/main" val="2867523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6831" y="1088976"/>
            <a:ext cx="9186862" cy="5262979"/>
          </a:xfrm>
          <a:prstGeom prst="rect">
            <a:avLst/>
          </a:prstGeom>
        </p:spPr>
        <p:txBody>
          <a:bodyPr wrap="square">
            <a:spAutoFit/>
          </a:bodyPr>
          <a:lstStyle/>
          <a:p>
            <a:r>
              <a:rPr lang="en-GB" sz="2800" dirty="0"/>
              <a:t>Stakeholders in a business are any individual or group which is affected by the business and so has an interest in its activities</a:t>
            </a:r>
          </a:p>
          <a:p>
            <a:endParaRPr lang="en-GB" sz="2800" dirty="0"/>
          </a:p>
          <a:p>
            <a:endParaRPr lang="en-GB" sz="2800" dirty="0"/>
          </a:p>
          <a:p>
            <a:endParaRPr lang="en-GB" sz="2800" dirty="0"/>
          </a:p>
          <a:p>
            <a:endParaRPr lang="en-GB" sz="2800" dirty="0"/>
          </a:p>
          <a:p>
            <a:r>
              <a:rPr lang="en-GB" sz="2800" dirty="0"/>
              <a:t>These stakeholders are not all driven by the same objectives; in fact it is likely that different stakeholder groups will want very different things from the business concerned. Therefore it is not unusual to find different stakeholders and stakeholder groups coming into conflict over a business’s activities and objectives.</a:t>
            </a:r>
          </a:p>
        </p:txBody>
      </p:sp>
      <p:sp>
        <p:nvSpPr>
          <p:cNvPr id="5" name="Rectangle 4"/>
          <p:cNvSpPr/>
          <p:nvPr/>
        </p:nvSpPr>
        <p:spPr>
          <a:xfrm>
            <a:off x="3884131" y="279946"/>
            <a:ext cx="405226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Stakeholders </a:t>
            </a:r>
          </a:p>
        </p:txBody>
      </p:sp>
      <p:pic>
        <p:nvPicPr>
          <p:cNvPr id="2" name="Picture 1"/>
          <p:cNvPicPr>
            <a:picLocks noChangeAspect="1"/>
          </p:cNvPicPr>
          <p:nvPr/>
        </p:nvPicPr>
        <p:blipFill>
          <a:blip r:embed="rId2"/>
          <a:stretch>
            <a:fillRect/>
          </a:stretch>
        </p:blipFill>
        <p:spPr>
          <a:xfrm>
            <a:off x="7515225" y="2173366"/>
            <a:ext cx="1519237" cy="1305790"/>
          </a:xfrm>
          <a:prstGeom prst="rect">
            <a:avLst/>
          </a:prstGeom>
        </p:spPr>
      </p:pic>
      <p:pic>
        <p:nvPicPr>
          <p:cNvPr id="3" name="Picture 2"/>
          <p:cNvPicPr>
            <a:picLocks noChangeAspect="1"/>
          </p:cNvPicPr>
          <p:nvPr/>
        </p:nvPicPr>
        <p:blipFill>
          <a:blip r:embed="rId3"/>
          <a:stretch>
            <a:fillRect/>
          </a:stretch>
        </p:blipFill>
        <p:spPr>
          <a:xfrm>
            <a:off x="3228976" y="2022053"/>
            <a:ext cx="2190749" cy="1457103"/>
          </a:xfrm>
          <a:prstGeom prst="rect">
            <a:avLst/>
          </a:prstGeom>
        </p:spPr>
      </p:pic>
    </p:spTree>
    <p:extLst>
      <p:ext uri="{BB962C8B-B14F-4D97-AF65-F5344CB8AC3E}">
        <p14:creationId xmlns:p14="http://schemas.microsoft.com/office/powerpoint/2010/main" val="58774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2707" y="409873"/>
            <a:ext cx="405226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Stakeholders </a:t>
            </a:r>
          </a:p>
        </p:txBody>
      </p:sp>
      <p:sp>
        <p:nvSpPr>
          <p:cNvPr id="5" name="TextBox 4"/>
          <p:cNvSpPr txBox="1"/>
          <p:nvPr/>
        </p:nvSpPr>
        <p:spPr>
          <a:xfrm>
            <a:off x="1785938" y="1333203"/>
            <a:ext cx="3277116" cy="5170646"/>
          </a:xfrm>
          <a:prstGeom prst="rect">
            <a:avLst/>
          </a:prstGeom>
          <a:noFill/>
        </p:spPr>
        <p:txBody>
          <a:bodyPr wrap="none" rtlCol="0">
            <a:spAutoFit/>
          </a:bodyPr>
          <a:lstStyle/>
          <a:p>
            <a:r>
              <a:rPr lang="en-GB" sz="2400" b="1" dirty="0"/>
              <a:t>Shareholders </a:t>
            </a:r>
          </a:p>
          <a:p>
            <a:endParaRPr lang="en-GB" sz="2400" b="1" dirty="0"/>
          </a:p>
          <a:p>
            <a:r>
              <a:rPr lang="en-GB" sz="2400" b="1" dirty="0"/>
              <a:t>Directors and managers </a:t>
            </a:r>
          </a:p>
          <a:p>
            <a:endParaRPr lang="en-GB" sz="2400" b="1" dirty="0"/>
          </a:p>
          <a:p>
            <a:r>
              <a:rPr lang="en-GB" sz="2400" b="1" dirty="0"/>
              <a:t>Employees or workers </a:t>
            </a:r>
          </a:p>
          <a:p>
            <a:endParaRPr lang="en-GB" sz="2400" b="1" dirty="0"/>
          </a:p>
          <a:p>
            <a:r>
              <a:rPr lang="en-GB" sz="2400" b="1" dirty="0"/>
              <a:t>Customers </a:t>
            </a:r>
          </a:p>
          <a:p>
            <a:endParaRPr lang="en-GB" sz="2400" b="1" dirty="0"/>
          </a:p>
          <a:p>
            <a:r>
              <a:rPr lang="en-GB" sz="2400" b="1" dirty="0"/>
              <a:t>Suppliers </a:t>
            </a:r>
          </a:p>
          <a:p>
            <a:endParaRPr lang="en-GB" sz="2400" b="1" dirty="0"/>
          </a:p>
          <a:p>
            <a:r>
              <a:rPr lang="en-GB" sz="2400" b="1" dirty="0"/>
              <a:t>Local communities </a:t>
            </a:r>
          </a:p>
          <a:p>
            <a:endParaRPr lang="en-GB" sz="2400" b="1" dirty="0"/>
          </a:p>
          <a:p>
            <a:r>
              <a:rPr lang="en-GB" sz="2400" b="1" dirty="0"/>
              <a:t>Government </a:t>
            </a:r>
          </a:p>
          <a:p>
            <a:endParaRPr lang="en-GB" dirty="0"/>
          </a:p>
        </p:txBody>
      </p:sp>
      <p:pic>
        <p:nvPicPr>
          <p:cNvPr id="2" name="Picture 1"/>
          <p:cNvPicPr>
            <a:picLocks noChangeAspect="1"/>
          </p:cNvPicPr>
          <p:nvPr/>
        </p:nvPicPr>
        <p:blipFill>
          <a:blip r:embed="rId2"/>
          <a:stretch>
            <a:fillRect/>
          </a:stretch>
        </p:blipFill>
        <p:spPr>
          <a:xfrm>
            <a:off x="5957869" y="1928813"/>
            <a:ext cx="5219718" cy="3894713"/>
          </a:xfrm>
          <a:prstGeom prst="rect">
            <a:avLst/>
          </a:prstGeom>
        </p:spPr>
      </p:pic>
    </p:spTree>
    <p:extLst>
      <p:ext uri="{BB962C8B-B14F-4D97-AF65-F5344CB8AC3E}">
        <p14:creationId xmlns:p14="http://schemas.microsoft.com/office/powerpoint/2010/main" val="381765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9257" y="1124316"/>
            <a:ext cx="8972550" cy="5262979"/>
          </a:xfrm>
          <a:prstGeom prst="rect">
            <a:avLst/>
          </a:prstGeom>
        </p:spPr>
        <p:txBody>
          <a:bodyPr wrap="square">
            <a:spAutoFit/>
          </a:bodyPr>
          <a:lstStyle/>
          <a:p>
            <a:r>
              <a:rPr lang="en-GB" sz="2800" dirty="0"/>
              <a:t>Shareholders are the owners of a limited company. In theory, all shareholders share the common objective of sustained long-term growth, giving both capital gain and increasing income. </a:t>
            </a:r>
          </a:p>
          <a:p>
            <a:endParaRPr lang="en-GB" sz="2800" dirty="0"/>
          </a:p>
          <a:p>
            <a:endParaRPr lang="en-GB" sz="2800" dirty="0"/>
          </a:p>
          <a:p>
            <a:endParaRPr lang="en-GB" sz="2800" dirty="0"/>
          </a:p>
          <a:p>
            <a:endParaRPr lang="en-GB" sz="2800" dirty="0"/>
          </a:p>
          <a:p>
            <a:r>
              <a:rPr lang="en-GB" sz="2800" dirty="0"/>
              <a:t>However, the reality is that even shareholders can come into conflict. Institutional shareholders (investment and pension funds) are often driven by the need to achieve in the short term. </a:t>
            </a:r>
          </a:p>
        </p:txBody>
      </p:sp>
      <p:sp>
        <p:nvSpPr>
          <p:cNvPr id="2" name="Rectangle 1"/>
          <p:cNvSpPr/>
          <p:nvPr/>
        </p:nvSpPr>
        <p:spPr>
          <a:xfrm>
            <a:off x="3887212" y="200986"/>
            <a:ext cx="411664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Shareholders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a:stretch>
            <a:fillRect/>
          </a:stretch>
        </p:blipFill>
        <p:spPr>
          <a:xfrm>
            <a:off x="4415849" y="2657475"/>
            <a:ext cx="4219574" cy="1600200"/>
          </a:xfrm>
          <a:prstGeom prst="rect">
            <a:avLst/>
          </a:prstGeom>
        </p:spPr>
      </p:pic>
    </p:spTree>
    <p:extLst>
      <p:ext uri="{BB962C8B-B14F-4D97-AF65-F5344CB8AC3E}">
        <p14:creationId xmlns:p14="http://schemas.microsoft.com/office/powerpoint/2010/main" val="200814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8725" y="728663"/>
            <a:ext cx="9872663" cy="5693866"/>
          </a:xfrm>
          <a:prstGeom prst="rect">
            <a:avLst/>
          </a:prstGeom>
        </p:spPr>
        <p:txBody>
          <a:bodyPr wrap="square">
            <a:spAutoFit/>
          </a:bodyPr>
          <a:lstStyle/>
          <a:p>
            <a:endParaRPr lang="en-GB" sz="2800" dirty="0"/>
          </a:p>
          <a:p>
            <a:r>
              <a:rPr lang="en-GB" sz="2800" dirty="0"/>
              <a:t>This means that they require high dividends and strategies to achieve short-term growth from the businesses that they have invested in. </a:t>
            </a:r>
          </a:p>
          <a:p>
            <a:endParaRPr lang="en-GB" sz="2800" dirty="0"/>
          </a:p>
          <a:p>
            <a:endParaRPr lang="en-GB" sz="2800" dirty="0"/>
          </a:p>
          <a:p>
            <a:endParaRPr lang="en-GB" sz="2800" dirty="0"/>
          </a:p>
          <a:p>
            <a:endParaRPr lang="en-GB" sz="2800" dirty="0"/>
          </a:p>
          <a:p>
            <a:r>
              <a:rPr lang="en-GB" sz="2800" dirty="0"/>
              <a:t>However, these strategies may be at odds with achieving long-term growth through reinvestment of profits and investing in brand value, which are what the individual, long-term investor may be looking for. Unfortunately for the small private shareholder, the institutional view is the one that more often than not wins the day.</a:t>
            </a:r>
          </a:p>
        </p:txBody>
      </p:sp>
      <p:sp>
        <p:nvSpPr>
          <p:cNvPr id="5" name="Rectangle 4"/>
          <p:cNvSpPr/>
          <p:nvPr/>
        </p:nvSpPr>
        <p:spPr>
          <a:xfrm>
            <a:off x="3980531" y="95548"/>
            <a:ext cx="4116641"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Shareholders </a:t>
            </a:r>
            <a:endPar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a:stretch>
            <a:fillRect/>
          </a:stretch>
        </p:blipFill>
        <p:spPr>
          <a:xfrm>
            <a:off x="4229100" y="2182672"/>
            <a:ext cx="5443537" cy="1695194"/>
          </a:xfrm>
          <a:prstGeom prst="rect">
            <a:avLst/>
          </a:prstGeom>
        </p:spPr>
      </p:pic>
    </p:spTree>
    <p:extLst>
      <p:ext uri="{BB962C8B-B14F-4D97-AF65-F5344CB8AC3E}">
        <p14:creationId xmlns:p14="http://schemas.microsoft.com/office/powerpoint/2010/main" val="280208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4413" y="1252655"/>
            <a:ext cx="9717887" cy="5262979"/>
          </a:xfrm>
          <a:prstGeom prst="rect">
            <a:avLst/>
          </a:prstGeom>
        </p:spPr>
        <p:txBody>
          <a:bodyPr wrap="square">
            <a:spAutoFit/>
          </a:bodyPr>
          <a:lstStyle/>
          <a:p>
            <a:r>
              <a:rPr lang="en-GB" sz="2800" dirty="0"/>
              <a:t>Directors and managers in large organisations focus their efforts on achieving the long term objectives of the business. They use the resources under their control to achieve maximum benefits for the business and to gain the most from the assets that they manage. </a:t>
            </a:r>
          </a:p>
          <a:p>
            <a:endParaRPr lang="en-GB" sz="2800" dirty="0"/>
          </a:p>
          <a:p>
            <a:endParaRPr lang="en-GB" sz="2800" dirty="0"/>
          </a:p>
          <a:p>
            <a:endParaRPr lang="en-GB" sz="2800" dirty="0"/>
          </a:p>
          <a:p>
            <a:r>
              <a:rPr lang="en-GB" sz="2800" dirty="0"/>
              <a:t>Often the success or failure of the business will be reflected in the rewards they receive. Unfortunately for some businesses, the main long-term objective of some managers is the protection of their position.</a:t>
            </a:r>
          </a:p>
        </p:txBody>
      </p:sp>
      <p:sp>
        <p:nvSpPr>
          <p:cNvPr id="5" name="Rectangle 4"/>
          <p:cNvSpPr/>
          <p:nvPr/>
        </p:nvSpPr>
        <p:spPr>
          <a:xfrm>
            <a:off x="2552322" y="329325"/>
            <a:ext cx="714452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Directors and managers </a:t>
            </a:r>
          </a:p>
        </p:txBody>
      </p:sp>
      <p:pic>
        <p:nvPicPr>
          <p:cNvPr id="2" name="Picture 1"/>
          <p:cNvPicPr>
            <a:picLocks noChangeAspect="1"/>
          </p:cNvPicPr>
          <p:nvPr/>
        </p:nvPicPr>
        <p:blipFill>
          <a:blip r:embed="rId2"/>
          <a:stretch>
            <a:fillRect/>
          </a:stretch>
        </p:blipFill>
        <p:spPr>
          <a:xfrm>
            <a:off x="3461146" y="3122144"/>
            <a:ext cx="4824419" cy="1524000"/>
          </a:xfrm>
          <a:prstGeom prst="rect">
            <a:avLst/>
          </a:prstGeom>
        </p:spPr>
      </p:pic>
    </p:spTree>
    <p:extLst>
      <p:ext uri="{BB962C8B-B14F-4D97-AF65-F5344CB8AC3E}">
        <p14:creationId xmlns:p14="http://schemas.microsoft.com/office/powerpoint/2010/main" val="1289882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7272" y="1066206"/>
            <a:ext cx="8877782" cy="5262979"/>
          </a:xfrm>
          <a:prstGeom prst="rect">
            <a:avLst/>
          </a:prstGeom>
        </p:spPr>
        <p:txBody>
          <a:bodyPr wrap="square">
            <a:spAutoFit/>
          </a:bodyPr>
          <a:lstStyle/>
          <a:p>
            <a:endParaRPr lang="en-GB" sz="2800" dirty="0"/>
          </a:p>
          <a:p>
            <a:r>
              <a:rPr lang="en-GB" sz="2800" dirty="0"/>
              <a:t> This idea of self-preservation is sometimes a motivator for middle managers which can result in the establishment of whole layers of hierarchy whose role is to preserve their position. </a:t>
            </a:r>
          </a:p>
          <a:p>
            <a:endParaRPr lang="en-GB" sz="2800" dirty="0"/>
          </a:p>
          <a:p>
            <a:endParaRPr lang="en-GB" sz="2800" dirty="0"/>
          </a:p>
          <a:p>
            <a:endParaRPr lang="en-GB" sz="2800" dirty="0"/>
          </a:p>
          <a:p>
            <a:r>
              <a:rPr lang="en-GB" sz="2800" dirty="0"/>
              <a:t>Senior managers are also sometimes accused of personal objectives ahead of those of the business by attempting to maximise their salaries and benefits, whilst cutting costs through redundancies and rationalisations.</a:t>
            </a:r>
          </a:p>
        </p:txBody>
      </p:sp>
      <p:sp>
        <p:nvSpPr>
          <p:cNvPr id="5" name="Rectangle 4"/>
          <p:cNvSpPr/>
          <p:nvPr/>
        </p:nvSpPr>
        <p:spPr>
          <a:xfrm>
            <a:off x="2480877" y="428626"/>
            <a:ext cx="7144521"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Directors and managers </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2"/>
          <a:stretch>
            <a:fillRect/>
          </a:stretch>
        </p:blipFill>
        <p:spPr>
          <a:xfrm>
            <a:off x="4962524" y="2930932"/>
            <a:ext cx="2981325" cy="1533525"/>
          </a:xfrm>
          <a:prstGeom prst="rect">
            <a:avLst/>
          </a:prstGeom>
        </p:spPr>
      </p:pic>
    </p:spTree>
    <p:extLst>
      <p:ext uri="{BB962C8B-B14F-4D97-AF65-F5344CB8AC3E}">
        <p14:creationId xmlns:p14="http://schemas.microsoft.com/office/powerpoint/2010/main" val="785133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6117" y="1290526"/>
            <a:ext cx="9619775" cy="5262979"/>
          </a:xfrm>
          <a:prstGeom prst="rect">
            <a:avLst/>
          </a:prstGeom>
        </p:spPr>
        <p:txBody>
          <a:bodyPr wrap="square">
            <a:spAutoFit/>
          </a:bodyPr>
          <a:lstStyle/>
          <a:p>
            <a:r>
              <a:rPr lang="en-GB" sz="2800" dirty="0"/>
              <a:t>Employees/workers from middle management down receive a wage and possibly fringe benefits such as pensions. Naturally, a major concern of this category of stakeholders is job security. </a:t>
            </a:r>
          </a:p>
          <a:p>
            <a:endParaRPr lang="en-GB" sz="2800" dirty="0"/>
          </a:p>
          <a:p>
            <a:endParaRPr lang="en-GB" sz="2800" dirty="0"/>
          </a:p>
          <a:p>
            <a:endParaRPr lang="en-GB" sz="2800" dirty="0"/>
          </a:p>
          <a:p>
            <a:endParaRPr lang="en-GB" sz="2800" dirty="0"/>
          </a:p>
          <a:p>
            <a:endParaRPr lang="en-GB" sz="2800" dirty="0"/>
          </a:p>
          <a:p>
            <a:endParaRPr lang="en-GB" sz="2800" dirty="0"/>
          </a:p>
          <a:p>
            <a:r>
              <a:rPr lang="en-GB" sz="2800" dirty="0"/>
              <a:t>With many businesses seeking to incorporate technology, and reduce the size of the workforce, there will be obvious conflicts in the views of stakeholders. </a:t>
            </a:r>
          </a:p>
        </p:txBody>
      </p:sp>
      <p:sp>
        <p:nvSpPr>
          <p:cNvPr id="3" name="Rectangle 2"/>
          <p:cNvSpPr/>
          <p:nvPr/>
        </p:nvSpPr>
        <p:spPr>
          <a:xfrm>
            <a:off x="2755218" y="154687"/>
            <a:ext cx="6681574"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Employees or workers </a:t>
            </a:r>
          </a:p>
        </p:txBody>
      </p:sp>
      <p:pic>
        <p:nvPicPr>
          <p:cNvPr id="4" name="Picture 3"/>
          <p:cNvPicPr>
            <a:picLocks noChangeAspect="1"/>
          </p:cNvPicPr>
          <p:nvPr/>
        </p:nvPicPr>
        <p:blipFill>
          <a:blip r:embed="rId2"/>
          <a:stretch>
            <a:fillRect/>
          </a:stretch>
        </p:blipFill>
        <p:spPr>
          <a:xfrm>
            <a:off x="1852884" y="2779821"/>
            <a:ext cx="7903212" cy="2055787"/>
          </a:xfrm>
          <a:prstGeom prst="rect">
            <a:avLst/>
          </a:prstGeom>
        </p:spPr>
      </p:pic>
    </p:spTree>
    <p:extLst>
      <p:ext uri="{BB962C8B-B14F-4D97-AF65-F5344CB8AC3E}">
        <p14:creationId xmlns:p14="http://schemas.microsoft.com/office/powerpoint/2010/main" val="1396512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1317</Words>
  <Application>Microsoft Office PowerPoint</Application>
  <PresentationFormat>Widescreen</PresentationFormat>
  <Paragraphs>205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Tregoning</dc:creator>
  <cp:lastModifiedBy>Geoff Tregoning</cp:lastModifiedBy>
  <cp:revision>9</cp:revision>
  <dcterms:created xsi:type="dcterms:W3CDTF">2016-09-17T10:10:50Z</dcterms:created>
  <dcterms:modified xsi:type="dcterms:W3CDTF">2016-09-19T16:33:00Z</dcterms:modified>
</cp:coreProperties>
</file>