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3" r:id="rId7"/>
    <p:sldId id="264" r:id="rId8"/>
    <p:sldId id="261" r:id="rId9"/>
    <p:sldId id="279" r:id="rId10"/>
    <p:sldId id="262" r:id="rId11"/>
    <p:sldId id="265" r:id="rId12"/>
    <p:sldId id="280" r:id="rId13"/>
    <p:sldId id="281" r:id="rId14"/>
    <p:sldId id="285" r:id="rId15"/>
    <p:sldId id="267" r:id="rId16"/>
    <p:sldId id="282" r:id="rId17"/>
    <p:sldId id="268" r:id="rId18"/>
    <p:sldId id="284" r:id="rId19"/>
    <p:sldId id="293" r:id="rId20"/>
    <p:sldId id="269" r:id="rId21"/>
    <p:sldId id="294" r:id="rId22"/>
    <p:sldId id="270" r:id="rId23"/>
    <p:sldId id="271" r:id="rId24"/>
    <p:sldId id="272" r:id="rId25"/>
    <p:sldId id="273" r:id="rId26"/>
    <p:sldId id="295" r:id="rId27"/>
    <p:sldId id="274" r:id="rId28"/>
    <p:sldId id="275" r:id="rId29"/>
    <p:sldId id="276" r:id="rId30"/>
    <p:sldId id="296" r:id="rId31"/>
    <p:sldId id="277" r:id="rId32"/>
    <p:sldId id="298" r:id="rId33"/>
    <p:sldId id="297" r:id="rId34"/>
    <p:sldId id="286" r:id="rId35"/>
    <p:sldId id="288" r:id="rId36"/>
    <p:sldId id="289" r:id="rId37"/>
    <p:sldId id="290"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67" d="100"/>
          <a:sy n="67" d="100"/>
        </p:scale>
        <p:origin x="20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E8F89-04E1-4C69-8FD1-FC3A31F38904}" type="datetimeFigureOut">
              <a:rPr lang="en-GB" smtClean="0"/>
              <a:t>29/09/2016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E6781-B288-4A80-BE83-137A6E623F4B}" type="slidenum">
              <a:rPr lang="en-GB" smtClean="0"/>
              <a:t>‹#›</a:t>
            </a:fld>
            <a:endParaRPr lang="en-GB"/>
          </a:p>
        </p:txBody>
      </p:sp>
    </p:spTree>
    <p:extLst>
      <p:ext uri="{BB962C8B-B14F-4D97-AF65-F5344CB8AC3E}">
        <p14:creationId xmlns:p14="http://schemas.microsoft.com/office/powerpoint/2010/main" val="360906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5BF8A2-E5AF-43AA-BFDB-EE508A41F272}" type="datetimeFigureOut">
              <a:rPr lang="en-GB" smtClean="0"/>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089B4E-7F32-44B1-A52B-43856F7CDCEF}" type="slidenum">
              <a:rPr lang="en-GB" smtClean="0"/>
              <a:t>‹#›</a:t>
            </a:fld>
            <a:endParaRPr lang="en-GB"/>
          </a:p>
        </p:txBody>
      </p:sp>
    </p:spTree>
    <p:extLst>
      <p:ext uri="{BB962C8B-B14F-4D97-AF65-F5344CB8AC3E}">
        <p14:creationId xmlns:p14="http://schemas.microsoft.com/office/powerpoint/2010/main" val="3607374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BF8A2-E5AF-43AA-BFDB-EE508A41F272}" type="datetimeFigureOut">
              <a:rPr lang="en-GB" smtClean="0"/>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089B4E-7F32-44B1-A52B-43856F7CDCEF}" type="slidenum">
              <a:rPr lang="en-GB" smtClean="0"/>
              <a:t>‹#›</a:t>
            </a:fld>
            <a:endParaRPr lang="en-GB"/>
          </a:p>
        </p:txBody>
      </p:sp>
    </p:spTree>
    <p:extLst>
      <p:ext uri="{BB962C8B-B14F-4D97-AF65-F5344CB8AC3E}">
        <p14:creationId xmlns:p14="http://schemas.microsoft.com/office/powerpoint/2010/main" val="426010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BF8A2-E5AF-43AA-BFDB-EE508A41F272}" type="datetimeFigureOut">
              <a:rPr lang="en-GB" smtClean="0"/>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089B4E-7F32-44B1-A52B-43856F7CDCEF}" type="slidenum">
              <a:rPr lang="en-GB" smtClean="0"/>
              <a:t>‹#›</a:t>
            </a:fld>
            <a:endParaRPr lang="en-GB"/>
          </a:p>
        </p:txBody>
      </p:sp>
    </p:spTree>
    <p:extLst>
      <p:ext uri="{BB962C8B-B14F-4D97-AF65-F5344CB8AC3E}">
        <p14:creationId xmlns:p14="http://schemas.microsoft.com/office/powerpoint/2010/main" val="292704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BF8A2-E5AF-43AA-BFDB-EE508A41F272}" type="datetimeFigureOut">
              <a:rPr lang="en-GB" smtClean="0"/>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089B4E-7F32-44B1-A52B-43856F7CDCEF}" type="slidenum">
              <a:rPr lang="en-GB" smtClean="0"/>
              <a:t>‹#›</a:t>
            </a:fld>
            <a:endParaRPr lang="en-GB"/>
          </a:p>
        </p:txBody>
      </p:sp>
    </p:spTree>
    <p:extLst>
      <p:ext uri="{BB962C8B-B14F-4D97-AF65-F5344CB8AC3E}">
        <p14:creationId xmlns:p14="http://schemas.microsoft.com/office/powerpoint/2010/main" val="229138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5BF8A2-E5AF-43AA-BFDB-EE508A41F272}" type="datetimeFigureOut">
              <a:rPr lang="en-GB" smtClean="0"/>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089B4E-7F32-44B1-A52B-43856F7CDCEF}" type="slidenum">
              <a:rPr lang="en-GB" smtClean="0"/>
              <a:t>‹#›</a:t>
            </a:fld>
            <a:endParaRPr lang="en-GB"/>
          </a:p>
        </p:txBody>
      </p:sp>
    </p:spTree>
    <p:extLst>
      <p:ext uri="{BB962C8B-B14F-4D97-AF65-F5344CB8AC3E}">
        <p14:creationId xmlns:p14="http://schemas.microsoft.com/office/powerpoint/2010/main" val="100781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5BF8A2-E5AF-43AA-BFDB-EE508A41F272}" type="datetimeFigureOut">
              <a:rPr lang="en-GB" smtClean="0"/>
              <a:t>29/09/2016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089B4E-7F32-44B1-A52B-43856F7CDCEF}" type="slidenum">
              <a:rPr lang="en-GB" smtClean="0"/>
              <a:t>‹#›</a:t>
            </a:fld>
            <a:endParaRPr lang="en-GB"/>
          </a:p>
        </p:txBody>
      </p:sp>
    </p:spTree>
    <p:extLst>
      <p:ext uri="{BB962C8B-B14F-4D97-AF65-F5344CB8AC3E}">
        <p14:creationId xmlns:p14="http://schemas.microsoft.com/office/powerpoint/2010/main" val="306441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5BF8A2-E5AF-43AA-BFDB-EE508A41F272}" type="datetimeFigureOut">
              <a:rPr lang="en-GB" smtClean="0"/>
              <a:t>29/09/2016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089B4E-7F32-44B1-A52B-43856F7CDCEF}" type="slidenum">
              <a:rPr lang="en-GB" smtClean="0"/>
              <a:t>‹#›</a:t>
            </a:fld>
            <a:endParaRPr lang="en-GB"/>
          </a:p>
        </p:txBody>
      </p:sp>
    </p:spTree>
    <p:extLst>
      <p:ext uri="{BB962C8B-B14F-4D97-AF65-F5344CB8AC3E}">
        <p14:creationId xmlns:p14="http://schemas.microsoft.com/office/powerpoint/2010/main" val="10267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5BF8A2-E5AF-43AA-BFDB-EE508A41F272}" type="datetimeFigureOut">
              <a:rPr lang="en-GB" smtClean="0"/>
              <a:t>29/09/2016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089B4E-7F32-44B1-A52B-43856F7CDCEF}" type="slidenum">
              <a:rPr lang="en-GB" smtClean="0"/>
              <a:t>‹#›</a:t>
            </a:fld>
            <a:endParaRPr lang="en-GB"/>
          </a:p>
        </p:txBody>
      </p:sp>
    </p:spTree>
    <p:extLst>
      <p:ext uri="{BB962C8B-B14F-4D97-AF65-F5344CB8AC3E}">
        <p14:creationId xmlns:p14="http://schemas.microsoft.com/office/powerpoint/2010/main" val="90653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BF8A2-E5AF-43AA-BFDB-EE508A41F272}" type="datetimeFigureOut">
              <a:rPr lang="en-GB" smtClean="0"/>
              <a:t>29/09/2016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089B4E-7F32-44B1-A52B-43856F7CDCEF}" type="slidenum">
              <a:rPr lang="en-GB" smtClean="0"/>
              <a:t>‹#›</a:t>
            </a:fld>
            <a:endParaRPr lang="en-GB"/>
          </a:p>
        </p:txBody>
      </p:sp>
    </p:spTree>
    <p:extLst>
      <p:ext uri="{BB962C8B-B14F-4D97-AF65-F5344CB8AC3E}">
        <p14:creationId xmlns:p14="http://schemas.microsoft.com/office/powerpoint/2010/main" val="187512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5BF8A2-E5AF-43AA-BFDB-EE508A41F272}" type="datetimeFigureOut">
              <a:rPr lang="en-GB" smtClean="0"/>
              <a:t>29/09/2016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089B4E-7F32-44B1-A52B-43856F7CDCEF}" type="slidenum">
              <a:rPr lang="en-GB" smtClean="0"/>
              <a:t>‹#›</a:t>
            </a:fld>
            <a:endParaRPr lang="en-GB"/>
          </a:p>
        </p:txBody>
      </p:sp>
    </p:spTree>
    <p:extLst>
      <p:ext uri="{BB962C8B-B14F-4D97-AF65-F5344CB8AC3E}">
        <p14:creationId xmlns:p14="http://schemas.microsoft.com/office/powerpoint/2010/main" val="339769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5BF8A2-E5AF-43AA-BFDB-EE508A41F272}" type="datetimeFigureOut">
              <a:rPr lang="en-GB" smtClean="0"/>
              <a:t>29/09/2016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089B4E-7F32-44B1-A52B-43856F7CDCEF}" type="slidenum">
              <a:rPr lang="en-GB" smtClean="0"/>
              <a:t>‹#›</a:t>
            </a:fld>
            <a:endParaRPr lang="en-GB"/>
          </a:p>
        </p:txBody>
      </p:sp>
    </p:spTree>
    <p:extLst>
      <p:ext uri="{BB962C8B-B14F-4D97-AF65-F5344CB8AC3E}">
        <p14:creationId xmlns:p14="http://schemas.microsoft.com/office/powerpoint/2010/main" val="117398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BF8A2-E5AF-43AA-BFDB-EE508A41F272}" type="datetimeFigureOut">
              <a:rPr lang="en-GB" smtClean="0"/>
              <a:t>29/09/2016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89B4E-7F32-44B1-A52B-43856F7CDCEF}" type="slidenum">
              <a:rPr lang="en-GB" smtClean="0"/>
              <a:t>‹#›</a:t>
            </a:fld>
            <a:endParaRPr lang="en-GB"/>
          </a:p>
        </p:txBody>
      </p:sp>
    </p:spTree>
    <p:extLst>
      <p:ext uri="{BB962C8B-B14F-4D97-AF65-F5344CB8AC3E}">
        <p14:creationId xmlns:p14="http://schemas.microsoft.com/office/powerpoint/2010/main" val="2456058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6764" y="275316"/>
            <a:ext cx="608211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Aims and objectives </a:t>
            </a:r>
          </a:p>
        </p:txBody>
      </p:sp>
      <p:sp>
        <p:nvSpPr>
          <p:cNvPr id="3" name="Rectangle 2"/>
          <p:cNvSpPr/>
          <p:nvPr/>
        </p:nvSpPr>
        <p:spPr>
          <a:xfrm>
            <a:off x="1077202" y="1307663"/>
            <a:ext cx="9901238" cy="4832092"/>
          </a:xfrm>
          <a:prstGeom prst="rect">
            <a:avLst/>
          </a:prstGeom>
        </p:spPr>
        <p:txBody>
          <a:bodyPr wrap="square">
            <a:spAutoFit/>
          </a:bodyPr>
          <a:lstStyle/>
          <a:p>
            <a:pPr marL="457200" indent="-457200">
              <a:buFont typeface="Arial" panose="020B0604020202020204" pitchFamily="34" charset="0"/>
              <a:buChar char="•"/>
            </a:pPr>
            <a:r>
              <a:rPr lang="en-GB" sz="2800" dirty="0"/>
              <a:t>Introduce the aims and objectives for the session. </a:t>
            </a:r>
          </a:p>
          <a:p>
            <a:pPr marL="457200" indent="-457200">
              <a:buFont typeface="Arial" panose="020B0604020202020204" pitchFamily="34" charset="0"/>
              <a:buChar char="•"/>
            </a:pPr>
            <a:r>
              <a:rPr lang="en-GB" sz="2800" dirty="0"/>
              <a:t>Explain the factors that affect business location and give examples. </a:t>
            </a:r>
          </a:p>
          <a:p>
            <a:endParaRPr lang="en-GB" sz="2800" dirty="0"/>
          </a:p>
          <a:p>
            <a:pPr marL="457200" indent="-457200">
              <a:buFont typeface="Arial" panose="020B0604020202020204" pitchFamily="34" charset="0"/>
              <a:buChar char="•"/>
            </a:pPr>
            <a:r>
              <a:rPr lang="en-GB" sz="2800" dirty="0"/>
              <a:t>Show a YouTube video on business location. </a:t>
            </a:r>
          </a:p>
          <a:p>
            <a:pPr marL="457200" indent="-457200">
              <a:buFont typeface="Arial" panose="020B0604020202020204" pitchFamily="34" charset="0"/>
              <a:buChar char="•"/>
            </a:pPr>
            <a:r>
              <a:rPr lang="en-GB" sz="2800" dirty="0"/>
              <a:t>Discuss in groups the Ikea location riots. </a:t>
            </a:r>
          </a:p>
          <a:p>
            <a:pPr marL="457200" indent="-457200">
              <a:buFont typeface="Arial" panose="020B0604020202020204" pitchFamily="34" charset="0"/>
              <a:buChar char="•"/>
            </a:pPr>
            <a:r>
              <a:rPr lang="en-GB" sz="2800" dirty="0"/>
              <a:t>Evaluate the statement ‘location is key to business success’.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Present your evaluations to the class and question your peers. </a:t>
            </a:r>
          </a:p>
          <a:p>
            <a:pPr marL="457200" indent="-457200">
              <a:buFont typeface="Arial" panose="020B0604020202020204" pitchFamily="34" charset="0"/>
              <a:buChar char="•"/>
            </a:pPr>
            <a:r>
              <a:rPr lang="en-GB" sz="2800" dirty="0"/>
              <a:t>Answer the revision questions on business locations.</a:t>
            </a:r>
          </a:p>
          <a:p>
            <a:pPr marL="457200" indent="-457200">
              <a:buFont typeface="Arial" panose="020B0604020202020204" pitchFamily="34" charset="0"/>
              <a:buChar char="•"/>
            </a:pPr>
            <a:r>
              <a:rPr lang="en-GB" sz="2800" dirty="0"/>
              <a:t>Recap the aims and objectives for the session. </a:t>
            </a:r>
          </a:p>
        </p:txBody>
      </p:sp>
      <p:pic>
        <p:nvPicPr>
          <p:cNvPr id="5" name="Picture 4"/>
          <p:cNvPicPr>
            <a:picLocks noChangeAspect="1"/>
          </p:cNvPicPr>
          <p:nvPr/>
        </p:nvPicPr>
        <p:blipFill>
          <a:blip r:embed="rId2"/>
          <a:stretch>
            <a:fillRect/>
          </a:stretch>
        </p:blipFill>
        <p:spPr>
          <a:xfrm>
            <a:off x="9440353" y="2371996"/>
            <a:ext cx="1909562" cy="1351713"/>
          </a:xfrm>
          <a:prstGeom prst="rect">
            <a:avLst/>
          </a:prstGeom>
        </p:spPr>
      </p:pic>
    </p:spTree>
    <p:extLst>
      <p:ext uri="{BB962C8B-B14F-4D97-AF65-F5344CB8AC3E}">
        <p14:creationId xmlns:p14="http://schemas.microsoft.com/office/powerpoint/2010/main" val="118223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9532" y="1475788"/>
            <a:ext cx="8981954" cy="4832092"/>
          </a:xfrm>
          <a:prstGeom prst="rect">
            <a:avLst/>
          </a:prstGeom>
        </p:spPr>
        <p:txBody>
          <a:bodyPr wrap="square">
            <a:spAutoFit/>
          </a:bodyPr>
          <a:lstStyle/>
          <a:p>
            <a:r>
              <a:rPr lang="en-GB" sz="2800" dirty="0"/>
              <a:t>The market is the place where buyers and sellers meet. Most commercial B2C exchanges (buying and selling in consumer markets) still take place face-to-face, so a physical location is required. </a:t>
            </a:r>
          </a:p>
          <a:p>
            <a:endParaRPr lang="en-GB" sz="2800" dirty="0"/>
          </a:p>
          <a:p>
            <a:endParaRPr lang="en-GB" sz="2800" dirty="0"/>
          </a:p>
          <a:p>
            <a:endParaRPr lang="en-GB" sz="2800" dirty="0"/>
          </a:p>
          <a:p>
            <a:endParaRPr lang="en-GB" sz="2800" dirty="0"/>
          </a:p>
          <a:p>
            <a:r>
              <a:rPr lang="en-GB" sz="2800" dirty="0"/>
              <a:t>Retail location should be driven by access to customers, but there will be a balance between customer footfall and rental/lease costs. </a:t>
            </a:r>
          </a:p>
        </p:txBody>
      </p:sp>
      <p:sp>
        <p:nvSpPr>
          <p:cNvPr id="3" name="Rectangle 2"/>
          <p:cNvSpPr/>
          <p:nvPr/>
        </p:nvSpPr>
        <p:spPr>
          <a:xfrm>
            <a:off x="2081942" y="328307"/>
            <a:ext cx="835222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market and competition</a:t>
            </a:r>
          </a:p>
        </p:txBody>
      </p:sp>
      <p:pic>
        <p:nvPicPr>
          <p:cNvPr id="4" name="Picture 3"/>
          <p:cNvPicPr>
            <a:picLocks noChangeAspect="1"/>
          </p:cNvPicPr>
          <p:nvPr/>
        </p:nvPicPr>
        <p:blipFill>
          <a:blip r:embed="rId2"/>
          <a:stretch>
            <a:fillRect/>
          </a:stretch>
        </p:blipFill>
        <p:spPr>
          <a:xfrm>
            <a:off x="4708434" y="3053634"/>
            <a:ext cx="2724150" cy="1676400"/>
          </a:xfrm>
          <a:prstGeom prst="rect">
            <a:avLst/>
          </a:prstGeom>
        </p:spPr>
      </p:pic>
    </p:spTree>
    <p:extLst>
      <p:ext uri="{BB962C8B-B14F-4D97-AF65-F5344CB8AC3E}">
        <p14:creationId xmlns:p14="http://schemas.microsoft.com/office/powerpoint/2010/main" val="124039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8848" y="1569764"/>
            <a:ext cx="9943871" cy="4401205"/>
          </a:xfrm>
          <a:prstGeom prst="rect">
            <a:avLst/>
          </a:prstGeom>
        </p:spPr>
        <p:txBody>
          <a:bodyPr wrap="square">
            <a:spAutoFit/>
          </a:bodyPr>
          <a:lstStyle/>
          <a:p>
            <a:r>
              <a:rPr lang="en-GB" sz="2800" dirty="0"/>
              <a:t>Costs of location will vary according to likely sales and customer potential, but within each price band there will be both good and bad locations. </a:t>
            </a:r>
          </a:p>
          <a:p>
            <a:endParaRPr lang="en-GB" sz="2800" dirty="0"/>
          </a:p>
          <a:p>
            <a:endParaRPr lang="en-GB" sz="2800" dirty="0"/>
          </a:p>
          <a:p>
            <a:endParaRPr lang="en-GB" sz="2800" dirty="0"/>
          </a:p>
          <a:p>
            <a:endParaRPr lang="en-GB" sz="2800" dirty="0"/>
          </a:p>
          <a:p>
            <a:r>
              <a:rPr lang="en-GB" sz="2800" dirty="0"/>
              <a:t>Identical stores from the same chain with the same staffing levels and sales square footage can have significant variations in annual turnover. </a:t>
            </a:r>
          </a:p>
        </p:txBody>
      </p:sp>
      <p:sp>
        <p:nvSpPr>
          <p:cNvPr id="3" name="Rectangle 2"/>
          <p:cNvSpPr/>
          <p:nvPr/>
        </p:nvSpPr>
        <p:spPr>
          <a:xfrm>
            <a:off x="710196" y="357676"/>
            <a:ext cx="1033270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and competition -  location </a:t>
            </a:r>
          </a:p>
        </p:txBody>
      </p:sp>
      <p:pic>
        <p:nvPicPr>
          <p:cNvPr id="4" name="Picture 3"/>
          <p:cNvPicPr>
            <a:picLocks noChangeAspect="1"/>
          </p:cNvPicPr>
          <p:nvPr/>
        </p:nvPicPr>
        <p:blipFill>
          <a:blip r:embed="rId2"/>
          <a:stretch>
            <a:fillRect/>
          </a:stretch>
        </p:blipFill>
        <p:spPr>
          <a:xfrm>
            <a:off x="5067300" y="2686049"/>
            <a:ext cx="3257550" cy="1400175"/>
          </a:xfrm>
          <a:prstGeom prst="rect">
            <a:avLst/>
          </a:prstGeom>
        </p:spPr>
      </p:pic>
    </p:spTree>
    <p:extLst>
      <p:ext uri="{BB962C8B-B14F-4D97-AF65-F5344CB8AC3E}">
        <p14:creationId xmlns:p14="http://schemas.microsoft.com/office/powerpoint/2010/main" val="2461268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02" y="1180924"/>
            <a:ext cx="8889357" cy="4832092"/>
          </a:xfrm>
          <a:prstGeom prst="rect">
            <a:avLst/>
          </a:prstGeom>
        </p:spPr>
        <p:txBody>
          <a:bodyPr wrap="square">
            <a:spAutoFit/>
          </a:bodyPr>
          <a:lstStyle/>
          <a:p>
            <a:endParaRPr lang="en-GB" sz="2800" dirty="0"/>
          </a:p>
          <a:p>
            <a:r>
              <a:rPr lang="en-GB" sz="2800" dirty="0"/>
              <a:t>Retail location is not just about footfall, it is about type of footfall. </a:t>
            </a:r>
          </a:p>
          <a:p>
            <a:endParaRPr lang="en-GB" sz="2800" dirty="0"/>
          </a:p>
          <a:p>
            <a:endParaRPr lang="en-GB" sz="2800" dirty="0"/>
          </a:p>
          <a:p>
            <a:endParaRPr lang="en-GB" sz="2800" dirty="0"/>
          </a:p>
          <a:p>
            <a:endParaRPr lang="en-GB" sz="2800" dirty="0"/>
          </a:p>
          <a:p>
            <a:endParaRPr lang="en-GB" sz="2800" dirty="0"/>
          </a:p>
          <a:p>
            <a:r>
              <a:rPr lang="en-GB" sz="2800" dirty="0"/>
              <a:t>If a new retail store is looking to locate in a shopping centre, it is a must to look carefully at the image of the anchor tenant. </a:t>
            </a:r>
          </a:p>
        </p:txBody>
      </p:sp>
      <p:sp>
        <p:nvSpPr>
          <p:cNvPr id="3" name="Rectangle 2"/>
          <p:cNvSpPr/>
          <p:nvPr/>
        </p:nvSpPr>
        <p:spPr>
          <a:xfrm>
            <a:off x="3322435" y="386181"/>
            <a:ext cx="490666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location </a:t>
            </a:r>
          </a:p>
        </p:txBody>
      </p:sp>
      <p:pic>
        <p:nvPicPr>
          <p:cNvPr id="4" name="Picture 3"/>
          <p:cNvPicPr>
            <a:picLocks noChangeAspect="1"/>
          </p:cNvPicPr>
          <p:nvPr/>
        </p:nvPicPr>
        <p:blipFill>
          <a:blip r:embed="rId2"/>
          <a:stretch>
            <a:fillRect/>
          </a:stretch>
        </p:blipFill>
        <p:spPr>
          <a:xfrm>
            <a:off x="4129088" y="2419350"/>
            <a:ext cx="4719637" cy="1933575"/>
          </a:xfrm>
          <a:prstGeom prst="rect">
            <a:avLst/>
          </a:prstGeom>
        </p:spPr>
      </p:pic>
    </p:spTree>
    <p:extLst>
      <p:ext uri="{BB962C8B-B14F-4D97-AF65-F5344CB8AC3E}">
        <p14:creationId xmlns:p14="http://schemas.microsoft.com/office/powerpoint/2010/main" val="1905520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692" y="1297763"/>
            <a:ext cx="9965803" cy="5109091"/>
          </a:xfrm>
          <a:prstGeom prst="rect">
            <a:avLst/>
          </a:prstGeom>
        </p:spPr>
        <p:txBody>
          <a:bodyPr wrap="square">
            <a:spAutoFit/>
          </a:bodyPr>
          <a:lstStyle/>
          <a:p>
            <a:endParaRPr lang="en-GB" sz="2800" dirty="0"/>
          </a:p>
          <a:p>
            <a:r>
              <a:rPr lang="en-GB" sz="2800" dirty="0"/>
              <a:t>An anchor tenant is usually the first and the leading tenant in a shopping centre whose prestige and name recognition attracts other tenants and, it is hoped, shoppers. </a:t>
            </a:r>
          </a:p>
          <a:p>
            <a:endParaRPr lang="en-GB" sz="2800" dirty="0"/>
          </a:p>
          <a:p>
            <a:endParaRPr lang="en-GB" sz="2800" dirty="0"/>
          </a:p>
          <a:p>
            <a:endParaRPr lang="en-GB" sz="2800" dirty="0"/>
          </a:p>
          <a:p>
            <a:r>
              <a:rPr lang="en-GB" sz="2800" dirty="0"/>
              <a:t>The anchor tenant sets the tone and image of the shopping centre, so the business owners need to examine the demographics of customers and whether their product would match the customer profile. Sometimes being near similar stores can help</a:t>
            </a:r>
            <a:r>
              <a:rPr lang="en-GB" dirty="0"/>
              <a:t>.</a:t>
            </a:r>
          </a:p>
          <a:p>
            <a:endParaRPr lang="en-GB" dirty="0"/>
          </a:p>
        </p:txBody>
      </p:sp>
      <p:sp>
        <p:nvSpPr>
          <p:cNvPr id="3" name="Rectangle 2"/>
          <p:cNvSpPr/>
          <p:nvPr/>
        </p:nvSpPr>
        <p:spPr>
          <a:xfrm>
            <a:off x="1271692" y="432783"/>
            <a:ext cx="10066282"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location – Anchor tenant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786876" y="2914649"/>
            <a:ext cx="1538099" cy="1247775"/>
          </a:xfrm>
          <a:prstGeom prst="rect">
            <a:avLst/>
          </a:prstGeom>
        </p:spPr>
      </p:pic>
    </p:spTree>
    <p:extLst>
      <p:ext uri="{BB962C8B-B14F-4D97-AF65-F5344CB8AC3E}">
        <p14:creationId xmlns:p14="http://schemas.microsoft.com/office/powerpoint/2010/main" val="4056750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9806" y="1485900"/>
            <a:ext cx="5144078" cy="4633911"/>
          </a:xfrm>
          <a:prstGeom prst="rect">
            <a:avLst/>
          </a:prstGeom>
        </p:spPr>
      </p:pic>
      <p:sp>
        <p:nvSpPr>
          <p:cNvPr id="5" name="Rectangle 4"/>
          <p:cNvSpPr/>
          <p:nvPr/>
        </p:nvSpPr>
        <p:spPr>
          <a:xfrm>
            <a:off x="2447952" y="252710"/>
            <a:ext cx="706507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Anchor tenant example </a:t>
            </a:r>
          </a:p>
        </p:txBody>
      </p:sp>
      <p:pic>
        <p:nvPicPr>
          <p:cNvPr id="6" name="Picture 5"/>
          <p:cNvPicPr>
            <a:picLocks noChangeAspect="1"/>
          </p:cNvPicPr>
          <p:nvPr/>
        </p:nvPicPr>
        <p:blipFill>
          <a:blip r:embed="rId3"/>
          <a:stretch>
            <a:fillRect/>
          </a:stretch>
        </p:blipFill>
        <p:spPr>
          <a:xfrm>
            <a:off x="6600824" y="1550192"/>
            <a:ext cx="4777401" cy="4505325"/>
          </a:xfrm>
          <a:prstGeom prst="rect">
            <a:avLst/>
          </a:prstGeom>
        </p:spPr>
      </p:pic>
    </p:spTree>
    <p:extLst>
      <p:ext uri="{BB962C8B-B14F-4D97-AF65-F5344CB8AC3E}">
        <p14:creationId xmlns:p14="http://schemas.microsoft.com/office/powerpoint/2010/main" val="71767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4838" y="1147465"/>
            <a:ext cx="10347767" cy="5262979"/>
          </a:xfrm>
          <a:prstGeom prst="rect">
            <a:avLst/>
          </a:prstGeom>
        </p:spPr>
        <p:txBody>
          <a:bodyPr wrap="square">
            <a:spAutoFit/>
          </a:bodyPr>
          <a:lstStyle/>
          <a:p>
            <a:r>
              <a:rPr lang="en-GB" sz="2800" dirty="0"/>
              <a:t>The type and quality of infrastructure also affects access to markets. Infrastructure used to mean roads, rail and shipping. However, a more modern definition includes electronic communication systems, training agencies and financial services. </a:t>
            </a:r>
          </a:p>
          <a:p>
            <a:endParaRPr lang="en-GB" sz="2800" dirty="0"/>
          </a:p>
          <a:p>
            <a:endParaRPr lang="en-GB" sz="2800" dirty="0"/>
          </a:p>
          <a:p>
            <a:endParaRPr lang="en-GB" sz="2800" dirty="0"/>
          </a:p>
          <a:p>
            <a:endParaRPr lang="en-GB" sz="2800" dirty="0"/>
          </a:p>
          <a:p>
            <a:r>
              <a:rPr lang="en-GB" sz="2800" dirty="0"/>
              <a:t>For many modern businesses, such as those that are e-commerce based or the rapidly growing call centre industry, quality infrastructure has a very different meaning from that understood by road hauliers and heavy goods manufacturers.</a:t>
            </a:r>
          </a:p>
        </p:txBody>
      </p:sp>
      <p:sp>
        <p:nvSpPr>
          <p:cNvPr id="3" name="Rectangle 2"/>
          <p:cNvSpPr/>
          <p:nvPr/>
        </p:nvSpPr>
        <p:spPr>
          <a:xfrm>
            <a:off x="3198587" y="224135"/>
            <a:ext cx="430361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Infrastructure </a:t>
            </a:r>
          </a:p>
        </p:txBody>
      </p:sp>
      <p:pic>
        <p:nvPicPr>
          <p:cNvPr id="4" name="Picture 3"/>
          <p:cNvPicPr>
            <a:picLocks noChangeAspect="1"/>
          </p:cNvPicPr>
          <p:nvPr/>
        </p:nvPicPr>
        <p:blipFill>
          <a:blip r:embed="rId2"/>
          <a:stretch>
            <a:fillRect/>
          </a:stretch>
        </p:blipFill>
        <p:spPr>
          <a:xfrm>
            <a:off x="7134225" y="2728912"/>
            <a:ext cx="3267075" cy="1400175"/>
          </a:xfrm>
          <a:prstGeom prst="rect">
            <a:avLst/>
          </a:prstGeom>
        </p:spPr>
      </p:pic>
      <p:pic>
        <p:nvPicPr>
          <p:cNvPr id="5" name="Picture 4"/>
          <p:cNvPicPr>
            <a:picLocks noChangeAspect="1"/>
          </p:cNvPicPr>
          <p:nvPr/>
        </p:nvPicPr>
        <p:blipFill>
          <a:blip r:embed="rId3"/>
          <a:stretch>
            <a:fillRect/>
          </a:stretch>
        </p:blipFill>
        <p:spPr>
          <a:xfrm>
            <a:off x="2169441" y="3131254"/>
            <a:ext cx="3524250" cy="1295400"/>
          </a:xfrm>
          <a:prstGeom prst="rect">
            <a:avLst/>
          </a:prstGeom>
        </p:spPr>
      </p:pic>
    </p:spTree>
    <p:extLst>
      <p:ext uri="{BB962C8B-B14F-4D97-AF65-F5344CB8AC3E}">
        <p14:creationId xmlns:p14="http://schemas.microsoft.com/office/powerpoint/2010/main" val="2439752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6216" y="1395552"/>
            <a:ext cx="9826906" cy="4401205"/>
          </a:xfrm>
          <a:prstGeom prst="rect">
            <a:avLst/>
          </a:prstGeom>
        </p:spPr>
        <p:txBody>
          <a:bodyPr wrap="square">
            <a:spAutoFit/>
          </a:bodyPr>
          <a:lstStyle/>
          <a:p>
            <a:r>
              <a:rPr lang="en-GB" sz="2800" dirty="0"/>
              <a:t>In the UK there is a major imbalance in development between the South East and the rest of the country.</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 Improved infrastructure is being planned to resolve this problem but it is likely that this will be a very long-term solution. </a:t>
            </a:r>
          </a:p>
        </p:txBody>
      </p:sp>
      <p:sp>
        <p:nvSpPr>
          <p:cNvPr id="3" name="Rectangle 2"/>
          <p:cNvSpPr/>
          <p:nvPr/>
        </p:nvSpPr>
        <p:spPr>
          <a:xfrm>
            <a:off x="3550657" y="339882"/>
            <a:ext cx="430361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Infrastructure </a:t>
            </a:r>
          </a:p>
        </p:txBody>
      </p:sp>
      <p:pic>
        <p:nvPicPr>
          <p:cNvPr id="4" name="Picture 3"/>
          <p:cNvPicPr>
            <a:picLocks noChangeAspect="1"/>
          </p:cNvPicPr>
          <p:nvPr/>
        </p:nvPicPr>
        <p:blipFill>
          <a:blip r:embed="rId2"/>
          <a:stretch>
            <a:fillRect/>
          </a:stretch>
        </p:blipFill>
        <p:spPr>
          <a:xfrm>
            <a:off x="6900863" y="2400871"/>
            <a:ext cx="3090862" cy="2056828"/>
          </a:xfrm>
          <a:prstGeom prst="rect">
            <a:avLst/>
          </a:prstGeom>
        </p:spPr>
      </p:pic>
      <p:pic>
        <p:nvPicPr>
          <p:cNvPr id="5" name="Picture 4"/>
          <p:cNvPicPr>
            <a:picLocks noChangeAspect="1"/>
          </p:cNvPicPr>
          <p:nvPr/>
        </p:nvPicPr>
        <p:blipFill>
          <a:blip r:embed="rId3"/>
          <a:stretch>
            <a:fillRect/>
          </a:stretch>
        </p:blipFill>
        <p:spPr>
          <a:xfrm>
            <a:off x="2528886" y="2565137"/>
            <a:ext cx="2543175" cy="2062034"/>
          </a:xfrm>
          <a:prstGeom prst="rect">
            <a:avLst/>
          </a:prstGeom>
        </p:spPr>
      </p:pic>
    </p:spTree>
    <p:extLst>
      <p:ext uri="{BB962C8B-B14F-4D97-AF65-F5344CB8AC3E}">
        <p14:creationId xmlns:p14="http://schemas.microsoft.com/office/powerpoint/2010/main" val="1525923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88" y="1237480"/>
            <a:ext cx="10024218" cy="5693866"/>
          </a:xfrm>
          <a:prstGeom prst="rect">
            <a:avLst/>
          </a:prstGeom>
        </p:spPr>
        <p:txBody>
          <a:bodyPr wrap="square">
            <a:spAutoFit/>
          </a:bodyPr>
          <a:lstStyle/>
          <a:p>
            <a:r>
              <a:rPr lang="en-GB" sz="2800" dirty="0"/>
              <a:t>The factor of production labour can also be a deciding factor in determining location. By labour we mean cost of labour, availability of labour, and the skills of labour. </a:t>
            </a:r>
          </a:p>
          <a:p>
            <a:endParaRPr lang="en-GB" sz="2800" dirty="0"/>
          </a:p>
          <a:p>
            <a:endParaRPr lang="en-GB" sz="2800" dirty="0"/>
          </a:p>
          <a:p>
            <a:endParaRPr lang="en-GB" sz="2800" dirty="0"/>
          </a:p>
          <a:p>
            <a:endParaRPr lang="en-GB" sz="2800" dirty="0"/>
          </a:p>
          <a:p>
            <a:endParaRPr lang="en-GB" sz="2800" dirty="0"/>
          </a:p>
          <a:p>
            <a:r>
              <a:rPr lang="en-GB" sz="2800" dirty="0"/>
              <a:t>Businesses can be attracted to certain areas by the skilled labour that may be available. For example, the aero technology workers in Coventry and Bristol, or the thriving community of software developers in Cambridge, linked to the university. </a:t>
            </a:r>
          </a:p>
          <a:p>
            <a:endParaRPr lang="en-GB" sz="2800" dirty="0"/>
          </a:p>
        </p:txBody>
      </p:sp>
      <p:sp>
        <p:nvSpPr>
          <p:cNvPr id="3" name="Rectangle 2"/>
          <p:cNvSpPr/>
          <p:nvPr/>
        </p:nvSpPr>
        <p:spPr>
          <a:xfrm>
            <a:off x="4312992" y="314150"/>
            <a:ext cx="233910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Labour </a:t>
            </a:r>
          </a:p>
        </p:txBody>
      </p:sp>
      <p:pic>
        <p:nvPicPr>
          <p:cNvPr id="4" name="Picture 3"/>
          <p:cNvPicPr>
            <a:picLocks noChangeAspect="1"/>
          </p:cNvPicPr>
          <p:nvPr/>
        </p:nvPicPr>
        <p:blipFill>
          <a:blip r:embed="rId2"/>
          <a:stretch>
            <a:fillRect/>
          </a:stretch>
        </p:blipFill>
        <p:spPr>
          <a:xfrm>
            <a:off x="6510337" y="2249719"/>
            <a:ext cx="2828925" cy="1619250"/>
          </a:xfrm>
          <a:prstGeom prst="rect">
            <a:avLst/>
          </a:prstGeom>
        </p:spPr>
      </p:pic>
      <p:pic>
        <p:nvPicPr>
          <p:cNvPr id="5" name="Picture 4"/>
          <p:cNvPicPr>
            <a:picLocks noChangeAspect="1"/>
          </p:cNvPicPr>
          <p:nvPr/>
        </p:nvPicPr>
        <p:blipFill>
          <a:blip r:embed="rId3"/>
          <a:stretch>
            <a:fillRect/>
          </a:stretch>
        </p:blipFill>
        <p:spPr>
          <a:xfrm>
            <a:off x="1706785" y="3059344"/>
            <a:ext cx="3800475" cy="1200150"/>
          </a:xfrm>
          <a:prstGeom prst="rect">
            <a:avLst/>
          </a:prstGeom>
        </p:spPr>
      </p:pic>
    </p:spTree>
    <p:extLst>
      <p:ext uri="{BB962C8B-B14F-4D97-AF65-F5344CB8AC3E}">
        <p14:creationId xmlns:p14="http://schemas.microsoft.com/office/powerpoint/2010/main" val="2786971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6444" y="1454270"/>
            <a:ext cx="10023676" cy="4401205"/>
          </a:xfrm>
          <a:prstGeom prst="rect">
            <a:avLst/>
          </a:prstGeom>
        </p:spPr>
        <p:txBody>
          <a:bodyPr wrap="square">
            <a:spAutoFit/>
          </a:bodyPr>
          <a:lstStyle/>
          <a:p>
            <a:r>
              <a:rPr lang="en-GB" sz="2800" dirty="0"/>
              <a:t>Cardiff is rapidly developing a booming media industry which is attracting new international investors looking to recruit talented workers.</a:t>
            </a:r>
          </a:p>
          <a:p>
            <a:r>
              <a:rPr lang="en-GB" sz="2800" dirty="0"/>
              <a:t> </a:t>
            </a:r>
          </a:p>
          <a:p>
            <a:endParaRPr lang="en-GB" sz="2800" dirty="0"/>
          </a:p>
          <a:p>
            <a:endParaRPr lang="en-GB" sz="2800" dirty="0"/>
          </a:p>
          <a:p>
            <a:endParaRPr lang="en-GB" sz="2800" dirty="0"/>
          </a:p>
          <a:p>
            <a:endParaRPr lang="en-GB" sz="2800" dirty="0"/>
          </a:p>
          <a:p>
            <a:r>
              <a:rPr lang="en-GB" sz="2800" dirty="0"/>
              <a:t>The cost of labour is also a determining factor. International location has a habit of following low-cost labour to wherever it is available.</a:t>
            </a:r>
          </a:p>
        </p:txBody>
      </p:sp>
      <p:sp>
        <p:nvSpPr>
          <p:cNvPr id="3" name="Rectangle 2"/>
          <p:cNvSpPr/>
          <p:nvPr/>
        </p:nvSpPr>
        <p:spPr>
          <a:xfrm>
            <a:off x="3719117" y="416640"/>
            <a:ext cx="436876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Cost of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labour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p:txBody>
      </p:sp>
      <p:pic>
        <p:nvPicPr>
          <p:cNvPr id="4" name="Picture 3"/>
          <p:cNvPicPr>
            <a:picLocks noChangeAspect="1"/>
          </p:cNvPicPr>
          <p:nvPr/>
        </p:nvPicPr>
        <p:blipFill>
          <a:blip r:embed="rId2"/>
          <a:stretch>
            <a:fillRect/>
          </a:stretch>
        </p:blipFill>
        <p:spPr>
          <a:xfrm>
            <a:off x="3719117" y="2727164"/>
            <a:ext cx="6196013" cy="1855415"/>
          </a:xfrm>
          <a:prstGeom prst="rect">
            <a:avLst/>
          </a:prstGeom>
        </p:spPr>
      </p:pic>
    </p:spTree>
    <p:extLst>
      <p:ext uri="{BB962C8B-B14F-4D97-AF65-F5344CB8AC3E}">
        <p14:creationId xmlns:p14="http://schemas.microsoft.com/office/powerpoint/2010/main" val="4188411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5906" y="1166217"/>
            <a:ext cx="9272588" cy="2246769"/>
          </a:xfrm>
          <a:prstGeom prst="rect">
            <a:avLst/>
          </a:prstGeom>
        </p:spPr>
        <p:txBody>
          <a:bodyPr wrap="square">
            <a:spAutoFit/>
          </a:bodyPr>
          <a:lstStyle/>
          <a:p>
            <a:endParaRPr lang="en-GB" sz="2800" dirty="0"/>
          </a:p>
          <a:p>
            <a:r>
              <a:rPr lang="en-GB" sz="2800" dirty="0"/>
              <a:t>Many UK manufacturing businesses have relocated to the Far East and China where labour costs are very low; although there is some evidence that this trend will be reversed as wage rates in these areas start to increase.</a:t>
            </a:r>
          </a:p>
        </p:txBody>
      </p:sp>
      <p:sp>
        <p:nvSpPr>
          <p:cNvPr id="3" name="Rectangle 2"/>
          <p:cNvSpPr/>
          <p:nvPr/>
        </p:nvSpPr>
        <p:spPr>
          <a:xfrm>
            <a:off x="3397273" y="409872"/>
            <a:ext cx="436876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Cost of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labour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p:txBody>
      </p:sp>
      <p:pic>
        <p:nvPicPr>
          <p:cNvPr id="4" name="Picture 3"/>
          <p:cNvPicPr>
            <a:picLocks noChangeAspect="1"/>
          </p:cNvPicPr>
          <p:nvPr/>
        </p:nvPicPr>
        <p:blipFill>
          <a:blip r:embed="rId2"/>
          <a:stretch>
            <a:fillRect/>
          </a:stretch>
        </p:blipFill>
        <p:spPr>
          <a:xfrm>
            <a:off x="6172200" y="3898639"/>
            <a:ext cx="3821906" cy="2425962"/>
          </a:xfrm>
          <a:prstGeom prst="rect">
            <a:avLst/>
          </a:prstGeom>
        </p:spPr>
      </p:pic>
      <p:pic>
        <p:nvPicPr>
          <p:cNvPr id="5" name="Picture 4"/>
          <p:cNvPicPr>
            <a:picLocks noChangeAspect="1"/>
          </p:cNvPicPr>
          <p:nvPr/>
        </p:nvPicPr>
        <p:blipFill>
          <a:blip r:embed="rId3"/>
          <a:stretch>
            <a:fillRect/>
          </a:stretch>
        </p:blipFill>
        <p:spPr>
          <a:xfrm>
            <a:off x="1920225" y="4052889"/>
            <a:ext cx="3413775" cy="2271712"/>
          </a:xfrm>
          <a:prstGeom prst="rect">
            <a:avLst/>
          </a:prstGeom>
        </p:spPr>
      </p:pic>
    </p:spTree>
    <p:extLst>
      <p:ext uri="{BB962C8B-B14F-4D97-AF65-F5344CB8AC3E}">
        <p14:creationId xmlns:p14="http://schemas.microsoft.com/office/powerpoint/2010/main" val="51460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50475" y="339882"/>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p>
        </p:txBody>
      </p:sp>
      <p:sp>
        <p:nvSpPr>
          <p:cNvPr id="5" name="TextBox 4"/>
          <p:cNvSpPr txBox="1"/>
          <p:nvPr/>
        </p:nvSpPr>
        <p:spPr>
          <a:xfrm>
            <a:off x="1932972" y="1423686"/>
            <a:ext cx="7441396" cy="5109091"/>
          </a:xfrm>
          <a:prstGeom prst="rect">
            <a:avLst/>
          </a:prstGeom>
          <a:noFill/>
        </p:spPr>
        <p:txBody>
          <a:bodyPr wrap="none" rtlCol="0">
            <a:spAutoFit/>
          </a:bodyPr>
          <a:lstStyle/>
          <a:p>
            <a:r>
              <a:rPr lang="en-GB" sz="2800" b="1" u="sng" dirty="0"/>
              <a:t>Task: </a:t>
            </a:r>
          </a:p>
          <a:p>
            <a:endParaRPr lang="en-GB" sz="2800" dirty="0"/>
          </a:p>
          <a:p>
            <a:r>
              <a:rPr lang="en-GB" sz="2800" dirty="0"/>
              <a:t>Using your show me boards. </a:t>
            </a:r>
          </a:p>
          <a:p>
            <a:endParaRPr lang="en-GB" sz="2800" dirty="0"/>
          </a:p>
          <a:p>
            <a:r>
              <a:rPr lang="en-GB" sz="2800" dirty="0"/>
              <a:t>Discuss business location and the key factors that </a:t>
            </a:r>
          </a:p>
          <a:p>
            <a:r>
              <a:rPr lang="en-GB" sz="2800" dirty="0"/>
              <a:t>affect location. </a:t>
            </a:r>
          </a:p>
          <a:p>
            <a:endParaRPr lang="en-GB" sz="2800" dirty="0"/>
          </a:p>
          <a:p>
            <a:endParaRPr lang="en-GB" sz="2800" dirty="0"/>
          </a:p>
          <a:p>
            <a:endParaRPr lang="en-GB" sz="2800" dirty="0"/>
          </a:p>
          <a:p>
            <a:endParaRPr lang="en-GB" sz="2800" dirty="0"/>
          </a:p>
          <a:p>
            <a:r>
              <a:rPr lang="en-GB" sz="2800" b="1" dirty="0"/>
              <a:t>Time: 5 mins </a:t>
            </a:r>
          </a:p>
          <a:p>
            <a:endParaRPr lang="en-GB" dirty="0"/>
          </a:p>
        </p:txBody>
      </p:sp>
      <p:pic>
        <p:nvPicPr>
          <p:cNvPr id="2" name="Picture 1"/>
          <p:cNvPicPr>
            <a:picLocks noChangeAspect="1"/>
          </p:cNvPicPr>
          <p:nvPr/>
        </p:nvPicPr>
        <p:blipFill>
          <a:blip r:embed="rId2"/>
          <a:stretch>
            <a:fillRect/>
          </a:stretch>
        </p:blipFill>
        <p:spPr>
          <a:xfrm>
            <a:off x="6419850" y="3978231"/>
            <a:ext cx="2466975" cy="1847850"/>
          </a:xfrm>
          <a:prstGeom prst="rect">
            <a:avLst/>
          </a:prstGeom>
        </p:spPr>
      </p:pic>
    </p:spTree>
    <p:extLst>
      <p:ext uri="{BB962C8B-B14F-4D97-AF65-F5344CB8AC3E}">
        <p14:creationId xmlns:p14="http://schemas.microsoft.com/office/powerpoint/2010/main" val="1333278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0649" y="1575547"/>
            <a:ext cx="9184875" cy="4832092"/>
          </a:xfrm>
          <a:prstGeom prst="rect">
            <a:avLst/>
          </a:prstGeom>
        </p:spPr>
        <p:txBody>
          <a:bodyPr wrap="square">
            <a:spAutoFit/>
          </a:bodyPr>
          <a:lstStyle/>
          <a:p>
            <a:r>
              <a:rPr lang="en-GB" sz="2800" dirty="0"/>
              <a:t>The cost of labour can be affected by the availability of government grants, giving incentives to move to particular regions of a country, and by government taxation policies.</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 The availability of low cost and suitable land resources can also be an important factor when determining location.</a:t>
            </a:r>
          </a:p>
        </p:txBody>
      </p:sp>
      <p:sp>
        <p:nvSpPr>
          <p:cNvPr id="3" name="Rectangle 2"/>
          <p:cNvSpPr/>
          <p:nvPr/>
        </p:nvSpPr>
        <p:spPr>
          <a:xfrm>
            <a:off x="2380007" y="282008"/>
            <a:ext cx="704616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Government influences </a:t>
            </a:r>
          </a:p>
        </p:txBody>
      </p:sp>
      <p:pic>
        <p:nvPicPr>
          <p:cNvPr id="4" name="Picture 3"/>
          <p:cNvPicPr>
            <a:picLocks noChangeAspect="1"/>
          </p:cNvPicPr>
          <p:nvPr/>
        </p:nvPicPr>
        <p:blipFill>
          <a:blip r:embed="rId2"/>
          <a:stretch>
            <a:fillRect/>
          </a:stretch>
        </p:blipFill>
        <p:spPr>
          <a:xfrm>
            <a:off x="5886449" y="3184525"/>
            <a:ext cx="2981325" cy="1987550"/>
          </a:xfrm>
          <a:prstGeom prst="rect">
            <a:avLst/>
          </a:prstGeom>
        </p:spPr>
      </p:pic>
      <p:pic>
        <p:nvPicPr>
          <p:cNvPr id="5" name="Picture 4"/>
          <p:cNvPicPr>
            <a:picLocks noChangeAspect="1"/>
          </p:cNvPicPr>
          <p:nvPr/>
        </p:nvPicPr>
        <p:blipFill>
          <a:blip r:embed="rId3"/>
          <a:stretch>
            <a:fillRect/>
          </a:stretch>
        </p:blipFill>
        <p:spPr>
          <a:xfrm>
            <a:off x="2233612" y="3184525"/>
            <a:ext cx="2466975" cy="1847850"/>
          </a:xfrm>
          <a:prstGeom prst="rect">
            <a:avLst/>
          </a:prstGeom>
        </p:spPr>
      </p:pic>
    </p:spTree>
    <p:extLst>
      <p:ext uri="{BB962C8B-B14F-4D97-AF65-F5344CB8AC3E}">
        <p14:creationId xmlns:p14="http://schemas.microsoft.com/office/powerpoint/2010/main" val="229687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4017" y="1704498"/>
            <a:ext cx="9144000" cy="2246769"/>
          </a:xfrm>
          <a:prstGeom prst="rect">
            <a:avLst/>
          </a:prstGeom>
        </p:spPr>
        <p:txBody>
          <a:bodyPr wrap="square">
            <a:spAutoFit/>
          </a:bodyPr>
          <a:lstStyle/>
          <a:p>
            <a:r>
              <a:rPr lang="en-GB" sz="2800" dirty="0"/>
              <a:t>National governments, along with regional development agencies, often work hard to ensure that planning permission is available to allow large developments to proceed and they also offer incentives such as tax breaks and help with recruitment and training of workers.</a:t>
            </a:r>
          </a:p>
        </p:txBody>
      </p:sp>
      <p:sp>
        <p:nvSpPr>
          <p:cNvPr id="3" name="Rectangle 2"/>
          <p:cNvSpPr/>
          <p:nvPr/>
        </p:nvSpPr>
        <p:spPr>
          <a:xfrm>
            <a:off x="2672936" y="495598"/>
            <a:ext cx="704616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Government influences </a:t>
            </a:r>
          </a:p>
        </p:txBody>
      </p:sp>
      <p:pic>
        <p:nvPicPr>
          <p:cNvPr id="4" name="Picture 3"/>
          <p:cNvPicPr>
            <a:picLocks noChangeAspect="1"/>
          </p:cNvPicPr>
          <p:nvPr/>
        </p:nvPicPr>
        <p:blipFill>
          <a:blip r:embed="rId2"/>
          <a:stretch>
            <a:fillRect/>
          </a:stretch>
        </p:blipFill>
        <p:spPr>
          <a:xfrm>
            <a:off x="7129462" y="3951267"/>
            <a:ext cx="2800349" cy="2262682"/>
          </a:xfrm>
          <a:prstGeom prst="rect">
            <a:avLst/>
          </a:prstGeom>
        </p:spPr>
      </p:pic>
      <p:pic>
        <p:nvPicPr>
          <p:cNvPr id="5" name="Picture 4"/>
          <p:cNvPicPr>
            <a:picLocks noChangeAspect="1"/>
          </p:cNvPicPr>
          <p:nvPr/>
        </p:nvPicPr>
        <p:blipFill>
          <a:blip r:embed="rId3"/>
          <a:stretch>
            <a:fillRect/>
          </a:stretch>
        </p:blipFill>
        <p:spPr>
          <a:xfrm>
            <a:off x="2668177" y="4374016"/>
            <a:ext cx="2714625" cy="1905000"/>
          </a:xfrm>
          <a:prstGeom prst="rect">
            <a:avLst/>
          </a:prstGeom>
        </p:spPr>
      </p:pic>
    </p:spTree>
    <p:extLst>
      <p:ext uri="{BB962C8B-B14F-4D97-AF65-F5344CB8AC3E}">
        <p14:creationId xmlns:p14="http://schemas.microsoft.com/office/powerpoint/2010/main" val="3677884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430" y="1446490"/>
            <a:ext cx="9271322" cy="4832092"/>
          </a:xfrm>
          <a:prstGeom prst="rect">
            <a:avLst/>
          </a:prstGeom>
        </p:spPr>
        <p:txBody>
          <a:bodyPr wrap="square">
            <a:spAutoFit/>
          </a:bodyPr>
          <a:lstStyle/>
          <a:p>
            <a:r>
              <a:rPr lang="en-GB" sz="2800" dirty="0"/>
              <a:t>These too can also have an impact on location. Managers want to live in an environment that suits them and their families. They want leisure facilities, good schools, and low crime.</a:t>
            </a:r>
          </a:p>
          <a:p>
            <a:endParaRPr lang="en-GB" sz="2800" dirty="0"/>
          </a:p>
          <a:p>
            <a:endParaRPr lang="en-GB" sz="2800" dirty="0"/>
          </a:p>
          <a:p>
            <a:endParaRPr lang="en-GB" sz="2800" dirty="0"/>
          </a:p>
          <a:p>
            <a:endParaRPr lang="en-GB" sz="2800" dirty="0"/>
          </a:p>
          <a:p>
            <a:endParaRPr lang="en-GB" sz="2800" dirty="0"/>
          </a:p>
          <a:p>
            <a:r>
              <a:rPr lang="en-GB" sz="2800" dirty="0"/>
              <a:t> Alternatively managers can often retain a commitment to their existing workforce, even when it makes economic and business sense to relocate a business.</a:t>
            </a:r>
          </a:p>
        </p:txBody>
      </p:sp>
      <p:sp>
        <p:nvSpPr>
          <p:cNvPr id="3" name="Rectangle 2"/>
          <p:cNvSpPr/>
          <p:nvPr/>
        </p:nvSpPr>
        <p:spPr>
          <a:xfrm>
            <a:off x="3749132" y="328307"/>
            <a:ext cx="439280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Social reasons </a:t>
            </a:r>
          </a:p>
        </p:txBody>
      </p:sp>
      <p:pic>
        <p:nvPicPr>
          <p:cNvPr id="4" name="Picture 3"/>
          <p:cNvPicPr>
            <a:picLocks noChangeAspect="1"/>
          </p:cNvPicPr>
          <p:nvPr/>
        </p:nvPicPr>
        <p:blipFill>
          <a:blip r:embed="rId2"/>
          <a:stretch>
            <a:fillRect/>
          </a:stretch>
        </p:blipFill>
        <p:spPr>
          <a:xfrm>
            <a:off x="6090091" y="2957661"/>
            <a:ext cx="2533650" cy="1809750"/>
          </a:xfrm>
          <a:prstGeom prst="rect">
            <a:avLst/>
          </a:prstGeom>
        </p:spPr>
      </p:pic>
      <p:pic>
        <p:nvPicPr>
          <p:cNvPr id="5" name="Picture 4"/>
          <p:cNvPicPr>
            <a:picLocks noChangeAspect="1"/>
          </p:cNvPicPr>
          <p:nvPr/>
        </p:nvPicPr>
        <p:blipFill>
          <a:blip r:embed="rId3"/>
          <a:stretch>
            <a:fillRect/>
          </a:stretch>
        </p:blipFill>
        <p:spPr>
          <a:xfrm>
            <a:off x="2891882" y="2957661"/>
            <a:ext cx="1714500" cy="1714500"/>
          </a:xfrm>
          <a:prstGeom prst="rect">
            <a:avLst/>
          </a:prstGeom>
        </p:spPr>
      </p:pic>
    </p:spTree>
    <p:extLst>
      <p:ext uri="{BB962C8B-B14F-4D97-AF65-F5344CB8AC3E}">
        <p14:creationId xmlns:p14="http://schemas.microsoft.com/office/powerpoint/2010/main" val="3635432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8900" y="2147446"/>
            <a:ext cx="9225023" cy="3970318"/>
          </a:xfrm>
          <a:prstGeom prst="rect">
            <a:avLst/>
          </a:prstGeom>
        </p:spPr>
        <p:txBody>
          <a:bodyPr wrap="square">
            <a:spAutoFit/>
          </a:bodyPr>
          <a:lstStyle/>
          <a:p>
            <a:r>
              <a:rPr lang="en-GB" sz="2800" dirty="0"/>
              <a:t>Footloose businesses are those that move from location to location, basing themselves wherever best suits their needs at a particular point in time: </a:t>
            </a:r>
          </a:p>
          <a:p>
            <a:endParaRPr lang="en-GB" sz="2800" dirty="0"/>
          </a:p>
          <a:p>
            <a:r>
              <a:rPr lang="en-GB" sz="2800" dirty="0"/>
              <a:t>• changing patterns of trade; </a:t>
            </a:r>
          </a:p>
          <a:p>
            <a:endParaRPr lang="en-GB" sz="2800" dirty="0"/>
          </a:p>
          <a:p>
            <a:r>
              <a:rPr lang="en-GB" sz="2800" dirty="0"/>
              <a:t>• improved communications; </a:t>
            </a:r>
          </a:p>
          <a:p>
            <a:endParaRPr lang="en-GB" sz="2800" dirty="0"/>
          </a:p>
          <a:p>
            <a:r>
              <a:rPr lang="en-GB" sz="2800" dirty="0"/>
              <a:t>• freer flows of capital.</a:t>
            </a:r>
          </a:p>
        </p:txBody>
      </p:sp>
      <p:sp>
        <p:nvSpPr>
          <p:cNvPr id="3" name="Rectangle 2"/>
          <p:cNvSpPr/>
          <p:nvPr/>
        </p:nvSpPr>
        <p:spPr>
          <a:xfrm>
            <a:off x="2681857" y="224135"/>
            <a:ext cx="6550511" cy="1754326"/>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Increase choice of </a:t>
            </a:r>
          </a:p>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international location </a:t>
            </a:r>
          </a:p>
        </p:txBody>
      </p:sp>
      <p:pic>
        <p:nvPicPr>
          <p:cNvPr id="4" name="Picture 3"/>
          <p:cNvPicPr>
            <a:picLocks noChangeAspect="1"/>
          </p:cNvPicPr>
          <p:nvPr/>
        </p:nvPicPr>
        <p:blipFill>
          <a:blip r:embed="rId2"/>
          <a:stretch>
            <a:fillRect/>
          </a:stretch>
        </p:blipFill>
        <p:spPr>
          <a:xfrm>
            <a:off x="6983461" y="3905537"/>
            <a:ext cx="3586162" cy="2381212"/>
          </a:xfrm>
          <a:prstGeom prst="rect">
            <a:avLst/>
          </a:prstGeom>
        </p:spPr>
      </p:pic>
    </p:spTree>
    <p:extLst>
      <p:ext uri="{BB962C8B-B14F-4D97-AF65-F5344CB8AC3E}">
        <p14:creationId xmlns:p14="http://schemas.microsoft.com/office/powerpoint/2010/main" val="1234524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2097" y="1400915"/>
            <a:ext cx="9479666" cy="4832092"/>
          </a:xfrm>
          <a:prstGeom prst="rect">
            <a:avLst/>
          </a:prstGeom>
        </p:spPr>
        <p:txBody>
          <a:bodyPr wrap="square">
            <a:spAutoFit/>
          </a:bodyPr>
          <a:lstStyle/>
          <a:p>
            <a:r>
              <a:rPr lang="en-GB" sz="2800" dirty="0"/>
              <a:t>All of the above mean that the largest businesses, though still influenced by the same factors that dictate national location of business, do have the alternative of locating their production facilities virtually anywhere in the world.</a:t>
            </a:r>
          </a:p>
          <a:p>
            <a:endParaRPr lang="en-GB" sz="2800" dirty="0"/>
          </a:p>
          <a:p>
            <a:endParaRPr lang="en-GB" sz="2800" dirty="0"/>
          </a:p>
          <a:p>
            <a:endParaRPr lang="en-GB" sz="2800" dirty="0"/>
          </a:p>
          <a:p>
            <a:endParaRPr lang="en-GB" sz="2800" dirty="0"/>
          </a:p>
          <a:p>
            <a:r>
              <a:rPr lang="en-GB" sz="2800" dirty="0"/>
              <a:t> As long as there is a stable political background and an available workforce, most countries will offer the possibility of hosting a production (or even a remote service) base. </a:t>
            </a:r>
          </a:p>
        </p:txBody>
      </p:sp>
      <p:sp>
        <p:nvSpPr>
          <p:cNvPr id="3" name="Rectangle 2"/>
          <p:cNvSpPr/>
          <p:nvPr/>
        </p:nvSpPr>
        <p:spPr>
          <a:xfrm>
            <a:off x="2731616" y="282008"/>
            <a:ext cx="684065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International locations </a:t>
            </a:r>
          </a:p>
        </p:txBody>
      </p:sp>
      <p:pic>
        <p:nvPicPr>
          <p:cNvPr id="4" name="Picture 3"/>
          <p:cNvPicPr>
            <a:picLocks noChangeAspect="1"/>
          </p:cNvPicPr>
          <p:nvPr/>
        </p:nvPicPr>
        <p:blipFill>
          <a:blip r:embed="rId2"/>
          <a:stretch>
            <a:fillRect/>
          </a:stretch>
        </p:blipFill>
        <p:spPr>
          <a:xfrm>
            <a:off x="7629525" y="2983523"/>
            <a:ext cx="2733675" cy="1666875"/>
          </a:xfrm>
          <a:prstGeom prst="rect">
            <a:avLst/>
          </a:prstGeom>
        </p:spPr>
      </p:pic>
    </p:spTree>
    <p:extLst>
      <p:ext uri="{BB962C8B-B14F-4D97-AF65-F5344CB8AC3E}">
        <p14:creationId xmlns:p14="http://schemas.microsoft.com/office/powerpoint/2010/main" val="4216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4237" y="1543643"/>
            <a:ext cx="9734309" cy="2677656"/>
          </a:xfrm>
          <a:prstGeom prst="rect">
            <a:avLst/>
          </a:prstGeom>
        </p:spPr>
        <p:txBody>
          <a:bodyPr wrap="square">
            <a:spAutoFit/>
          </a:bodyPr>
          <a:lstStyle/>
          <a:p>
            <a:r>
              <a:rPr lang="en-GB" sz="2800" dirty="0"/>
              <a:t>The main influences on international location beyond politics and labour force factors are likely to be maximising </a:t>
            </a:r>
            <a:r>
              <a:rPr lang="en-GB" sz="2800" b="1" dirty="0"/>
              <a:t>economies of scale. </a:t>
            </a:r>
          </a:p>
          <a:p>
            <a:endParaRPr lang="en-GB" sz="2800" b="1" dirty="0"/>
          </a:p>
          <a:p>
            <a:r>
              <a:rPr lang="en-GB" sz="2800" b="1" dirty="0"/>
              <a:t>Economies of scale – The more you buy the cheaper </a:t>
            </a:r>
          </a:p>
          <a:p>
            <a:r>
              <a:rPr lang="en-GB" sz="2800" b="1" dirty="0"/>
              <a:t>each individual part is. </a:t>
            </a:r>
          </a:p>
        </p:txBody>
      </p:sp>
      <p:sp>
        <p:nvSpPr>
          <p:cNvPr id="3" name="Rectangle 2"/>
          <p:cNvSpPr/>
          <p:nvPr/>
        </p:nvSpPr>
        <p:spPr>
          <a:xfrm>
            <a:off x="1139071" y="339882"/>
            <a:ext cx="1016464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International – Economies of scale </a:t>
            </a:r>
          </a:p>
        </p:txBody>
      </p:sp>
      <p:pic>
        <p:nvPicPr>
          <p:cNvPr id="4" name="Picture 3"/>
          <p:cNvPicPr>
            <a:picLocks noChangeAspect="1"/>
          </p:cNvPicPr>
          <p:nvPr/>
        </p:nvPicPr>
        <p:blipFill>
          <a:blip r:embed="rId2"/>
          <a:stretch>
            <a:fillRect/>
          </a:stretch>
        </p:blipFill>
        <p:spPr>
          <a:xfrm>
            <a:off x="5657851" y="4114800"/>
            <a:ext cx="3233738" cy="2228850"/>
          </a:xfrm>
          <a:prstGeom prst="rect">
            <a:avLst/>
          </a:prstGeom>
        </p:spPr>
      </p:pic>
    </p:spTree>
    <p:extLst>
      <p:ext uri="{BB962C8B-B14F-4D97-AF65-F5344CB8AC3E}">
        <p14:creationId xmlns:p14="http://schemas.microsoft.com/office/powerpoint/2010/main" val="1891333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587" y="1261765"/>
            <a:ext cx="9601200" cy="4401205"/>
          </a:xfrm>
          <a:prstGeom prst="rect">
            <a:avLst/>
          </a:prstGeom>
        </p:spPr>
        <p:txBody>
          <a:bodyPr wrap="square">
            <a:spAutoFit/>
          </a:bodyPr>
          <a:lstStyle/>
          <a:p>
            <a:endParaRPr lang="en-GB" sz="2800" dirty="0"/>
          </a:p>
          <a:p>
            <a:r>
              <a:rPr lang="en-GB" sz="2800" dirty="0"/>
              <a:t>If businesses are able to have a single plant supplying all their requirements for a type of product or range of components, then the business’s average costs of production can fall. </a:t>
            </a:r>
          </a:p>
          <a:p>
            <a:endParaRPr lang="en-GB" sz="2800" dirty="0"/>
          </a:p>
          <a:p>
            <a:r>
              <a:rPr lang="en-GB" sz="2800" dirty="0"/>
              <a:t>Therefore there are huge factories </a:t>
            </a:r>
          </a:p>
          <a:p>
            <a:r>
              <a:rPr lang="en-GB" sz="2800" dirty="0"/>
              <a:t>providing cakes to sell throughout </a:t>
            </a:r>
          </a:p>
          <a:p>
            <a:r>
              <a:rPr lang="en-GB" sz="2800" dirty="0"/>
              <a:t>Europe, or producing injection-</a:t>
            </a:r>
          </a:p>
          <a:p>
            <a:r>
              <a:rPr lang="en-GB" sz="2800" dirty="0"/>
              <a:t>moulded plastics for distribution </a:t>
            </a:r>
          </a:p>
          <a:p>
            <a:r>
              <a:rPr lang="en-GB" sz="2800" dirty="0"/>
              <a:t>throughout the world. </a:t>
            </a:r>
          </a:p>
        </p:txBody>
      </p:sp>
      <p:sp>
        <p:nvSpPr>
          <p:cNvPr id="3" name="Rectangle 2"/>
          <p:cNvSpPr/>
          <p:nvPr/>
        </p:nvSpPr>
        <p:spPr>
          <a:xfrm>
            <a:off x="1872683" y="338435"/>
            <a:ext cx="885620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Location – Economies of scale </a:t>
            </a:r>
          </a:p>
        </p:txBody>
      </p:sp>
      <p:pic>
        <p:nvPicPr>
          <p:cNvPr id="4" name="Picture 3"/>
          <p:cNvPicPr>
            <a:picLocks noChangeAspect="1"/>
          </p:cNvPicPr>
          <p:nvPr/>
        </p:nvPicPr>
        <p:blipFill>
          <a:blip r:embed="rId2"/>
          <a:stretch>
            <a:fillRect/>
          </a:stretch>
        </p:blipFill>
        <p:spPr>
          <a:xfrm>
            <a:off x="7386638" y="3306779"/>
            <a:ext cx="3714749" cy="3174984"/>
          </a:xfrm>
          <a:prstGeom prst="rect">
            <a:avLst/>
          </a:prstGeom>
        </p:spPr>
      </p:pic>
    </p:spTree>
    <p:extLst>
      <p:ext uri="{BB962C8B-B14F-4D97-AF65-F5344CB8AC3E}">
        <p14:creationId xmlns:p14="http://schemas.microsoft.com/office/powerpoint/2010/main" val="1851429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115" y="1390715"/>
            <a:ext cx="9864161" cy="4832092"/>
          </a:xfrm>
          <a:prstGeom prst="rect">
            <a:avLst/>
          </a:prstGeom>
        </p:spPr>
        <p:txBody>
          <a:bodyPr wrap="square">
            <a:spAutoFit/>
          </a:bodyPr>
          <a:lstStyle/>
          <a:p>
            <a:r>
              <a:rPr lang="en-GB" sz="2800" dirty="0"/>
              <a:t>The falling costs of international transport have allowed this to occur. </a:t>
            </a:r>
          </a:p>
          <a:p>
            <a:endParaRPr lang="en-GB" sz="2800" dirty="0"/>
          </a:p>
          <a:p>
            <a:r>
              <a:rPr lang="en-GB" sz="2800" dirty="0"/>
              <a:t>Back in the 1950s the final cost of selling imported goods included transport costs which made up around 25% of the selling price. </a:t>
            </a:r>
          </a:p>
          <a:p>
            <a:endParaRPr lang="en-GB" sz="2800" dirty="0"/>
          </a:p>
          <a:p>
            <a:endParaRPr lang="en-GB" sz="2800" dirty="0"/>
          </a:p>
          <a:p>
            <a:endParaRPr lang="en-GB" sz="2800" dirty="0"/>
          </a:p>
          <a:p>
            <a:r>
              <a:rPr lang="en-GB" sz="2800" dirty="0"/>
              <a:t>Through containerisation and </a:t>
            </a:r>
          </a:p>
          <a:p>
            <a:r>
              <a:rPr lang="en-GB" sz="2800" dirty="0"/>
              <a:t>increased efficiency of systems </a:t>
            </a:r>
          </a:p>
          <a:p>
            <a:r>
              <a:rPr lang="en-GB" sz="2800" dirty="0"/>
              <a:t>this proportion has fallen well below 5%.</a:t>
            </a:r>
          </a:p>
        </p:txBody>
      </p:sp>
      <p:sp>
        <p:nvSpPr>
          <p:cNvPr id="3" name="Rectangle 2"/>
          <p:cNvSpPr/>
          <p:nvPr/>
        </p:nvSpPr>
        <p:spPr>
          <a:xfrm>
            <a:off x="3685713" y="305158"/>
            <a:ext cx="470096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Transport costs </a:t>
            </a:r>
          </a:p>
        </p:txBody>
      </p:sp>
      <p:pic>
        <p:nvPicPr>
          <p:cNvPr id="4" name="Picture 3"/>
          <p:cNvPicPr>
            <a:picLocks noChangeAspect="1"/>
          </p:cNvPicPr>
          <p:nvPr/>
        </p:nvPicPr>
        <p:blipFill>
          <a:blip r:embed="rId2"/>
          <a:stretch>
            <a:fillRect/>
          </a:stretch>
        </p:blipFill>
        <p:spPr>
          <a:xfrm>
            <a:off x="7743825" y="4177218"/>
            <a:ext cx="3652838" cy="2045589"/>
          </a:xfrm>
          <a:prstGeom prst="rect">
            <a:avLst/>
          </a:prstGeom>
        </p:spPr>
      </p:pic>
    </p:spTree>
    <p:extLst>
      <p:ext uri="{BB962C8B-B14F-4D97-AF65-F5344CB8AC3E}">
        <p14:creationId xmlns:p14="http://schemas.microsoft.com/office/powerpoint/2010/main" val="953886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0" y="1343945"/>
            <a:ext cx="9487746" cy="3970318"/>
          </a:xfrm>
          <a:prstGeom prst="rect">
            <a:avLst/>
          </a:prstGeom>
        </p:spPr>
        <p:txBody>
          <a:bodyPr wrap="square">
            <a:spAutoFit/>
          </a:bodyPr>
          <a:lstStyle/>
          <a:p>
            <a:r>
              <a:rPr lang="en-GB" sz="2800" dirty="0"/>
              <a:t>Political factors can also have an influence on location.</a:t>
            </a:r>
          </a:p>
          <a:p>
            <a:endParaRPr lang="en-GB" sz="2800" dirty="0"/>
          </a:p>
          <a:p>
            <a:r>
              <a:rPr lang="en-GB" sz="2800" dirty="0"/>
              <a:t> Tariff and quota-free access to trading blocs such as the EU, or NAFTA (North American Free Trade Association) may depend on setting up a production facility within that trading bloc. </a:t>
            </a:r>
          </a:p>
          <a:p>
            <a:endParaRPr lang="en-GB" sz="2800" dirty="0"/>
          </a:p>
          <a:p>
            <a:r>
              <a:rPr lang="en-GB" sz="2800" dirty="0"/>
              <a:t>Far Eastern companies such as Toyota and Honda, wanting free access to European markets, have large production units in the UK today.</a:t>
            </a:r>
          </a:p>
        </p:txBody>
      </p:sp>
      <p:sp>
        <p:nvSpPr>
          <p:cNvPr id="3" name="Rectangle 2"/>
          <p:cNvSpPr/>
          <p:nvPr/>
        </p:nvSpPr>
        <p:spPr>
          <a:xfrm>
            <a:off x="3623970" y="270434"/>
            <a:ext cx="473572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Political factors </a:t>
            </a:r>
          </a:p>
        </p:txBody>
      </p:sp>
      <p:pic>
        <p:nvPicPr>
          <p:cNvPr id="4" name="Picture 3"/>
          <p:cNvPicPr>
            <a:picLocks noChangeAspect="1"/>
          </p:cNvPicPr>
          <p:nvPr/>
        </p:nvPicPr>
        <p:blipFill>
          <a:blip r:embed="rId2"/>
          <a:stretch>
            <a:fillRect/>
          </a:stretch>
        </p:blipFill>
        <p:spPr>
          <a:xfrm>
            <a:off x="5502190" y="4900613"/>
            <a:ext cx="2857500" cy="1600200"/>
          </a:xfrm>
          <a:prstGeom prst="rect">
            <a:avLst/>
          </a:prstGeom>
        </p:spPr>
      </p:pic>
    </p:spTree>
    <p:extLst>
      <p:ext uri="{BB962C8B-B14F-4D97-AF65-F5344CB8AC3E}">
        <p14:creationId xmlns:p14="http://schemas.microsoft.com/office/powerpoint/2010/main" val="3353079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5560" y="1617686"/>
            <a:ext cx="9630137" cy="4401205"/>
          </a:xfrm>
          <a:prstGeom prst="rect">
            <a:avLst/>
          </a:prstGeom>
        </p:spPr>
        <p:txBody>
          <a:bodyPr wrap="square">
            <a:spAutoFit/>
          </a:bodyPr>
          <a:lstStyle/>
          <a:p>
            <a:r>
              <a:rPr lang="en-GB" sz="2800" dirty="0"/>
              <a:t>Companies sometimes establish head office operations where taxation levels are lower than their home base. </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This can allow transfer costing to take place. </a:t>
            </a:r>
          </a:p>
        </p:txBody>
      </p:sp>
      <p:sp>
        <p:nvSpPr>
          <p:cNvPr id="3" name="Rectangle 2"/>
          <p:cNvSpPr/>
          <p:nvPr/>
        </p:nvSpPr>
        <p:spPr>
          <a:xfrm>
            <a:off x="3538210" y="351456"/>
            <a:ext cx="486094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Transfer costing </a:t>
            </a:r>
          </a:p>
        </p:txBody>
      </p:sp>
      <p:pic>
        <p:nvPicPr>
          <p:cNvPr id="5" name="Picture 4"/>
          <p:cNvPicPr>
            <a:picLocks noChangeAspect="1"/>
          </p:cNvPicPr>
          <p:nvPr/>
        </p:nvPicPr>
        <p:blipFill>
          <a:blip r:embed="rId2"/>
          <a:stretch>
            <a:fillRect/>
          </a:stretch>
        </p:blipFill>
        <p:spPr>
          <a:xfrm>
            <a:off x="1943100" y="2857500"/>
            <a:ext cx="8439150" cy="2400300"/>
          </a:xfrm>
          <a:prstGeom prst="rect">
            <a:avLst/>
          </a:prstGeom>
        </p:spPr>
      </p:pic>
    </p:spTree>
    <p:extLst>
      <p:ext uri="{BB962C8B-B14F-4D97-AF65-F5344CB8AC3E}">
        <p14:creationId xmlns:p14="http://schemas.microsoft.com/office/powerpoint/2010/main" val="215298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7312" y="1537099"/>
            <a:ext cx="9144000" cy="4832092"/>
          </a:xfrm>
          <a:prstGeom prst="rect">
            <a:avLst/>
          </a:prstGeom>
        </p:spPr>
        <p:txBody>
          <a:bodyPr wrap="square">
            <a:spAutoFit/>
          </a:bodyPr>
          <a:lstStyle/>
          <a:p>
            <a:r>
              <a:rPr lang="en-GB" sz="2800" dirty="0"/>
              <a:t>For many industries location is now far more complex than was previously the case. </a:t>
            </a:r>
          </a:p>
          <a:p>
            <a:endParaRPr lang="en-GB" sz="2800" dirty="0"/>
          </a:p>
          <a:p>
            <a:r>
              <a:rPr lang="en-GB" sz="2800" dirty="0"/>
              <a:t>Apple, for example, has its headquarters </a:t>
            </a:r>
          </a:p>
          <a:p>
            <a:r>
              <a:rPr lang="en-GB" sz="2800" dirty="0"/>
              <a:t>in California, but most of its products are </a:t>
            </a:r>
          </a:p>
          <a:p>
            <a:r>
              <a:rPr lang="en-GB" sz="2800" dirty="0"/>
              <a:t>produced in Asia. </a:t>
            </a:r>
          </a:p>
          <a:p>
            <a:endParaRPr lang="en-GB" sz="2800" dirty="0"/>
          </a:p>
          <a:p>
            <a:r>
              <a:rPr lang="en-GB" sz="2800" dirty="0"/>
              <a:t>A computing company may have its head office in Dublin, but have its servers located in India, the UK and Germany. Nonetheless, even with these modern complications some basic rules still apply.</a:t>
            </a:r>
          </a:p>
        </p:txBody>
      </p:sp>
      <p:sp>
        <p:nvSpPr>
          <p:cNvPr id="5" name="Rectangle 4"/>
          <p:cNvSpPr/>
          <p:nvPr/>
        </p:nvSpPr>
        <p:spPr>
          <a:xfrm>
            <a:off x="3449701" y="444054"/>
            <a:ext cx="529260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Business location </a:t>
            </a:r>
          </a:p>
        </p:txBody>
      </p:sp>
      <p:pic>
        <p:nvPicPr>
          <p:cNvPr id="2" name="Picture 1"/>
          <p:cNvPicPr>
            <a:picLocks noChangeAspect="1"/>
          </p:cNvPicPr>
          <p:nvPr/>
        </p:nvPicPr>
        <p:blipFill>
          <a:blip r:embed="rId2"/>
          <a:stretch>
            <a:fillRect/>
          </a:stretch>
        </p:blipFill>
        <p:spPr>
          <a:xfrm>
            <a:off x="7924801" y="2257425"/>
            <a:ext cx="1900237" cy="1900237"/>
          </a:xfrm>
          <a:prstGeom prst="rect">
            <a:avLst/>
          </a:prstGeom>
        </p:spPr>
      </p:pic>
    </p:spTree>
    <p:extLst>
      <p:ext uri="{BB962C8B-B14F-4D97-AF65-F5344CB8AC3E}">
        <p14:creationId xmlns:p14="http://schemas.microsoft.com/office/powerpoint/2010/main" val="1751723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313" y="1013162"/>
            <a:ext cx="9572625" cy="5262979"/>
          </a:xfrm>
          <a:prstGeom prst="rect">
            <a:avLst/>
          </a:prstGeom>
        </p:spPr>
        <p:txBody>
          <a:bodyPr wrap="square">
            <a:spAutoFit/>
          </a:bodyPr>
          <a:lstStyle/>
          <a:p>
            <a:endParaRPr lang="en-GB" sz="2800" dirty="0"/>
          </a:p>
          <a:p>
            <a:r>
              <a:rPr lang="en-GB" sz="2800" dirty="0"/>
              <a:t>Transfer costing is a process by which businesses are able to inflate their profits in countries where taxation levels are relatively low, and decrease their profits where taxation levels are relatively high. </a:t>
            </a:r>
          </a:p>
          <a:p>
            <a:endParaRPr lang="en-GB" sz="2800" dirty="0"/>
          </a:p>
          <a:p>
            <a:endParaRPr lang="en-GB" sz="2800" dirty="0"/>
          </a:p>
          <a:p>
            <a:endParaRPr lang="en-GB" sz="2800" dirty="0"/>
          </a:p>
          <a:p>
            <a:endParaRPr lang="en-GB" sz="2800" dirty="0"/>
          </a:p>
          <a:p>
            <a:endParaRPr lang="en-GB" sz="2800" dirty="0"/>
          </a:p>
          <a:p>
            <a:r>
              <a:rPr lang="en-GB" sz="2800" dirty="0"/>
              <a:t>A number of companies, including Starbucks and Amazon, have hit the headlines recently for this sort of activity.</a:t>
            </a:r>
          </a:p>
        </p:txBody>
      </p:sp>
      <p:sp>
        <p:nvSpPr>
          <p:cNvPr id="3" name="Rectangle 2"/>
          <p:cNvSpPr/>
          <p:nvPr/>
        </p:nvSpPr>
        <p:spPr>
          <a:xfrm>
            <a:off x="3408355" y="395585"/>
            <a:ext cx="486094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Transfer costing </a:t>
            </a:r>
          </a:p>
        </p:txBody>
      </p:sp>
      <p:pic>
        <p:nvPicPr>
          <p:cNvPr id="4" name="Picture 3"/>
          <p:cNvPicPr>
            <a:picLocks noChangeAspect="1"/>
          </p:cNvPicPr>
          <p:nvPr/>
        </p:nvPicPr>
        <p:blipFill>
          <a:blip r:embed="rId2"/>
          <a:stretch>
            <a:fillRect/>
          </a:stretch>
        </p:blipFill>
        <p:spPr>
          <a:xfrm>
            <a:off x="7696201" y="3157538"/>
            <a:ext cx="1771649" cy="1771649"/>
          </a:xfrm>
          <a:prstGeom prst="rect">
            <a:avLst/>
          </a:prstGeom>
        </p:spPr>
      </p:pic>
      <p:pic>
        <p:nvPicPr>
          <p:cNvPr id="5" name="Picture 4"/>
          <p:cNvPicPr>
            <a:picLocks noChangeAspect="1"/>
          </p:cNvPicPr>
          <p:nvPr/>
        </p:nvPicPr>
        <p:blipFill>
          <a:blip r:embed="rId3"/>
          <a:stretch>
            <a:fillRect/>
          </a:stretch>
        </p:blipFill>
        <p:spPr>
          <a:xfrm>
            <a:off x="2552700" y="3644651"/>
            <a:ext cx="3590925" cy="1276350"/>
          </a:xfrm>
          <a:prstGeom prst="rect">
            <a:avLst/>
          </a:prstGeom>
        </p:spPr>
      </p:pic>
    </p:spTree>
    <p:extLst>
      <p:ext uri="{BB962C8B-B14F-4D97-AF65-F5344CB8AC3E}">
        <p14:creationId xmlns:p14="http://schemas.microsoft.com/office/powerpoint/2010/main" val="1810559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2120" y="1321085"/>
            <a:ext cx="9491241" cy="5262979"/>
          </a:xfrm>
          <a:prstGeom prst="rect">
            <a:avLst/>
          </a:prstGeom>
        </p:spPr>
        <p:txBody>
          <a:bodyPr wrap="square">
            <a:spAutoFit/>
          </a:bodyPr>
          <a:lstStyle/>
          <a:p>
            <a:r>
              <a:rPr lang="en-GB" sz="2800" dirty="0"/>
              <a:t>Comparative international wage levels also need to be considered when deciding on worldwide location. </a:t>
            </a:r>
          </a:p>
          <a:p>
            <a:endParaRPr lang="en-GB" sz="2800" dirty="0"/>
          </a:p>
          <a:p>
            <a:endParaRPr lang="en-GB" sz="2800" dirty="0"/>
          </a:p>
          <a:p>
            <a:endParaRPr lang="en-GB" sz="2800" dirty="0"/>
          </a:p>
          <a:p>
            <a:endParaRPr lang="en-GB" sz="2800" dirty="0"/>
          </a:p>
          <a:p>
            <a:r>
              <a:rPr lang="en-GB" sz="2800" dirty="0"/>
              <a:t>High-tech industries can often choose from willing and skilled workforces from many different global locations. </a:t>
            </a:r>
          </a:p>
          <a:p>
            <a:endParaRPr lang="en-GB" sz="2800" dirty="0"/>
          </a:p>
          <a:p>
            <a:r>
              <a:rPr lang="en-GB" sz="2800" dirty="0"/>
              <a:t>One famous directory enquiry service answers enquiries in a Cardiff office during the day, and then switches between the hours of 10pm and 8am to an office in Manila.</a:t>
            </a:r>
          </a:p>
        </p:txBody>
      </p:sp>
      <p:sp>
        <p:nvSpPr>
          <p:cNvPr id="3" name="Rectangle 2"/>
          <p:cNvSpPr/>
          <p:nvPr/>
        </p:nvSpPr>
        <p:spPr>
          <a:xfrm>
            <a:off x="1470708" y="283455"/>
            <a:ext cx="884543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International wage difference </a:t>
            </a:r>
          </a:p>
        </p:txBody>
      </p:sp>
      <p:pic>
        <p:nvPicPr>
          <p:cNvPr id="4" name="Picture 3"/>
          <p:cNvPicPr>
            <a:picLocks noChangeAspect="1"/>
          </p:cNvPicPr>
          <p:nvPr/>
        </p:nvPicPr>
        <p:blipFill>
          <a:blip r:embed="rId2"/>
          <a:stretch>
            <a:fillRect/>
          </a:stretch>
        </p:blipFill>
        <p:spPr>
          <a:xfrm>
            <a:off x="2757488" y="2476439"/>
            <a:ext cx="5662613" cy="1243072"/>
          </a:xfrm>
          <a:prstGeom prst="rect">
            <a:avLst/>
          </a:prstGeom>
        </p:spPr>
      </p:pic>
    </p:spTree>
    <p:extLst>
      <p:ext uri="{BB962C8B-B14F-4D97-AF65-F5344CB8AC3E}">
        <p14:creationId xmlns:p14="http://schemas.microsoft.com/office/powerpoint/2010/main" val="1113909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ternational wage diff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21" y="357188"/>
            <a:ext cx="10850579" cy="611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009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717" y="352723"/>
            <a:ext cx="453367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p>
        </p:txBody>
      </p:sp>
      <p:sp>
        <p:nvSpPr>
          <p:cNvPr id="3" name="Rectangle 2"/>
          <p:cNvSpPr/>
          <p:nvPr/>
        </p:nvSpPr>
        <p:spPr>
          <a:xfrm>
            <a:off x="2338231" y="1887021"/>
            <a:ext cx="7451592" cy="523220"/>
          </a:xfrm>
          <a:prstGeom prst="rect">
            <a:avLst/>
          </a:prstGeom>
        </p:spPr>
        <p:txBody>
          <a:bodyPr wrap="none">
            <a:spAutoFit/>
          </a:bodyPr>
          <a:lstStyle/>
          <a:p>
            <a:r>
              <a:rPr lang="en-GB" sz="2800" dirty="0"/>
              <a:t>https://www.youtube.com/watch?v=vqbz49Hva_I</a:t>
            </a:r>
          </a:p>
        </p:txBody>
      </p:sp>
      <p:pic>
        <p:nvPicPr>
          <p:cNvPr id="4" name="Picture 3"/>
          <p:cNvPicPr>
            <a:picLocks noChangeAspect="1"/>
          </p:cNvPicPr>
          <p:nvPr/>
        </p:nvPicPr>
        <p:blipFill>
          <a:blip r:embed="rId2"/>
          <a:stretch>
            <a:fillRect/>
          </a:stretch>
        </p:blipFill>
        <p:spPr>
          <a:xfrm>
            <a:off x="3169449" y="2892943"/>
            <a:ext cx="5510211" cy="3422131"/>
          </a:xfrm>
          <a:prstGeom prst="rect">
            <a:avLst/>
          </a:prstGeom>
        </p:spPr>
      </p:pic>
    </p:spTree>
    <p:extLst>
      <p:ext uri="{BB962C8B-B14F-4D97-AF65-F5344CB8AC3E}">
        <p14:creationId xmlns:p14="http://schemas.microsoft.com/office/powerpoint/2010/main" val="3259246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6303" y="351456"/>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p>
        </p:txBody>
      </p:sp>
      <p:sp>
        <p:nvSpPr>
          <p:cNvPr id="3" name="TextBox 2"/>
          <p:cNvSpPr txBox="1"/>
          <p:nvPr/>
        </p:nvSpPr>
        <p:spPr>
          <a:xfrm>
            <a:off x="1795703" y="1379558"/>
            <a:ext cx="9097170" cy="4401205"/>
          </a:xfrm>
          <a:prstGeom prst="rect">
            <a:avLst/>
          </a:prstGeom>
          <a:noFill/>
        </p:spPr>
        <p:txBody>
          <a:bodyPr wrap="none" rtlCol="0">
            <a:spAutoFit/>
          </a:bodyPr>
          <a:lstStyle/>
          <a:p>
            <a:r>
              <a:rPr lang="en-GB" sz="2800" b="1" u="sng" dirty="0"/>
              <a:t>Task: </a:t>
            </a:r>
          </a:p>
          <a:p>
            <a:endParaRPr lang="en-GB" sz="2800" dirty="0"/>
          </a:p>
          <a:p>
            <a:r>
              <a:rPr lang="en-GB" sz="2800" dirty="0"/>
              <a:t>Your task is to read a business location article with the group. </a:t>
            </a:r>
          </a:p>
          <a:p>
            <a:endParaRPr lang="en-GB" sz="2800" dirty="0"/>
          </a:p>
          <a:p>
            <a:endParaRPr lang="en-GB" sz="2800" dirty="0"/>
          </a:p>
          <a:p>
            <a:endParaRPr lang="en-GB" sz="2800" dirty="0"/>
          </a:p>
          <a:p>
            <a:endParaRPr lang="en-GB" sz="2800" dirty="0"/>
          </a:p>
          <a:p>
            <a:endParaRPr lang="en-GB" sz="2800" b="1" dirty="0"/>
          </a:p>
          <a:p>
            <a:endParaRPr lang="en-GB" sz="2800" b="1" dirty="0"/>
          </a:p>
          <a:p>
            <a:r>
              <a:rPr lang="en-GB" sz="2800" b="1" dirty="0"/>
              <a:t>Time : 15 mins </a:t>
            </a:r>
          </a:p>
        </p:txBody>
      </p:sp>
      <p:pic>
        <p:nvPicPr>
          <p:cNvPr id="4" name="Picture 3"/>
          <p:cNvPicPr>
            <a:picLocks noChangeAspect="1"/>
          </p:cNvPicPr>
          <p:nvPr/>
        </p:nvPicPr>
        <p:blipFill>
          <a:blip r:embed="rId2"/>
          <a:stretch>
            <a:fillRect/>
          </a:stretch>
        </p:blipFill>
        <p:spPr>
          <a:xfrm>
            <a:off x="5363412" y="3207768"/>
            <a:ext cx="4038599" cy="2677767"/>
          </a:xfrm>
          <a:prstGeom prst="rect">
            <a:avLst/>
          </a:prstGeom>
        </p:spPr>
      </p:pic>
    </p:spTree>
    <p:extLst>
      <p:ext uri="{BB962C8B-B14F-4D97-AF65-F5344CB8AC3E}">
        <p14:creationId xmlns:p14="http://schemas.microsoft.com/office/powerpoint/2010/main" val="2303792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5371" y="685801"/>
            <a:ext cx="2581155" cy="590931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BREAK </a:t>
            </a:r>
          </a:p>
          <a:p>
            <a:pPr algn="ct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15 mins </a:t>
            </a:r>
          </a:p>
        </p:txBody>
      </p:sp>
      <p:pic>
        <p:nvPicPr>
          <p:cNvPr id="3" name="Picture 2"/>
          <p:cNvPicPr>
            <a:picLocks noChangeAspect="1"/>
          </p:cNvPicPr>
          <p:nvPr/>
        </p:nvPicPr>
        <p:blipFill>
          <a:blip r:embed="rId2"/>
          <a:stretch>
            <a:fillRect/>
          </a:stretch>
        </p:blipFill>
        <p:spPr>
          <a:xfrm>
            <a:off x="3700463" y="1830305"/>
            <a:ext cx="4895849" cy="3620302"/>
          </a:xfrm>
          <a:prstGeom prst="rect">
            <a:avLst/>
          </a:prstGeom>
        </p:spPr>
      </p:pic>
    </p:spTree>
    <p:extLst>
      <p:ext uri="{BB962C8B-B14F-4D97-AF65-F5344CB8AC3E}">
        <p14:creationId xmlns:p14="http://schemas.microsoft.com/office/powerpoint/2010/main" val="352287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0583" y="381298"/>
            <a:ext cx="2879313"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1485900" y="1643063"/>
            <a:ext cx="6666825" cy="3970318"/>
          </a:xfrm>
          <a:prstGeom prst="rect">
            <a:avLst/>
          </a:prstGeom>
          <a:noFill/>
        </p:spPr>
        <p:txBody>
          <a:bodyPr wrap="none" rtlCol="0">
            <a:spAutoFit/>
          </a:bodyPr>
          <a:lstStyle/>
          <a:p>
            <a:r>
              <a:rPr lang="en-GB" sz="2800" b="1" u="sng" dirty="0"/>
              <a:t>Task: </a:t>
            </a:r>
          </a:p>
          <a:p>
            <a:endParaRPr lang="en-GB" sz="2800" dirty="0"/>
          </a:p>
          <a:p>
            <a:r>
              <a:rPr lang="en-GB" sz="2800" dirty="0"/>
              <a:t>Complete a business location – </a:t>
            </a:r>
            <a:r>
              <a:rPr lang="en-GB" sz="2800" dirty="0" err="1"/>
              <a:t>Kahoot</a:t>
            </a:r>
            <a:r>
              <a:rPr lang="en-GB" sz="2800" dirty="0"/>
              <a:t> quiz. </a:t>
            </a:r>
          </a:p>
          <a:p>
            <a:endParaRPr lang="en-GB" sz="2800" dirty="0"/>
          </a:p>
          <a:p>
            <a:endParaRPr lang="en-GB" sz="2800" dirty="0"/>
          </a:p>
          <a:p>
            <a:endParaRPr lang="en-GB" sz="2800" dirty="0"/>
          </a:p>
          <a:p>
            <a:endParaRPr lang="en-GB" sz="2800" dirty="0"/>
          </a:p>
          <a:p>
            <a:endParaRPr lang="en-GB" sz="2800" b="1" dirty="0"/>
          </a:p>
          <a:p>
            <a:r>
              <a:rPr lang="en-GB" sz="2800" b="1" dirty="0"/>
              <a:t>Time: 15 mins </a:t>
            </a:r>
          </a:p>
        </p:txBody>
      </p:sp>
      <p:pic>
        <p:nvPicPr>
          <p:cNvPr id="4" name="Picture 3"/>
          <p:cNvPicPr>
            <a:picLocks noChangeAspect="1"/>
          </p:cNvPicPr>
          <p:nvPr/>
        </p:nvPicPr>
        <p:blipFill>
          <a:blip r:embed="rId2"/>
          <a:stretch>
            <a:fillRect/>
          </a:stretch>
        </p:blipFill>
        <p:spPr>
          <a:xfrm>
            <a:off x="6529389" y="3419157"/>
            <a:ext cx="3800474" cy="2846687"/>
          </a:xfrm>
          <a:prstGeom prst="rect">
            <a:avLst/>
          </a:prstGeom>
        </p:spPr>
      </p:pic>
    </p:spTree>
    <p:extLst>
      <p:ext uri="{BB962C8B-B14F-4D97-AF65-F5344CB8AC3E}">
        <p14:creationId xmlns:p14="http://schemas.microsoft.com/office/powerpoint/2010/main" val="3977713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4909" y="552748"/>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 </a:t>
            </a:r>
          </a:p>
        </p:txBody>
      </p:sp>
      <p:sp>
        <p:nvSpPr>
          <p:cNvPr id="3" name="TextBox 2"/>
          <p:cNvSpPr txBox="1"/>
          <p:nvPr/>
        </p:nvSpPr>
        <p:spPr>
          <a:xfrm>
            <a:off x="1638113" y="1643063"/>
            <a:ext cx="8430000" cy="3970318"/>
          </a:xfrm>
          <a:prstGeom prst="rect">
            <a:avLst/>
          </a:prstGeom>
          <a:noFill/>
        </p:spPr>
        <p:txBody>
          <a:bodyPr wrap="none" rtlCol="0">
            <a:spAutoFit/>
          </a:bodyPr>
          <a:lstStyle/>
          <a:p>
            <a:r>
              <a:rPr lang="en-GB" sz="2800" b="1" u="sng" dirty="0"/>
              <a:t>Task : </a:t>
            </a:r>
          </a:p>
          <a:p>
            <a:endParaRPr lang="en-GB" sz="2800" dirty="0"/>
          </a:p>
          <a:p>
            <a:r>
              <a:rPr lang="en-GB" sz="2800" dirty="0"/>
              <a:t>Location is key to business success – Written evaluation. </a:t>
            </a:r>
          </a:p>
          <a:p>
            <a:endParaRPr lang="en-GB" sz="2800" dirty="0"/>
          </a:p>
          <a:p>
            <a:endParaRPr lang="en-GB" sz="2800" dirty="0"/>
          </a:p>
          <a:p>
            <a:endParaRPr lang="en-GB" sz="2800" dirty="0"/>
          </a:p>
          <a:p>
            <a:endParaRPr lang="en-GB" sz="2800" dirty="0"/>
          </a:p>
          <a:p>
            <a:endParaRPr lang="en-GB" sz="2800" b="1" dirty="0"/>
          </a:p>
          <a:p>
            <a:r>
              <a:rPr lang="en-GB" sz="2800" b="1" dirty="0"/>
              <a:t>Time: 30 mins and 10 mins discussion. </a:t>
            </a:r>
          </a:p>
        </p:txBody>
      </p:sp>
      <p:pic>
        <p:nvPicPr>
          <p:cNvPr id="4" name="Picture 3"/>
          <p:cNvPicPr>
            <a:picLocks noChangeAspect="1"/>
          </p:cNvPicPr>
          <p:nvPr/>
        </p:nvPicPr>
        <p:blipFill>
          <a:blip r:embed="rId2"/>
          <a:stretch>
            <a:fillRect/>
          </a:stretch>
        </p:blipFill>
        <p:spPr>
          <a:xfrm>
            <a:off x="8243887" y="3870306"/>
            <a:ext cx="2619375" cy="1743075"/>
          </a:xfrm>
          <a:prstGeom prst="rect">
            <a:avLst/>
          </a:prstGeom>
        </p:spPr>
      </p:pic>
    </p:spTree>
    <p:extLst>
      <p:ext uri="{BB962C8B-B14F-4D97-AF65-F5344CB8AC3E}">
        <p14:creationId xmlns:p14="http://schemas.microsoft.com/office/powerpoint/2010/main" val="3330082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6764" y="275316"/>
            <a:ext cx="6082114"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Aims and objectives </a:t>
            </a:r>
          </a:p>
        </p:txBody>
      </p:sp>
      <p:sp>
        <p:nvSpPr>
          <p:cNvPr id="3" name="Rectangle 2"/>
          <p:cNvSpPr/>
          <p:nvPr/>
        </p:nvSpPr>
        <p:spPr>
          <a:xfrm>
            <a:off x="1300163" y="1364813"/>
            <a:ext cx="9901238" cy="4832092"/>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Introduce the aims and objectives for the session.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the factors that affect business location and give examples.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Show a YouTube video on business location.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Discuss in groups the Ikea location riots.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Evaluate the statement ‘location is key to business success’.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Present your evaluations to the class and question your peers.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Answer the revision questions on business locations.</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Recap the aims and objectives for the session. </a:t>
            </a:r>
          </a:p>
        </p:txBody>
      </p:sp>
      <p:sp>
        <p:nvSpPr>
          <p:cNvPr id="2" name="AutoShape 2" descr="Image result for business locati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8897428" y="2371772"/>
            <a:ext cx="2705099" cy="1409087"/>
          </a:xfrm>
          <a:prstGeom prst="rect">
            <a:avLst/>
          </a:prstGeom>
        </p:spPr>
      </p:pic>
    </p:spTree>
    <p:extLst>
      <p:ext uri="{BB962C8B-B14F-4D97-AF65-F5344CB8AC3E}">
        <p14:creationId xmlns:p14="http://schemas.microsoft.com/office/powerpoint/2010/main" val="34568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945" y="1509322"/>
            <a:ext cx="8248891" cy="3539430"/>
          </a:xfrm>
          <a:prstGeom prst="rect">
            <a:avLst/>
          </a:prstGeom>
        </p:spPr>
        <p:txBody>
          <a:bodyPr wrap="square">
            <a:spAutoFit/>
          </a:bodyPr>
          <a:lstStyle/>
          <a:p>
            <a:r>
              <a:rPr lang="en-GB" sz="2800" dirty="0"/>
              <a:t> Location for new and existing businesses is still largely determined by:</a:t>
            </a:r>
          </a:p>
          <a:p>
            <a:endParaRPr lang="en-GB" sz="2800" dirty="0"/>
          </a:p>
          <a:p>
            <a:r>
              <a:rPr lang="en-GB" sz="2800" dirty="0"/>
              <a:t>• Access to customers;</a:t>
            </a:r>
          </a:p>
          <a:p>
            <a:endParaRPr lang="en-GB" sz="2800" dirty="0"/>
          </a:p>
          <a:p>
            <a:r>
              <a:rPr lang="en-GB" sz="2800" dirty="0"/>
              <a:t>• Access to factors of production; </a:t>
            </a:r>
          </a:p>
          <a:p>
            <a:endParaRPr lang="en-GB" sz="2800" dirty="0"/>
          </a:p>
          <a:p>
            <a:r>
              <a:rPr lang="en-GB" sz="2800" dirty="0"/>
              <a:t>• Minimisation of costs.</a:t>
            </a:r>
          </a:p>
        </p:txBody>
      </p:sp>
      <p:sp>
        <p:nvSpPr>
          <p:cNvPr id="5" name="Rectangle 4"/>
          <p:cNvSpPr/>
          <p:nvPr/>
        </p:nvSpPr>
        <p:spPr>
          <a:xfrm>
            <a:off x="3414976" y="397755"/>
            <a:ext cx="529260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Business location </a:t>
            </a:r>
          </a:p>
        </p:txBody>
      </p:sp>
      <p:pic>
        <p:nvPicPr>
          <p:cNvPr id="2" name="Picture 1"/>
          <p:cNvPicPr>
            <a:picLocks noChangeAspect="1"/>
          </p:cNvPicPr>
          <p:nvPr/>
        </p:nvPicPr>
        <p:blipFill>
          <a:blip r:embed="rId2"/>
          <a:stretch>
            <a:fillRect/>
          </a:stretch>
        </p:blipFill>
        <p:spPr>
          <a:xfrm>
            <a:off x="7477440" y="2736678"/>
            <a:ext cx="3757298" cy="2500311"/>
          </a:xfrm>
          <a:prstGeom prst="rect">
            <a:avLst/>
          </a:prstGeom>
        </p:spPr>
      </p:pic>
    </p:spTree>
    <p:extLst>
      <p:ext uri="{BB962C8B-B14F-4D97-AF65-F5344CB8AC3E}">
        <p14:creationId xmlns:p14="http://schemas.microsoft.com/office/powerpoint/2010/main" val="179680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598" y="981441"/>
            <a:ext cx="8931798" cy="5262979"/>
          </a:xfrm>
          <a:prstGeom prst="rect">
            <a:avLst/>
          </a:prstGeom>
        </p:spPr>
        <p:txBody>
          <a:bodyPr wrap="square">
            <a:spAutoFit/>
          </a:bodyPr>
          <a:lstStyle/>
          <a:p>
            <a:endParaRPr lang="en-GB" sz="2800" b="1" dirty="0"/>
          </a:p>
          <a:p>
            <a:pPr marL="457200" indent="-457200">
              <a:buFont typeface="Arial" panose="020B0604020202020204" pitchFamily="34" charset="0"/>
              <a:buChar char="•"/>
            </a:pPr>
            <a:r>
              <a:rPr lang="en-GB" sz="2800" b="1" dirty="0"/>
              <a:t>Increased choice in international location</a:t>
            </a:r>
          </a:p>
          <a:p>
            <a:pPr marL="457200" indent="-457200">
              <a:buFont typeface="Arial" panose="020B0604020202020204" pitchFamily="34" charset="0"/>
              <a:buChar char="•"/>
            </a:pPr>
            <a:r>
              <a:rPr lang="en-GB" sz="2800" b="1" dirty="0"/>
              <a:t>Costs</a:t>
            </a:r>
          </a:p>
          <a:p>
            <a:pPr marL="457200" indent="-457200">
              <a:buFont typeface="Arial" panose="020B0604020202020204" pitchFamily="34" charset="0"/>
              <a:buChar char="•"/>
            </a:pPr>
            <a:endParaRPr lang="en-GB" sz="2800" b="1" dirty="0"/>
          </a:p>
          <a:p>
            <a:pPr marL="457200" indent="-457200">
              <a:buFont typeface="Arial" panose="020B0604020202020204" pitchFamily="34" charset="0"/>
              <a:buChar char="•"/>
            </a:pPr>
            <a:r>
              <a:rPr lang="en-GB" sz="2800" b="1" dirty="0"/>
              <a:t>The market and competition</a:t>
            </a:r>
          </a:p>
          <a:p>
            <a:pPr marL="457200" indent="-457200">
              <a:buFont typeface="Arial" panose="020B0604020202020204" pitchFamily="34" charset="0"/>
              <a:buChar char="•"/>
            </a:pPr>
            <a:r>
              <a:rPr lang="en-GB" sz="2800" b="1" dirty="0"/>
              <a:t>Social reasons</a:t>
            </a:r>
          </a:p>
          <a:p>
            <a:pPr marL="457200" indent="-457200">
              <a:buFont typeface="Arial" panose="020B0604020202020204" pitchFamily="34" charset="0"/>
              <a:buChar char="•"/>
            </a:pPr>
            <a:endParaRPr lang="en-GB" sz="2800" b="1" dirty="0"/>
          </a:p>
          <a:p>
            <a:pPr marL="457200" indent="-457200">
              <a:buFont typeface="Arial" panose="020B0604020202020204" pitchFamily="34" charset="0"/>
              <a:buChar char="•"/>
            </a:pPr>
            <a:r>
              <a:rPr lang="en-GB" sz="2800" b="1" dirty="0"/>
              <a:t>Government influences </a:t>
            </a:r>
          </a:p>
          <a:p>
            <a:pPr marL="457200" indent="-457200">
              <a:buFont typeface="Arial" panose="020B0604020202020204" pitchFamily="34" charset="0"/>
              <a:buChar char="•"/>
            </a:pPr>
            <a:r>
              <a:rPr lang="en-GB" sz="2800" b="1" dirty="0"/>
              <a:t>Labour</a:t>
            </a:r>
          </a:p>
          <a:p>
            <a:pPr marL="457200" indent="-457200">
              <a:buFont typeface="Arial" panose="020B0604020202020204" pitchFamily="34" charset="0"/>
              <a:buChar char="•"/>
            </a:pPr>
            <a:endParaRPr lang="en-GB" sz="2800" b="1" dirty="0"/>
          </a:p>
          <a:p>
            <a:pPr marL="457200" indent="-457200">
              <a:buFont typeface="Arial" panose="020B0604020202020204" pitchFamily="34" charset="0"/>
              <a:buChar char="•"/>
            </a:pPr>
            <a:r>
              <a:rPr lang="en-GB" sz="2800" b="1" dirty="0"/>
              <a:t>Infrastructure</a:t>
            </a:r>
          </a:p>
          <a:p>
            <a:pPr marL="457200" indent="-457200">
              <a:buFont typeface="Arial" panose="020B0604020202020204" pitchFamily="34" charset="0"/>
              <a:buChar char="•"/>
            </a:pPr>
            <a:r>
              <a:rPr lang="en-GB" sz="2800" b="1" dirty="0"/>
              <a:t>Political issues </a:t>
            </a:r>
          </a:p>
        </p:txBody>
      </p:sp>
      <p:sp>
        <p:nvSpPr>
          <p:cNvPr id="3" name="Rectangle 2"/>
          <p:cNvSpPr/>
          <p:nvPr/>
        </p:nvSpPr>
        <p:spPr>
          <a:xfrm>
            <a:off x="2903317" y="200986"/>
            <a:ext cx="596868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Key location factors </a:t>
            </a:r>
          </a:p>
        </p:txBody>
      </p:sp>
      <p:pic>
        <p:nvPicPr>
          <p:cNvPr id="4" name="Picture 3"/>
          <p:cNvPicPr>
            <a:picLocks noChangeAspect="1"/>
          </p:cNvPicPr>
          <p:nvPr/>
        </p:nvPicPr>
        <p:blipFill>
          <a:blip r:embed="rId2"/>
          <a:stretch>
            <a:fillRect/>
          </a:stretch>
        </p:blipFill>
        <p:spPr>
          <a:xfrm>
            <a:off x="6861139" y="2728913"/>
            <a:ext cx="4373064" cy="2910075"/>
          </a:xfrm>
          <a:prstGeom prst="rect">
            <a:avLst/>
          </a:prstGeom>
        </p:spPr>
      </p:pic>
    </p:spTree>
    <p:extLst>
      <p:ext uri="{BB962C8B-B14F-4D97-AF65-F5344CB8AC3E}">
        <p14:creationId xmlns:p14="http://schemas.microsoft.com/office/powerpoint/2010/main" val="363366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7235" y="1374981"/>
            <a:ext cx="8368496" cy="4832092"/>
          </a:xfrm>
          <a:prstGeom prst="rect">
            <a:avLst/>
          </a:prstGeom>
        </p:spPr>
        <p:txBody>
          <a:bodyPr wrap="square">
            <a:spAutoFit/>
          </a:bodyPr>
          <a:lstStyle/>
          <a:p>
            <a:r>
              <a:rPr lang="en-GB" sz="2800" dirty="0"/>
              <a:t>For most new businesses the most important location factor is likely to be the cost. </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New businesses, especially sole traders, will have limited capital so they will need to keep their costs low. </a:t>
            </a:r>
          </a:p>
        </p:txBody>
      </p:sp>
      <p:sp>
        <p:nvSpPr>
          <p:cNvPr id="5" name="Rectangle 4"/>
          <p:cNvSpPr/>
          <p:nvPr/>
        </p:nvSpPr>
        <p:spPr>
          <a:xfrm>
            <a:off x="4676390" y="339882"/>
            <a:ext cx="158915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Cost </a:t>
            </a:r>
          </a:p>
        </p:txBody>
      </p:sp>
      <p:pic>
        <p:nvPicPr>
          <p:cNvPr id="2" name="Picture 1"/>
          <p:cNvPicPr>
            <a:picLocks noChangeAspect="1"/>
          </p:cNvPicPr>
          <p:nvPr/>
        </p:nvPicPr>
        <p:blipFill>
          <a:blip r:embed="rId2"/>
          <a:stretch>
            <a:fillRect/>
          </a:stretch>
        </p:blipFill>
        <p:spPr>
          <a:xfrm>
            <a:off x="6929438" y="2323047"/>
            <a:ext cx="2390774" cy="2390774"/>
          </a:xfrm>
          <a:prstGeom prst="rect">
            <a:avLst/>
          </a:prstGeom>
        </p:spPr>
      </p:pic>
      <p:pic>
        <p:nvPicPr>
          <p:cNvPr id="3" name="Picture 2"/>
          <p:cNvPicPr>
            <a:picLocks noChangeAspect="1"/>
          </p:cNvPicPr>
          <p:nvPr/>
        </p:nvPicPr>
        <p:blipFill>
          <a:blip r:embed="rId3"/>
          <a:stretch>
            <a:fillRect/>
          </a:stretch>
        </p:blipFill>
        <p:spPr>
          <a:xfrm>
            <a:off x="2314575" y="2489280"/>
            <a:ext cx="3342889" cy="2224541"/>
          </a:xfrm>
          <a:prstGeom prst="rect">
            <a:avLst/>
          </a:prstGeom>
        </p:spPr>
      </p:pic>
    </p:spTree>
    <p:extLst>
      <p:ext uri="{BB962C8B-B14F-4D97-AF65-F5344CB8AC3E}">
        <p14:creationId xmlns:p14="http://schemas.microsoft.com/office/powerpoint/2010/main" val="76830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1302" y="1637729"/>
            <a:ext cx="8681013" cy="3970318"/>
          </a:xfrm>
          <a:prstGeom prst="rect">
            <a:avLst/>
          </a:prstGeom>
        </p:spPr>
        <p:txBody>
          <a:bodyPr wrap="square">
            <a:spAutoFit/>
          </a:bodyPr>
          <a:lstStyle/>
          <a:p>
            <a:r>
              <a:rPr lang="en-GB" sz="2800" dirty="0"/>
              <a:t>The setting up of a new business will incur a number of location costs including:</a:t>
            </a:r>
          </a:p>
          <a:p>
            <a:endParaRPr lang="en-GB" sz="2800" dirty="0"/>
          </a:p>
          <a:p>
            <a:r>
              <a:rPr lang="en-GB" sz="2800" dirty="0"/>
              <a:t>• planning permission; </a:t>
            </a:r>
          </a:p>
          <a:p>
            <a:r>
              <a:rPr lang="en-GB" sz="2800" dirty="0"/>
              <a:t>• purchasing or rental/leasing; </a:t>
            </a:r>
          </a:p>
          <a:p>
            <a:r>
              <a:rPr lang="en-GB" sz="2800" dirty="0"/>
              <a:t>• refurbishment; </a:t>
            </a:r>
          </a:p>
          <a:p>
            <a:r>
              <a:rPr lang="en-GB" sz="2800" dirty="0"/>
              <a:t>• business rates; </a:t>
            </a:r>
          </a:p>
          <a:p>
            <a:r>
              <a:rPr lang="en-GB" sz="2800" dirty="0"/>
              <a:t>• labour costs; </a:t>
            </a:r>
          </a:p>
          <a:p>
            <a:r>
              <a:rPr lang="en-GB" sz="2800" dirty="0"/>
              <a:t>• transport costs.</a:t>
            </a:r>
          </a:p>
        </p:txBody>
      </p:sp>
      <p:sp>
        <p:nvSpPr>
          <p:cNvPr id="5" name="Rectangle 4"/>
          <p:cNvSpPr/>
          <p:nvPr/>
        </p:nvSpPr>
        <p:spPr>
          <a:xfrm>
            <a:off x="3255065" y="189411"/>
            <a:ext cx="496424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Location – Costs </a:t>
            </a:r>
          </a:p>
        </p:txBody>
      </p:sp>
      <p:pic>
        <p:nvPicPr>
          <p:cNvPr id="2" name="Picture 1"/>
          <p:cNvPicPr>
            <a:picLocks noChangeAspect="1"/>
          </p:cNvPicPr>
          <p:nvPr/>
        </p:nvPicPr>
        <p:blipFill>
          <a:blip r:embed="rId2"/>
          <a:stretch>
            <a:fillRect/>
          </a:stretch>
        </p:blipFill>
        <p:spPr>
          <a:xfrm>
            <a:off x="7424737" y="2343149"/>
            <a:ext cx="2543175" cy="1800225"/>
          </a:xfrm>
          <a:prstGeom prst="rect">
            <a:avLst/>
          </a:prstGeom>
        </p:spPr>
      </p:pic>
      <p:pic>
        <p:nvPicPr>
          <p:cNvPr id="3" name="Picture 2"/>
          <p:cNvPicPr>
            <a:picLocks noChangeAspect="1"/>
          </p:cNvPicPr>
          <p:nvPr/>
        </p:nvPicPr>
        <p:blipFill>
          <a:blip r:embed="rId3"/>
          <a:stretch>
            <a:fillRect/>
          </a:stretch>
        </p:blipFill>
        <p:spPr>
          <a:xfrm>
            <a:off x="5157788" y="4310979"/>
            <a:ext cx="3575871" cy="2002488"/>
          </a:xfrm>
          <a:prstGeom prst="rect">
            <a:avLst/>
          </a:prstGeom>
        </p:spPr>
      </p:pic>
    </p:spTree>
    <p:extLst>
      <p:ext uri="{BB962C8B-B14F-4D97-AF65-F5344CB8AC3E}">
        <p14:creationId xmlns:p14="http://schemas.microsoft.com/office/powerpoint/2010/main" val="389103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5965" y="1284914"/>
            <a:ext cx="9016678" cy="4832092"/>
          </a:xfrm>
          <a:prstGeom prst="rect">
            <a:avLst/>
          </a:prstGeom>
        </p:spPr>
        <p:txBody>
          <a:bodyPr wrap="square">
            <a:spAutoFit/>
          </a:bodyPr>
          <a:lstStyle/>
          <a:p>
            <a:r>
              <a:rPr lang="en-GB" sz="2800" dirty="0"/>
              <a:t>A new business may be unable to choose the ideal location for their business as they may not be able to afford the location costs.</a:t>
            </a:r>
          </a:p>
          <a:p>
            <a:endParaRPr lang="en-GB" sz="2800" dirty="0"/>
          </a:p>
          <a:p>
            <a:endParaRPr lang="en-GB" sz="2800" dirty="0"/>
          </a:p>
          <a:p>
            <a:endParaRPr lang="en-GB" sz="2800" dirty="0"/>
          </a:p>
          <a:p>
            <a:r>
              <a:rPr lang="en-GB" sz="2800" dirty="0"/>
              <a:t> Therefore new businesses will often consider locating elsewhere, accepting that they are not selecting the optimum location. In the longer term they may have an objective to relocate when they have built up a customer base and have increased capital. </a:t>
            </a:r>
          </a:p>
        </p:txBody>
      </p:sp>
      <p:sp>
        <p:nvSpPr>
          <p:cNvPr id="3" name="Rectangle 2"/>
          <p:cNvSpPr/>
          <p:nvPr/>
        </p:nvSpPr>
        <p:spPr>
          <a:xfrm>
            <a:off x="3243492" y="247284"/>
            <a:ext cx="496424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Location – Costs </a:t>
            </a:r>
          </a:p>
        </p:txBody>
      </p:sp>
      <p:pic>
        <p:nvPicPr>
          <p:cNvPr id="4" name="Picture 3"/>
          <p:cNvPicPr>
            <a:picLocks noChangeAspect="1"/>
          </p:cNvPicPr>
          <p:nvPr/>
        </p:nvPicPr>
        <p:blipFill>
          <a:blip r:embed="rId2"/>
          <a:stretch>
            <a:fillRect/>
          </a:stretch>
        </p:blipFill>
        <p:spPr>
          <a:xfrm>
            <a:off x="4686301" y="2334123"/>
            <a:ext cx="3334416" cy="1366837"/>
          </a:xfrm>
          <a:prstGeom prst="rect">
            <a:avLst/>
          </a:prstGeom>
        </p:spPr>
      </p:pic>
    </p:spTree>
    <p:extLst>
      <p:ext uri="{BB962C8B-B14F-4D97-AF65-F5344CB8AC3E}">
        <p14:creationId xmlns:p14="http://schemas.microsoft.com/office/powerpoint/2010/main" val="78838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582" y="715648"/>
            <a:ext cx="9062977" cy="5693866"/>
          </a:xfrm>
          <a:prstGeom prst="rect">
            <a:avLst/>
          </a:prstGeom>
        </p:spPr>
        <p:txBody>
          <a:bodyPr wrap="square">
            <a:spAutoFit/>
          </a:bodyPr>
          <a:lstStyle/>
          <a:p>
            <a:endParaRPr lang="en-GB" sz="2800" dirty="0"/>
          </a:p>
          <a:p>
            <a:r>
              <a:rPr lang="en-GB" sz="2800" dirty="0"/>
              <a:t>A new business will need to consider the importance of location on its success. This will depend on its products and services and the market it will operate in.</a:t>
            </a:r>
          </a:p>
          <a:p>
            <a:endParaRPr lang="en-GB" sz="2800" dirty="0"/>
          </a:p>
          <a:p>
            <a:endParaRPr lang="en-GB" sz="2800" dirty="0"/>
          </a:p>
          <a:p>
            <a:endParaRPr lang="en-GB" sz="2800" dirty="0"/>
          </a:p>
          <a:p>
            <a:endParaRPr lang="en-GB" sz="2800" dirty="0"/>
          </a:p>
          <a:p>
            <a:endParaRPr lang="en-GB" sz="2800" dirty="0"/>
          </a:p>
          <a:p>
            <a:r>
              <a:rPr lang="en-GB" sz="2800" dirty="0"/>
              <a:t> Because a new business may be limited in its choice of a suitable location due to costs, it will need to consider the other key location factors and determine what the most important factor is for them.</a:t>
            </a:r>
          </a:p>
        </p:txBody>
      </p:sp>
      <p:sp>
        <p:nvSpPr>
          <p:cNvPr id="3" name="Rectangle 2"/>
          <p:cNvSpPr/>
          <p:nvPr/>
        </p:nvSpPr>
        <p:spPr>
          <a:xfrm>
            <a:off x="3405537" y="253983"/>
            <a:ext cx="496424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Location – Costs </a:t>
            </a:r>
          </a:p>
        </p:txBody>
      </p:sp>
      <p:pic>
        <p:nvPicPr>
          <p:cNvPr id="4" name="Picture 3"/>
          <p:cNvPicPr>
            <a:picLocks noChangeAspect="1"/>
          </p:cNvPicPr>
          <p:nvPr/>
        </p:nvPicPr>
        <p:blipFill>
          <a:blip r:embed="rId2"/>
          <a:stretch>
            <a:fillRect/>
          </a:stretch>
        </p:blipFill>
        <p:spPr>
          <a:xfrm>
            <a:off x="7998709" y="2518953"/>
            <a:ext cx="2609850" cy="1752600"/>
          </a:xfrm>
          <a:prstGeom prst="rect">
            <a:avLst/>
          </a:prstGeom>
        </p:spPr>
      </p:pic>
      <p:pic>
        <p:nvPicPr>
          <p:cNvPr id="5" name="Picture 4"/>
          <p:cNvPicPr>
            <a:picLocks noChangeAspect="1"/>
          </p:cNvPicPr>
          <p:nvPr/>
        </p:nvPicPr>
        <p:blipFill>
          <a:blip r:embed="rId3"/>
          <a:stretch>
            <a:fillRect/>
          </a:stretch>
        </p:blipFill>
        <p:spPr>
          <a:xfrm>
            <a:off x="2687259" y="2809056"/>
            <a:ext cx="3200400" cy="1428750"/>
          </a:xfrm>
          <a:prstGeom prst="rect">
            <a:avLst/>
          </a:prstGeom>
        </p:spPr>
      </p:pic>
    </p:spTree>
    <p:extLst>
      <p:ext uri="{BB962C8B-B14F-4D97-AF65-F5344CB8AC3E}">
        <p14:creationId xmlns:p14="http://schemas.microsoft.com/office/powerpoint/2010/main" val="2887518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1801</Words>
  <Application>Microsoft Office PowerPoint</Application>
  <PresentationFormat>Widescreen</PresentationFormat>
  <Paragraphs>296</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Tregoning</dc:creator>
  <cp:lastModifiedBy>Geoff</cp:lastModifiedBy>
  <cp:revision>18</cp:revision>
  <dcterms:created xsi:type="dcterms:W3CDTF">2016-09-17T11:19:01Z</dcterms:created>
  <dcterms:modified xsi:type="dcterms:W3CDTF">2016-09-29T19:20:26Z</dcterms:modified>
</cp:coreProperties>
</file>