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8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3FD10E0-7BE3-491E-9E28-C20D502533C4}" type="datetimeFigureOut">
              <a:rPr lang="en-GB" smtClean="0"/>
              <a:t>30/09/2016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EE86D-15D7-44DD-A876-BDA2C88AC1A2}" type="slidenum">
              <a:rPr lang="en-GB" smtClean="0"/>
              <a:t>‹#›</a:t>
            </a:fld>
            <a:endParaRPr lang="en-GB"/>
          </a:p>
        </p:txBody>
      </p:sp>
    </p:spTree>
    <p:extLst>
      <p:ext uri="{BB962C8B-B14F-4D97-AF65-F5344CB8AC3E}">
        <p14:creationId xmlns:p14="http://schemas.microsoft.com/office/powerpoint/2010/main" val="216124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3FD10E0-7BE3-491E-9E28-C20D502533C4}" type="datetimeFigureOut">
              <a:rPr lang="en-GB" smtClean="0"/>
              <a:t>30/09/2016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EE86D-15D7-44DD-A876-BDA2C88AC1A2}" type="slidenum">
              <a:rPr lang="en-GB" smtClean="0"/>
              <a:t>‹#›</a:t>
            </a:fld>
            <a:endParaRPr lang="en-GB"/>
          </a:p>
        </p:txBody>
      </p:sp>
    </p:spTree>
    <p:extLst>
      <p:ext uri="{BB962C8B-B14F-4D97-AF65-F5344CB8AC3E}">
        <p14:creationId xmlns:p14="http://schemas.microsoft.com/office/powerpoint/2010/main" val="3715708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3FD10E0-7BE3-491E-9E28-C20D502533C4}" type="datetimeFigureOut">
              <a:rPr lang="en-GB" smtClean="0"/>
              <a:t>30/09/2016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EE86D-15D7-44DD-A876-BDA2C88AC1A2}" type="slidenum">
              <a:rPr lang="en-GB" smtClean="0"/>
              <a:t>‹#›</a:t>
            </a:fld>
            <a:endParaRPr lang="en-GB"/>
          </a:p>
        </p:txBody>
      </p:sp>
    </p:spTree>
    <p:extLst>
      <p:ext uri="{BB962C8B-B14F-4D97-AF65-F5344CB8AC3E}">
        <p14:creationId xmlns:p14="http://schemas.microsoft.com/office/powerpoint/2010/main" val="4267526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3FD10E0-7BE3-491E-9E28-C20D502533C4}" type="datetimeFigureOut">
              <a:rPr lang="en-GB" smtClean="0"/>
              <a:t>30/09/2016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EE86D-15D7-44DD-A876-BDA2C88AC1A2}" type="slidenum">
              <a:rPr lang="en-GB" smtClean="0"/>
              <a:t>‹#›</a:t>
            </a:fld>
            <a:endParaRPr lang="en-GB"/>
          </a:p>
        </p:txBody>
      </p:sp>
    </p:spTree>
    <p:extLst>
      <p:ext uri="{BB962C8B-B14F-4D97-AF65-F5344CB8AC3E}">
        <p14:creationId xmlns:p14="http://schemas.microsoft.com/office/powerpoint/2010/main" val="101053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FD10E0-7BE3-491E-9E28-C20D502533C4}" type="datetimeFigureOut">
              <a:rPr lang="en-GB" smtClean="0"/>
              <a:t>30/09/2016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EE86D-15D7-44DD-A876-BDA2C88AC1A2}" type="slidenum">
              <a:rPr lang="en-GB" smtClean="0"/>
              <a:t>‹#›</a:t>
            </a:fld>
            <a:endParaRPr lang="en-GB"/>
          </a:p>
        </p:txBody>
      </p:sp>
    </p:spTree>
    <p:extLst>
      <p:ext uri="{BB962C8B-B14F-4D97-AF65-F5344CB8AC3E}">
        <p14:creationId xmlns:p14="http://schemas.microsoft.com/office/powerpoint/2010/main" val="3305489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3FD10E0-7BE3-491E-9E28-C20D502533C4}" type="datetimeFigureOut">
              <a:rPr lang="en-GB" smtClean="0"/>
              <a:t>30/09/2016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AEE86D-15D7-44DD-A876-BDA2C88AC1A2}" type="slidenum">
              <a:rPr lang="en-GB" smtClean="0"/>
              <a:t>‹#›</a:t>
            </a:fld>
            <a:endParaRPr lang="en-GB"/>
          </a:p>
        </p:txBody>
      </p:sp>
    </p:spTree>
    <p:extLst>
      <p:ext uri="{BB962C8B-B14F-4D97-AF65-F5344CB8AC3E}">
        <p14:creationId xmlns:p14="http://schemas.microsoft.com/office/powerpoint/2010/main" val="3536983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3FD10E0-7BE3-491E-9E28-C20D502533C4}" type="datetimeFigureOut">
              <a:rPr lang="en-GB" smtClean="0"/>
              <a:t>30/09/2016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AEE86D-15D7-44DD-A876-BDA2C88AC1A2}" type="slidenum">
              <a:rPr lang="en-GB" smtClean="0"/>
              <a:t>‹#›</a:t>
            </a:fld>
            <a:endParaRPr lang="en-GB"/>
          </a:p>
        </p:txBody>
      </p:sp>
    </p:spTree>
    <p:extLst>
      <p:ext uri="{BB962C8B-B14F-4D97-AF65-F5344CB8AC3E}">
        <p14:creationId xmlns:p14="http://schemas.microsoft.com/office/powerpoint/2010/main" val="157438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3FD10E0-7BE3-491E-9E28-C20D502533C4}" type="datetimeFigureOut">
              <a:rPr lang="en-GB" smtClean="0"/>
              <a:t>30/09/2016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AEE86D-15D7-44DD-A876-BDA2C88AC1A2}" type="slidenum">
              <a:rPr lang="en-GB" smtClean="0"/>
              <a:t>‹#›</a:t>
            </a:fld>
            <a:endParaRPr lang="en-GB"/>
          </a:p>
        </p:txBody>
      </p:sp>
    </p:spTree>
    <p:extLst>
      <p:ext uri="{BB962C8B-B14F-4D97-AF65-F5344CB8AC3E}">
        <p14:creationId xmlns:p14="http://schemas.microsoft.com/office/powerpoint/2010/main" val="1604309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FD10E0-7BE3-491E-9E28-C20D502533C4}" type="datetimeFigureOut">
              <a:rPr lang="en-GB" smtClean="0"/>
              <a:t>30/09/2016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AEE86D-15D7-44DD-A876-BDA2C88AC1A2}" type="slidenum">
              <a:rPr lang="en-GB" smtClean="0"/>
              <a:t>‹#›</a:t>
            </a:fld>
            <a:endParaRPr lang="en-GB"/>
          </a:p>
        </p:txBody>
      </p:sp>
    </p:spTree>
    <p:extLst>
      <p:ext uri="{BB962C8B-B14F-4D97-AF65-F5344CB8AC3E}">
        <p14:creationId xmlns:p14="http://schemas.microsoft.com/office/powerpoint/2010/main" val="1328594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FD10E0-7BE3-491E-9E28-C20D502533C4}" type="datetimeFigureOut">
              <a:rPr lang="en-GB" smtClean="0"/>
              <a:t>30/09/2016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AEE86D-15D7-44DD-A876-BDA2C88AC1A2}" type="slidenum">
              <a:rPr lang="en-GB" smtClean="0"/>
              <a:t>‹#›</a:t>
            </a:fld>
            <a:endParaRPr lang="en-GB"/>
          </a:p>
        </p:txBody>
      </p:sp>
    </p:spTree>
    <p:extLst>
      <p:ext uri="{BB962C8B-B14F-4D97-AF65-F5344CB8AC3E}">
        <p14:creationId xmlns:p14="http://schemas.microsoft.com/office/powerpoint/2010/main" val="2991026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FD10E0-7BE3-491E-9E28-C20D502533C4}" type="datetimeFigureOut">
              <a:rPr lang="en-GB" smtClean="0"/>
              <a:t>30/09/2016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AEE86D-15D7-44DD-A876-BDA2C88AC1A2}" type="slidenum">
              <a:rPr lang="en-GB" smtClean="0"/>
              <a:t>‹#›</a:t>
            </a:fld>
            <a:endParaRPr lang="en-GB"/>
          </a:p>
        </p:txBody>
      </p:sp>
    </p:spTree>
    <p:extLst>
      <p:ext uri="{BB962C8B-B14F-4D97-AF65-F5344CB8AC3E}">
        <p14:creationId xmlns:p14="http://schemas.microsoft.com/office/powerpoint/2010/main" val="2555054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D10E0-7BE3-491E-9E28-C20D502533C4}" type="datetimeFigureOut">
              <a:rPr lang="en-GB" smtClean="0"/>
              <a:t>30/09/2016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EE86D-15D7-44DD-A876-BDA2C88AC1A2}" type="slidenum">
              <a:rPr lang="en-GB" smtClean="0"/>
              <a:t>‹#›</a:t>
            </a:fld>
            <a:endParaRPr lang="en-GB"/>
          </a:p>
        </p:txBody>
      </p:sp>
    </p:spTree>
    <p:extLst>
      <p:ext uri="{BB962C8B-B14F-4D97-AF65-F5344CB8AC3E}">
        <p14:creationId xmlns:p14="http://schemas.microsoft.com/office/powerpoint/2010/main" val="2385203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050" y="128588"/>
            <a:ext cx="11515725" cy="11572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p:cNvPicPr>
            <a:picLocks noChangeAspect="1"/>
          </p:cNvPicPr>
          <p:nvPr/>
        </p:nvPicPr>
        <p:blipFill>
          <a:blip r:embed="rId2"/>
          <a:stretch>
            <a:fillRect/>
          </a:stretch>
        </p:blipFill>
        <p:spPr>
          <a:xfrm>
            <a:off x="387240" y="1400695"/>
            <a:ext cx="11528535" cy="1170533"/>
          </a:xfrm>
          <a:prstGeom prst="rect">
            <a:avLst/>
          </a:prstGeom>
        </p:spPr>
      </p:pic>
      <p:pic>
        <p:nvPicPr>
          <p:cNvPr id="4" name="Picture 3"/>
          <p:cNvPicPr>
            <a:picLocks noChangeAspect="1"/>
          </p:cNvPicPr>
          <p:nvPr/>
        </p:nvPicPr>
        <p:blipFill>
          <a:blip r:embed="rId2"/>
          <a:stretch>
            <a:fillRect/>
          </a:stretch>
        </p:blipFill>
        <p:spPr>
          <a:xfrm>
            <a:off x="387239" y="2686048"/>
            <a:ext cx="11528535" cy="1170533"/>
          </a:xfrm>
          <a:prstGeom prst="rect">
            <a:avLst/>
          </a:prstGeom>
        </p:spPr>
      </p:pic>
      <p:pic>
        <p:nvPicPr>
          <p:cNvPr id="5" name="Picture 4"/>
          <p:cNvPicPr>
            <a:picLocks noChangeAspect="1"/>
          </p:cNvPicPr>
          <p:nvPr/>
        </p:nvPicPr>
        <p:blipFill>
          <a:blip r:embed="rId2"/>
          <a:stretch>
            <a:fillRect/>
          </a:stretch>
        </p:blipFill>
        <p:spPr>
          <a:xfrm>
            <a:off x="387238" y="3971401"/>
            <a:ext cx="11528535" cy="1170533"/>
          </a:xfrm>
          <a:prstGeom prst="rect">
            <a:avLst/>
          </a:prstGeom>
        </p:spPr>
      </p:pic>
      <p:pic>
        <p:nvPicPr>
          <p:cNvPr id="6" name="Picture 5"/>
          <p:cNvPicPr>
            <a:picLocks noChangeAspect="1"/>
          </p:cNvPicPr>
          <p:nvPr/>
        </p:nvPicPr>
        <p:blipFill>
          <a:blip r:embed="rId2"/>
          <a:stretch>
            <a:fillRect/>
          </a:stretch>
        </p:blipFill>
        <p:spPr>
          <a:xfrm>
            <a:off x="372950" y="5256754"/>
            <a:ext cx="11528535" cy="1170533"/>
          </a:xfrm>
          <a:prstGeom prst="rect">
            <a:avLst/>
          </a:prstGeom>
        </p:spPr>
      </p:pic>
      <p:sp>
        <p:nvSpPr>
          <p:cNvPr id="7" name="Rectangle 6"/>
          <p:cNvSpPr/>
          <p:nvPr/>
        </p:nvSpPr>
        <p:spPr>
          <a:xfrm>
            <a:off x="978693" y="192777"/>
            <a:ext cx="10358438" cy="1015663"/>
          </a:xfrm>
          <a:prstGeom prst="rect">
            <a:avLst/>
          </a:prstGeom>
        </p:spPr>
        <p:txBody>
          <a:bodyPr wrap="square">
            <a:spAutoFit/>
          </a:bodyPr>
          <a:lstStyle/>
          <a:p>
            <a:r>
              <a:rPr lang="en-GB" sz="2000" b="1" dirty="0">
                <a:solidFill>
                  <a:srgbClr val="FF0000"/>
                </a:solidFill>
              </a:rPr>
              <a:t>Retained profit </a:t>
            </a:r>
            <a:r>
              <a:rPr lang="en-GB" sz="2000" dirty="0">
                <a:solidFill>
                  <a:srgbClr val="FF0000"/>
                </a:solidFill>
              </a:rPr>
              <a:t>- As a business becomes more profitable, it makes sense to build up and retain some profit (reserves). This will provide a liquidity buffer and potential funds for growth. Reserves, reinvested profits, come with only one cost – the loss of profit distribution to owners. </a:t>
            </a:r>
          </a:p>
        </p:txBody>
      </p:sp>
      <p:sp>
        <p:nvSpPr>
          <p:cNvPr id="8" name="Rectangle 7"/>
          <p:cNvSpPr/>
          <p:nvPr/>
        </p:nvSpPr>
        <p:spPr>
          <a:xfrm>
            <a:off x="868701" y="1566809"/>
            <a:ext cx="10537032" cy="707886"/>
          </a:xfrm>
          <a:prstGeom prst="rect">
            <a:avLst/>
          </a:prstGeom>
        </p:spPr>
        <p:txBody>
          <a:bodyPr wrap="square">
            <a:spAutoFit/>
          </a:bodyPr>
          <a:lstStyle/>
          <a:p>
            <a:r>
              <a:rPr lang="en-GB" sz="2000" b="1" dirty="0">
                <a:solidFill>
                  <a:srgbClr val="C00000"/>
                </a:solidFill>
              </a:rPr>
              <a:t>Working capital </a:t>
            </a:r>
            <a:r>
              <a:rPr lang="en-GB" sz="2000" dirty="0">
                <a:solidFill>
                  <a:srgbClr val="C00000"/>
                </a:solidFill>
              </a:rPr>
              <a:t>- By reducing their trade credit period and collecting debts more efficiently, a business may receive money from customers more quickly.</a:t>
            </a:r>
          </a:p>
        </p:txBody>
      </p:sp>
      <p:sp>
        <p:nvSpPr>
          <p:cNvPr id="9" name="Rectangle 8"/>
          <p:cNvSpPr/>
          <p:nvPr/>
        </p:nvSpPr>
        <p:spPr>
          <a:xfrm>
            <a:off x="725825" y="2746021"/>
            <a:ext cx="10004083" cy="1015663"/>
          </a:xfrm>
          <a:prstGeom prst="rect">
            <a:avLst/>
          </a:prstGeom>
        </p:spPr>
        <p:txBody>
          <a:bodyPr wrap="square">
            <a:spAutoFit/>
          </a:bodyPr>
          <a:lstStyle/>
          <a:p>
            <a:r>
              <a:rPr lang="en-GB" sz="2000" b="1" dirty="0">
                <a:solidFill>
                  <a:srgbClr val="92D050"/>
                </a:solidFill>
              </a:rPr>
              <a:t>Sale of assets </a:t>
            </a:r>
            <a:r>
              <a:rPr lang="en-GB" sz="2000" dirty="0">
                <a:solidFill>
                  <a:srgbClr val="92D050"/>
                </a:solidFill>
              </a:rPr>
              <a:t>- Established businesses are able to sell off assets that are no longer required, such as buildings and machinery. Smaller businesses are unlikely to have such unwanted assets and, if growth is an objective, they are much more likely to want to acquire assets.</a:t>
            </a:r>
          </a:p>
        </p:txBody>
      </p:sp>
      <p:sp>
        <p:nvSpPr>
          <p:cNvPr id="10" name="Rectangle 9"/>
          <p:cNvSpPr/>
          <p:nvPr/>
        </p:nvSpPr>
        <p:spPr>
          <a:xfrm>
            <a:off x="725825" y="4095002"/>
            <a:ext cx="10611306" cy="1015663"/>
          </a:xfrm>
          <a:prstGeom prst="rect">
            <a:avLst/>
          </a:prstGeom>
        </p:spPr>
        <p:txBody>
          <a:bodyPr wrap="square">
            <a:spAutoFit/>
          </a:bodyPr>
          <a:lstStyle/>
          <a:p>
            <a:r>
              <a:rPr lang="en-GB" sz="2000" b="1" dirty="0">
                <a:solidFill>
                  <a:srgbClr val="00B050"/>
                </a:solidFill>
              </a:rPr>
              <a:t>Bank loans </a:t>
            </a:r>
            <a:r>
              <a:rPr lang="en-GB" sz="2000" dirty="0">
                <a:solidFill>
                  <a:srgbClr val="00B050"/>
                </a:solidFill>
              </a:rPr>
              <a:t>- A loan is borrowing a fixed amount, for a fixed period of time, perhaps 3–5 years. Payments made up of interest and capital are made monthly. Security, if available, will very often come in the form of property. </a:t>
            </a:r>
          </a:p>
        </p:txBody>
      </p:sp>
      <p:sp>
        <p:nvSpPr>
          <p:cNvPr id="11" name="Rectangle 10"/>
          <p:cNvSpPr/>
          <p:nvPr/>
        </p:nvSpPr>
        <p:spPr>
          <a:xfrm>
            <a:off x="725825" y="5334188"/>
            <a:ext cx="11144250" cy="1015663"/>
          </a:xfrm>
          <a:prstGeom prst="rect">
            <a:avLst/>
          </a:prstGeom>
        </p:spPr>
        <p:txBody>
          <a:bodyPr wrap="square">
            <a:spAutoFit/>
          </a:bodyPr>
          <a:lstStyle/>
          <a:p>
            <a:r>
              <a:rPr lang="en-GB" sz="2000" b="1" dirty="0">
                <a:solidFill>
                  <a:srgbClr val="00B0F0"/>
                </a:solidFill>
              </a:rPr>
              <a:t>Overdrafts</a:t>
            </a:r>
            <a:r>
              <a:rPr lang="en-GB" sz="2000" dirty="0">
                <a:solidFill>
                  <a:srgbClr val="00B0F0"/>
                </a:solidFill>
              </a:rPr>
              <a:t> - An overdraft is the facility to withdraw more from an account than is in the bank account, resulting in a negative balance. Businesses often depend upon authorised overdrafts to provide working capital. </a:t>
            </a:r>
          </a:p>
        </p:txBody>
      </p:sp>
    </p:spTree>
    <p:extLst>
      <p:ext uri="{BB962C8B-B14F-4D97-AF65-F5344CB8AC3E}">
        <p14:creationId xmlns:p14="http://schemas.microsoft.com/office/powerpoint/2010/main" val="605027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050" y="128588"/>
            <a:ext cx="11515725" cy="11572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pic>
        <p:nvPicPr>
          <p:cNvPr id="3" name="Picture 2"/>
          <p:cNvPicPr>
            <a:picLocks noChangeAspect="1"/>
          </p:cNvPicPr>
          <p:nvPr/>
        </p:nvPicPr>
        <p:blipFill>
          <a:blip r:embed="rId2"/>
          <a:stretch>
            <a:fillRect/>
          </a:stretch>
        </p:blipFill>
        <p:spPr>
          <a:xfrm>
            <a:off x="387240" y="1400695"/>
            <a:ext cx="11528535" cy="1170533"/>
          </a:xfrm>
          <a:prstGeom prst="rect">
            <a:avLst/>
          </a:prstGeom>
        </p:spPr>
      </p:pic>
      <p:pic>
        <p:nvPicPr>
          <p:cNvPr id="4" name="Picture 3"/>
          <p:cNvPicPr>
            <a:picLocks noChangeAspect="1"/>
          </p:cNvPicPr>
          <p:nvPr/>
        </p:nvPicPr>
        <p:blipFill>
          <a:blip r:embed="rId2"/>
          <a:stretch>
            <a:fillRect/>
          </a:stretch>
        </p:blipFill>
        <p:spPr>
          <a:xfrm>
            <a:off x="387239" y="2686048"/>
            <a:ext cx="11528535" cy="1170533"/>
          </a:xfrm>
          <a:prstGeom prst="rect">
            <a:avLst/>
          </a:prstGeom>
        </p:spPr>
      </p:pic>
      <p:pic>
        <p:nvPicPr>
          <p:cNvPr id="5" name="Picture 4"/>
          <p:cNvPicPr>
            <a:picLocks noChangeAspect="1"/>
          </p:cNvPicPr>
          <p:nvPr/>
        </p:nvPicPr>
        <p:blipFill>
          <a:blip r:embed="rId2"/>
          <a:stretch>
            <a:fillRect/>
          </a:stretch>
        </p:blipFill>
        <p:spPr>
          <a:xfrm>
            <a:off x="387238" y="3971401"/>
            <a:ext cx="11528535" cy="1170533"/>
          </a:xfrm>
          <a:prstGeom prst="rect">
            <a:avLst/>
          </a:prstGeom>
        </p:spPr>
      </p:pic>
      <p:pic>
        <p:nvPicPr>
          <p:cNvPr id="6" name="Picture 5"/>
          <p:cNvPicPr>
            <a:picLocks noChangeAspect="1"/>
          </p:cNvPicPr>
          <p:nvPr/>
        </p:nvPicPr>
        <p:blipFill>
          <a:blip r:embed="rId2"/>
          <a:stretch>
            <a:fillRect/>
          </a:stretch>
        </p:blipFill>
        <p:spPr>
          <a:xfrm>
            <a:off x="372950" y="5256754"/>
            <a:ext cx="11528535" cy="1170533"/>
          </a:xfrm>
          <a:prstGeom prst="rect">
            <a:avLst/>
          </a:prstGeom>
        </p:spPr>
      </p:pic>
      <p:sp>
        <p:nvSpPr>
          <p:cNvPr id="7" name="Rectangle 6"/>
          <p:cNvSpPr/>
          <p:nvPr/>
        </p:nvSpPr>
        <p:spPr>
          <a:xfrm>
            <a:off x="642935" y="185468"/>
            <a:ext cx="11272838" cy="1015663"/>
          </a:xfrm>
          <a:prstGeom prst="rect">
            <a:avLst/>
          </a:prstGeom>
        </p:spPr>
        <p:txBody>
          <a:bodyPr wrap="square">
            <a:spAutoFit/>
          </a:bodyPr>
          <a:lstStyle/>
          <a:p>
            <a:r>
              <a:rPr lang="en-GB" sz="2000" b="1" dirty="0">
                <a:solidFill>
                  <a:srgbClr val="002060"/>
                </a:solidFill>
              </a:rPr>
              <a:t>Overdraft </a:t>
            </a:r>
            <a:r>
              <a:rPr lang="en-GB" sz="2000" dirty="0">
                <a:solidFill>
                  <a:srgbClr val="002060"/>
                </a:solidFill>
              </a:rPr>
              <a:t>- An overdraft is designed to cover this funding deficit and provide working capital. Unfortunately, overdrafts can be withdrawn by a bank with just 30 days’ notice. This means a long-term dependency on an overdraft has dangers.</a:t>
            </a:r>
          </a:p>
        </p:txBody>
      </p:sp>
      <p:sp>
        <p:nvSpPr>
          <p:cNvPr id="8" name="Rectangle 7"/>
          <p:cNvSpPr/>
          <p:nvPr/>
        </p:nvSpPr>
        <p:spPr>
          <a:xfrm>
            <a:off x="642934" y="1478129"/>
            <a:ext cx="10672765" cy="1015663"/>
          </a:xfrm>
          <a:prstGeom prst="rect">
            <a:avLst/>
          </a:prstGeom>
        </p:spPr>
        <p:txBody>
          <a:bodyPr wrap="square">
            <a:spAutoFit/>
          </a:bodyPr>
          <a:lstStyle/>
          <a:p>
            <a:r>
              <a:rPr lang="en-GB" sz="2000" b="1" dirty="0">
                <a:solidFill>
                  <a:srgbClr val="7030A0"/>
                </a:solidFill>
              </a:rPr>
              <a:t>Trade credit </a:t>
            </a:r>
            <a:r>
              <a:rPr lang="en-GB" sz="2000" dirty="0">
                <a:solidFill>
                  <a:srgbClr val="7030A0"/>
                </a:solidFill>
              </a:rPr>
              <a:t>- Businesses buy items such as fuel and raw material and pay for them at a later date – possibly 30–90 days later. Many suppliers today, however, offer discounts for early payment so delaying payment may result in higher costs in the long run.</a:t>
            </a:r>
          </a:p>
        </p:txBody>
      </p:sp>
      <p:sp>
        <p:nvSpPr>
          <p:cNvPr id="9" name="Rectangle 8"/>
          <p:cNvSpPr/>
          <p:nvPr/>
        </p:nvSpPr>
        <p:spPr>
          <a:xfrm>
            <a:off x="642934" y="2769653"/>
            <a:ext cx="10787067" cy="1015663"/>
          </a:xfrm>
          <a:prstGeom prst="rect">
            <a:avLst/>
          </a:prstGeom>
        </p:spPr>
        <p:txBody>
          <a:bodyPr wrap="square">
            <a:spAutoFit/>
          </a:bodyPr>
          <a:lstStyle/>
          <a:p>
            <a:r>
              <a:rPr lang="en-GB" sz="2000" b="1" dirty="0">
                <a:solidFill>
                  <a:srgbClr val="C00000"/>
                </a:solidFill>
              </a:rPr>
              <a:t>Factoring</a:t>
            </a:r>
            <a:r>
              <a:rPr lang="en-GB" sz="2000" dirty="0">
                <a:solidFill>
                  <a:srgbClr val="C00000"/>
                </a:solidFill>
              </a:rPr>
              <a:t> - Banks and other financial organisations offer factoring services which pay a proportion of the value of an invoice (80–85%) when the invoice is issued. The balance, minus a fee, is paid to the business when the invoice is paid. </a:t>
            </a:r>
          </a:p>
        </p:txBody>
      </p:sp>
      <p:sp>
        <p:nvSpPr>
          <p:cNvPr id="10" name="Rectangle 9"/>
          <p:cNvSpPr/>
          <p:nvPr/>
        </p:nvSpPr>
        <p:spPr>
          <a:xfrm>
            <a:off x="642934" y="4202724"/>
            <a:ext cx="11044240" cy="707886"/>
          </a:xfrm>
          <a:prstGeom prst="rect">
            <a:avLst/>
          </a:prstGeom>
        </p:spPr>
        <p:txBody>
          <a:bodyPr wrap="square">
            <a:spAutoFit/>
          </a:bodyPr>
          <a:lstStyle/>
          <a:p>
            <a:r>
              <a:rPr lang="en-GB" sz="2000" b="1" dirty="0">
                <a:solidFill>
                  <a:srgbClr val="FF0000"/>
                </a:solidFill>
              </a:rPr>
              <a:t>Factoring</a:t>
            </a:r>
            <a:r>
              <a:rPr lang="en-GB" sz="2000" dirty="0">
                <a:solidFill>
                  <a:srgbClr val="FF0000"/>
                </a:solidFill>
              </a:rPr>
              <a:t> - Factoring services are only offered to businesses with a good trading record and reliable customers. It is, however, an effective alternative to an overdraft, as the cost is generally lower.</a:t>
            </a:r>
          </a:p>
        </p:txBody>
      </p:sp>
      <p:sp>
        <p:nvSpPr>
          <p:cNvPr id="11" name="Rectangle 10"/>
          <p:cNvSpPr/>
          <p:nvPr/>
        </p:nvSpPr>
        <p:spPr>
          <a:xfrm>
            <a:off x="572689" y="5373257"/>
            <a:ext cx="11413330" cy="707886"/>
          </a:xfrm>
          <a:prstGeom prst="rect">
            <a:avLst/>
          </a:prstGeom>
        </p:spPr>
        <p:txBody>
          <a:bodyPr wrap="square">
            <a:spAutoFit/>
          </a:bodyPr>
          <a:lstStyle/>
          <a:p>
            <a:r>
              <a:rPr lang="en-GB" sz="2000" b="1" dirty="0">
                <a:solidFill>
                  <a:srgbClr val="FFC000"/>
                </a:solidFill>
              </a:rPr>
              <a:t>Leasing and hire purchase </a:t>
            </a:r>
            <a:r>
              <a:rPr lang="en-GB" sz="2000" dirty="0">
                <a:solidFill>
                  <a:srgbClr val="FFC000"/>
                </a:solidFill>
              </a:rPr>
              <a:t>- are methods of gaining the use of capital goods, whilst paying a monthly fee. With a business lease the company gains use of a productive asset, without ever owning it.</a:t>
            </a:r>
          </a:p>
        </p:txBody>
      </p:sp>
    </p:spTree>
    <p:extLst>
      <p:ext uri="{BB962C8B-B14F-4D97-AF65-F5344CB8AC3E}">
        <p14:creationId xmlns:p14="http://schemas.microsoft.com/office/powerpoint/2010/main" val="2295111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050" y="128588"/>
            <a:ext cx="11515725" cy="11572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pic>
        <p:nvPicPr>
          <p:cNvPr id="3" name="Picture 2"/>
          <p:cNvPicPr>
            <a:picLocks noChangeAspect="1"/>
          </p:cNvPicPr>
          <p:nvPr/>
        </p:nvPicPr>
        <p:blipFill>
          <a:blip r:embed="rId2"/>
          <a:stretch>
            <a:fillRect/>
          </a:stretch>
        </p:blipFill>
        <p:spPr>
          <a:xfrm>
            <a:off x="387240" y="1400695"/>
            <a:ext cx="11528535" cy="1170533"/>
          </a:xfrm>
          <a:prstGeom prst="rect">
            <a:avLst/>
          </a:prstGeom>
        </p:spPr>
      </p:pic>
      <p:pic>
        <p:nvPicPr>
          <p:cNvPr id="4" name="Picture 3"/>
          <p:cNvPicPr>
            <a:picLocks noChangeAspect="1"/>
          </p:cNvPicPr>
          <p:nvPr/>
        </p:nvPicPr>
        <p:blipFill>
          <a:blip r:embed="rId2"/>
          <a:stretch>
            <a:fillRect/>
          </a:stretch>
        </p:blipFill>
        <p:spPr>
          <a:xfrm>
            <a:off x="387239" y="2686048"/>
            <a:ext cx="11528535" cy="1170533"/>
          </a:xfrm>
          <a:prstGeom prst="rect">
            <a:avLst/>
          </a:prstGeom>
        </p:spPr>
      </p:pic>
      <p:pic>
        <p:nvPicPr>
          <p:cNvPr id="5" name="Picture 4"/>
          <p:cNvPicPr>
            <a:picLocks noChangeAspect="1"/>
          </p:cNvPicPr>
          <p:nvPr/>
        </p:nvPicPr>
        <p:blipFill>
          <a:blip r:embed="rId2"/>
          <a:stretch>
            <a:fillRect/>
          </a:stretch>
        </p:blipFill>
        <p:spPr>
          <a:xfrm>
            <a:off x="387238" y="3971401"/>
            <a:ext cx="11528535" cy="1170533"/>
          </a:xfrm>
          <a:prstGeom prst="rect">
            <a:avLst/>
          </a:prstGeom>
        </p:spPr>
      </p:pic>
      <p:pic>
        <p:nvPicPr>
          <p:cNvPr id="6" name="Picture 5"/>
          <p:cNvPicPr>
            <a:picLocks noChangeAspect="1"/>
          </p:cNvPicPr>
          <p:nvPr/>
        </p:nvPicPr>
        <p:blipFill>
          <a:blip r:embed="rId2"/>
          <a:stretch>
            <a:fillRect/>
          </a:stretch>
        </p:blipFill>
        <p:spPr>
          <a:xfrm>
            <a:off x="372950" y="5256754"/>
            <a:ext cx="11528535" cy="1170533"/>
          </a:xfrm>
          <a:prstGeom prst="rect">
            <a:avLst/>
          </a:prstGeom>
        </p:spPr>
      </p:pic>
      <p:sp>
        <p:nvSpPr>
          <p:cNvPr id="8" name="Rectangle 7"/>
          <p:cNvSpPr/>
          <p:nvPr/>
        </p:nvSpPr>
        <p:spPr>
          <a:xfrm>
            <a:off x="400050" y="192777"/>
            <a:ext cx="11301413" cy="1015663"/>
          </a:xfrm>
          <a:prstGeom prst="rect">
            <a:avLst/>
          </a:prstGeom>
        </p:spPr>
        <p:txBody>
          <a:bodyPr wrap="square">
            <a:spAutoFit/>
          </a:bodyPr>
          <a:lstStyle/>
          <a:p>
            <a:r>
              <a:rPr lang="en-GB" sz="2000" b="1" dirty="0">
                <a:solidFill>
                  <a:srgbClr val="92D050"/>
                </a:solidFill>
              </a:rPr>
              <a:t>Leasing and higher purchase </a:t>
            </a:r>
            <a:r>
              <a:rPr lang="en-GB" sz="2000" dirty="0">
                <a:solidFill>
                  <a:srgbClr val="92D050"/>
                </a:solidFill>
              </a:rPr>
              <a:t>- Any existing capital can then be used for other purposes within the business. The major disadvantages of these forms of finance is that they cost more than outright purchase and the business is obliged to pay the lease or complete the hire purchase contract. </a:t>
            </a:r>
          </a:p>
        </p:txBody>
      </p:sp>
      <p:sp>
        <p:nvSpPr>
          <p:cNvPr id="9" name="Rectangle 8"/>
          <p:cNvSpPr/>
          <p:nvPr/>
        </p:nvSpPr>
        <p:spPr>
          <a:xfrm>
            <a:off x="642938" y="1478130"/>
            <a:ext cx="10715625" cy="1015663"/>
          </a:xfrm>
          <a:prstGeom prst="rect">
            <a:avLst/>
          </a:prstGeom>
        </p:spPr>
        <p:txBody>
          <a:bodyPr wrap="square">
            <a:spAutoFit/>
          </a:bodyPr>
          <a:lstStyle/>
          <a:p>
            <a:r>
              <a:rPr lang="en-GB" sz="2000" b="1" dirty="0">
                <a:solidFill>
                  <a:srgbClr val="00B0F0"/>
                </a:solidFill>
              </a:rPr>
              <a:t>Commercial mortgage </a:t>
            </a:r>
            <a:r>
              <a:rPr lang="en-GB" sz="2000" dirty="0">
                <a:solidFill>
                  <a:srgbClr val="00B0F0"/>
                </a:solidFill>
              </a:rPr>
              <a:t>- the property is used as security against the loan and the loan can be as much as 60 or 70% of the value of the property. Because security is being offered to the lender, the interest rates will be lower than an unsecured loan. </a:t>
            </a:r>
          </a:p>
        </p:txBody>
      </p:sp>
      <p:sp>
        <p:nvSpPr>
          <p:cNvPr id="10" name="Rectangle 9"/>
          <p:cNvSpPr/>
          <p:nvPr/>
        </p:nvSpPr>
        <p:spPr>
          <a:xfrm>
            <a:off x="642938" y="2763482"/>
            <a:ext cx="10358437" cy="1015663"/>
          </a:xfrm>
          <a:prstGeom prst="rect">
            <a:avLst/>
          </a:prstGeom>
        </p:spPr>
        <p:txBody>
          <a:bodyPr wrap="square">
            <a:spAutoFit/>
          </a:bodyPr>
          <a:lstStyle/>
          <a:p>
            <a:r>
              <a:rPr lang="en-GB" sz="2000" b="1" dirty="0">
                <a:solidFill>
                  <a:srgbClr val="0070C0"/>
                </a:solidFill>
              </a:rPr>
              <a:t>Sale and leaseback </a:t>
            </a:r>
            <a:r>
              <a:rPr lang="en-GB" sz="2000" dirty="0">
                <a:solidFill>
                  <a:srgbClr val="0070C0"/>
                </a:solidFill>
              </a:rPr>
              <a:t>- involves the business selling assets (buildings, machinery) to a finance company and then leasing the asset back. This method of raising finance means that the capital that is produced can be reinvested into growing the business. </a:t>
            </a:r>
          </a:p>
        </p:txBody>
      </p:sp>
      <p:sp>
        <p:nvSpPr>
          <p:cNvPr id="11" name="Rectangle 10"/>
          <p:cNvSpPr/>
          <p:nvPr/>
        </p:nvSpPr>
        <p:spPr>
          <a:xfrm>
            <a:off x="642938" y="4095003"/>
            <a:ext cx="10915650" cy="1015663"/>
          </a:xfrm>
          <a:prstGeom prst="rect">
            <a:avLst/>
          </a:prstGeom>
        </p:spPr>
        <p:txBody>
          <a:bodyPr wrap="square">
            <a:spAutoFit/>
          </a:bodyPr>
          <a:lstStyle/>
          <a:p>
            <a:r>
              <a:rPr lang="en-GB" sz="2000" b="1" dirty="0">
                <a:solidFill>
                  <a:srgbClr val="002060"/>
                </a:solidFill>
              </a:rPr>
              <a:t>Share capital -  </a:t>
            </a:r>
            <a:r>
              <a:rPr lang="en-GB" sz="2000" dirty="0">
                <a:solidFill>
                  <a:srgbClr val="002060"/>
                </a:solidFill>
              </a:rPr>
              <a:t>is a form of permanent capital; this means it does not have to be repaid. Owners of shares have a say in how the business is run, but the amount of influence they have depends upon the percentage shareholding they own. </a:t>
            </a:r>
          </a:p>
        </p:txBody>
      </p:sp>
      <p:sp>
        <p:nvSpPr>
          <p:cNvPr id="12" name="Rectangle 11"/>
          <p:cNvSpPr/>
          <p:nvPr/>
        </p:nvSpPr>
        <p:spPr>
          <a:xfrm>
            <a:off x="571500" y="5334188"/>
            <a:ext cx="11058525" cy="1015663"/>
          </a:xfrm>
          <a:prstGeom prst="rect">
            <a:avLst/>
          </a:prstGeom>
        </p:spPr>
        <p:txBody>
          <a:bodyPr wrap="square">
            <a:spAutoFit/>
          </a:bodyPr>
          <a:lstStyle/>
          <a:p>
            <a:r>
              <a:rPr lang="en-GB" sz="2000" b="1" dirty="0">
                <a:solidFill>
                  <a:srgbClr val="7030A0"/>
                </a:solidFill>
              </a:rPr>
              <a:t>Venture capitalists </a:t>
            </a:r>
            <a:r>
              <a:rPr lang="en-GB" sz="2000" dirty="0">
                <a:solidFill>
                  <a:srgbClr val="7030A0"/>
                </a:solidFill>
              </a:rPr>
              <a:t>-  are professional investors who can invest large amounts of capital into small and medium-sized businesses. . They will take seats on the board and appoint managers and advisors to help generate success and growth. </a:t>
            </a:r>
          </a:p>
        </p:txBody>
      </p:sp>
    </p:spTree>
    <p:extLst>
      <p:ext uri="{BB962C8B-B14F-4D97-AF65-F5344CB8AC3E}">
        <p14:creationId xmlns:p14="http://schemas.microsoft.com/office/powerpoint/2010/main" val="586928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050" y="128588"/>
            <a:ext cx="11515725" cy="11572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pic>
        <p:nvPicPr>
          <p:cNvPr id="3" name="Picture 2"/>
          <p:cNvPicPr>
            <a:picLocks noChangeAspect="1"/>
          </p:cNvPicPr>
          <p:nvPr/>
        </p:nvPicPr>
        <p:blipFill>
          <a:blip r:embed="rId2"/>
          <a:stretch>
            <a:fillRect/>
          </a:stretch>
        </p:blipFill>
        <p:spPr>
          <a:xfrm>
            <a:off x="387240" y="1400695"/>
            <a:ext cx="11528535" cy="1170533"/>
          </a:xfrm>
          <a:prstGeom prst="rect">
            <a:avLst/>
          </a:prstGeom>
        </p:spPr>
      </p:pic>
      <p:pic>
        <p:nvPicPr>
          <p:cNvPr id="4" name="Picture 3"/>
          <p:cNvPicPr>
            <a:picLocks noChangeAspect="1"/>
          </p:cNvPicPr>
          <p:nvPr/>
        </p:nvPicPr>
        <p:blipFill>
          <a:blip r:embed="rId2"/>
          <a:stretch>
            <a:fillRect/>
          </a:stretch>
        </p:blipFill>
        <p:spPr>
          <a:xfrm>
            <a:off x="387239" y="2686048"/>
            <a:ext cx="11528535" cy="1170533"/>
          </a:xfrm>
          <a:prstGeom prst="rect">
            <a:avLst/>
          </a:prstGeom>
        </p:spPr>
      </p:pic>
      <p:pic>
        <p:nvPicPr>
          <p:cNvPr id="5" name="Picture 4"/>
          <p:cNvPicPr>
            <a:picLocks noChangeAspect="1"/>
          </p:cNvPicPr>
          <p:nvPr/>
        </p:nvPicPr>
        <p:blipFill>
          <a:blip r:embed="rId2"/>
          <a:stretch>
            <a:fillRect/>
          </a:stretch>
        </p:blipFill>
        <p:spPr>
          <a:xfrm>
            <a:off x="387238" y="3971401"/>
            <a:ext cx="11528535" cy="1170533"/>
          </a:xfrm>
          <a:prstGeom prst="rect">
            <a:avLst/>
          </a:prstGeom>
        </p:spPr>
      </p:pic>
      <p:sp>
        <p:nvSpPr>
          <p:cNvPr id="7" name="Rectangle 6"/>
          <p:cNvSpPr/>
          <p:nvPr/>
        </p:nvSpPr>
        <p:spPr>
          <a:xfrm>
            <a:off x="2184228" y="245566"/>
            <a:ext cx="794736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Internal sources of finance </a:t>
            </a:r>
          </a:p>
        </p:txBody>
      </p:sp>
      <p:sp>
        <p:nvSpPr>
          <p:cNvPr id="8" name="Rectangle 7"/>
          <p:cNvSpPr/>
          <p:nvPr/>
        </p:nvSpPr>
        <p:spPr>
          <a:xfrm>
            <a:off x="2184228" y="1524296"/>
            <a:ext cx="8053167"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External sources of finance </a:t>
            </a:r>
          </a:p>
        </p:txBody>
      </p:sp>
      <p:pic>
        <p:nvPicPr>
          <p:cNvPr id="9" name="Picture 8"/>
          <p:cNvPicPr>
            <a:picLocks noChangeAspect="1"/>
          </p:cNvPicPr>
          <p:nvPr/>
        </p:nvPicPr>
        <p:blipFill>
          <a:blip r:embed="rId3"/>
          <a:stretch>
            <a:fillRect/>
          </a:stretch>
        </p:blipFill>
        <p:spPr>
          <a:xfrm>
            <a:off x="2285669" y="4323694"/>
            <a:ext cx="7620660" cy="518205"/>
          </a:xfrm>
          <a:prstGeom prst="rect">
            <a:avLst/>
          </a:prstGeom>
        </p:spPr>
      </p:pic>
      <p:pic>
        <p:nvPicPr>
          <p:cNvPr id="11" name="Picture 10"/>
          <p:cNvPicPr>
            <a:picLocks noChangeAspect="1"/>
          </p:cNvPicPr>
          <p:nvPr/>
        </p:nvPicPr>
        <p:blipFill>
          <a:blip r:embed="rId4"/>
          <a:stretch>
            <a:fillRect/>
          </a:stretch>
        </p:blipFill>
        <p:spPr>
          <a:xfrm>
            <a:off x="2381755" y="3012212"/>
            <a:ext cx="7510923" cy="518205"/>
          </a:xfrm>
          <a:prstGeom prst="rect">
            <a:avLst/>
          </a:prstGeom>
        </p:spPr>
      </p:pic>
    </p:spTree>
    <p:extLst>
      <p:ext uri="{BB962C8B-B14F-4D97-AF65-F5344CB8AC3E}">
        <p14:creationId xmlns:p14="http://schemas.microsoft.com/office/powerpoint/2010/main" val="1455831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674</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dc:creator>
  <cp:lastModifiedBy>Geoff</cp:lastModifiedBy>
  <cp:revision>3</cp:revision>
  <dcterms:created xsi:type="dcterms:W3CDTF">2016-09-30T14:07:56Z</dcterms:created>
  <dcterms:modified xsi:type="dcterms:W3CDTF">2016-09-30T14:18:10Z</dcterms:modified>
</cp:coreProperties>
</file>