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7" r:id="rId2"/>
    <p:sldId id="306" r:id="rId3"/>
    <p:sldId id="256" r:id="rId4"/>
    <p:sldId id="257" r:id="rId5"/>
    <p:sldId id="258" r:id="rId6"/>
    <p:sldId id="266" r:id="rId7"/>
    <p:sldId id="259" r:id="rId8"/>
    <p:sldId id="267" r:id="rId9"/>
    <p:sldId id="278" r:id="rId10"/>
    <p:sldId id="260" r:id="rId11"/>
    <p:sldId id="261" r:id="rId12"/>
    <p:sldId id="262" r:id="rId13"/>
    <p:sldId id="263" r:id="rId14"/>
    <p:sldId id="264" r:id="rId15"/>
    <p:sldId id="268" r:id="rId16"/>
    <p:sldId id="279" r:id="rId17"/>
    <p:sldId id="269" r:id="rId18"/>
    <p:sldId id="280" r:id="rId19"/>
    <p:sldId id="270" r:id="rId20"/>
    <p:sldId id="281" r:id="rId21"/>
    <p:sldId id="307" r:id="rId22"/>
    <p:sldId id="265" r:id="rId23"/>
    <p:sldId id="282" r:id="rId24"/>
    <p:sldId id="271" r:id="rId25"/>
    <p:sldId id="283" r:id="rId26"/>
    <p:sldId id="272" r:id="rId27"/>
    <p:sldId id="284" r:id="rId28"/>
    <p:sldId id="275" r:id="rId29"/>
    <p:sldId id="273" r:id="rId30"/>
    <p:sldId id="286" r:id="rId31"/>
    <p:sldId id="287" r:id="rId32"/>
    <p:sldId id="285" r:id="rId33"/>
    <p:sldId id="274" r:id="rId34"/>
    <p:sldId id="288" r:id="rId35"/>
    <p:sldId id="289" r:id="rId36"/>
    <p:sldId id="295" r:id="rId37"/>
    <p:sldId id="291" r:id="rId38"/>
    <p:sldId id="292" r:id="rId39"/>
    <p:sldId id="293" r:id="rId40"/>
    <p:sldId id="296" r:id="rId41"/>
    <p:sldId id="297" r:id="rId42"/>
    <p:sldId id="299"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97AE2-CE46-4A4E-8775-87F9AD44AF4C}"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9FE6-9A6A-4BA3-9C95-7CAA0529B9DC}" type="slidenum">
              <a:rPr lang="en-GB" smtClean="0"/>
              <a:t>‹#›</a:t>
            </a:fld>
            <a:endParaRPr lang="en-GB"/>
          </a:p>
        </p:txBody>
      </p:sp>
    </p:spTree>
    <p:extLst>
      <p:ext uri="{BB962C8B-B14F-4D97-AF65-F5344CB8AC3E}">
        <p14:creationId xmlns:p14="http://schemas.microsoft.com/office/powerpoint/2010/main" val="60513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B5E96E-68B0-4880-A70C-4904B339BDF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348470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B5E96E-68B0-4880-A70C-4904B339BDF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419578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B5E96E-68B0-4880-A70C-4904B339BDF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33554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B5E96E-68B0-4880-A70C-4904B339BDF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272415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B5E96E-68B0-4880-A70C-4904B339BDF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422667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B5E96E-68B0-4880-A70C-4904B339BDF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235039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B5E96E-68B0-4880-A70C-4904B339BDF0}"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18848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B5E96E-68B0-4880-A70C-4904B339BDF0}"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1255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E96E-68B0-4880-A70C-4904B339BDF0}"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161885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5E96E-68B0-4880-A70C-4904B339BDF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176492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5E96E-68B0-4880-A70C-4904B339BDF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B92A3-917B-4A4F-8EDC-A3FD048F0110}" type="slidenum">
              <a:rPr lang="en-GB" smtClean="0"/>
              <a:t>‹#›</a:t>
            </a:fld>
            <a:endParaRPr lang="en-GB"/>
          </a:p>
        </p:txBody>
      </p:sp>
    </p:spTree>
    <p:extLst>
      <p:ext uri="{BB962C8B-B14F-4D97-AF65-F5344CB8AC3E}">
        <p14:creationId xmlns:p14="http://schemas.microsoft.com/office/powerpoint/2010/main" val="214280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5E96E-68B0-4880-A70C-4904B339BDF0}"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B92A3-917B-4A4F-8EDC-A3FD048F0110}" type="slidenum">
              <a:rPr lang="en-GB" smtClean="0"/>
              <a:t>‹#›</a:t>
            </a:fld>
            <a:endParaRPr lang="en-GB"/>
          </a:p>
        </p:txBody>
      </p:sp>
    </p:spTree>
    <p:extLst>
      <p:ext uri="{BB962C8B-B14F-4D97-AF65-F5344CB8AC3E}">
        <p14:creationId xmlns:p14="http://schemas.microsoft.com/office/powerpoint/2010/main" val="115974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kzcQtXA5Gc8" TargetMode="External"/><Relationship Id="rId2" Type="http://schemas.openxmlformats.org/officeDocument/2006/relationships/hyperlink" Target="https://www.youtube.com/watch?v=OzH3MuxGVls" TargetMode="Externa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hyperlink" Target="https://www.youtube.com/watch?v=s8d5wxGEGc8"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5838" y="1161753"/>
            <a:ext cx="10086975" cy="5262979"/>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Define business finance and discuss the internal sources of finance.</a:t>
            </a:r>
          </a:p>
          <a:p>
            <a:pPr marL="457200" indent="-457200">
              <a:buFont typeface="Arial" panose="020B0604020202020204" pitchFamily="34" charset="0"/>
              <a:buChar char="•"/>
            </a:pPr>
            <a:r>
              <a:rPr lang="en-GB" sz="2800" dirty="0"/>
              <a:t>Complete a written task on internal sources of finance. </a:t>
            </a:r>
          </a:p>
          <a:p>
            <a:pPr marL="457200" indent="-457200">
              <a:buFont typeface="Arial" panose="020B0604020202020204" pitchFamily="34" charset="0"/>
              <a:buChar char="•"/>
            </a:pPr>
            <a:r>
              <a:rPr lang="en-GB" sz="2800" dirty="0"/>
              <a:t>Explain the external sources of finance. </a:t>
            </a:r>
          </a:p>
          <a:p>
            <a:pPr marL="457200" indent="-457200">
              <a:buFont typeface="Arial" panose="020B0604020202020204" pitchFamily="34" charset="0"/>
              <a:buChar char="•"/>
            </a:pPr>
            <a:r>
              <a:rPr lang="en-GB" sz="2800" dirty="0"/>
              <a:t>Discuss the external sources of finance. </a:t>
            </a:r>
          </a:p>
          <a:p>
            <a:pPr marL="457200" indent="-457200">
              <a:buFont typeface="Arial" panose="020B0604020202020204" pitchFamily="34" charset="0"/>
              <a:buChar char="•"/>
            </a:pPr>
            <a:r>
              <a:rPr lang="en-GB" sz="2800" dirty="0"/>
              <a:t>Show a YouTube video on external sources of finance.  </a:t>
            </a:r>
          </a:p>
          <a:p>
            <a:pPr marL="457200" indent="-457200">
              <a:buFont typeface="Arial" panose="020B0604020202020204" pitchFamily="34" charset="0"/>
              <a:buChar char="•"/>
            </a:pPr>
            <a:r>
              <a:rPr lang="en-GB" sz="2800" dirty="0"/>
              <a:t>Arrange the internal and external sources of finance.</a:t>
            </a:r>
          </a:p>
          <a:p>
            <a:pPr marL="457200" indent="-457200">
              <a:buFont typeface="Arial" panose="020B0604020202020204" pitchFamily="34" charset="0"/>
              <a:buChar char="•"/>
            </a:pPr>
            <a:r>
              <a:rPr lang="en-GB" sz="2800" dirty="0"/>
              <a:t>cards and discuss with the class. </a:t>
            </a:r>
          </a:p>
          <a:p>
            <a:pPr marL="457200" indent="-457200">
              <a:buFont typeface="Arial" panose="020B0604020202020204" pitchFamily="34" charset="0"/>
              <a:buChar char="•"/>
            </a:pPr>
            <a:r>
              <a:rPr lang="en-GB" sz="2800" dirty="0"/>
              <a:t>Describe each source of finance in a written task. </a:t>
            </a:r>
          </a:p>
          <a:p>
            <a:pPr marL="457200" indent="-457200">
              <a:buFont typeface="Arial" panose="020B0604020202020204" pitchFamily="34" charset="0"/>
              <a:buChar char="•"/>
            </a:pPr>
            <a:r>
              <a:rPr lang="en-GB" sz="2800" dirty="0"/>
              <a:t>Discuss your evaluations with the class. </a:t>
            </a:r>
          </a:p>
          <a:p>
            <a:pPr marL="457200" indent="-457200">
              <a:buFont typeface="Arial" panose="020B0604020202020204" pitchFamily="34" charset="0"/>
              <a:buChar char="•"/>
            </a:pPr>
            <a:r>
              <a:rPr lang="en-GB" sz="2800" dirty="0"/>
              <a:t>Recap the aims and objectives for the session.</a:t>
            </a:r>
          </a:p>
        </p:txBody>
      </p:sp>
      <p:sp>
        <p:nvSpPr>
          <p:cNvPr id="5" name="Rectangle 4"/>
          <p:cNvSpPr/>
          <p:nvPr/>
        </p:nvSpPr>
        <p:spPr>
          <a:xfrm>
            <a:off x="3066103" y="238423"/>
            <a:ext cx="508825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finance </a:t>
            </a:r>
          </a:p>
        </p:txBody>
      </p:sp>
      <p:pic>
        <p:nvPicPr>
          <p:cNvPr id="6" name="Picture 5"/>
          <p:cNvPicPr>
            <a:picLocks noChangeAspect="1"/>
          </p:cNvPicPr>
          <p:nvPr/>
        </p:nvPicPr>
        <p:blipFill>
          <a:blip r:embed="rId2"/>
          <a:stretch>
            <a:fillRect/>
          </a:stretch>
        </p:blipFill>
        <p:spPr>
          <a:xfrm>
            <a:off x="9258299" y="4645620"/>
            <a:ext cx="2490787" cy="1694101"/>
          </a:xfrm>
          <a:prstGeom prst="rect">
            <a:avLst/>
          </a:prstGeom>
        </p:spPr>
      </p:pic>
    </p:spTree>
    <p:extLst>
      <p:ext uri="{BB962C8B-B14F-4D97-AF65-F5344CB8AC3E}">
        <p14:creationId xmlns:p14="http://schemas.microsoft.com/office/powerpoint/2010/main" val="347186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93" y="1270695"/>
            <a:ext cx="10001250" cy="4832092"/>
          </a:xfrm>
          <a:prstGeom prst="rect">
            <a:avLst/>
          </a:prstGeom>
        </p:spPr>
        <p:txBody>
          <a:bodyPr wrap="square">
            <a:spAutoFit/>
          </a:bodyPr>
          <a:lstStyle/>
          <a:p>
            <a:r>
              <a:rPr lang="en-GB" sz="2800" dirty="0"/>
              <a:t>By </a:t>
            </a:r>
            <a:r>
              <a:rPr lang="en-GB" sz="2800" b="1" dirty="0"/>
              <a:t>reducing their trade credit period and collecting debts more efficiently</a:t>
            </a:r>
            <a:r>
              <a:rPr lang="en-GB" sz="2800" dirty="0"/>
              <a:t>, a business may receive money from customers more quickly. However, this is </a:t>
            </a:r>
            <a:r>
              <a:rPr lang="en-GB" sz="2800" b="1" dirty="0">
                <a:solidFill>
                  <a:srgbClr val="FF0000"/>
                </a:solidFill>
              </a:rPr>
              <a:t>likely to drive customers </a:t>
            </a:r>
            <a:r>
              <a:rPr lang="en-GB" sz="2800" b="1" dirty="0" smtClean="0">
                <a:solidFill>
                  <a:srgbClr val="FF0000"/>
                </a:solidFill>
              </a:rPr>
              <a:t>away (A04) </a:t>
            </a:r>
            <a:r>
              <a:rPr lang="en-GB" sz="2800" dirty="0" smtClean="0"/>
              <a:t>and </a:t>
            </a:r>
            <a:r>
              <a:rPr lang="en-GB" sz="2800" dirty="0"/>
              <a:t>may have the opposite effect on making finance available. </a:t>
            </a:r>
          </a:p>
          <a:p>
            <a:endParaRPr lang="en-GB" sz="2800" dirty="0"/>
          </a:p>
          <a:p>
            <a:endParaRPr lang="en-GB" sz="2800" b="1" dirty="0"/>
          </a:p>
          <a:p>
            <a:r>
              <a:rPr lang="en-GB" sz="2800" b="1" dirty="0"/>
              <a:t>Reducing stock holdings </a:t>
            </a:r>
            <a:r>
              <a:rPr lang="en-GB" sz="2800" dirty="0"/>
              <a:t>is another </a:t>
            </a:r>
          </a:p>
          <a:p>
            <a:r>
              <a:rPr lang="en-GB" sz="2800" dirty="0"/>
              <a:t>way to release finance but a </a:t>
            </a:r>
            <a:r>
              <a:rPr lang="en-GB" sz="2800" b="1" dirty="0">
                <a:solidFill>
                  <a:srgbClr val="FF0000"/>
                </a:solidFill>
              </a:rPr>
              <a:t>sudden </a:t>
            </a:r>
          </a:p>
          <a:p>
            <a:r>
              <a:rPr lang="en-GB" sz="2800" b="1" dirty="0">
                <a:solidFill>
                  <a:srgbClr val="FF0000"/>
                </a:solidFill>
              </a:rPr>
              <a:t>surge in demand could result in lost </a:t>
            </a:r>
          </a:p>
          <a:p>
            <a:r>
              <a:rPr lang="en-GB" sz="2800" b="1" dirty="0" smtClean="0">
                <a:solidFill>
                  <a:srgbClr val="FF0000"/>
                </a:solidFill>
              </a:rPr>
              <a:t>Sales (A04) </a:t>
            </a:r>
            <a:r>
              <a:rPr lang="en-GB" sz="2800" dirty="0"/>
              <a:t>if the business is unable to </a:t>
            </a:r>
          </a:p>
          <a:p>
            <a:r>
              <a:rPr lang="en-GB" sz="2800" dirty="0"/>
              <a:t>meet delivery dates.</a:t>
            </a:r>
          </a:p>
        </p:txBody>
      </p:sp>
      <p:sp>
        <p:nvSpPr>
          <p:cNvPr id="3" name="Rectangle 2"/>
          <p:cNvSpPr/>
          <p:nvPr/>
        </p:nvSpPr>
        <p:spPr>
          <a:xfrm>
            <a:off x="3335295" y="224135"/>
            <a:ext cx="483561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Working capital </a:t>
            </a:r>
          </a:p>
        </p:txBody>
      </p:sp>
      <p:pic>
        <p:nvPicPr>
          <p:cNvPr id="4" name="Picture 3"/>
          <p:cNvPicPr>
            <a:picLocks noChangeAspect="1"/>
          </p:cNvPicPr>
          <p:nvPr/>
        </p:nvPicPr>
        <p:blipFill>
          <a:blip r:embed="rId2"/>
          <a:stretch>
            <a:fillRect/>
          </a:stretch>
        </p:blipFill>
        <p:spPr>
          <a:xfrm>
            <a:off x="7179810" y="3645338"/>
            <a:ext cx="4388302" cy="2457449"/>
          </a:xfrm>
          <a:prstGeom prst="rect">
            <a:avLst/>
          </a:prstGeom>
        </p:spPr>
      </p:pic>
    </p:spTree>
    <p:extLst>
      <p:ext uri="{BB962C8B-B14F-4D97-AF65-F5344CB8AC3E}">
        <p14:creationId xmlns:p14="http://schemas.microsoft.com/office/powerpoint/2010/main" val="19677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425" y="624141"/>
            <a:ext cx="9201150" cy="5693866"/>
          </a:xfrm>
          <a:prstGeom prst="rect">
            <a:avLst/>
          </a:prstGeom>
        </p:spPr>
        <p:txBody>
          <a:bodyPr wrap="square">
            <a:spAutoFit/>
          </a:bodyPr>
          <a:lstStyle/>
          <a:p>
            <a:endParaRPr lang="en-GB" sz="2800" dirty="0"/>
          </a:p>
          <a:p>
            <a:r>
              <a:rPr lang="en-GB" sz="2800" dirty="0"/>
              <a:t>Established businesses are able </a:t>
            </a:r>
            <a:r>
              <a:rPr lang="en-GB" sz="2800" b="1" dirty="0"/>
              <a:t>to sell off assets that are no longer required</a:t>
            </a:r>
            <a:r>
              <a:rPr lang="en-GB" sz="2800" dirty="0"/>
              <a:t>, such as buildings and machinery.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Smaller businesses are unlikely to have such unwanted a</a:t>
            </a:r>
            <a:r>
              <a:rPr lang="en-GB" sz="2800" dirty="0"/>
              <a:t>ssets and, if growth is an objective, they are much more likely to want to acquire assets as opposed to losing them.</a:t>
            </a:r>
          </a:p>
        </p:txBody>
      </p:sp>
      <p:sp>
        <p:nvSpPr>
          <p:cNvPr id="3" name="Rectangle 2"/>
          <p:cNvSpPr/>
          <p:nvPr/>
        </p:nvSpPr>
        <p:spPr>
          <a:xfrm>
            <a:off x="3664951" y="149617"/>
            <a:ext cx="418582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Sale of assets </a:t>
            </a:r>
          </a:p>
        </p:txBody>
      </p:sp>
      <p:pic>
        <p:nvPicPr>
          <p:cNvPr id="4" name="Picture 3"/>
          <p:cNvPicPr>
            <a:picLocks noChangeAspect="1"/>
          </p:cNvPicPr>
          <p:nvPr/>
        </p:nvPicPr>
        <p:blipFill>
          <a:blip r:embed="rId2"/>
          <a:stretch>
            <a:fillRect/>
          </a:stretch>
        </p:blipFill>
        <p:spPr>
          <a:xfrm>
            <a:off x="6872288" y="2271713"/>
            <a:ext cx="2419350" cy="1885950"/>
          </a:xfrm>
          <a:prstGeom prst="rect">
            <a:avLst/>
          </a:prstGeom>
        </p:spPr>
      </p:pic>
      <p:pic>
        <p:nvPicPr>
          <p:cNvPr id="5" name="Picture 4"/>
          <p:cNvPicPr>
            <a:picLocks noChangeAspect="1"/>
          </p:cNvPicPr>
          <p:nvPr/>
        </p:nvPicPr>
        <p:blipFill>
          <a:blip r:embed="rId3"/>
          <a:stretch>
            <a:fillRect/>
          </a:stretch>
        </p:blipFill>
        <p:spPr>
          <a:xfrm>
            <a:off x="1814512" y="2374791"/>
            <a:ext cx="4314205" cy="2109908"/>
          </a:xfrm>
          <a:prstGeom prst="rect">
            <a:avLst/>
          </a:prstGeom>
        </p:spPr>
      </p:pic>
    </p:spTree>
    <p:extLst>
      <p:ext uri="{BB962C8B-B14F-4D97-AF65-F5344CB8AC3E}">
        <p14:creationId xmlns:p14="http://schemas.microsoft.com/office/powerpoint/2010/main" val="86332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4922" y="381297"/>
            <a:ext cx="3036408"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671639" y="1357312"/>
            <a:ext cx="9517605"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written evaluation of internal sources </a:t>
            </a:r>
          </a:p>
          <a:p>
            <a:r>
              <a:rPr lang="en-GB" sz="2800" dirty="0"/>
              <a:t>of finance. </a:t>
            </a:r>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pic>
        <p:nvPicPr>
          <p:cNvPr id="4" name="Picture 3"/>
          <p:cNvPicPr>
            <a:picLocks noChangeAspect="1"/>
          </p:cNvPicPr>
          <p:nvPr/>
        </p:nvPicPr>
        <p:blipFill>
          <a:blip r:embed="rId2"/>
          <a:stretch>
            <a:fillRect/>
          </a:stretch>
        </p:blipFill>
        <p:spPr>
          <a:xfrm>
            <a:off x="5772151" y="3455039"/>
            <a:ext cx="4024312" cy="2303478"/>
          </a:xfrm>
          <a:prstGeom prst="rect">
            <a:avLst/>
          </a:prstGeom>
        </p:spPr>
      </p:pic>
    </p:spTree>
    <p:extLst>
      <p:ext uri="{BB962C8B-B14F-4D97-AF65-F5344CB8AC3E}">
        <p14:creationId xmlns:p14="http://schemas.microsoft.com/office/powerpoint/2010/main" val="214778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289" y="1700214"/>
            <a:ext cx="4502771" cy="3970318"/>
          </a:xfrm>
          <a:prstGeom prst="rect">
            <a:avLst/>
          </a:prstGeom>
          <a:noFill/>
        </p:spPr>
        <p:txBody>
          <a:bodyPr wrap="none" rtlCol="0">
            <a:spAutoFit/>
          </a:bodyPr>
          <a:lstStyle/>
          <a:p>
            <a:pPr marL="457200" indent="-457200">
              <a:buFont typeface="Arial" panose="020B0604020202020204" pitchFamily="34" charset="0"/>
              <a:buChar char="•"/>
            </a:pPr>
            <a:r>
              <a:rPr lang="en-GB" sz="2800" dirty="0"/>
              <a:t>Bank loans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Overdrafts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Trade credit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Factoring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Leasing and hire purchase </a:t>
            </a:r>
          </a:p>
        </p:txBody>
      </p:sp>
      <p:sp>
        <p:nvSpPr>
          <p:cNvPr id="3" name="Rectangle 2"/>
          <p:cNvSpPr/>
          <p:nvPr/>
        </p:nvSpPr>
        <p:spPr>
          <a:xfrm>
            <a:off x="1797960" y="266997"/>
            <a:ext cx="80531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External sources of finance </a:t>
            </a:r>
          </a:p>
        </p:txBody>
      </p:sp>
      <p:pic>
        <p:nvPicPr>
          <p:cNvPr id="4" name="Picture 3"/>
          <p:cNvPicPr>
            <a:picLocks noChangeAspect="1"/>
          </p:cNvPicPr>
          <p:nvPr/>
        </p:nvPicPr>
        <p:blipFill>
          <a:blip r:embed="rId2"/>
          <a:stretch>
            <a:fillRect/>
          </a:stretch>
        </p:blipFill>
        <p:spPr>
          <a:xfrm>
            <a:off x="5048250" y="1657351"/>
            <a:ext cx="2781300" cy="1647825"/>
          </a:xfrm>
          <a:prstGeom prst="rect">
            <a:avLst/>
          </a:prstGeom>
        </p:spPr>
      </p:pic>
      <p:pic>
        <p:nvPicPr>
          <p:cNvPr id="5" name="Picture 4"/>
          <p:cNvPicPr>
            <a:picLocks noChangeAspect="1"/>
          </p:cNvPicPr>
          <p:nvPr/>
        </p:nvPicPr>
        <p:blipFill>
          <a:blip r:embed="rId3"/>
          <a:stretch>
            <a:fillRect/>
          </a:stretch>
        </p:blipFill>
        <p:spPr>
          <a:xfrm>
            <a:off x="6030798" y="3900787"/>
            <a:ext cx="5894502" cy="2590799"/>
          </a:xfrm>
          <a:prstGeom prst="rect">
            <a:avLst/>
          </a:prstGeom>
        </p:spPr>
      </p:pic>
      <p:pic>
        <p:nvPicPr>
          <p:cNvPr id="6" name="Picture 5"/>
          <p:cNvPicPr>
            <a:picLocks noChangeAspect="1"/>
          </p:cNvPicPr>
          <p:nvPr/>
        </p:nvPicPr>
        <p:blipFill>
          <a:blip r:embed="rId4"/>
          <a:stretch>
            <a:fillRect/>
          </a:stretch>
        </p:blipFill>
        <p:spPr>
          <a:xfrm>
            <a:off x="8561732" y="2051704"/>
            <a:ext cx="2578789" cy="1444122"/>
          </a:xfrm>
          <a:prstGeom prst="rect">
            <a:avLst/>
          </a:prstGeom>
        </p:spPr>
      </p:pic>
    </p:spTree>
    <p:extLst>
      <p:ext uri="{BB962C8B-B14F-4D97-AF65-F5344CB8AC3E}">
        <p14:creationId xmlns:p14="http://schemas.microsoft.com/office/powerpoint/2010/main" val="391265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574" y="1657350"/>
            <a:ext cx="4087529" cy="5355312"/>
          </a:xfrm>
          <a:prstGeom prst="rect">
            <a:avLst/>
          </a:prstGeom>
          <a:noFill/>
        </p:spPr>
        <p:txBody>
          <a:bodyPr wrap="none" rtlCol="0">
            <a:spAutoFit/>
          </a:bodyPr>
          <a:lstStyle/>
          <a:p>
            <a:pPr marL="457200" indent="-457200">
              <a:buFont typeface="Arial" panose="020B0604020202020204" pitchFamily="34" charset="0"/>
              <a:buChar char="•"/>
            </a:pPr>
            <a:r>
              <a:rPr lang="en-GB" sz="2800" dirty="0"/>
              <a:t>Commercial mortgages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Sale and lease back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Share capital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Venture capitalists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Government assistance </a:t>
            </a:r>
          </a:p>
          <a:p>
            <a:endParaRPr lang="en-GB" dirty="0"/>
          </a:p>
          <a:p>
            <a:endParaRPr lang="en-GB" dirty="0"/>
          </a:p>
          <a:p>
            <a:r>
              <a:rPr lang="en-GB" dirty="0"/>
              <a:t> </a:t>
            </a:r>
          </a:p>
          <a:p>
            <a:endParaRPr lang="en-GB" dirty="0"/>
          </a:p>
          <a:p>
            <a:endParaRPr lang="en-GB" dirty="0"/>
          </a:p>
        </p:txBody>
      </p:sp>
      <p:sp>
        <p:nvSpPr>
          <p:cNvPr id="3" name="Rectangle 2"/>
          <p:cNvSpPr/>
          <p:nvPr/>
        </p:nvSpPr>
        <p:spPr>
          <a:xfrm>
            <a:off x="2012275" y="238423"/>
            <a:ext cx="805316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External sources of finance </a:t>
            </a:r>
          </a:p>
        </p:txBody>
      </p:sp>
      <p:pic>
        <p:nvPicPr>
          <p:cNvPr id="4" name="Picture 3"/>
          <p:cNvPicPr>
            <a:picLocks noChangeAspect="1"/>
          </p:cNvPicPr>
          <p:nvPr/>
        </p:nvPicPr>
        <p:blipFill>
          <a:blip r:embed="rId2"/>
          <a:stretch>
            <a:fillRect/>
          </a:stretch>
        </p:blipFill>
        <p:spPr>
          <a:xfrm>
            <a:off x="5407173" y="1885950"/>
            <a:ext cx="3536810" cy="2595562"/>
          </a:xfrm>
          <a:prstGeom prst="rect">
            <a:avLst/>
          </a:prstGeom>
        </p:spPr>
      </p:pic>
      <p:pic>
        <p:nvPicPr>
          <p:cNvPr id="5" name="Picture 4"/>
          <p:cNvPicPr>
            <a:picLocks noChangeAspect="1"/>
          </p:cNvPicPr>
          <p:nvPr/>
        </p:nvPicPr>
        <p:blipFill>
          <a:blip r:embed="rId3"/>
          <a:stretch>
            <a:fillRect/>
          </a:stretch>
        </p:blipFill>
        <p:spPr>
          <a:xfrm>
            <a:off x="8143875" y="3845470"/>
            <a:ext cx="3443287" cy="2579142"/>
          </a:xfrm>
          <a:prstGeom prst="rect">
            <a:avLst/>
          </a:prstGeom>
        </p:spPr>
      </p:pic>
    </p:spTree>
    <p:extLst>
      <p:ext uri="{BB962C8B-B14F-4D97-AF65-F5344CB8AC3E}">
        <p14:creationId xmlns:p14="http://schemas.microsoft.com/office/powerpoint/2010/main" val="319059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637" y="1333202"/>
            <a:ext cx="8515350" cy="4832092"/>
          </a:xfrm>
          <a:prstGeom prst="rect">
            <a:avLst/>
          </a:prstGeom>
        </p:spPr>
        <p:txBody>
          <a:bodyPr wrap="square">
            <a:spAutoFit/>
          </a:bodyPr>
          <a:lstStyle/>
          <a:p>
            <a:r>
              <a:rPr lang="en-GB" sz="2800" dirty="0"/>
              <a:t>Any new business will need a bank account, but it is </a:t>
            </a:r>
            <a:r>
              <a:rPr lang="en-GB" sz="2800" b="1" dirty="0"/>
              <a:t>unlikely that any bank will provide loan finance to a new start-up </a:t>
            </a:r>
            <a:r>
              <a:rPr lang="en-GB" sz="2800" dirty="0"/>
              <a:t>unless security is offered.</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A </a:t>
            </a:r>
            <a:r>
              <a:rPr lang="en-GB" sz="2800" b="1" dirty="0"/>
              <a:t>loan is borrowing a fixed amount</a:t>
            </a:r>
            <a:r>
              <a:rPr lang="en-GB" sz="2800" dirty="0"/>
              <a:t>, for a fixed period of time, perhaps 3–5 years.</a:t>
            </a:r>
          </a:p>
        </p:txBody>
      </p:sp>
      <p:sp>
        <p:nvSpPr>
          <p:cNvPr id="3" name="Rectangle 2"/>
          <p:cNvSpPr/>
          <p:nvPr/>
        </p:nvSpPr>
        <p:spPr>
          <a:xfrm>
            <a:off x="4083609" y="224135"/>
            <a:ext cx="34628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Bank loans </a:t>
            </a:r>
          </a:p>
        </p:txBody>
      </p:sp>
      <p:pic>
        <p:nvPicPr>
          <p:cNvPr id="4" name="Picture 3"/>
          <p:cNvPicPr>
            <a:picLocks noChangeAspect="1"/>
          </p:cNvPicPr>
          <p:nvPr/>
        </p:nvPicPr>
        <p:blipFill>
          <a:blip r:embed="rId2"/>
          <a:stretch>
            <a:fillRect/>
          </a:stretch>
        </p:blipFill>
        <p:spPr>
          <a:xfrm>
            <a:off x="6586537" y="2830085"/>
            <a:ext cx="2476500" cy="1838325"/>
          </a:xfrm>
          <a:prstGeom prst="rect">
            <a:avLst/>
          </a:prstGeom>
        </p:spPr>
      </p:pic>
      <p:pic>
        <p:nvPicPr>
          <p:cNvPr id="5" name="Picture 4"/>
          <p:cNvPicPr>
            <a:picLocks noChangeAspect="1"/>
          </p:cNvPicPr>
          <p:nvPr/>
        </p:nvPicPr>
        <p:blipFill>
          <a:blip r:embed="rId3"/>
          <a:stretch>
            <a:fillRect/>
          </a:stretch>
        </p:blipFill>
        <p:spPr>
          <a:xfrm>
            <a:off x="2652713" y="3062287"/>
            <a:ext cx="2286000" cy="1762125"/>
          </a:xfrm>
          <a:prstGeom prst="rect">
            <a:avLst/>
          </a:prstGeom>
        </p:spPr>
      </p:pic>
    </p:spTree>
    <p:extLst>
      <p:ext uri="{BB962C8B-B14F-4D97-AF65-F5344CB8AC3E}">
        <p14:creationId xmlns:p14="http://schemas.microsoft.com/office/powerpoint/2010/main" val="47363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532" y="865418"/>
            <a:ext cx="9444038" cy="5693866"/>
          </a:xfrm>
          <a:prstGeom prst="rect">
            <a:avLst/>
          </a:prstGeom>
        </p:spPr>
        <p:txBody>
          <a:bodyPr wrap="square">
            <a:spAutoFit/>
          </a:bodyPr>
          <a:lstStyle/>
          <a:p>
            <a:endParaRPr lang="en-GB" sz="2800" dirty="0"/>
          </a:p>
          <a:p>
            <a:r>
              <a:rPr lang="en-GB" sz="2800" dirty="0"/>
              <a:t> Payments made up of interest and capital are made monthly. </a:t>
            </a:r>
            <a:r>
              <a:rPr lang="en-GB" sz="2800" b="1" dirty="0"/>
              <a:t>Security,</a:t>
            </a:r>
            <a:r>
              <a:rPr lang="en-GB" sz="2800" dirty="0"/>
              <a:t> if available, will very often come in the </a:t>
            </a:r>
            <a:r>
              <a:rPr lang="en-GB" sz="2800" b="1" dirty="0"/>
              <a:t>form of property. </a:t>
            </a:r>
          </a:p>
          <a:p>
            <a:endParaRPr lang="en-GB" sz="2800" dirty="0"/>
          </a:p>
          <a:p>
            <a:endParaRPr lang="en-GB" sz="2800" dirty="0"/>
          </a:p>
          <a:p>
            <a:endParaRPr lang="en-GB" sz="2800" dirty="0"/>
          </a:p>
          <a:p>
            <a:endParaRPr lang="en-GB" sz="2800" dirty="0"/>
          </a:p>
          <a:p>
            <a:r>
              <a:rPr lang="en-GB" sz="2800" b="1" dirty="0"/>
              <a:t>Offering security </a:t>
            </a:r>
            <a:r>
              <a:rPr lang="en-GB" sz="2800" dirty="0"/>
              <a:t>against a loan can </a:t>
            </a:r>
            <a:r>
              <a:rPr lang="en-GB" sz="2800" b="1" dirty="0"/>
              <a:t>make it much easier </a:t>
            </a:r>
            <a:r>
              <a:rPr lang="en-GB" sz="2800" dirty="0"/>
              <a:t>to get funding and reduces interest rates charged –</a:t>
            </a:r>
            <a:r>
              <a:rPr lang="en-GB" sz="2800" b="1" dirty="0"/>
              <a:t> </a:t>
            </a:r>
            <a:r>
              <a:rPr lang="en-GB" sz="2800" b="1" dirty="0">
                <a:solidFill>
                  <a:srgbClr val="FF0000"/>
                </a:solidFill>
              </a:rPr>
              <a:t>but increases risk to personal </a:t>
            </a:r>
            <a:r>
              <a:rPr lang="en-GB" sz="2800" b="1" dirty="0" smtClean="0">
                <a:solidFill>
                  <a:srgbClr val="FF0000"/>
                </a:solidFill>
              </a:rPr>
              <a:t>assets</a:t>
            </a:r>
            <a:r>
              <a:rPr lang="en-GB" sz="2800" b="1" dirty="0"/>
              <a:t> </a:t>
            </a:r>
            <a:r>
              <a:rPr lang="en-GB" sz="2800" b="1" dirty="0" smtClean="0">
                <a:solidFill>
                  <a:srgbClr val="FF0000"/>
                </a:solidFill>
              </a:rPr>
              <a:t>(A04).</a:t>
            </a:r>
            <a:r>
              <a:rPr lang="en-GB" sz="2800" b="1" dirty="0" smtClean="0">
                <a:solidFill>
                  <a:srgbClr val="FF0000"/>
                </a:solidFill>
              </a:rPr>
              <a:t> </a:t>
            </a:r>
            <a:r>
              <a:rPr lang="en-GB" sz="2800" dirty="0"/>
              <a:t>If the business owner is not able to maintain payments, homes can be lost or business assets removed.</a:t>
            </a:r>
          </a:p>
        </p:txBody>
      </p:sp>
      <p:sp>
        <p:nvSpPr>
          <p:cNvPr id="3" name="Rectangle 2"/>
          <p:cNvSpPr/>
          <p:nvPr/>
        </p:nvSpPr>
        <p:spPr>
          <a:xfrm>
            <a:off x="4164572" y="281285"/>
            <a:ext cx="34628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Bank loans </a:t>
            </a:r>
          </a:p>
        </p:txBody>
      </p:sp>
      <p:pic>
        <p:nvPicPr>
          <p:cNvPr id="4" name="Picture 3"/>
          <p:cNvPicPr>
            <a:picLocks noChangeAspect="1"/>
          </p:cNvPicPr>
          <p:nvPr/>
        </p:nvPicPr>
        <p:blipFill>
          <a:blip r:embed="rId2"/>
          <a:stretch>
            <a:fillRect/>
          </a:stretch>
        </p:blipFill>
        <p:spPr>
          <a:xfrm>
            <a:off x="7247964" y="2441943"/>
            <a:ext cx="2183745" cy="1440006"/>
          </a:xfrm>
          <a:prstGeom prst="rect">
            <a:avLst/>
          </a:prstGeom>
        </p:spPr>
      </p:pic>
      <p:pic>
        <p:nvPicPr>
          <p:cNvPr id="5" name="Picture 4"/>
          <p:cNvPicPr>
            <a:picLocks noChangeAspect="1"/>
          </p:cNvPicPr>
          <p:nvPr/>
        </p:nvPicPr>
        <p:blipFill>
          <a:blip r:embed="rId3"/>
          <a:stretch>
            <a:fillRect/>
          </a:stretch>
        </p:blipFill>
        <p:spPr>
          <a:xfrm>
            <a:off x="3369330" y="2376566"/>
            <a:ext cx="2262187" cy="1505383"/>
          </a:xfrm>
          <a:prstGeom prst="rect">
            <a:avLst/>
          </a:prstGeom>
        </p:spPr>
      </p:pic>
    </p:spTree>
    <p:extLst>
      <p:ext uri="{BB962C8B-B14F-4D97-AF65-F5344CB8AC3E}">
        <p14:creationId xmlns:p14="http://schemas.microsoft.com/office/powerpoint/2010/main" val="35748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594" y="1288396"/>
            <a:ext cx="9529763" cy="4401205"/>
          </a:xfrm>
          <a:prstGeom prst="rect">
            <a:avLst/>
          </a:prstGeom>
        </p:spPr>
        <p:txBody>
          <a:bodyPr wrap="square">
            <a:spAutoFit/>
          </a:bodyPr>
          <a:lstStyle/>
          <a:p>
            <a:r>
              <a:rPr lang="en-GB" sz="2800" dirty="0"/>
              <a:t>As a business </a:t>
            </a:r>
            <a:r>
              <a:rPr lang="en-GB" sz="2800" b="1" dirty="0"/>
              <a:t>develops an effective trading record </a:t>
            </a:r>
            <a:r>
              <a:rPr lang="en-GB" sz="2800" dirty="0"/>
              <a:t>then an overdraft facility may be provided by the bank. An overdraft is the </a:t>
            </a:r>
            <a:r>
              <a:rPr lang="en-GB" sz="2800" b="1" dirty="0"/>
              <a:t>facility to withdraw more from an account than is in the bank account</a:t>
            </a:r>
            <a:r>
              <a:rPr lang="en-GB" sz="2800" dirty="0"/>
              <a:t>, resulting in a negative balance. Businesses often depend upon authorised overdrafts to provide working capital. </a:t>
            </a:r>
          </a:p>
          <a:p>
            <a:endParaRPr lang="en-GB" sz="2800" dirty="0"/>
          </a:p>
          <a:p>
            <a:r>
              <a:rPr lang="en-GB" sz="2800" dirty="0"/>
              <a:t>The nature of business often </a:t>
            </a:r>
          </a:p>
          <a:p>
            <a:r>
              <a:rPr lang="en-GB" sz="2800" dirty="0"/>
              <a:t>means that money is paid out </a:t>
            </a:r>
          </a:p>
          <a:p>
            <a:r>
              <a:rPr lang="en-GB" sz="2800" dirty="0"/>
              <a:t>on costs before revenue is received. </a:t>
            </a:r>
          </a:p>
          <a:p>
            <a:r>
              <a:rPr lang="en-GB" sz="2800" dirty="0"/>
              <a:t>This leaves a funding deficit. </a:t>
            </a:r>
          </a:p>
        </p:txBody>
      </p:sp>
      <p:sp>
        <p:nvSpPr>
          <p:cNvPr id="3" name="Rectangle 2"/>
          <p:cNvSpPr/>
          <p:nvPr/>
        </p:nvSpPr>
        <p:spPr>
          <a:xfrm>
            <a:off x="3699039" y="224135"/>
            <a:ext cx="33937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Overdrafts </a:t>
            </a:r>
          </a:p>
        </p:txBody>
      </p:sp>
      <p:pic>
        <p:nvPicPr>
          <p:cNvPr id="4" name="Picture 3"/>
          <p:cNvPicPr>
            <a:picLocks noChangeAspect="1"/>
          </p:cNvPicPr>
          <p:nvPr/>
        </p:nvPicPr>
        <p:blipFill>
          <a:blip r:embed="rId2"/>
          <a:stretch>
            <a:fillRect/>
          </a:stretch>
        </p:blipFill>
        <p:spPr>
          <a:xfrm>
            <a:off x="7092789" y="4124623"/>
            <a:ext cx="3190341" cy="1786591"/>
          </a:xfrm>
          <a:prstGeom prst="rect">
            <a:avLst/>
          </a:prstGeom>
        </p:spPr>
      </p:pic>
    </p:spTree>
    <p:extLst>
      <p:ext uri="{BB962C8B-B14F-4D97-AF65-F5344CB8AC3E}">
        <p14:creationId xmlns:p14="http://schemas.microsoft.com/office/powerpoint/2010/main" val="214583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856" y="367010"/>
            <a:ext cx="60779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Overdrafts canceled </a:t>
            </a:r>
          </a:p>
        </p:txBody>
      </p:sp>
      <p:sp>
        <p:nvSpPr>
          <p:cNvPr id="3" name="Rectangle 2"/>
          <p:cNvSpPr/>
          <p:nvPr/>
        </p:nvSpPr>
        <p:spPr>
          <a:xfrm>
            <a:off x="1204913" y="1476077"/>
            <a:ext cx="9910762" cy="4832092"/>
          </a:xfrm>
          <a:prstGeom prst="rect">
            <a:avLst/>
          </a:prstGeom>
        </p:spPr>
        <p:txBody>
          <a:bodyPr wrap="square">
            <a:spAutoFit/>
          </a:bodyPr>
          <a:lstStyle/>
          <a:p>
            <a:r>
              <a:rPr lang="en-GB" sz="2800" dirty="0"/>
              <a:t>An overdraft is </a:t>
            </a:r>
            <a:r>
              <a:rPr lang="en-GB" sz="2800" b="1" dirty="0"/>
              <a:t>designed to cover this funding deficit </a:t>
            </a:r>
            <a:r>
              <a:rPr lang="en-GB" sz="2800" dirty="0"/>
              <a:t>and provide working capital. </a:t>
            </a:r>
            <a:r>
              <a:rPr lang="en-GB" sz="2800" b="1" dirty="0">
                <a:solidFill>
                  <a:srgbClr val="FF0000"/>
                </a:solidFill>
              </a:rPr>
              <a:t>Unfortunately overdrafts can be withdrawn by a bank with just 30 days’ </a:t>
            </a:r>
            <a:r>
              <a:rPr lang="en-GB" sz="2800" b="1" dirty="0" smtClean="0">
                <a:solidFill>
                  <a:srgbClr val="FF0000"/>
                </a:solidFill>
              </a:rPr>
              <a:t>notice</a:t>
            </a:r>
            <a:r>
              <a:rPr lang="en-GB" sz="2800" b="1" dirty="0">
                <a:solidFill>
                  <a:srgbClr val="FF0000"/>
                </a:solidFill>
              </a:rPr>
              <a:t> </a:t>
            </a:r>
            <a:r>
              <a:rPr lang="en-GB" sz="2800" b="1" dirty="0" smtClean="0">
                <a:solidFill>
                  <a:srgbClr val="FF0000"/>
                </a:solidFill>
              </a:rPr>
              <a:t>(A04). </a:t>
            </a:r>
            <a:endParaRPr lang="en-GB" sz="2800" b="1" dirty="0">
              <a:solidFill>
                <a:srgbClr val="FF0000"/>
              </a:solidFill>
            </a:endParaRPr>
          </a:p>
          <a:p>
            <a:endParaRPr lang="en-GB" sz="2800" dirty="0"/>
          </a:p>
          <a:p>
            <a:endParaRPr lang="en-GB" sz="2800" dirty="0"/>
          </a:p>
          <a:p>
            <a:endParaRPr lang="en-GB" sz="2800" dirty="0"/>
          </a:p>
          <a:p>
            <a:endParaRPr lang="en-GB" sz="2800" dirty="0"/>
          </a:p>
          <a:p>
            <a:r>
              <a:rPr lang="en-GB" sz="2800" dirty="0"/>
              <a:t>This means a </a:t>
            </a:r>
            <a:r>
              <a:rPr lang="en-GB" sz="2800" b="1" dirty="0">
                <a:solidFill>
                  <a:srgbClr val="FF0000"/>
                </a:solidFill>
              </a:rPr>
              <a:t>long-term dependency on an overdraft has dangers. </a:t>
            </a:r>
            <a:r>
              <a:rPr lang="en-GB" sz="2800" dirty="0"/>
              <a:t>The business relying upon an overdraft for day-to-day funds may find that with a withdrawal of the overdraft facility, they do not have money for paying bills, wages, suppliers etc.</a:t>
            </a:r>
          </a:p>
        </p:txBody>
      </p:sp>
      <p:pic>
        <p:nvPicPr>
          <p:cNvPr id="4" name="Picture 3"/>
          <p:cNvPicPr>
            <a:picLocks noChangeAspect="1"/>
          </p:cNvPicPr>
          <p:nvPr/>
        </p:nvPicPr>
        <p:blipFill>
          <a:blip r:embed="rId2"/>
          <a:stretch>
            <a:fillRect/>
          </a:stretch>
        </p:blipFill>
        <p:spPr>
          <a:xfrm>
            <a:off x="6831106" y="2901149"/>
            <a:ext cx="3127282" cy="1361288"/>
          </a:xfrm>
          <a:prstGeom prst="rect">
            <a:avLst/>
          </a:prstGeom>
        </p:spPr>
      </p:pic>
    </p:spTree>
    <p:extLst>
      <p:ext uri="{BB962C8B-B14F-4D97-AF65-F5344CB8AC3E}">
        <p14:creationId xmlns:p14="http://schemas.microsoft.com/office/powerpoint/2010/main" val="117560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574" y="671512"/>
            <a:ext cx="9329738" cy="5693866"/>
          </a:xfrm>
          <a:prstGeom prst="rect">
            <a:avLst/>
          </a:prstGeom>
        </p:spPr>
        <p:txBody>
          <a:bodyPr wrap="square">
            <a:spAutoFit/>
          </a:bodyPr>
          <a:lstStyle/>
          <a:p>
            <a:endParaRPr lang="en-GB" sz="2800" dirty="0"/>
          </a:p>
          <a:p>
            <a:r>
              <a:rPr lang="en-GB" sz="2800" dirty="0"/>
              <a:t>This is an </a:t>
            </a:r>
            <a:r>
              <a:rPr lang="en-GB" sz="2800" b="1" dirty="0"/>
              <a:t>interest-free way to raise finance.</a:t>
            </a:r>
            <a:r>
              <a:rPr lang="en-GB" sz="2800" dirty="0"/>
              <a:t> Businesses </a:t>
            </a:r>
            <a:r>
              <a:rPr lang="en-GB" sz="2800" b="1" dirty="0"/>
              <a:t>buy items such as fuel</a:t>
            </a:r>
            <a:r>
              <a:rPr lang="en-GB" sz="2800" dirty="0"/>
              <a:t> and raw material and </a:t>
            </a:r>
            <a:r>
              <a:rPr lang="en-GB" sz="2800" b="1" dirty="0"/>
              <a:t>pay</a:t>
            </a:r>
            <a:r>
              <a:rPr lang="en-GB" sz="2800" dirty="0"/>
              <a:t> for them at a later date – possibly </a:t>
            </a:r>
            <a:r>
              <a:rPr lang="en-GB" sz="2800" b="1" dirty="0"/>
              <a:t>30–90 days later.</a:t>
            </a:r>
            <a:r>
              <a:rPr lang="en-GB" sz="2800" dirty="0"/>
              <a:t> </a:t>
            </a:r>
          </a:p>
          <a:p>
            <a:endParaRPr lang="en-GB" sz="2800" dirty="0"/>
          </a:p>
          <a:p>
            <a:endParaRPr lang="en-GB" sz="2800" dirty="0"/>
          </a:p>
          <a:p>
            <a:endParaRPr lang="en-GB" sz="2800" dirty="0"/>
          </a:p>
          <a:p>
            <a:endParaRPr lang="en-GB" sz="2800" dirty="0"/>
          </a:p>
          <a:p>
            <a:endParaRPr lang="en-GB" sz="2800" dirty="0"/>
          </a:p>
          <a:p>
            <a:r>
              <a:rPr lang="en-GB" sz="2800" dirty="0"/>
              <a:t>Many </a:t>
            </a:r>
            <a:r>
              <a:rPr lang="en-GB" sz="2800" b="1" dirty="0"/>
              <a:t>suppliers </a:t>
            </a:r>
            <a:r>
              <a:rPr lang="en-GB" sz="2800" dirty="0"/>
              <a:t>today, however, </a:t>
            </a:r>
            <a:r>
              <a:rPr lang="en-GB" sz="2800" b="1" dirty="0">
                <a:solidFill>
                  <a:srgbClr val="FF0000"/>
                </a:solidFill>
              </a:rPr>
              <a:t>offer discounts for early payment so delaying payment may result in higher costs</a:t>
            </a:r>
            <a:r>
              <a:rPr lang="en-GB" sz="2800" dirty="0"/>
              <a:t> </a:t>
            </a:r>
            <a:r>
              <a:rPr lang="en-GB" sz="2800" dirty="0" smtClean="0">
                <a:solidFill>
                  <a:srgbClr val="FF0000"/>
                </a:solidFill>
              </a:rPr>
              <a:t>(A04) </a:t>
            </a:r>
            <a:r>
              <a:rPr lang="en-GB" sz="2800" dirty="0" smtClean="0"/>
              <a:t>in </a:t>
            </a:r>
            <a:r>
              <a:rPr lang="en-GB" sz="2800" dirty="0"/>
              <a:t>the long run. Businesses that take a long time to pay their bills also tend to gain a bad reputation in the marketplace.</a:t>
            </a:r>
          </a:p>
        </p:txBody>
      </p:sp>
      <p:sp>
        <p:nvSpPr>
          <p:cNvPr id="4" name="Rectangle 3"/>
          <p:cNvSpPr/>
          <p:nvPr/>
        </p:nvSpPr>
        <p:spPr>
          <a:xfrm>
            <a:off x="3788081" y="209847"/>
            <a:ext cx="37585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Trade credit </a:t>
            </a:r>
          </a:p>
        </p:txBody>
      </p:sp>
      <p:pic>
        <p:nvPicPr>
          <p:cNvPr id="5" name="Picture 4"/>
          <p:cNvPicPr>
            <a:picLocks noChangeAspect="1"/>
          </p:cNvPicPr>
          <p:nvPr/>
        </p:nvPicPr>
        <p:blipFill>
          <a:blip r:embed="rId2"/>
          <a:stretch>
            <a:fillRect/>
          </a:stretch>
        </p:blipFill>
        <p:spPr>
          <a:xfrm>
            <a:off x="6347105" y="2257426"/>
            <a:ext cx="2399138" cy="1590733"/>
          </a:xfrm>
          <a:prstGeom prst="rect">
            <a:avLst/>
          </a:prstGeom>
        </p:spPr>
      </p:pic>
      <p:pic>
        <p:nvPicPr>
          <p:cNvPr id="6" name="Picture 5"/>
          <p:cNvPicPr>
            <a:picLocks noChangeAspect="1"/>
          </p:cNvPicPr>
          <p:nvPr/>
        </p:nvPicPr>
        <p:blipFill>
          <a:blip r:embed="rId3"/>
          <a:stretch>
            <a:fillRect/>
          </a:stretch>
        </p:blipFill>
        <p:spPr>
          <a:xfrm>
            <a:off x="2494643" y="2769376"/>
            <a:ext cx="2097393" cy="1498138"/>
          </a:xfrm>
          <a:prstGeom prst="rect">
            <a:avLst/>
          </a:prstGeom>
        </p:spPr>
      </p:pic>
    </p:spTree>
    <p:extLst>
      <p:ext uri="{BB962C8B-B14F-4D97-AF65-F5344CB8AC3E}">
        <p14:creationId xmlns:p14="http://schemas.microsoft.com/office/powerpoint/2010/main" val="252344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9106"/>
            <a:ext cx="10515600" cy="4642411"/>
          </a:xfrm>
        </p:spPr>
        <p:txBody>
          <a:bodyPr>
            <a:normAutofit/>
          </a:bodyPr>
          <a:lstStyle/>
          <a:p>
            <a:pPr marL="0" indent="0">
              <a:buNone/>
            </a:pPr>
            <a:r>
              <a:rPr lang="en-GB" b="1" u="sng" dirty="0" smtClean="0"/>
              <a:t>Task: </a:t>
            </a:r>
          </a:p>
          <a:p>
            <a:pPr marL="0" indent="0">
              <a:buNone/>
            </a:pPr>
            <a:endParaRPr lang="en-GB" i="1" dirty="0"/>
          </a:p>
          <a:p>
            <a:pPr marL="0" indent="0">
              <a:buNone/>
            </a:pPr>
            <a:r>
              <a:rPr lang="en-GB" b="1" i="1" dirty="0" smtClean="0"/>
              <a:t>A3 paper and pens </a:t>
            </a:r>
          </a:p>
          <a:p>
            <a:pPr marL="0" indent="0">
              <a:buNone/>
            </a:pPr>
            <a:endParaRPr lang="en-GB" dirty="0" smtClean="0"/>
          </a:p>
          <a:p>
            <a:pPr marL="0" indent="0">
              <a:buNone/>
            </a:pPr>
            <a:endParaRPr lang="en-GB" dirty="0"/>
          </a:p>
          <a:p>
            <a:pPr marL="0" indent="0">
              <a:buNone/>
            </a:pPr>
            <a:r>
              <a:rPr lang="en-GB" dirty="0" smtClean="0"/>
              <a:t>What sources of finance are available to businesses? </a:t>
            </a:r>
          </a:p>
          <a:p>
            <a:pPr marL="0" indent="0">
              <a:buNone/>
            </a:pPr>
            <a:endParaRPr lang="en-GB" dirty="0"/>
          </a:p>
          <a:p>
            <a:pPr marL="0" indent="0">
              <a:buNone/>
            </a:pPr>
            <a:endParaRPr lang="en-GB" b="1" dirty="0" smtClean="0"/>
          </a:p>
          <a:p>
            <a:pPr marL="0" indent="0">
              <a:buNone/>
            </a:pPr>
            <a:r>
              <a:rPr lang="en-GB" b="1" dirty="0" smtClean="0"/>
              <a:t>Time: 10 mins </a:t>
            </a:r>
          </a:p>
        </p:txBody>
      </p:sp>
      <p:sp>
        <p:nvSpPr>
          <p:cNvPr id="4" name="Rectangle 3"/>
          <p:cNvSpPr/>
          <p:nvPr/>
        </p:nvSpPr>
        <p:spPr>
          <a:xfrm>
            <a:off x="4494985" y="331711"/>
            <a:ext cx="287931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a:stretch>
            <a:fillRect/>
          </a:stretch>
        </p:blipFill>
        <p:spPr>
          <a:xfrm>
            <a:off x="8491326" y="1008529"/>
            <a:ext cx="3091074" cy="2315322"/>
          </a:xfrm>
          <a:prstGeom prst="rect">
            <a:avLst/>
          </a:prstGeom>
        </p:spPr>
      </p:pic>
    </p:spTree>
    <p:extLst>
      <p:ext uri="{BB962C8B-B14F-4D97-AF65-F5344CB8AC3E}">
        <p14:creationId xmlns:p14="http://schemas.microsoft.com/office/powerpoint/2010/main" val="143898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296" y="652761"/>
            <a:ext cx="2369558" cy="507831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 </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hour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pic>
        <p:nvPicPr>
          <p:cNvPr id="3" name="Picture 2"/>
          <p:cNvPicPr>
            <a:picLocks noChangeAspect="1"/>
          </p:cNvPicPr>
          <p:nvPr/>
        </p:nvPicPr>
        <p:blipFill>
          <a:blip r:embed="rId2"/>
          <a:stretch>
            <a:fillRect/>
          </a:stretch>
        </p:blipFill>
        <p:spPr>
          <a:xfrm>
            <a:off x="3278981" y="1774612"/>
            <a:ext cx="4548187" cy="2834610"/>
          </a:xfrm>
          <a:prstGeom prst="rect">
            <a:avLst/>
          </a:prstGeom>
        </p:spPr>
      </p:pic>
    </p:spTree>
    <p:extLst>
      <p:ext uri="{BB962C8B-B14F-4D97-AF65-F5344CB8AC3E}">
        <p14:creationId xmlns:p14="http://schemas.microsoft.com/office/powerpoint/2010/main" val="3774677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249" y="15690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287414" y="1334852"/>
            <a:ext cx="7564700" cy="1384995"/>
          </a:xfrm>
          <a:prstGeom prst="rect">
            <a:avLst/>
          </a:prstGeom>
        </p:spPr>
        <p:txBody>
          <a:bodyPr wrap="none">
            <a:spAutoFit/>
          </a:bodyPr>
          <a:lstStyle/>
          <a:p>
            <a:r>
              <a:rPr lang="en-GB" sz="2800" b="1" u="sng" dirty="0" smtClean="0"/>
              <a:t>Sources of finance </a:t>
            </a:r>
          </a:p>
          <a:p>
            <a:endParaRPr lang="en-GB" sz="2800" dirty="0"/>
          </a:p>
          <a:p>
            <a:r>
              <a:rPr lang="en-GB" sz="2800" dirty="0" smtClean="0"/>
              <a:t>https</a:t>
            </a:r>
            <a:r>
              <a:rPr lang="en-GB" sz="2800" dirty="0"/>
              <a:t>://www.youtube.com/watch?v=c8hIwQ5xFY8</a:t>
            </a:r>
          </a:p>
        </p:txBody>
      </p:sp>
      <p:pic>
        <p:nvPicPr>
          <p:cNvPr id="4" name="Picture 3"/>
          <p:cNvPicPr>
            <a:picLocks noChangeAspect="1"/>
          </p:cNvPicPr>
          <p:nvPr/>
        </p:nvPicPr>
        <p:blipFill>
          <a:blip r:embed="rId2"/>
          <a:stretch>
            <a:fillRect/>
          </a:stretch>
        </p:blipFill>
        <p:spPr>
          <a:xfrm>
            <a:off x="3482787" y="2874564"/>
            <a:ext cx="4352110" cy="2882997"/>
          </a:xfrm>
          <a:prstGeom prst="rect">
            <a:avLst/>
          </a:prstGeom>
        </p:spPr>
      </p:pic>
    </p:spTree>
    <p:extLst>
      <p:ext uri="{BB962C8B-B14F-4D97-AF65-F5344CB8AC3E}">
        <p14:creationId xmlns:p14="http://schemas.microsoft.com/office/powerpoint/2010/main" val="12192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33" y="1247478"/>
            <a:ext cx="9758361" cy="5262979"/>
          </a:xfrm>
          <a:prstGeom prst="rect">
            <a:avLst/>
          </a:prstGeom>
        </p:spPr>
        <p:txBody>
          <a:bodyPr wrap="square">
            <a:spAutoFit/>
          </a:bodyPr>
          <a:lstStyle/>
          <a:p>
            <a:r>
              <a:rPr lang="en-GB" sz="2800" dirty="0"/>
              <a:t>An alternative to an overdraft is for a business to use a factoring service. Factoring is a method of </a:t>
            </a:r>
            <a:r>
              <a:rPr lang="en-GB" sz="2800" b="1" dirty="0"/>
              <a:t>turning invoices into cash</a:t>
            </a:r>
            <a:r>
              <a:rPr lang="en-GB" sz="2800" dirty="0"/>
              <a:t>. Banks and other financial organisations offer factoring services which </a:t>
            </a:r>
            <a:r>
              <a:rPr lang="en-GB" sz="2800" b="1" dirty="0"/>
              <a:t>pay a proportion of the value of an invoice (80–85%)</a:t>
            </a:r>
            <a:r>
              <a:rPr lang="en-GB" sz="2800" dirty="0"/>
              <a:t> when the invoice is issued. </a:t>
            </a:r>
          </a:p>
          <a:p>
            <a:endParaRPr lang="en-GB" sz="2800" dirty="0"/>
          </a:p>
          <a:p>
            <a:endParaRPr lang="en-GB" sz="2800" dirty="0"/>
          </a:p>
          <a:p>
            <a:r>
              <a:rPr lang="en-GB" sz="2800" dirty="0"/>
              <a:t>The </a:t>
            </a:r>
            <a:r>
              <a:rPr lang="en-GB" sz="2800" b="1" dirty="0"/>
              <a:t>balance, minus a fee, is paid </a:t>
            </a:r>
            <a:r>
              <a:rPr lang="en-GB" sz="2800" dirty="0"/>
              <a:t>to the business when the invoice is paid. This </a:t>
            </a:r>
            <a:r>
              <a:rPr lang="en-GB" sz="2800" b="1" dirty="0">
                <a:solidFill>
                  <a:srgbClr val="FF0000"/>
                </a:solidFill>
              </a:rPr>
              <a:t>flexible form of finance </a:t>
            </a:r>
            <a:r>
              <a:rPr lang="en-GB" sz="2800" b="1" dirty="0" smtClean="0">
                <a:solidFill>
                  <a:srgbClr val="FF0000"/>
                </a:solidFill>
              </a:rPr>
              <a:t>(A04) </a:t>
            </a:r>
            <a:r>
              <a:rPr lang="en-GB" sz="2800" dirty="0" smtClean="0"/>
              <a:t>keeps </a:t>
            </a:r>
            <a:r>
              <a:rPr lang="en-GB" sz="2800" dirty="0"/>
              <a:t>pace with business growth as the funding is directly linked to the turnover of the company. The factor will also undertake all credit management and collections work.</a:t>
            </a:r>
          </a:p>
        </p:txBody>
      </p:sp>
      <p:sp>
        <p:nvSpPr>
          <p:cNvPr id="3" name="Rectangle 2"/>
          <p:cNvSpPr/>
          <p:nvPr/>
        </p:nvSpPr>
        <p:spPr>
          <a:xfrm>
            <a:off x="4584349" y="324148"/>
            <a:ext cx="299473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Factoring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629275" y="3170053"/>
            <a:ext cx="1900237" cy="1054284"/>
          </a:xfrm>
          <a:prstGeom prst="rect">
            <a:avLst/>
          </a:prstGeom>
        </p:spPr>
      </p:pic>
    </p:spTree>
    <p:extLst>
      <p:ext uri="{BB962C8B-B14F-4D97-AF65-F5344CB8AC3E}">
        <p14:creationId xmlns:p14="http://schemas.microsoft.com/office/powerpoint/2010/main" val="329632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313" y="1176040"/>
            <a:ext cx="9644062" cy="5262979"/>
          </a:xfrm>
          <a:prstGeom prst="rect">
            <a:avLst/>
          </a:prstGeom>
        </p:spPr>
        <p:txBody>
          <a:bodyPr wrap="square">
            <a:spAutoFit/>
          </a:bodyPr>
          <a:lstStyle/>
          <a:p>
            <a:r>
              <a:rPr lang="en-GB" sz="2800" dirty="0"/>
              <a:t>The use of this service results in savings in administration costs, which can be substantial, and faster customer payments means lower interest costs on any overdraft facility. </a:t>
            </a:r>
          </a:p>
          <a:p>
            <a:endParaRPr lang="en-GB" sz="2800" dirty="0"/>
          </a:p>
          <a:p>
            <a:r>
              <a:rPr lang="en-GB" sz="2800" dirty="0"/>
              <a:t>Bad debt protection can also </a:t>
            </a:r>
          </a:p>
          <a:p>
            <a:r>
              <a:rPr lang="en-GB" sz="2800" dirty="0"/>
              <a:t>be built into the service. </a:t>
            </a:r>
            <a:r>
              <a:rPr lang="en-GB" sz="2800" b="1" dirty="0"/>
              <a:t>Factoring </a:t>
            </a:r>
          </a:p>
          <a:p>
            <a:r>
              <a:rPr lang="en-GB" sz="2800" b="1" dirty="0"/>
              <a:t>services are only offered to </a:t>
            </a:r>
          </a:p>
          <a:p>
            <a:r>
              <a:rPr lang="en-GB" sz="2800" b="1" dirty="0"/>
              <a:t>businesses with a good trading </a:t>
            </a:r>
          </a:p>
          <a:p>
            <a:r>
              <a:rPr lang="en-GB" sz="2800" b="1" dirty="0"/>
              <a:t>record</a:t>
            </a:r>
            <a:r>
              <a:rPr lang="en-GB" sz="2800" dirty="0"/>
              <a:t> and reliable customers. </a:t>
            </a:r>
          </a:p>
          <a:p>
            <a:r>
              <a:rPr lang="en-GB" sz="2800" dirty="0"/>
              <a:t>It is, however, an effective </a:t>
            </a:r>
          </a:p>
          <a:p>
            <a:r>
              <a:rPr lang="en-GB" sz="2800" dirty="0"/>
              <a:t>alternative to an overdraft, </a:t>
            </a:r>
          </a:p>
          <a:p>
            <a:r>
              <a:rPr lang="en-GB" sz="2800" dirty="0"/>
              <a:t>as the cost is generally lower.</a:t>
            </a:r>
          </a:p>
        </p:txBody>
      </p:sp>
      <p:sp>
        <p:nvSpPr>
          <p:cNvPr id="3" name="Rectangle 2"/>
          <p:cNvSpPr/>
          <p:nvPr/>
        </p:nvSpPr>
        <p:spPr>
          <a:xfrm>
            <a:off x="4370036" y="252710"/>
            <a:ext cx="299473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Factoring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815138" y="2828926"/>
            <a:ext cx="4681536" cy="2995612"/>
          </a:xfrm>
          <a:prstGeom prst="rect">
            <a:avLst/>
          </a:prstGeom>
        </p:spPr>
      </p:pic>
    </p:spTree>
    <p:extLst>
      <p:ext uri="{BB962C8B-B14F-4D97-AF65-F5344CB8AC3E}">
        <p14:creationId xmlns:p14="http://schemas.microsoft.com/office/powerpoint/2010/main" val="272298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791" y="961727"/>
            <a:ext cx="10229850" cy="5262979"/>
          </a:xfrm>
          <a:prstGeom prst="rect">
            <a:avLst/>
          </a:prstGeom>
        </p:spPr>
        <p:txBody>
          <a:bodyPr wrap="square">
            <a:spAutoFit/>
          </a:bodyPr>
          <a:lstStyle/>
          <a:p>
            <a:endParaRPr lang="en-GB" sz="2800" dirty="0"/>
          </a:p>
          <a:p>
            <a:r>
              <a:rPr lang="en-GB" sz="2800" dirty="0"/>
              <a:t>If a business owns property a </a:t>
            </a:r>
            <a:r>
              <a:rPr lang="en-GB" sz="2800" b="1" dirty="0"/>
              <a:t>commercial mortgage may be available. </a:t>
            </a:r>
            <a:r>
              <a:rPr lang="en-GB" sz="2800" dirty="0"/>
              <a:t>With a commercial mortgage the </a:t>
            </a:r>
            <a:r>
              <a:rPr lang="en-GB" sz="2800" b="1" dirty="0"/>
              <a:t>property is used as security against the loan</a:t>
            </a:r>
            <a:r>
              <a:rPr lang="en-GB" sz="2800" dirty="0"/>
              <a:t> and the loan can be as much as 60 or 70% of the value of the property. </a:t>
            </a:r>
          </a:p>
          <a:p>
            <a:endParaRPr lang="en-GB" sz="2800" dirty="0"/>
          </a:p>
          <a:p>
            <a:endParaRPr lang="en-GB" sz="2800" dirty="0"/>
          </a:p>
          <a:p>
            <a:endParaRPr lang="en-GB" sz="2800" dirty="0"/>
          </a:p>
          <a:p>
            <a:endParaRPr lang="en-GB" sz="2800" dirty="0"/>
          </a:p>
          <a:p>
            <a:endParaRPr lang="en-GB" sz="2800" dirty="0"/>
          </a:p>
          <a:p>
            <a:r>
              <a:rPr lang="en-GB" sz="2800" dirty="0"/>
              <a:t>Because </a:t>
            </a:r>
            <a:r>
              <a:rPr lang="en-GB" sz="2800" b="1" dirty="0"/>
              <a:t>security is being offered </a:t>
            </a:r>
            <a:r>
              <a:rPr lang="en-GB" sz="2800" dirty="0"/>
              <a:t>to the lender, the </a:t>
            </a:r>
            <a:r>
              <a:rPr lang="en-GB" sz="2800" b="1" dirty="0">
                <a:solidFill>
                  <a:srgbClr val="FF0000"/>
                </a:solidFill>
              </a:rPr>
              <a:t>interest rates will be lower than an unsecured </a:t>
            </a:r>
            <a:r>
              <a:rPr lang="en-GB" sz="2800" b="1" dirty="0" smtClean="0">
                <a:solidFill>
                  <a:srgbClr val="FF0000"/>
                </a:solidFill>
              </a:rPr>
              <a:t>loan</a:t>
            </a:r>
            <a:r>
              <a:rPr lang="en-GB" sz="2800" b="1" dirty="0">
                <a:solidFill>
                  <a:srgbClr val="FF0000"/>
                </a:solidFill>
              </a:rPr>
              <a:t> </a:t>
            </a:r>
            <a:r>
              <a:rPr lang="en-GB" sz="2800" b="1" dirty="0" smtClean="0">
                <a:solidFill>
                  <a:srgbClr val="FF0000"/>
                </a:solidFill>
              </a:rPr>
              <a:t>(A04). </a:t>
            </a:r>
            <a:endParaRPr lang="en-GB" sz="2800" b="1" dirty="0">
              <a:solidFill>
                <a:srgbClr val="FF0000"/>
              </a:solidFill>
            </a:endParaRPr>
          </a:p>
        </p:txBody>
      </p:sp>
      <p:sp>
        <p:nvSpPr>
          <p:cNvPr id="3" name="Rectangle 2"/>
          <p:cNvSpPr/>
          <p:nvPr/>
        </p:nvSpPr>
        <p:spPr>
          <a:xfrm>
            <a:off x="2744552" y="266997"/>
            <a:ext cx="66743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Commercial mortgage </a:t>
            </a:r>
          </a:p>
        </p:txBody>
      </p:sp>
      <p:pic>
        <p:nvPicPr>
          <p:cNvPr id="4" name="Picture 3"/>
          <p:cNvPicPr>
            <a:picLocks noChangeAspect="1"/>
          </p:cNvPicPr>
          <p:nvPr/>
        </p:nvPicPr>
        <p:blipFill>
          <a:blip r:embed="rId2"/>
          <a:stretch>
            <a:fillRect/>
          </a:stretch>
        </p:blipFill>
        <p:spPr>
          <a:xfrm>
            <a:off x="4586287" y="3105467"/>
            <a:ext cx="4414837" cy="1699896"/>
          </a:xfrm>
          <a:prstGeom prst="rect">
            <a:avLst/>
          </a:prstGeom>
        </p:spPr>
      </p:pic>
    </p:spTree>
    <p:extLst>
      <p:ext uri="{BB962C8B-B14F-4D97-AF65-F5344CB8AC3E}">
        <p14:creationId xmlns:p14="http://schemas.microsoft.com/office/powerpoint/2010/main" val="371753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297" y="1475897"/>
            <a:ext cx="9620250" cy="4832092"/>
          </a:xfrm>
          <a:prstGeom prst="rect">
            <a:avLst/>
          </a:prstGeom>
        </p:spPr>
        <p:txBody>
          <a:bodyPr wrap="square">
            <a:spAutoFit/>
          </a:bodyPr>
          <a:lstStyle/>
          <a:p>
            <a:r>
              <a:rPr lang="en-GB" sz="2800" b="1" dirty="0"/>
              <a:t>Payments are made monthly </a:t>
            </a:r>
            <a:r>
              <a:rPr lang="en-GB" sz="2800" dirty="0"/>
              <a:t>for the term of the mortgage. Failure to make repayments may lead to the property being repossessed by the lender. </a:t>
            </a:r>
          </a:p>
          <a:p>
            <a:endParaRPr lang="en-GB" sz="2800" dirty="0"/>
          </a:p>
          <a:p>
            <a:endParaRPr lang="en-GB" sz="2800" dirty="0"/>
          </a:p>
          <a:p>
            <a:endParaRPr lang="en-GB" sz="2800" dirty="0"/>
          </a:p>
          <a:p>
            <a:endParaRPr lang="en-GB" sz="2800" dirty="0"/>
          </a:p>
          <a:p>
            <a:endParaRPr lang="en-GB" sz="2800" dirty="0"/>
          </a:p>
          <a:p>
            <a:r>
              <a:rPr lang="en-GB" sz="2800" dirty="0"/>
              <a:t>Commercial mortgages might </a:t>
            </a:r>
            <a:r>
              <a:rPr lang="en-GB" sz="2800" b="1" dirty="0"/>
              <a:t>run for 10 or 15 years </a:t>
            </a:r>
            <a:r>
              <a:rPr lang="en-GB" sz="2800" dirty="0"/>
              <a:t>so generally have predictable costs – this can be helpful with budgeting and predicting cash flow. </a:t>
            </a:r>
          </a:p>
        </p:txBody>
      </p:sp>
      <p:sp>
        <p:nvSpPr>
          <p:cNvPr id="3" name="Rectangle 2"/>
          <p:cNvSpPr/>
          <p:nvPr/>
        </p:nvSpPr>
        <p:spPr>
          <a:xfrm>
            <a:off x="2758836" y="324147"/>
            <a:ext cx="667432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Commercial mortgag</a:t>
            </a: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972301" y="2765172"/>
            <a:ext cx="2619374" cy="1830641"/>
          </a:xfrm>
          <a:prstGeom prst="rect">
            <a:avLst/>
          </a:prstGeom>
        </p:spPr>
      </p:pic>
      <p:pic>
        <p:nvPicPr>
          <p:cNvPr id="6" name="Picture 5"/>
          <p:cNvPicPr>
            <a:picLocks noChangeAspect="1"/>
          </p:cNvPicPr>
          <p:nvPr/>
        </p:nvPicPr>
        <p:blipFill>
          <a:blip r:embed="rId3"/>
          <a:stretch>
            <a:fillRect/>
          </a:stretch>
        </p:blipFill>
        <p:spPr>
          <a:xfrm>
            <a:off x="2758836" y="3058506"/>
            <a:ext cx="2252661" cy="1666875"/>
          </a:xfrm>
          <a:prstGeom prst="rect">
            <a:avLst/>
          </a:prstGeom>
        </p:spPr>
      </p:pic>
    </p:spTree>
    <p:extLst>
      <p:ext uri="{BB962C8B-B14F-4D97-AF65-F5344CB8AC3E}">
        <p14:creationId xmlns:p14="http://schemas.microsoft.com/office/powerpoint/2010/main" val="331120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69" y="869128"/>
            <a:ext cx="9272589" cy="5693866"/>
          </a:xfrm>
          <a:prstGeom prst="rect">
            <a:avLst/>
          </a:prstGeom>
        </p:spPr>
        <p:txBody>
          <a:bodyPr wrap="square">
            <a:spAutoFit/>
          </a:bodyPr>
          <a:lstStyle/>
          <a:p>
            <a:endParaRPr lang="en-GB" sz="2800" dirty="0"/>
          </a:p>
          <a:p>
            <a:r>
              <a:rPr lang="en-GB" sz="2800" dirty="0"/>
              <a:t>Another asset-based method of raising funds for SMEs (small and medium-sized enterprises) is sale and leaseback.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Sale and leaseback involves </a:t>
            </a:r>
            <a:r>
              <a:rPr lang="en-GB" sz="2800" b="1" dirty="0"/>
              <a:t>the business selling assets </a:t>
            </a:r>
            <a:r>
              <a:rPr lang="en-GB" sz="2800" dirty="0"/>
              <a:t>(buildings, machinery) to a finance company and then leasing the asset back.</a:t>
            </a:r>
          </a:p>
        </p:txBody>
      </p:sp>
      <p:sp>
        <p:nvSpPr>
          <p:cNvPr id="3" name="Rectangle 2"/>
          <p:cNvSpPr/>
          <p:nvPr/>
        </p:nvSpPr>
        <p:spPr>
          <a:xfrm>
            <a:off x="3266122" y="202972"/>
            <a:ext cx="574548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Sale and leaseback </a:t>
            </a:r>
          </a:p>
        </p:txBody>
      </p:sp>
      <p:pic>
        <p:nvPicPr>
          <p:cNvPr id="4" name="Picture 3"/>
          <p:cNvPicPr>
            <a:picLocks noChangeAspect="1"/>
          </p:cNvPicPr>
          <p:nvPr/>
        </p:nvPicPr>
        <p:blipFill>
          <a:blip r:embed="rId2"/>
          <a:stretch>
            <a:fillRect/>
          </a:stretch>
        </p:blipFill>
        <p:spPr>
          <a:xfrm>
            <a:off x="1857375" y="2534090"/>
            <a:ext cx="7834312" cy="2363941"/>
          </a:xfrm>
          <a:prstGeom prst="rect">
            <a:avLst/>
          </a:prstGeom>
        </p:spPr>
      </p:pic>
    </p:spTree>
    <p:extLst>
      <p:ext uri="{BB962C8B-B14F-4D97-AF65-F5344CB8AC3E}">
        <p14:creationId xmlns:p14="http://schemas.microsoft.com/office/powerpoint/2010/main" val="154533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1298914"/>
            <a:ext cx="8929687" cy="4832092"/>
          </a:xfrm>
          <a:prstGeom prst="rect">
            <a:avLst/>
          </a:prstGeom>
        </p:spPr>
        <p:txBody>
          <a:bodyPr wrap="square">
            <a:spAutoFit/>
          </a:bodyPr>
          <a:lstStyle/>
          <a:p>
            <a:r>
              <a:rPr lang="en-GB" sz="2800" dirty="0"/>
              <a:t>This method of raising finance means that the capital that is produced can be reinvested into growing the business. This means that an </a:t>
            </a:r>
            <a:r>
              <a:rPr lang="en-GB" sz="2800" b="1" dirty="0"/>
              <a:t>asset owned by the business can be turned into capital for reinvestment in the business. </a:t>
            </a:r>
          </a:p>
          <a:p>
            <a:endParaRPr lang="en-GB" sz="2800" dirty="0"/>
          </a:p>
          <a:p>
            <a:endParaRPr lang="en-GB" sz="2800" dirty="0"/>
          </a:p>
          <a:p>
            <a:endParaRPr lang="en-GB" sz="2800" dirty="0"/>
          </a:p>
          <a:p>
            <a:endParaRPr lang="en-GB" sz="2800" dirty="0"/>
          </a:p>
          <a:p>
            <a:endParaRPr lang="en-GB" sz="2800" dirty="0" smtClean="0"/>
          </a:p>
          <a:p>
            <a:r>
              <a:rPr lang="en-GB" sz="2800" dirty="0" smtClean="0"/>
              <a:t>Sale and leaseback also </a:t>
            </a:r>
            <a:r>
              <a:rPr lang="en-GB" sz="2800" b="1" dirty="0" smtClean="0">
                <a:solidFill>
                  <a:srgbClr val="FF0000"/>
                </a:solidFill>
              </a:rPr>
              <a:t>carries potential tax benefits (A04) </a:t>
            </a:r>
            <a:r>
              <a:rPr lang="en-GB" sz="2800" dirty="0" smtClean="0"/>
              <a:t>as the leasing costs are offset as an operating expense.</a:t>
            </a:r>
            <a:endParaRPr lang="en-GB" sz="2800" dirty="0"/>
          </a:p>
        </p:txBody>
      </p:sp>
      <p:sp>
        <p:nvSpPr>
          <p:cNvPr id="3" name="Rectangle 2"/>
          <p:cNvSpPr/>
          <p:nvPr/>
        </p:nvSpPr>
        <p:spPr>
          <a:xfrm>
            <a:off x="2866072" y="209848"/>
            <a:ext cx="574548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Sale and leaseback </a:t>
            </a:r>
          </a:p>
        </p:txBody>
      </p:sp>
      <p:pic>
        <p:nvPicPr>
          <p:cNvPr id="4" name="Picture 3"/>
          <p:cNvPicPr>
            <a:picLocks noChangeAspect="1"/>
          </p:cNvPicPr>
          <p:nvPr/>
        </p:nvPicPr>
        <p:blipFill>
          <a:blip r:embed="rId2"/>
          <a:stretch>
            <a:fillRect/>
          </a:stretch>
        </p:blipFill>
        <p:spPr>
          <a:xfrm>
            <a:off x="2519364" y="3458341"/>
            <a:ext cx="6438900" cy="1294634"/>
          </a:xfrm>
          <a:prstGeom prst="rect">
            <a:avLst/>
          </a:prstGeom>
        </p:spPr>
      </p:pic>
    </p:spTree>
    <p:extLst>
      <p:ext uri="{BB962C8B-B14F-4D97-AF65-F5344CB8AC3E}">
        <p14:creationId xmlns:p14="http://schemas.microsoft.com/office/powerpoint/2010/main" val="263377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267" y="933152"/>
            <a:ext cx="9515475" cy="5262979"/>
          </a:xfrm>
          <a:prstGeom prst="rect">
            <a:avLst/>
          </a:prstGeom>
        </p:spPr>
        <p:txBody>
          <a:bodyPr wrap="square">
            <a:spAutoFit/>
          </a:bodyPr>
          <a:lstStyle/>
          <a:p>
            <a:endParaRPr lang="en-GB" sz="2800" dirty="0"/>
          </a:p>
          <a:p>
            <a:r>
              <a:rPr lang="en-GB" sz="2800" dirty="0"/>
              <a:t>Although hard to come by, both </a:t>
            </a:r>
            <a:r>
              <a:rPr lang="en-GB" sz="2800" b="1" dirty="0"/>
              <a:t>local and central government may offer finance to business start-up </a:t>
            </a:r>
            <a:r>
              <a:rPr lang="en-GB" sz="2800" b="1" dirty="0" smtClean="0"/>
              <a:t>schemes</a:t>
            </a:r>
            <a:r>
              <a:rPr lang="en-GB" sz="2800" dirty="0"/>
              <a:t> </a:t>
            </a:r>
            <a:r>
              <a:rPr lang="en-GB" sz="2800" dirty="0" smtClean="0"/>
              <a:t>(Princes Trust Grants) </a:t>
            </a:r>
            <a:r>
              <a:rPr lang="en-GB" sz="2800" dirty="0" smtClean="0"/>
              <a:t>qualifying </a:t>
            </a:r>
            <a:r>
              <a:rPr lang="en-GB" sz="2800" dirty="0"/>
              <a:t>criteria do tend to be quite narrow and businesses setting up in regions of high unemployment tend to be favoured. </a:t>
            </a:r>
          </a:p>
          <a:p>
            <a:endParaRPr lang="en-GB" sz="2800" dirty="0"/>
          </a:p>
          <a:p>
            <a:endParaRPr lang="en-GB" sz="2800" dirty="0"/>
          </a:p>
          <a:p>
            <a:endParaRPr lang="en-GB" sz="2800" dirty="0"/>
          </a:p>
          <a:p>
            <a:endParaRPr lang="en-GB" sz="2800" dirty="0"/>
          </a:p>
          <a:p>
            <a:r>
              <a:rPr lang="en-GB" sz="2800" dirty="0"/>
              <a:t>The </a:t>
            </a:r>
            <a:r>
              <a:rPr lang="en-GB" sz="2800" b="1" dirty="0"/>
              <a:t>amounts available tend to be relatively small </a:t>
            </a:r>
            <a:r>
              <a:rPr lang="en-GB" sz="2800" dirty="0"/>
              <a:t>and are for a limited period of time.</a:t>
            </a:r>
          </a:p>
        </p:txBody>
      </p:sp>
      <p:sp>
        <p:nvSpPr>
          <p:cNvPr id="3" name="Rectangle 2"/>
          <p:cNvSpPr/>
          <p:nvPr/>
        </p:nvSpPr>
        <p:spPr>
          <a:xfrm>
            <a:off x="2395780" y="252710"/>
            <a:ext cx="702897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 assistance </a:t>
            </a:r>
          </a:p>
        </p:txBody>
      </p:sp>
      <p:pic>
        <p:nvPicPr>
          <p:cNvPr id="4" name="Picture 3"/>
          <p:cNvPicPr>
            <a:picLocks noChangeAspect="1"/>
          </p:cNvPicPr>
          <p:nvPr/>
        </p:nvPicPr>
        <p:blipFill>
          <a:blip r:embed="rId2"/>
          <a:stretch>
            <a:fillRect/>
          </a:stretch>
        </p:blipFill>
        <p:spPr>
          <a:xfrm>
            <a:off x="4090987" y="3429000"/>
            <a:ext cx="3267075" cy="1400175"/>
          </a:xfrm>
          <a:prstGeom prst="rect">
            <a:avLst/>
          </a:prstGeom>
        </p:spPr>
      </p:pic>
    </p:spTree>
    <p:extLst>
      <p:ext uri="{BB962C8B-B14F-4D97-AF65-F5344CB8AC3E}">
        <p14:creationId xmlns:p14="http://schemas.microsoft.com/office/powerpoint/2010/main" val="361465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1" y="1307397"/>
            <a:ext cx="10001250" cy="4832092"/>
          </a:xfrm>
          <a:prstGeom prst="rect">
            <a:avLst/>
          </a:prstGeom>
        </p:spPr>
        <p:txBody>
          <a:bodyPr wrap="square">
            <a:spAutoFit/>
          </a:bodyPr>
          <a:lstStyle/>
          <a:p>
            <a:r>
              <a:rPr lang="en-GB" sz="2800" dirty="0"/>
              <a:t>A </a:t>
            </a:r>
            <a:r>
              <a:rPr lang="en-GB" sz="2800" b="1" dirty="0"/>
              <a:t>long-term method </a:t>
            </a:r>
            <a:r>
              <a:rPr lang="en-GB" sz="2800" dirty="0"/>
              <a:t>of providing funds for growth is to </a:t>
            </a:r>
            <a:r>
              <a:rPr lang="en-GB" sz="2800" b="1" dirty="0"/>
              <a:t>sell shares. </a:t>
            </a:r>
            <a:r>
              <a:rPr lang="en-GB" sz="2800" dirty="0"/>
              <a:t>This means that the business may move from being a partnership or sole trader to becoming a limited company.</a:t>
            </a:r>
          </a:p>
          <a:p>
            <a:endParaRPr lang="en-GB" sz="2800" dirty="0"/>
          </a:p>
          <a:p>
            <a:endParaRPr lang="en-GB" sz="2800" dirty="0"/>
          </a:p>
          <a:p>
            <a:endParaRPr lang="en-GB" sz="2800" dirty="0"/>
          </a:p>
          <a:p>
            <a:endParaRPr lang="en-GB" sz="2800" dirty="0"/>
          </a:p>
          <a:p>
            <a:r>
              <a:rPr lang="en-GB" sz="2800" dirty="0"/>
              <a:t> There are a number of advantages to being a limited company which include limited liability and reduction in risk for the owners. However, the main reason is to bring in new shareholders who invest capital for growth. </a:t>
            </a:r>
          </a:p>
        </p:txBody>
      </p:sp>
      <p:sp>
        <p:nvSpPr>
          <p:cNvPr id="3" name="Rectangle 2"/>
          <p:cNvSpPr/>
          <p:nvPr/>
        </p:nvSpPr>
        <p:spPr>
          <a:xfrm>
            <a:off x="3732806" y="166985"/>
            <a:ext cx="40405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 capital </a:t>
            </a:r>
          </a:p>
        </p:txBody>
      </p:sp>
      <p:pic>
        <p:nvPicPr>
          <p:cNvPr id="4" name="Picture 3"/>
          <p:cNvPicPr>
            <a:picLocks noChangeAspect="1"/>
          </p:cNvPicPr>
          <p:nvPr/>
        </p:nvPicPr>
        <p:blipFill>
          <a:blip r:embed="rId2"/>
          <a:stretch>
            <a:fillRect/>
          </a:stretch>
        </p:blipFill>
        <p:spPr>
          <a:xfrm>
            <a:off x="7773399" y="2581275"/>
            <a:ext cx="3000375" cy="1524000"/>
          </a:xfrm>
          <a:prstGeom prst="rect">
            <a:avLst/>
          </a:prstGeom>
        </p:spPr>
      </p:pic>
      <p:pic>
        <p:nvPicPr>
          <p:cNvPr id="5" name="Picture 4"/>
          <p:cNvPicPr>
            <a:picLocks noChangeAspect="1"/>
          </p:cNvPicPr>
          <p:nvPr/>
        </p:nvPicPr>
        <p:blipFill>
          <a:blip r:embed="rId3"/>
          <a:stretch>
            <a:fillRect/>
          </a:stretch>
        </p:blipFill>
        <p:spPr>
          <a:xfrm>
            <a:off x="3057526" y="2869798"/>
            <a:ext cx="1971674" cy="1383114"/>
          </a:xfrm>
          <a:prstGeom prst="rect">
            <a:avLst/>
          </a:prstGeom>
        </p:spPr>
      </p:pic>
    </p:spTree>
    <p:extLst>
      <p:ext uri="{BB962C8B-B14F-4D97-AF65-F5344CB8AC3E}">
        <p14:creationId xmlns:p14="http://schemas.microsoft.com/office/powerpoint/2010/main" val="353753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776" y="1376065"/>
            <a:ext cx="8615362" cy="4832092"/>
          </a:xfrm>
          <a:prstGeom prst="rect">
            <a:avLst/>
          </a:prstGeom>
        </p:spPr>
        <p:txBody>
          <a:bodyPr wrap="square">
            <a:spAutoFit/>
          </a:bodyPr>
          <a:lstStyle/>
          <a:p>
            <a:r>
              <a:rPr lang="en-GB" sz="2800" dirty="0"/>
              <a:t>Businesses </a:t>
            </a:r>
            <a:r>
              <a:rPr lang="en-GB" sz="2800" b="1" dirty="0"/>
              <a:t>cannot survive without finance,</a:t>
            </a:r>
            <a:r>
              <a:rPr lang="en-GB" sz="2800" dirty="0"/>
              <a:t> whether in the form of initial funds to start the business, working capital to run the business day-to-day, or investment capital to help the business grow. </a:t>
            </a:r>
          </a:p>
          <a:p>
            <a:endParaRPr lang="en-GB" sz="2800" dirty="0"/>
          </a:p>
          <a:p>
            <a:endParaRPr lang="en-GB" sz="2800" dirty="0"/>
          </a:p>
          <a:p>
            <a:endParaRPr lang="en-GB" sz="2800" dirty="0"/>
          </a:p>
          <a:p>
            <a:endParaRPr lang="en-GB" sz="2800" dirty="0"/>
          </a:p>
          <a:p>
            <a:endParaRPr lang="en-GB" sz="2800" dirty="0"/>
          </a:p>
          <a:p>
            <a:r>
              <a:rPr lang="en-GB" sz="2800" dirty="0"/>
              <a:t>For a </a:t>
            </a:r>
            <a:r>
              <a:rPr lang="en-GB" sz="2800" b="1" dirty="0"/>
              <a:t>new business </a:t>
            </a:r>
            <a:r>
              <a:rPr lang="en-GB" sz="2800" dirty="0"/>
              <a:t>starting out it </a:t>
            </a:r>
            <a:r>
              <a:rPr lang="en-GB" sz="2800" b="1" dirty="0"/>
              <a:t>is unlikely that external forms of finance will be available</a:t>
            </a:r>
            <a:r>
              <a:rPr lang="en-GB" sz="2800" b="1" dirty="0" smtClean="0"/>
              <a:t>. </a:t>
            </a:r>
            <a:r>
              <a:rPr lang="en-GB" sz="2800" b="1" dirty="0" smtClean="0">
                <a:solidFill>
                  <a:srgbClr val="FF0000"/>
                </a:solidFill>
              </a:rPr>
              <a:t>(9/10 fail) </a:t>
            </a:r>
            <a:endParaRPr lang="en-GB" sz="2800" b="1" dirty="0">
              <a:solidFill>
                <a:srgbClr val="FF0000"/>
              </a:solidFill>
            </a:endParaRPr>
          </a:p>
        </p:txBody>
      </p:sp>
      <p:sp>
        <p:nvSpPr>
          <p:cNvPr id="5" name="Rectangle 4"/>
          <p:cNvSpPr/>
          <p:nvPr/>
        </p:nvSpPr>
        <p:spPr>
          <a:xfrm>
            <a:off x="3392331" y="281285"/>
            <a:ext cx="50882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finance </a:t>
            </a:r>
          </a:p>
        </p:txBody>
      </p:sp>
      <p:pic>
        <p:nvPicPr>
          <p:cNvPr id="6" name="Picture 5"/>
          <p:cNvPicPr>
            <a:picLocks noChangeAspect="1"/>
          </p:cNvPicPr>
          <p:nvPr/>
        </p:nvPicPr>
        <p:blipFill>
          <a:blip r:embed="rId2"/>
          <a:stretch>
            <a:fillRect/>
          </a:stretch>
        </p:blipFill>
        <p:spPr>
          <a:xfrm>
            <a:off x="6872287" y="3186112"/>
            <a:ext cx="2619375" cy="1743075"/>
          </a:xfrm>
          <a:prstGeom prst="rect">
            <a:avLst/>
          </a:prstGeom>
        </p:spPr>
      </p:pic>
      <p:pic>
        <p:nvPicPr>
          <p:cNvPr id="7" name="Picture 6"/>
          <p:cNvPicPr>
            <a:picLocks noChangeAspect="1"/>
          </p:cNvPicPr>
          <p:nvPr/>
        </p:nvPicPr>
        <p:blipFill>
          <a:blip r:embed="rId3"/>
          <a:stretch>
            <a:fillRect/>
          </a:stretch>
        </p:blipFill>
        <p:spPr>
          <a:xfrm>
            <a:off x="2275634" y="3462337"/>
            <a:ext cx="3124200" cy="1466850"/>
          </a:xfrm>
          <a:prstGeom prst="rect">
            <a:avLst/>
          </a:prstGeom>
        </p:spPr>
      </p:pic>
    </p:spTree>
    <p:extLst>
      <p:ext uri="{BB962C8B-B14F-4D97-AF65-F5344CB8AC3E}">
        <p14:creationId xmlns:p14="http://schemas.microsoft.com/office/powerpoint/2010/main" val="301712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300" y="1006465"/>
            <a:ext cx="9586912" cy="5262979"/>
          </a:xfrm>
          <a:prstGeom prst="rect">
            <a:avLst/>
          </a:prstGeom>
        </p:spPr>
        <p:txBody>
          <a:bodyPr wrap="square">
            <a:spAutoFit/>
          </a:bodyPr>
          <a:lstStyle/>
          <a:p>
            <a:endParaRPr lang="en-GB" sz="2800" dirty="0"/>
          </a:p>
          <a:p>
            <a:r>
              <a:rPr lang="en-GB" sz="2800" dirty="0"/>
              <a:t>Share capital is a form of </a:t>
            </a:r>
            <a:r>
              <a:rPr lang="en-GB" sz="2800" b="1" dirty="0"/>
              <a:t>permanent capital; this means it does not have to be repai</a:t>
            </a:r>
            <a:r>
              <a:rPr lang="en-GB" sz="2800" dirty="0"/>
              <a:t>d. Owners of shares </a:t>
            </a:r>
            <a:r>
              <a:rPr lang="en-GB" sz="2800" b="1" dirty="0"/>
              <a:t>have a say in how the business is run</a:t>
            </a:r>
            <a:r>
              <a:rPr lang="en-GB" sz="2800" dirty="0"/>
              <a:t>, but the amount of influence they have depends upon the percentage shareholding they own. </a:t>
            </a:r>
          </a:p>
          <a:p>
            <a:endParaRPr lang="en-GB" sz="2800" dirty="0"/>
          </a:p>
          <a:p>
            <a:endParaRPr lang="en-GB" sz="2800" dirty="0"/>
          </a:p>
          <a:p>
            <a:endParaRPr lang="en-GB" sz="2800" dirty="0"/>
          </a:p>
          <a:p>
            <a:endParaRPr lang="en-GB" sz="2800" dirty="0"/>
          </a:p>
          <a:p>
            <a:endParaRPr lang="en-GB" sz="2800" dirty="0"/>
          </a:p>
          <a:p>
            <a:r>
              <a:rPr lang="en-GB" sz="2800" dirty="0"/>
              <a:t>The major disadvantage of bringing in shareholders is of course </a:t>
            </a:r>
            <a:r>
              <a:rPr lang="en-GB" sz="2800" b="1" dirty="0">
                <a:solidFill>
                  <a:srgbClr val="FF0000"/>
                </a:solidFill>
              </a:rPr>
              <a:t>loss of </a:t>
            </a:r>
            <a:r>
              <a:rPr lang="en-GB" sz="2800" b="1" dirty="0" smtClean="0">
                <a:solidFill>
                  <a:srgbClr val="FF0000"/>
                </a:solidFill>
              </a:rPr>
              <a:t>control</a:t>
            </a:r>
            <a:r>
              <a:rPr lang="en-GB" sz="2800" b="1" dirty="0">
                <a:solidFill>
                  <a:srgbClr val="FF0000"/>
                </a:solidFill>
              </a:rPr>
              <a:t> </a:t>
            </a:r>
            <a:r>
              <a:rPr lang="en-GB" sz="2800" b="1" dirty="0" smtClean="0">
                <a:solidFill>
                  <a:srgbClr val="FF0000"/>
                </a:solidFill>
              </a:rPr>
              <a:t>(A04). </a:t>
            </a:r>
            <a:endParaRPr lang="en-GB" sz="2800" b="1" dirty="0">
              <a:solidFill>
                <a:srgbClr val="FF0000"/>
              </a:solidFill>
            </a:endParaRPr>
          </a:p>
        </p:txBody>
      </p:sp>
      <p:sp>
        <p:nvSpPr>
          <p:cNvPr id="3" name="Rectangle 2"/>
          <p:cNvSpPr/>
          <p:nvPr/>
        </p:nvSpPr>
        <p:spPr>
          <a:xfrm>
            <a:off x="3818531" y="367010"/>
            <a:ext cx="40405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 capital </a:t>
            </a:r>
          </a:p>
        </p:txBody>
      </p:sp>
      <p:pic>
        <p:nvPicPr>
          <p:cNvPr id="4" name="Picture 3"/>
          <p:cNvPicPr>
            <a:picLocks noChangeAspect="1"/>
          </p:cNvPicPr>
          <p:nvPr/>
        </p:nvPicPr>
        <p:blipFill>
          <a:blip r:embed="rId2"/>
          <a:stretch>
            <a:fillRect/>
          </a:stretch>
        </p:blipFill>
        <p:spPr>
          <a:xfrm>
            <a:off x="8191499" y="3195637"/>
            <a:ext cx="2524125" cy="1809750"/>
          </a:xfrm>
          <a:prstGeom prst="rect">
            <a:avLst/>
          </a:prstGeom>
        </p:spPr>
      </p:pic>
      <p:pic>
        <p:nvPicPr>
          <p:cNvPr id="5" name="Picture 4"/>
          <p:cNvPicPr>
            <a:picLocks noChangeAspect="1"/>
          </p:cNvPicPr>
          <p:nvPr/>
        </p:nvPicPr>
        <p:blipFill>
          <a:blip r:embed="rId3"/>
          <a:stretch>
            <a:fillRect/>
          </a:stretch>
        </p:blipFill>
        <p:spPr>
          <a:xfrm>
            <a:off x="3000375" y="3399251"/>
            <a:ext cx="2413593" cy="1606136"/>
          </a:xfrm>
          <a:prstGeom prst="rect">
            <a:avLst/>
          </a:prstGeom>
        </p:spPr>
      </p:pic>
    </p:spTree>
    <p:extLst>
      <p:ext uri="{BB962C8B-B14F-4D97-AF65-F5344CB8AC3E}">
        <p14:creationId xmlns:p14="http://schemas.microsoft.com/office/powerpoint/2010/main" val="2605731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411589"/>
            <a:ext cx="9144000" cy="2677656"/>
          </a:xfrm>
          <a:prstGeom prst="rect">
            <a:avLst/>
          </a:prstGeom>
        </p:spPr>
        <p:txBody>
          <a:bodyPr wrap="square">
            <a:spAutoFit/>
          </a:bodyPr>
          <a:lstStyle/>
          <a:p>
            <a:r>
              <a:rPr lang="en-GB" sz="2800" dirty="0"/>
              <a:t>The business owner or owners will have </a:t>
            </a:r>
            <a:r>
              <a:rPr lang="en-GB" sz="2800" b="1" dirty="0"/>
              <a:t>decisions influenced by new investors</a:t>
            </a:r>
            <a:r>
              <a:rPr lang="en-GB" sz="2800" dirty="0"/>
              <a:t>. Also the new shareholder investors may be looking for an exit strategy within a few years. This means that they are </a:t>
            </a:r>
            <a:r>
              <a:rPr lang="en-GB" sz="2800" b="1" dirty="0"/>
              <a:t>expecting the business to grow rapidl</a:t>
            </a:r>
            <a:r>
              <a:rPr lang="en-GB" sz="2800" dirty="0"/>
              <a:t>y and then they expect to be able to sell their shares, taking their capital gain. </a:t>
            </a:r>
          </a:p>
        </p:txBody>
      </p:sp>
      <p:sp>
        <p:nvSpPr>
          <p:cNvPr id="3" name="Rectangle 2"/>
          <p:cNvSpPr/>
          <p:nvPr/>
        </p:nvSpPr>
        <p:spPr>
          <a:xfrm>
            <a:off x="3647081" y="395585"/>
            <a:ext cx="40405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 capital </a:t>
            </a:r>
          </a:p>
        </p:txBody>
      </p:sp>
      <p:pic>
        <p:nvPicPr>
          <p:cNvPr id="4" name="Picture 3"/>
          <p:cNvPicPr>
            <a:picLocks noChangeAspect="1"/>
          </p:cNvPicPr>
          <p:nvPr/>
        </p:nvPicPr>
        <p:blipFill>
          <a:blip r:embed="rId2"/>
          <a:stretch>
            <a:fillRect/>
          </a:stretch>
        </p:blipFill>
        <p:spPr>
          <a:xfrm>
            <a:off x="3786188" y="4089245"/>
            <a:ext cx="5176839" cy="2311555"/>
          </a:xfrm>
          <a:prstGeom prst="rect">
            <a:avLst/>
          </a:prstGeom>
        </p:spPr>
      </p:pic>
    </p:spTree>
    <p:extLst>
      <p:ext uri="{BB962C8B-B14F-4D97-AF65-F5344CB8AC3E}">
        <p14:creationId xmlns:p14="http://schemas.microsoft.com/office/powerpoint/2010/main" val="182701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846" y="1595021"/>
            <a:ext cx="8701088" cy="5262979"/>
          </a:xfrm>
          <a:prstGeom prst="rect">
            <a:avLst/>
          </a:prstGeom>
        </p:spPr>
        <p:txBody>
          <a:bodyPr wrap="square">
            <a:spAutoFit/>
          </a:bodyPr>
          <a:lstStyle/>
          <a:p>
            <a:r>
              <a:rPr lang="en-GB" sz="2800" dirty="0"/>
              <a:t>This is the scenario often seen on Dragons’ Den, the BBC television programme. The question business owners have to answer is how much of a business is the owner willing to give up to gain the finance they need. </a:t>
            </a:r>
          </a:p>
          <a:p>
            <a:endParaRPr lang="en-GB" sz="2800" dirty="0"/>
          </a:p>
          <a:p>
            <a:endParaRPr lang="en-GB" sz="2800" b="1" u="sng" dirty="0"/>
          </a:p>
          <a:p>
            <a:r>
              <a:rPr lang="en-GB" sz="2800" b="1" u="sng" dirty="0"/>
              <a:t>YouTube video – Dragons Den </a:t>
            </a:r>
          </a:p>
          <a:p>
            <a:endParaRPr lang="en-GB" sz="2800" dirty="0"/>
          </a:p>
          <a:p>
            <a:r>
              <a:rPr lang="en-GB" sz="2800" dirty="0"/>
              <a:t>https://www.youtube.com/watch?v=_QvguJJNilA</a:t>
            </a:r>
          </a:p>
          <a:p>
            <a:endParaRPr lang="en-GB" sz="2800" dirty="0"/>
          </a:p>
          <a:p>
            <a:endParaRPr lang="en-GB" sz="2800" dirty="0"/>
          </a:p>
          <a:p>
            <a:endParaRPr lang="en-GB" sz="2800" dirty="0"/>
          </a:p>
        </p:txBody>
      </p:sp>
      <p:sp>
        <p:nvSpPr>
          <p:cNvPr id="3" name="Rectangle 2"/>
          <p:cNvSpPr/>
          <p:nvPr/>
        </p:nvSpPr>
        <p:spPr>
          <a:xfrm>
            <a:off x="3825640" y="509885"/>
            <a:ext cx="38835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 capital</a:t>
            </a:r>
          </a:p>
        </p:txBody>
      </p:sp>
      <p:pic>
        <p:nvPicPr>
          <p:cNvPr id="4" name="Picture 3"/>
          <p:cNvPicPr>
            <a:picLocks noChangeAspect="1"/>
          </p:cNvPicPr>
          <p:nvPr/>
        </p:nvPicPr>
        <p:blipFill>
          <a:blip r:embed="rId2"/>
          <a:stretch>
            <a:fillRect/>
          </a:stretch>
        </p:blipFill>
        <p:spPr>
          <a:xfrm>
            <a:off x="8988607" y="3687426"/>
            <a:ext cx="2466975" cy="1847850"/>
          </a:xfrm>
          <a:prstGeom prst="rect">
            <a:avLst/>
          </a:prstGeom>
        </p:spPr>
      </p:pic>
    </p:spTree>
    <p:extLst>
      <p:ext uri="{BB962C8B-B14F-4D97-AF65-F5344CB8AC3E}">
        <p14:creationId xmlns:p14="http://schemas.microsoft.com/office/powerpoint/2010/main" val="346529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3" y="1459646"/>
            <a:ext cx="10572750" cy="4832092"/>
          </a:xfrm>
          <a:prstGeom prst="rect">
            <a:avLst/>
          </a:prstGeom>
        </p:spPr>
        <p:txBody>
          <a:bodyPr wrap="square">
            <a:spAutoFit/>
          </a:bodyPr>
          <a:lstStyle/>
          <a:p>
            <a:r>
              <a:rPr lang="en-GB" sz="2800" dirty="0"/>
              <a:t>Venture capitalists are p</a:t>
            </a:r>
            <a:r>
              <a:rPr lang="en-GB" sz="2800" b="1" dirty="0"/>
              <a:t>rofessional investors who can invest large amounts of capit</a:t>
            </a:r>
            <a:r>
              <a:rPr lang="en-GB" sz="2800" dirty="0"/>
              <a:t>al into small and medium-sized businesses.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Venture capitalists and venture capital companies (who exist to invest into growing businesses), will not only take a shareholding but also expect to be fully involved in running the business. </a:t>
            </a:r>
          </a:p>
        </p:txBody>
      </p:sp>
      <p:sp>
        <p:nvSpPr>
          <p:cNvPr id="3" name="Rectangle 2"/>
          <p:cNvSpPr/>
          <p:nvPr/>
        </p:nvSpPr>
        <p:spPr>
          <a:xfrm>
            <a:off x="3207231" y="309860"/>
            <a:ext cx="537749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Venture capitalist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00837" y="2771774"/>
            <a:ext cx="2619375" cy="1743075"/>
          </a:xfrm>
          <a:prstGeom prst="rect">
            <a:avLst/>
          </a:prstGeom>
        </p:spPr>
      </p:pic>
      <p:pic>
        <p:nvPicPr>
          <p:cNvPr id="5" name="Picture 4"/>
          <p:cNvPicPr>
            <a:picLocks noChangeAspect="1"/>
          </p:cNvPicPr>
          <p:nvPr/>
        </p:nvPicPr>
        <p:blipFill>
          <a:blip r:embed="rId3"/>
          <a:stretch>
            <a:fillRect/>
          </a:stretch>
        </p:blipFill>
        <p:spPr>
          <a:xfrm>
            <a:off x="2457450" y="2771774"/>
            <a:ext cx="2762250" cy="1657350"/>
          </a:xfrm>
          <a:prstGeom prst="rect">
            <a:avLst/>
          </a:prstGeom>
        </p:spPr>
      </p:pic>
    </p:spTree>
    <p:extLst>
      <p:ext uri="{BB962C8B-B14F-4D97-AF65-F5344CB8AC3E}">
        <p14:creationId xmlns:p14="http://schemas.microsoft.com/office/powerpoint/2010/main" val="143782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307664"/>
            <a:ext cx="9586913" cy="5262979"/>
          </a:xfrm>
          <a:prstGeom prst="rect">
            <a:avLst/>
          </a:prstGeom>
        </p:spPr>
        <p:txBody>
          <a:bodyPr wrap="square">
            <a:spAutoFit/>
          </a:bodyPr>
          <a:lstStyle/>
          <a:p>
            <a:r>
              <a:rPr lang="en-GB" sz="2800" dirty="0"/>
              <a:t>They will </a:t>
            </a:r>
            <a:r>
              <a:rPr lang="en-GB" sz="2800" b="1" dirty="0"/>
              <a:t>take seats on the board </a:t>
            </a:r>
            <a:r>
              <a:rPr lang="en-GB" sz="2800" dirty="0"/>
              <a:t>and appoint managers and advisors to help generate success and growth. From the business owners’ point of view, all this input of skills and capital allows the business to grow at a speed that was previously impossible.</a:t>
            </a:r>
          </a:p>
          <a:p>
            <a:endParaRPr lang="en-GB" sz="2800" dirty="0"/>
          </a:p>
          <a:p>
            <a:endParaRPr lang="en-GB" sz="2800" dirty="0"/>
          </a:p>
          <a:p>
            <a:endParaRPr lang="en-GB" sz="2800" dirty="0"/>
          </a:p>
          <a:p>
            <a:r>
              <a:rPr lang="en-GB" sz="2800" dirty="0"/>
              <a:t> Some of the best-known internet businesses </a:t>
            </a:r>
            <a:r>
              <a:rPr lang="en-GB" sz="2800" b="1" dirty="0"/>
              <a:t>(Facebook, Google, Twitter) depended upon venture capital to fund growth. </a:t>
            </a:r>
            <a:r>
              <a:rPr lang="en-GB" sz="2800" dirty="0"/>
              <a:t>Venture capitalists are often quite happy to focus on growth for the short and medium term, with the expectation that profits will come later.</a:t>
            </a:r>
          </a:p>
        </p:txBody>
      </p:sp>
      <p:sp>
        <p:nvSpPr>
          <p:cNvPr id="3" name="Rectangle 2"/>
          <p:cNvSpPr/>
          <p:nvPr/>
        </p:nvSpPr>
        <p:spPr>
          <a:xfrm>
            <a:off x="3161982" y="224135"/>
            <a:ext cx="537749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Venture capitalist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840956" y="3181350"/>
            <a:ext cx="4533900" cy="1009650"/>
          </a:xfrm>
          <a:prstGeom prst="rect">
            <a:avLst/>
          </a:prstGeom>
        </p:spPr>
      </p:pic>
    </p:spTree>
    <p:extLst>
      <p:ext uri="{BB962C8B-B14F-4D97-AF65-F5344CB8AC3E}">
        <p14:creationId xmlns:p14="http://schemas.microsoft.com/office/powerpoint/2010/main" val="344006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488" y="1557338"/>
            <a:ext cx="8552919" cy="4832092"/>
          </a:xfrm>
          <a:prstGeom prst="rect">
            <a:avLst/>
          </a:prstGeom>
          <a:noFill/>
        </p:spPr>
        <p:txBody>
          <a:bodyPr wrap="none" rtlCol="0">
            <a:spAutoFit/>
          </a:bodyPr>
          <a:lstStyle/>
          <a:p>
            <a:r>
              <a:rPr lang="en-GB" sz="2800" b="1" u="sng" dirty="0"/>
              <a:t>Task: </a:t>
            </a:r>
          </a:p>
          <a:p>
            <a:endParaRPr lang="en-GB" sz="2800" dirty="0"/>
          </a:p>
          <a:p>
            <a:r>
              <a:rPr lang="en-GB" sz="2800" dirty="0"/>
              <a:t>Match the internal and external sources of finance cards.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10 mins and 5 mins discussion </a:t>
            </a:r>
          </a:p>
        </p:txBody>
      </p:sp>
      <p:sp>
        <p:nvSpPr>
          <p:cNvPr id="3" name="Rectangle 2"/>
          <p:cNvSpPr/>
          <p:nvPr/>
        </p:nvSpPr>
        <p:spPr>
          <a:xfrm>
            <a:off x="4092022" y="39558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4639177" y="3273641"/>
            <a:ext cx="4470955" cy="1965110"/>
          </a:xfrm>
          <a:prstGeom prst="rect">
            <a:avLst/>
          </a:prstGeom>
        </p:spPr>
      </p:pic>
    </p:spTree>
    <p:extLst>
      <p:ext uri="{BB962C8B-B14F-4D97-AF65-F5344CB8AC3E}">
        <p14:creationId xmlns:p14="http://schemas.microsoft.com/office/powerpoint/2010/main" val="142071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662" y="1494562"/>
            <a:ext cx="6096000" cy="4401205"/>
          </a:xfrm>
          <a:prstGeom prst="rect">
            <a:avLst/>
          </a:prstGeom>
        </p:spPr>
        <p:txBody>
          <a:bodyPr>
            <a:spAutoFit/>
          </a:bodyPr>
          <a:lstStyle/>
          <a:p>
            <a:r>
              <a:rPr lang="en-GB" sz="2800" b="1" u="sng" dirty="0"/>
              <a:t>Task: </a:t>
            </a:r>
          </a:p>
          <a:p>
            <a:endParaRPr lang="en-GB" sz="2800" dirty="0"/>
          </a:p>
          <a:p>
            <a:r>
              <a:rPr lang="en-GB" sz="2800" dirty="0" smtClean="0"/>
              <a:t>Sources </a:t>
            </a:r>
            <a:r>
              <a:rPr lang="en-GB" sz="2800" dirty="0"/>
              <a:t>of finance </a:t>
            </a:r>
            <a:r>
              <a:rPr lang="en-GB" sz="2800" dirty="0" smtClean="0"/>
              <a:t>– Exam question. </a:t>
            </a:r>
            <a:endParaRPr lang="en-GB" sz="2800" dirty="0"/>
          </a:p>
          <a:p>
            <a:endParaRPr lang="en-GB" sz="2800" dirty="0"/>
          </a:p>
          <a:p>
            <a:r>
              <a:rPr lang="en-GB" sz="2800" dirty="0"/>
              <a:t>Explain the external sources of finance. </a:t>
            </a:r>
          </a:p>
          <a:p>
            <a:endParaRPr lang="en-GB" sz="2800" dirty="0"/>
          </a:p>
          <a:p>
            <a:endParaRPr lang="en-GB" sz="2800" b="1" dirty="0"/>
          </a:p>
          <a:p>
            <a:endParaRPr lang="en-GB" sz="2800" b="1" dirty="0"/>
          </a:p>
          <a:p>
            <a:endParaRPr lang="en-GB" sz="2800" b="1" dirty="0"/>
          </a:p>
          <a:p>
            <a:r>
              <a:rPr lang="en-GB" sz="2800" b="1" dirty="0"/>
              <a:t>Time: 30 mins  </a:t>
            </a:r>
          </a:p>
        </p:txBody>
      </p:sp>
      <p:sp>
        <p:nvSpPr>
          <p:cNvPr id="3" name="Rectangle 2"/>
          <p:cNvSpPr/>
          <p:nvPr/>
        </p:nvSpPr>
        <p:spPr>
          <a:xfrm>
            <a:off x="4149172" y="438448"/>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7713186" y="3632715"/>
            <a:ext cx="3486150" cy="2611247"/>
          </a:xfrm>
          <a:prstGeom prst="rect">
            <a:avLst/>
          </a:prstGeom>
        </p:spPr>
      </p:pic>
    </p:spTree>
    <p:extLst>
      <p:ext uri="{BB962C8B-B14F-4D97-AF65-F5344CB8AC3E}">
        <p14:creationId xmlns:p14="http://schemas.microsoft.com/office/powerpoint/2010/main" val="313768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701" y="309860"/>
            <a:ext cx="85283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Sources of finance questions </a:t>
            </a:r>
          </a:p>
        </p:txBody>
      </p:sp>
      <p:sp>
        <p:nvSpPr>
          <p:cNvPr id="3" name="TextBox 2"/>
          <p:cNvSpPr txBox="1"/>
          <p:nvPr/>
        </p:nvSpPr>
        <p:spPr>
          <a:xfrm>
            <a:off x="817413" y="1633537"/>
            <a:ext cx="8009950" cy="3108543"/>
          </a:xfrm>
          <a:prstGeom prst="rect">
            <a:avLst/>
          </a:prstGeom>
          <a:noFill/>
        </p:spPr>
        <p:txBody>
          <a:bodyPr wrap="none" rtlCol="0">
            <a:spAutoFit/>
          </a:bodyPr>
          <a:lstStyle/>
          <a:p>
            <a:pPr marL="514350" indent="-514350">
              <a:buFont typeface="+mj-lt"/>
              <a:buAutoNum type="arabicPeriod"/>
            </a:pPr>
            <a:r>
              <a:rPr lang="en-GB" sz="2800" dirty="0"/>
              <a:t>What are the internal sources of finance ?</a:t>
            </a:r>
          </a:p>
          <a:p>
            <a:pPr marL="514350" indent="-514350">
              <a:buFont typeface="+mj-lt"/>
              <a:buAutoNum type="arabicPeriod"/>
            </a:pPr>
            <a:endParaRPr lang="en-GB" sz="2800" dirty="0"/>
          </a:p>
          <a:p>
            <a:pPr marL="514350" indent="-514350">
              <a:buFont typeface="+mj-lt"/>
              <a:buAutoNum type="arabicPeriod"/>
            </a:pPr>
            <a:r>
              <a:rPr lang="en-GB" sz="2800" dirty="0"/>
              <a:t>What is liquidity?</a:t>
            </a:r>
          </a:p>
          <a:p>
            <a:pPr marL="514350" indent="-514350">
              <a:buFont typeface="+mj-lt"/>
              <a:buAutoNum type="arabicPeriod"/>
            </a:pPr>
            <a:endParaRPr lang="en-GB" sz="2800" dirty="0"/>
          </a:p>
          <a:p>
            <a:pPr marL="514350" indent="-514350">
              <a:buFont typeface="+mj-lt"/>
              <a:buAutoNum type="arabicPeriod"/>
            </a:pPr>
            <a:r>
              <a:rPr lang="en-GB" sz="2800" dirty="0"/>
              <a:t>What is working capital ?</a:t>
            </a:r>
          </a:p>
          <a:p>
            <a:pPr marL="514350" indent="-514350">
              <a:buFont typeface="+mj-lt"/>
              <a:buAutoNum type="arabicPeriod"/>
            </a:pPr>
            <a:endParaRPr lang="en-GB" sz="2800" dirty="0"/>
          </a:p>
          <a:p>
            <a:pPr marL="514350" indent="-514350">
              <a:buFont typeface="+mj-lt"/>
              <a:buAutoNum type="arabicPeriod"/>
            </a:pPr>
            <a:r>
              <a:rPr lang="en-GB" sz="2800" dirty="0"/>
              <a:t>Explain each internal source of finance as a group</a:t>
            </a:r>
            <a:r>
              <a:rPr lang="en-GB" dirty="0"/>
              <a:t>. </a:t>
            </a:r>
          </a:p>
        </p:txBody>
      </p:sp>
      <p:pic>
        <p:nvPicPr>
          <p:cNvPr id="5" name="Picture 4"/>
          <p:cNvPicPr>
            <a:picLocks noChangeAspect="1"/>
          </p:cNvPicPr>
          <p:nvPr/>
        </p:nvPicPr>
        <p:blipFill>
          <a:blip r:embed="rId2"/>
          <a:stretch>
            <a:fillRect/>
          </a:stretch>
        </p:blipFill>
        <p:spPr>
          <a:xfrm>
            <a:off x="9524999" y="1633537"/>
            <a:ext cx="1743075" cy="2619375"/>
          </a:xfrm>
          <a:prstGeom prst="rect">
            <a:avLst/>
          </a:prstGeom>
        </p:spPr>
      </p:pic>
      <p:pic>
        <p:nvPicPr>
          <p:cNvPr id="6" name="Picture 5"/>
          <p:cNvPicPr>
            <a:picLocks noChangeAspect="1"/>
          </p:cNvPicPr>
          <p:nvPr/>
        </p:nvPicPr>
        <p:blipFill>
          <a:blip r:embed="rId3"/>
          <a:stretch>
            <a:fillRect/>
          </a:stretch>
        </p:blipFill>
        <p:spPr>
          <a:xfrm>
            <a:off x="3743325" y="4967497"/>
            <a:ext cx="2322075" cy="1506436"/>
          </a:xfrm>
          <a:prstGeom prst="rect">
            <a:avLst/>
          </a:prstGeom>
        </p:spPr>
      </p:pic>
    </p:spTree>
    <p:extLst>
      <p:ext uri="{BB962C8B-B14F-4D97-AF65-F5344CB8AC3E}">
        <p14:creationId xmlns:p14="http://schemas.microsoft.com/office/powerpoint/2010/main" val="1531928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2322" y="1557368"/>
            <a:ext cx="8829277" cy="3662541"/>
          </a:xfrm>
          <a:prstGeom prst="rect">
            <a:avLst/>
          </a:prstGeom>
          <a:noFill/>
        </p:spPr>
        <p:txBody>
          <a:bodyPr wrap="none" rtlCol="0">
            <a:spAutoFit/>
          </a:bodyPr>
          <a:lstStyle/>
          <a:p>
            <a:pPr marL="514350" indent="-514350">
              <a:buFont typeface="+mj-lt"/>
              <a:buAutoNum type="arabicPeriod"/>
            </a:pPr>
            <a:r>
              <a:rPr lang="en-GB" sz="2800" dirty="0"/>
              <a:t>What are the external sources of finance ?</a:t>
            </a:r>
          </a:p>
          <a:p>
            <a:pPr marL="514350" indent="-514350">
              <a:buFont typeface="+mj-lt"/>
              <a:buAutoNum type="arabicPeriod"/>
            </a:pPr>
            <a:endParaRPr lang="en-GB" sz="2800" dirty="0"/>
          </a:p>
          <a:p>
            <a:pPr marL="514350" indent="-514350">
              <a:buFont typeface="+mj-lt"/>
              <a:buAutoNum type="arabicPeriod"/>
            </a:pPr>
            <a:r>
              <a:rPr lang="en-GB" sz="2800" dirty="0"/>
              <a:t>Explain each source of finance.</a:t>
            </a:r>
          </a:p>
          <a:p>
            <a:pPr marL="514350" indent="-514350">
              <a:buFont typeface="+mj-lt"/>
              <a:buAutoNum type="arabicPeriod"/>
            </a:pPr>
            <a:endParaRPr lang="en-GB" sz="2800" dirty="0"/>
          </a:p>
          <a:p>
            <a:pPr marL="514350" indent="-514350">
              <a:buFont typeface="+mj-lt"/>
              <a:buAutoNum type="arabicPeriod"/>
            </a:pPr>
            <a:r>
              <a:rPr lang="en-GB" sz="2800" dirty="0"/>
              <a:t>What is the most likely form of security for a bank loan?</a:t>
            </a:r>
          </a:p>
          <a:p>
            <a:pPr marL="514350" indent="-514350">
              <a:buFont typeface="+mj-lt"/>
              <a:buAutoNum type="arabicPeriod"/>
            </a:pPr>
            <a:endParaRPr lang="en-GB" sz="2800" dirty="0"/>
          </a:p>
          <a:p>
            <a:pPr marL="514350" indent="-514350">
              <a:buFont typeface="+mj-lt"/>
              <a:buAutoNum type="arabicPeriod"/>
            </a:pPr>
            <a:r>
              <a:rPr lang="en-GB" sz="2800" dirty="0"/>
              <a:t>What is the main disadvantage of an overdraft ?</a:t>
            </a:r>
          </a:p>
          <a:p>
            <a:endParaRPr lang="en-GB" dirty="0"/>
          </a:p>
          <a:p>
            <a:endParaRPr lang="en-GB" dirty="0"/>
          </a:p>
        </p:txBody>
      </p:sp>
      <p:sp>
        <p:nvSpPr>
          <p:cNvPr id="3" name="Rectangle 2"/>
          <p:cNvSpPr/>
          <p:nvPr/>
        </p:nvSpPr>
        <p:spPr>
          <a:xfrm>
            <a:off x="1610333" y="409873"/>
            <a:ext cx="83712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Sources of finance questions</a:t>
            </a:r>
          </a:p>
        </p:txBody>
      </p:sp>
      <p:pic>
        <p:nvPicPr>
          <p:cNvPr id="4" name="Picture 3"/>
          <p:cNvPicPr>
            <a:picLocks noChangeAspect="1"/>
          </p:cNvPicPr>
          <p:nvPr/>
        </p:nvPicPr>
        <p:blipFill>
          <a:blip r:embed="rId2"/>
          <a:stretch>
            <a:fillRect/>
          </a:stretch>
        </p:blipFill>
        <p:spPr>
          <a:xfrm>
            <a:off x="2244448" y="4991845"/>
            <a:ext cx="6184673" cy="1410437"/>
          </a:xfrm>
          <a:prstGeom prst="rect">
            <a:avLst/>
          </a:prstGeom>
        </p:spPr>
      </p:pic>
    </p:spTree>
    <p:extLst>
      <p:ext uri="{BB962C8B-B14F-4D97-AF65-F5344CB8AC3E}">
        <p14:creationId xmlns:p14="http://schemas.microsoft.com/office/powerpoint/2010/main" val="71312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764" y="1771650"/>
            <a:ext cx="5981830" cy="3970318"/>
          </a:xfrm>
          <a:prstGeom prst="rect">
            <a:avLst/>
          </a:prstGeom>
          <a:noFill/>
        </p:spPr>
        <p:txBody>
          <a:bodyPr wrap="none" rtlCol="0">
            <a:spAutoFit/>
          </a:bodyPr>
          <a:lstStyle/>
          <a:p>
            <a:pPr marL="514350" indent="-514350">
              <a:buFont typeface="+mj-lt"/>
              <a:buAutoNum type="arabicPeriod"/>
            </a:pPr>
            <a:r>
              <a:rPr lang="en-GB" sz="2800" dirty="0"/>
              <a:t>What is factoring ?</a:t>
            </a:r>
          </a:p>
          <a:p>
            <a:pPr marL="514350" indent="-514350">
              <a:buFont typeface="+mj-lt"/>
              <a:buAutoNum type="arabicPeriod"/>
            </a:pPr>
            <a:endParaRPr lang="en-GB" sz="2800" dirty="0"/>
          </a:p>
          <a:p>
            <a:pPr marL="514350" indent="-514350">
              <a:buFont typeface="+mj-lt"/>
              <a:buAutoNum type="arabicPeriod"/>
            </a:pPr>
            <a:r>
              <a:rPr lang="en-GB" sz="2800" dirty="0"/>
              <a:t>What is an advantage of factoring ?</a:t>
            </a:r>
          </a:p>
          <a:p>
            <a:pPr marL="514350" indent="-514350">
              <a:buFont typeface="+mj-lt"/>
              <a:buAutoNum type="arabicPeriod"/>
            </a:pPr>
            <a:endParaRPr lang="en-GB" sz="2800" dirty="0"/>
          </a:p>
          <a:p>
            <a:pPr marL="514350" indent="-514350">
              <a:buFont typeface="+mj-lt"/>
              <a:buAutoNum type="arabicPeriod"/>
            </a:pPr>
            <a:r>
              <a:rPr lang="en-GB" sz="2800" dirty="0"/>
              <a:t>What is a lease or higher purchase?</a:t>
            </a:r>
          </a:p>
          <a:p>
            <a:pPr marL="514350" indent="-514350">
              <a:buFont typeface="+mj-lt"/>
              <a:buAutoNum type="arabicPeriod"/>
            </a:pPr>
            <a:endParaRPr lang="en-GB" sz="2800" dirty="0"/>
          </a:p>
          <a:p>
            <a:pPr marL="514350" indent="-514350">
              <a:buFont typeface="+mj-lt"/>
              <a:buAutoNum type="arabicPeriod"/>
            </a:pPr>
            <a:r>
              <a:rPr lang="en-GB" sz="2800" dirty="0"/>
              <a:t>What is a disadvantage of factoring?</a:t>
            </a:r>
          </a:p>
          <a:p>
            <a:pPr marL="514350" indent="-514350">
              <a:buFont typeface="+mj-lt"/>
              <a:buAutoNum type="arabicPeriod"/>
            </a:pPr>
            <a:endParaRPr lang="en-GB" sz="2800" dirty="0"/>
          </a:p>
          <a:p>
            <a:pPr marL="514350" indent="-514350">
              <a:buFont typeface="+mj-lt"/>
              <a:buAutoNum type="arabicPeriod"/>
            </a:pPr>
            <a:r>
              <a:rPr lang="en-GB" sz="2800" dirty="0"/>
              <a:t>What is sale and leaseback?</a:t>
            </a:r>
          </a:p>
        </p:txBody>
      </p:sp>
      <p:sp>
        <p:nvSpPr>
          <p:cNvPr id="3" name="Rectangle 2"/>
          <p:cNvSpPr/>
          <p:nvPr/>
        </p:nvSpPr>
        <p:spPr>
          <a:xfrm>
            <a:off x="2919349" y="395585"/>
            <a:ext cx="55817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Sources of finance </a:t>
            </a:r>
          </a:p>
        </p:txBody>
      </p:sp>
      <p:pic>
        <p:nvPicPr>
          <p:cNvPr id="4" name="Picture 3"/>
          <p:cNvPicPr>
            <a:picLocks noChangeAspect="1"/>
          </p:cNvPicPr>
          <p:nvPr/>
        </p:nvPicPr>
        <p:blipFill>
          <a:blip r:embed="rId2"/>
          <a:stretch>
            <a:fillRect/>
          </a:stretch>
        </p:blipFill>
        <p:spPr>
          <a:xfrm>
            <a:off x="8329612" y="1318915"/>
            <a:ext cx="2619375" cy="1743075"/>
          </a:xfrm>
          <a:prstGeom prst="rect">
            <a:avLst/>
          </a:prstGeom>
        </p:spPr>
      </p:pic>
      <p:pic>
        <p:nvPicPr>
          <p:cNvPr id="5" name="Picture 4"/>
          <p:cNvPicPr>
            <a:picLocks noChangeAspect="1"/>
          </p:cNvPicPr>
          <p:nvPr/>
        </p:nvPicPr>
        <p:blipFill>
          <a:blip r:embed="rId3"/>
          <a:stretch>
            <a:fillRect/>
          </a:stretch>
        </p:blipFill>
        <p:spPr>
          <a:xfrm>
            <a:off x="8329612" y="3998893"/>
            <a:ext cx="2619375" cy="1743075"/>
          </a:xfrm>
          <a:prstGeom prst="rect">
            <a:avLst/>
          </a:prstGeom>
        </p:spPr>
      </p:pic>
    </p:spTree>
    <p:extLst>
      <p:ext uri="{BB962C8B-B14F-4D97-AF65-F5344CB8AC3E}">
        <p14:creationId xmlns:p14="http://schemas.microsoft.com/office/powerpoint/2010/main" val="249500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62" y="1418748"/>
            <a:ext cx="9386888" cy="4832092"/>
          </a:xfrm>
          <a:prstGeom prst="rect">
            <a:avLst/>
          </a:prstGeom>
        </p:spPr>
        <p:txBody>
          <a:bodyPr wrap="square">
            <a:spAutoFit/>
          </a:bodyPr>
          <a:lstStyle/>
          <a:p>
            <a:r>
              <a:rPr lang="en-GB" sz="2800" dirty="0"/>
              <a:t>Apart from </a:t>
            </a:r>
            <a:r>
              <a:rPr lang="en-GB" sz="2800" b="1" dirty="0"/>
              <a:t>capital provided by the entrepreneur and friends and family</a:t>
            </a:r>
            <a:r>
              <a:rPr lang="en-GB" sz="2800" dirty="0"/>
              <a:t>, sources of finance are likely to be severely limited.</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These new sole traders and microbusinesses are likely to </a:t>
            </a:r>
            <a:r>
              <a:rPr lang="en-GB" sz="2800" b="1" dirty="0"/>
              <a:t>continue to struggle to find external sources of finance </a:t>
            </a:r>
            <a:r>
              <a:rPr lang="en-GB" sz="2800" dirty="0"/>
              <a:t>until they establish an effective trading record.</a:t>
            </a:r>
          </a:p>
        </p:txBody>
      </p:sp>
      <p:sp>
        <p:nvSpPr>
          <p:cNvPr id="3" name="Rectangle 2"/>
          <p:cNvSpPr/>
          <p:nvPr/>
        </p:nvSpPr>
        <p:spPr>
          <a:xfrm>
            <a:off x="3180404" y="281285"/>
            <a:ext cx="508825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finance </a:t>
            </a:r>
          </a:p>
        </p:txBody>
      </p:sp>
      <p:pic>
        <p:nvPicPr>
          <p:cNvPr id="4" name="Picture 3"/>
          <p:cNvPicPr>
            <a:picLocks noChangeAspect="1"/>
          </p:cNvPicPr>
          <p:nvPr/>
        </p:nvPicPr>
        <p:blipFill>
          <a:blip r:embed="rId2"/>
          <a:stretch>
            <a:fillRect/>
          </a:stretch>
        </p:blipFill>
        <p:spPr>
          <a:xfrm>
            <a:off x="2543175" y="2829279"/>
            <a:ext cx="2314575" cy="1623657"/>
          </a:xfrm>
          <a:prstGeom prst="rect">
            <a:avLst/>
          </a:prstGeom>
        </p:spPr>
      </p:pic>
      <p:pic>
        <p:nvPicPr>
          <p:cNvPr id="5" name="Picture 4"/>
          <p:cNvPicPr>
            <a:picLocks noChangeAspect="1"/>
          </p:cNvPicPr>
          <p:nvPr/>
        </p:nvPicPr>
        <p:blipFill>
          <a:blip r:embed="rId3"/>
          <a:stretch>
            <a:fillRect/>
          </a:stretch>
        </p:blipFill>
        <p:spPr>
          <a:xfrm>
            <a:off x="6336506" y="2600325"/>
            <a:ext cx="2619375" cy="1743075"/>
          </a:xfrm>
          <a:prstGeom prst="rect">
            <a:avLst/>
          </a:prstGeom>
        </p:spPr>
      </p:pic>
    </p:spTree>
    <p:extLst>
      <p:ext uri="{BB962C8B-B14F-4D97-AF65-F5344CB8AC3E}">
        <p14:creationId xmlns:p14="http://schemas.microsoft.com/office/powerpoint/2010/main" val="318425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213" y="1757363"/>
            <a:ext cx="7817076" cy="3539430"/>
          </a:xfrm>
          <a:prstGeom prst="rect">
            <a:avLst/>
          </a:prstGeom>
          <a:noFill/>
        </p:spPr>
        <p:txBody>
          <a:bodyPr wrap="none" rtlCol="0">
            <a:spAutoFit/>
          </a:bodyPr>
          <a:lstStyle/>
          <a:p>
            <a:pPr marL="514350" indent="-514350">
              <a:buFont typeface="+mj-lt"/>
              <a:buAutoNum type="arabicPeriod"/>
            </a:pPr>
            <a:r>
              <a:rPr lang="en-GB" sz="2800" dirty="0"/>
              <a:t>What is share capital ?</a:t>
            </a:r>
          </a:p>
          <a:p>
            <a:pPr marL="514350" indent="-514350">
              <a:buFont typeface="+mj-lt"/>
              <a:buAutoNum type="arabicPeriod"/>
            </a:pPr>
            <a:endParaRPr lang="en-GB" sz="2800" dirty="0"/>
          </a:p>
          <a:p>
            <a:pPr marL="514350" indent="-514350">
              <a:buFont typeface="+mj-lt"/>
              <a:buAutoNum type="arabicPeriod"/>
            </a:pPr>
            <a:r>
              <a:rPr lang="en-GB" sz="2800" dirty="0"/>
              <a:t>What is the most common form of share capital?</a:t>
            </a:r>
          </a:p>
          <a:p>
            <a:pPr marL="514350" indent="-514350">
              <a:buFont typeface="+mj-lt"/>
              <a:buAutoNum type="arabicPeriod"/>
            </a:pPr>
            <a:endParaRPr lang="en-GB" sz="2800" dirty="0"/>
          </a:p>
          <a:p>
            <a:pPr marL="514350" indent="-514350">
              <a:buFont typeface="+mj-lt"/>
              <a:buAutoNum type="arabicPeriod"/>
            </a:pPr>
            <a:r>
              <a:rPr lang="en-GB" sz="2800" dirty="0"/>
              <a:t>What is a venture capitalist?</a:t>
            </a:r>
          </a:p>
          <a:p>
            <a:endParaRPr lang="en-GB" sz="2800" dirty="0"/>
          </a:p>
          <a:p>
            <a:endParaRPr lang="en-GB" sz="2800" dirty="0"/>
          </a:p>
          <a:p>
            <a:endParaRPr lang="en-GB" sz="2800" dirty="0"/>
          </a:p>
        </p:txBody>
      </p:sp>
      <p:sp>
        <p:nvSpPr>
          <p:cNvPr id="3" name="Rectangle 2"/>
          <p:cNvSpPr/>
          <p:nvPr/>
        </p:nvSpPr>
        <p:spPr>
          <a:xfrm>
            <a:off x="2050018" y="352723"/>
            <a:ext cx="803482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finance questions </a:t>
            </a:r>
          </a:p>
        </p:txBody>
      </p:sp>
      <p:pic>
        <p:nvPicPr>
          <p:cNvPr id="4" name="Picture 3"/>
          <p:cNvPicPr>
            <a:picLocks noChangeAspect="1"/>
          </p:cNvPicPr>
          <p:nvPr/>
        </p:nvPicPr>
        <p:blipFill>
          <a:blip r:embed="rId2"/>
          <a:stretch>
            <a:fillRect/>
          </a:stretch>
        </p:blipFill>
        <p:spPr>
          <a:xfrm>
            <a:off x="7324724" y="4506218"/>
            <a:ext cx="2886075" cy="1581150"/>
          </a:xfrm>
          <a:prstGeom prst="rect">
            <a:avLst/>
          </a:prstGeom>
        </p:spPr>
      </p:pic>
      <p:pic>
        <p:nvPicPr>
          <p:cNvPr id="5" name="Picture 4"/>
          <p:cNvPicPr>
            <a:picLocks noChangeAspect="1"/>
          </p:cNvPicPr>
          <p:nvPr/>
        </p:nvPicPr>
        <p:blipFill>
          <a:blip r:embed="rId3"/>
          <a:stretch>
            <a:fillRect/>
          </a:stretch>
        </p:blipFill>
        <p:spPr>
          <a:xfrm>
            <a:off x="1812086" y="4497586"/>
            <a:ext cx="4583958" cy="1520130"/>
          </a:xfrm>
          <a:prstGeom prst="rect">
            <a:avLst/>
          </a:prstGeom>
        </p:spPr>
      </p:pic>
    </p:spTree>
    <p:extLst>
      <p:ext uri="{BB962C8B-B14F-4D97-AF65-F5344CB8AC3E}">
        <p14:creationId xmlns:p14="http://schemas.microsoft.com/office/powerpoint/2010/main" val="1515652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7785" y="36701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sp>
        <p:nvSpPr>
          <p:cNvPr id="4" name="TextBox 3"/>
          <p:cNvSpPr txBox="1"/>
          <p:nvPr/>
        </p:nvSpPr>
        <p:spPr>
          <a:xfrm>
            <a:off x="1624279" y="1414463"/>
            <a:ext cx="8743419" cy="4678204"/>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a:t>
            </a:r>
            <a:r>
              <a:rPr lang="en-GB" sz="2800" dirty="0" err="1"/>
              <a:t>Kahoot</a:t>
            </a:r>
            <a:r>
              <a:rPr lang="en-GB" sz="2800" dirty="0"/>
              <a:t> quiz on business finance.</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15 mins </a:t>
            </a:r>
          </a:p>
          <a:p>
            <a:endParaRPr lang="en-GB" dirty="0"/>
          </a:p>
        </p:txBody>
      </p:sp>
      <p:pic>
        <p:nvPicPr>
          <p:cNvPr id="5" name="Picture 4"/>
          <p:cNvPicPr>
            <a:picLocks noChangeAspect="1"/>
          </p:cNvPicPr>
          <p:nvPr/>
        </p:nvPicPr>
        <p:blipFill>
          <a:blip r:embed="rId2"/>
          <a:stretch>
            <a:fillRect/>
          </a:stretch>
        </p:blipFill>
        <p:spPr>
          <a:xfrm>
            <a:off x="6196013" y="4106705"/>
            <a:ext cx="2857500" cy="1600200"/>
          </a:xfrm>
          <a:prstGeom prst="rect">
            <a:avLst/>
          </a:prstGeom>
        </p:spPr>
      </p:pic>
    </p:spTree>
    <p:extLst>
      <p:ext uri="{BB962C8B-B14F-4D97-AF65-F5344CB8AC3E}">
        <p14:creationId xmlns:p14="http://schemas.microsoft.com/office/powerpoint/2010/main" val="3298236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176" y="1657350"/>
            <a:ext cx="10028771" cy="3539430"/>
          </a:xfrm>
          <a:prstGeom prst="rect">
            <a:avLst/>
          </a:prstGeom>
          <a:noFill/>
        </p:spPr>
        <p:txBody>
          <a:bodyPr wrap="none" rtlCol="0">
            <a:spAutoFit/>
          </a:bodyPr>
          <a:lstStyle/>
          <a:p>
            <a:r>
              <a:rPr lang="en-GB" sz="2800" dirty="0">
                <a:hlinkClick r:id="rId2"/>
              </a:rPr>
              <a:t>https://www.youtube.com/watch?v=OzH3MuxGVls</a:t>
            </a:r>
            <a:r>
              <a:rPr lang="en-GB" sz="2800" dirty="0"/>
              <a:t> – </a:t>
            </a:r>
            <a:r>
              <a:rPr lang="en-GB" sz="2800" dirty="0" err="1"/>
              <a:t>ProWaste</a:t>
            </a:r>
            <a:r>
              <a:rPr lang="en-GB" sz="2800" dirty="0"/>
              <a:t> </a:t>
            </a:r>
          </a:p>
          <a:p>
            <a:endParaRPr lang="en-GB" sz="2800" dirty="0"/>
          </a:p>
          <a:p>
            <a:r>
              <a:rPr lang="en-GB" sz="2800" dirty="0">
                <a:hlinkClick r:id="rId3"/>
              </a:rPr>
              <a:t>https://www.youtube.com/watch?v=kzcQtXA5Gc8</a:t>
            </a:r>
            <a:r>
              <a:rPr lang="en-GB" sz="2800" dirty="0"/>
              <a:t> – Hungry House </a:t>
            </a:r>
          </a:p>
          <a:p>
            <a:endParaRPr lang="en-GB" sz="2800" dirty="0"/>
          </a:p>
          <a:p>
            <a:r>
              <a:rPr lang="en-GB" sz="2800" dirty="0">
                <a:hlinkClick r:id="rId4"/>
              </a:rPr>
              <a:t>https://www.youtube.com/watch?v=s8d5wxGEGc8</a:t>
            </a:r>
            <a:r>
              <a:rPr lang="en-GB" sz="2800" dirty="0"/>
              <a:t> – Zapper </a:t>
            </a:r>
          </a:p>
          <a:p>
            <a:endParaRPr lang="en-GB" sz="2800" dirty="0"/>
          </a:p>
          <a:p>
            <a:endParaRPr lang="en-GB" sz="2800" dirty="0"/>
          </a:p>
          <a:p>
            <a:endParaRPr lang="en-GB" sz="2800" b="1" dirty="0"/>
          </a:p>
        </p:txBody>
      </p:sp>
      <p:sp>
        <p:nvSpPr>
          <p:cNvPr id="3" name="Rectangle 2"/>
          <p:cNvSpPr/>
          <p:nvPr/>
        </p:nvSpPr>
        <p:spPr>
          <a:xfrm>
            <a:off x="1873994" y="281285"/>
            <a:ext cx="824398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Dragons Den pitches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H/W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5"/>
          <a:stretch>
            <a:fillRect/>
          </a:stretch>
        </p:blipFill>
        <p:spPr>
          <a:xfrm>
            <a:off x="3092824" y="4311227"/>
            <a:ext cx="5096226" cy="1771106"/>
          </a:xfrm>
          <a:prstGeom prst="rect">
            <a:avLst/>
          </a:prstGeom>
        </p:spPr>
      </p:pic>
    </p:spTree>
    <p:extLst>
      <p:ext uri="{BB962C8B-B14F-4D97-AF65-F5344CB8AC3E}">
        <p14:creationId xmlns:p14="http://schemas.microsoft.com/office/powerpoint/2010/main" val="22122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63" y="1305342"/>
            <a:ext cx="10086975" cy="5262979"/>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Define business finance and discuss the internal sources of finance.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written task on internal sources of finance.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external sources of finance.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the external sources of finance.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external sources of finance.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Arrange the internal and external sources of finance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cards and discuss with the class.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Describe each source of finance in a written task.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your evaluations with the class.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3066103" y="238423"/>
            <a:ext cx="508825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Business finance </a:t>
            </a:r>
          </a:p>
        </p:txBody>
      </p:sp>
      <p:pic>
        <p:nvPicPr>
          <p:cNvPr id="6" name="Picture 5"/>
          <p:cNvPicPr>
            <a:picLocks noChangeAspect="1"/>
          </p:cNvPicPr>
          <p:nvPr/>
        </p:nvPicPr>
        <p:blipFill>
          <a:blip r:embed="rId2"/>
          <a:stretch>
            <a:fillRect/>
          </a:stretch>
        </p:blipFill>
        <p:spPr>
          <a:xfrm>
            <a:off x="8915400" y="4262437"/>
            <a:ext cx="2590800" cy="1762125"/>
          </a:xfrm>
          <a:prstGeom prst="rect">
            <a:avLst/>
          </a:prstGeom>
        </p:spPr>
      </p:pic>
    </p:spTree>
    <p:extLst>
      <p:ext uri="{BB962C8B-B14F-4D97-AF65-F5344CB8AC3E}">
        <p14:creationId xmlns:p14="http://schemas.microsoft.com/office/powerpoint/2010/main" val="139769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837" y="1517600"/>
            <a:ext cx="10472738" cy="4401205"/>
          </a:xfrm>
          <a:prstGeom prst="rect">
            <a:avLst/>
          </a:prstGeom>
        </p:spPr>
        <p:txBody>
          <a:bodyPr wrap="square">
            <a:spAutoFit/>
          </a:bodyPr>
          <a:lstStyle/>
          <a:p>
            <a:r>
              <a:rPr lang="en-GB" sz="2800" b="1" dirty="0"/>
              <a:t>The most suitable finance option for a business depends on many things:</a:t>
            </a:r>
          </a:p>
          <a:p>
            <a:endParaRPr lang="en-GB" sz="2800" dirty="0"/>
          </a:p>
          <a:p>
            <a:r>
              <a:rPr lang="en-GB" sz="2800" b="1" dirty="0"/>
              <a:t>• how much </a:t>
            </a:r>
            <a:r>
              <a:rPr lang="en-GB" sz="2800" dirty="0"/>
              <a:t>funding is needed;</a:t>
            </a:r>
          </a:p>
          <a:p>
            <a:r>
              <a:rPr lang="en-GB" sz="2800" dirty="0"/>
              <a:t>• the </a:t>
            </a:r>
            <a:r>
              <a:rPr lang="en-GB" sz="2800" b="1" dirty="0"/>
              <a:t>amount of time </a:t>
            </a:r>
            <a:r>
              <a:rPr lang="en-GB" sz="2800" dirty="0"/>
              <a:t>the money is required for; </a:t>
            </a:r>
          </a:p>
          <a:p>
            <a:r>
              <a:rPr lang="en-GB" sz="2800" dirty="0"/>
              <a:t>• what the finance will be </a:t>
            </a:r>
            <a:r>
              <a:rPr lang="en-GB" sz="2800" b="1" dirty="0"/>
              <a:t>used for</a:t>
            </a:r>
            <a:r>
              <a:rPr lang="en-GB" sz="2800" dirty="0"/>
              <a:t>; </a:t>
            </a:r>
          </a:p>
          <a:p>
            <a:r>
              <a:rPr lang="en-GB" sz="2800" dirty="0"/>
              <a:t>• the affordability of repayments; </a:t>
            </a:r>
          </a:p>
          <a:p>
            <a:r>
              <a:rPr lang="en-GB" sz="2800" dirty="0"/>
              <a:t>• whether or not personal or business </a:t>
            </a:r>
            <a:r>
              <a:rPr lang="en-GB" sz="2800" b="1" dirty="0"/>
              <a:t>assets are available as security</a:t>
            </a:r>
            <a:r>
              <a:rPr lang="en-GB" sz="2800" dirty="0"/>
              <a:t>; </a:t>
            </a:r>
          </a:p>
          <a:p>
            <a:r>
              <a:rPr lang="en-GB" sz="2800" dirty="0"/>
              <a:t>• whether or not the business owner is willing to </a:t>
            </a:r>
            <a:r>
              <a:rPr lang="en-GB" sz="2800" b="1" dirty="0"/>
              <a:t>give up a share of ownership</a:t>
            </a:r>
            <a:r>
              <a:rPr lang="en-GB" sz="2800" dirty="0"/>
              <a:t>, perhaps through taking on a partner or selling shares.</a:t>
            </a:r>
          </a:p>
        </p:txBody>
      </p:sp>
      <p:sp>
        <p:nvSpPr>
          <p:cNvPr id="3" name="Rectangle 2"/>
          <p:cNvSpPr/>
          <p:nvPr/>
        </p:nvSpPr>
        <p:spPr>
          <a:xfrm>
            <a:off x="3480440" y="395585"/>
            <a:ext cx="50882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Business finance </a:t>
            </a:r>
          </a:p>
        </p:txBody>
      </p:sp>
      <p:pic>
        <p:nvPicPr>
          <p:cNvPr id="4" name="Picture 3"/>
          <p:cNvPicPr>
            <a:picLocks noChangeAspect="1"/>
          </p:cNvPicPr>
          <p:nvPr/>
        </p:nvPicPr>
        <p:blipFill>
          <a:blip r:embed="rId2"/>
          <a:stretch>
            <a:fillRect/>
          </a:stretch>
        </p:blipFill>
        <p:spPr>
          <a:xfrm>
            <a:off x="8801100" y="2528887"/>
            <a:ext cx="2762250" cy="1657350"/>
          </a:xfrm>
          <a:prstGeom prst="rect">
            <a:avLst/>
          </a:prstGeom>
        </p:spPr>
      </p:pic>
    </p:spTree>
    <p:extLst>
      <p:ext uri="{BB962C8B-B14F-4D97-AF65-F5344CB8AC3E}">
        <p14:creationId xmlns:p14="http://schemas.microsoft.com/office/powerpoint/2010/main" val="11127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324" y="1643062"/>
            <a:ext cx="6719340" cy="4093428"/>
          </a:xfrm>
          <a:prstGeom prst="rect">
            <a:avLst/>
          </a:prstGeom>
          <a:noFill/>
        </p:spPr>
        <p:txBody>
          <a:bodyPr wrap="none" rtlCol="0">
            <a:spAutoFit/>
          </a:bodyPr>
          <a:lstStyle/>
          <a:p>
            <a:r>
              <a:rPr lang="en-GB" sz="2800" b="1" dirty="0"/>
              <a:t>There are two sources of finance available : </a:t>
            </a:r>
          </a:p>
          <a:p>
            <a:endParaRPr lang="en-GB" sz="2800" dirty="0"/>
          </a:p>
          <a:p>
            <a:endParaRPr lang="en-GB" sz="2800" dirty="0"/>
          </a:p>
          <a:p>
            <a:r>
              <a:rPr lang="en-GB" sz="2800" dirty="0"/>
              <a:t>Internal sources of finance. </a:t>
            </a:r>
          </a:p>
          <a:p>
            <a:endParaRPr lang="en-GB" sz="2800" dirty="0"/>
          </a:p>
          <a:p>
            <a:endParaRPr lang="en-GB" sz="2800" dirty="0"/>
          </a:p>
          <a:p>
            <a:endParaRPr lang="en-GB" sz="2800" dirty="0"/>
          </a:p>
          <a:p>
            <a:r>
              <a:rPr lang="en-GB" sz="2800" dirty="0"/>
              <a:t>External sources of finance. </a:t>
            </a:r>
          </a:p>
          <a:p>
            <a:endParaRPr lang="en-GB" dirty="0"/>
          </a:p>
          <a:p>
            <a:endParaRPr lang="en-GB" dirty="0"/>
          </a:p>
        </p:txBody>
      </p:sp>
      <p:sp>
        <p:nvSpPr>
          <p:cNvPr id="3" name="Rectangle 2"/>
          <p:cNvSpPr/>
          <p:nvPr/>
        </p:nvSpPr>
        <p:spPr>
          <a:xfrm>
            <a:off x="3105804" y="338435"/>
            <a:ext cx="558178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Sources of finance </a:t>
            </a:r>
          </a:p>
        </p:txBody>
      </p:sp>
      <p:pic>
        <p:nvPicPr>
          <p:cNvPr id="5" name="Picture 4"/>
          <p:cNvPicPr>
            <a:picLocks noChangeAspect="1"/>
          </p:cNvPicPr>
          <p:nvPr/>
        </p:nvPicPr>
        <p:blipFill>
          <a:blip r:embed="rId2"/>
          <a:stretch>
            <a:fillRect/>
          </a:stretch>
        </p:blipFill>
        <p:spPr>
          <a:xfrm>
            <a:off x="8586787" y="1485899"/>
            <a:ext cx="2619375" cy="1743075"/>
          </a:xfrm>
          <a:prstGeom prst="rect">
            <a:avLst/>
          </a:prstGeom>
        </p:spPr>
      </p:pic>
      <p:pic>
        <p:nvPicPr>
          <p:cNvPr id="6" name="Picture 5"/>
          <p:cNvPicPr>
            <a:picLocks noChangeAspect="1"/>
          </p:cNvPicPr>
          <p:nvPr/>
        </p:nvPicPr>
        <p:blipFill>
          <a:blip r:embed="rId3"/>
          <a:stretch>
            <a:fillRect/>
          </a:stretch>
        </p:blipFill>
        <p:spPr>
          <a:xfrm>
            <a:off x="6243547" y="3814763"/>
            <a:ext cx="4686479" cy="2059839"/>
          </a:xfrm>
          <a:prstGeom prst="rect">
            <a:avLst/>
          </a:prstGeom>
        </p:spPr>
      </p:pic>
    </p:spTree>
    <p:extLst>
      <p:ext uri="{BB962C8B-B14F-4D97-AF65-F5344CB8AC3E}">
        <p14:creationId xmlns:p14="http://schemas.microsoft.com/office/powerpoint/2010/main" val="42456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9422" y="1771650"/>
            <a:ext cx="2909836" cy="3539430"/>
          </a:xfrm>
          <a:prstGeom prst="rect">
            <a:avLst/>
          </a:prstGeom>
          <a:noFill/>
        </p:spPr>
        <p:txBody>
          <a:bodyPr wrap="none" rtlCol="0">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Retained profit</a:t>
            </a:r>
          </a:p>
          <a:p>
            <a:r>
              <a:rPr lang="en-GB" sz="2800" dirty="0"/>
              <a: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Working capital</a:t>
            </a:r>
          </a:p>
          <a:p>
            <a:r>
              <a:rPr lang="en-GB" sz="2800" dirty="0"/>
              <a: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Sale of assets </a:t>
            </a:r>
          </a:p>
        </p:txBody>
      </p:sp>
      <p:sp>
        <p:nvSpPr>
          <p:cNvPr id="3" name="Rectangle 2"/>
          <p:cNvSpPr/>
          <p:nvPr/>
        </p:nvSpPr>
        <p:spPr>
          <a:xfrm>
            <a:off x="1779422" y="495598"/>
            <a:ext cx="794736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Internal sources of finance </a:t>
            </a:r>
          </a:p>
        </p:txBody>
      </p:sp>
      <p:pic>
        <p:nvPicPr>
          <p:cNvPr id="4" name="Picture 3"/>
          <p:cNvPicPr>
            <a:picLocks noChangeAspect="1"/>
          </p:cNvPicPr>
          <p:nvPr/>
        </p:nvPicPr>
        <p:blipFill>
          <a:blip r:embed="rId2"/>
          <a:stretch>
            <a:fillRect/>
          </a:stretch>
        </p:blipFill>
        <p:spPr>
          <a:xfrm>
            <a:off x="8429625" y="1771650"/>
            <a:ext cx="3081337" cy="2445506"/>
          </a:xfrm>
          <a:prstGeom prst="rect">
            <a:avLst/>
          </a:prstGeom>
        </p:spPr>
      </p:pic>
      <p:pic>
        <p:nvPicPr>
          <p:cNvPr id="5" name="Picture 4"/>
          <p:cNvPicPr>
            <a:picLocks noChangeAspect="1"/>
          </p:cNvPicPr>
          <p:nvPr/>
        </p:nvPicPr>
        <p:blipFill>
          <a:blip r:embed="rId3"/>
          <a:stretch>
            <a:fillRect/>
          </a:stretch>
        </p:blipFill>
        <p:spPr>
          <a:xfrm>
            <a:off x="4972106" y="4071938"/>
            <a:ext cx="3252732" cy="2110195"/>
          </a:xfrm>
          <a:prstGeom prst="rect">
            <a:avLst/>
          </a:prstGeom>
        </p:spPr>
      </p:pic>
    </p:spTree>
    <p:extLst>
      <p:ext uri="{BB962C8B-B14F-4D97-AF65-F5344CB8AC3E}">
        <p14:creationId xmlns:p14="http://schemas.microsoft.com/office/powerpoint/2010/main" val="205942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6" y="1421963"/>
            <a:ext cx="9829800" cy="3539430"/>
          </a:xfrm>
          <a:prstGeom prst="rect">
            <a:avLst/>
          </a:prstGeom>
        </p:spPr>
        <p:txBody>
          <a:bodyPr wrap="square">
            <a:spAutoFit/>
          </a:bodyPr>
          <a:lstStyle/>
          <a:p>
            <a:r>
              <a:rPr lang="en-GB" sz="2800" dirty="0"/>
              <a:t>This is regarded as the </a:t>
            </a:r>
            <a:r>
              <a:rPr lang="en-GB" sz="2800" b="1" dirty="0"/>
              <a:t>single most important source of finance </a:t>
            </a:r>
            <a:r>
              <a:rPr lang="en-GB" sz="2800" dirty="0"/>
              <a:t>and is also the </a:t>
            </a:r>
            <a:r>
              <a:rPr lang="en-GB" sz="2800" b="1" dirty="0"/>
              <a:t>cheapest</a:t>
            </a:r>
            <a:r>
              <a:rPr lang="en-GB" sz="2800" dirty="0"/>
              <a:t> source of finance. </a:t>
            </a:r>
          </a:p>
          <a:p>
            <a:endParaRPr lang="en-GB" sz="2800" dirty="0"/>
          </a:p>
          <a:p>
            <a:r>
              <a:rPr lang="en-GB" sz="2800" dirty="0"/>
              <a:t>As a business becomes more profitable, it makes sense to </a:t>
            </a:r>
            <a:r>
              <a:rPr lang="en-GB" sz="2800" b="1" dirty="0"/>
              <a:t>build up and retain some profit (reserves). </a:t>
            </a:r>
          </a:p>
          <a:p>
            <a:endParaRPr lang="en-GB" sz="2800" dirty="0"/>
          </a:p>
          <a:p>
            <a:r>
              <a:rPr lang="en-GB" sz="2800" dirty="0"/>
              <a:t>This will provide a </a:t>
            </a:r>
            <a:r>
              <a:rPr lang="en-GB" sz="2800" b="1" dirty="0"/>
              <a:t>liquidity buffer </a:t>
            </a:r>
          </a:p>
          <a:p>
            <a:r>
              <a:rPr lang="en-GB" sz="2800" dirty="0"/>
              <a:t>and potential funds for growth.</a:t>
            </a:r>
          </a:p>
        </p:txBody>
      </p:sp>
      <p:sp>
        <p:nvSpPr>
          <p:cNvPr id="3" name="Rectangle 2"/>
          <p:cNvSpPr/>
          <p:nvPr/>
        </p:nvSpPr>
        <p:spPr>
          <a:xfrm>
            <a:off x="3360828" y="295572"/>
            <a:ext cx="46702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Retaine</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 profit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843712" y="3619225"/>
            <a:ext cx="4033837" cy="2684335"/>
          </a:xfrm>
          <a:prstGeom prst="rect">
            <a:avLst/>
          </a:prstGeom>
        </p:spPr>
      </p:pic>
    </p:spTree>
    <p:extLst>
      <p:ext uri="{BB962C8B-B14F-4D97-AF65-F5344CB8AC3E}">
        <p14:creationId xmlns:p14="http://schemas.microsoft.com/office/powerpoint/2010/main" val="124537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9" y="1433035"/>
            <a:ext cx="8615362" cy="4832092"/>
          </a:xfrm>
          <a:prstGeom prst="rect">
            <a:avLst/>
          </a:prstGeom>
        </p:spPr>
        <p:txBody>
          <a:bodyPr wrap="square">
            <a:spAutoFit/>
          </a:bodyPr>
          <a:lstStyle/>
          <a:p>
            <a:r>
              <a:rPr lang="en-GB" sz="2800" dirty="0"/>
              <a:t>Reserves, reinvested profits, come with only one </a:t>
            </a:r>
            <a:r>
              <a:rPr lang="en-GB" sz="2800" b="1" dirty="0"/>
              <a:t>cost – the loss of profit distribution to owners.</a:t>
            </a:r>
            <a:r>
              <a:rPr lang="en-GB" sz="2800" dirty="0"/>
              <a:t>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Short-term pressures to pay profits to owners (normally shareholders) can, however, restrict the availability of this form of finance. </a:t>
            </a:r>
          </a:p>
        </p:txBody>
      </p:sp>
      <p:pic>
        <p:nvPicPr>
          <p:cNvPr id="3" name="Picture 2"/>
          <p:cNvPicPr>
            <a:picLocks noChangeAspect="1"/>
          </p:cNvPicPr>
          <p:nvPr/>
        </p:nvPicPr>
        <p:blipFill>
          <a:blip r:embed="rId2"/>
          <a:stretch>
            <a:fillRect/>
          </a:stretch>
        </p:blipFill>
        <p:spPr>
          <a:xfrm>
            <a:off x="3864964" y="462697"/>
            <a:ext cx="4285859" cy="646232"/>
          </a:xfrm>
          <a:prstGeom prst="rect">
            <a:avLst/>
          </a:prstGeom>
        </p:spPr>
      </p:pic>
      <p:pic>
        <p:nvPicPr>
          <p:cNvPr id="4" name="Picture 3"/>
          <p:cNvPicPr>
            <a:picLocks noChangeAspect="1"/>
          </p:cNvPicPr>
          <p:nvPr/>
        </p:nvPicPr>
        <p:blipFill>
          <a:blip r:embed="rId3"/>
          <a:stretch>
            <a:fillRect/>
          </a:stretch>
        </p:blipFill>
        <p:spPr>
          <a:xfrm>
            <a:off x="7150698" y="2652712"/>
            <a:ext cx="1685925" cy="1724025"/>
          </a:xfrm>
          <a:prstGeom prst="rect">
            <a:avLst/>
          </a:prstGeom>
        </p:spPr>
      </p:pic>
      <p:pic>
        <p:nvPicPr>
          <p:cNvPr id="5" name="Picture 4"/>
          <p:cNvPicPr>
            <a:picLocks noChangeAspect="1"/>
          </p:cNvPicPr>
          <p:nvPr/>
        </p:nvPicPr>
        <p:blipFill>
          <a:blip r:embed="rId4"/>
          <a:stretch>
            <a:fillRect/>
          </a:stretch>
        </p:blipFill>
        <p:spPr>
          <a:xfrm>
            <a:off x="2819400" y="2600324"/>
            <a:ext cx="2495550" cy="1828800"/>
          </a:xfrm>
          <a:prstGeom prst="rect">
            <a:avLst/>
          </a:prstGeom>
        </p:spPr>
      </p:pic>
    </p:spTree>
    <p:extLst>
      <p:ext uri="{BB962C8B-B14F-4D97-AF65-F5344CB8AC3E}">
        <p14:creationId xmlns:p14="http://schemas.microsoft.com/office/powerpoint/2010/main" val="356921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2217</Words>
  <Application>Microsoft Office PowerPoint</Application>
  <PresentationFormat>Widescreen</PresentationFormat>
  <Paragraphs>372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22</cp:revision>
  <dcterms:created xsi:type="dcterms:W3CDTF">2016-09-30T11:41:22Z</dcterms:created>
  <dcterms:modified xsi:type="dcterms:W3CDTF">2018-06-11T09:45:46Z</dcterms:modified>
</cp:coreProperties>
</file>