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0" r:id="rId5"/>
    <p:sldId id="259" r:id="rId6"/>
    <p:sldId id="263" r:id="rId7"/>
    <p:sldId id="292" r:id="rId8"/>
    <p:sldId id="262" r:id="rId9"/>
    <p:sldId id="264" r:id="rId10"/>
    <p:sldId id="269" r:id="rId11"/>
    <p:sldId id="261" r:id="rId12"/>
    <p:sldId id="265" r:id="rId13"/>
    <p:sldId id="266" r:id="rId14"/>
    <p:sldId id="270" r:id="rId15"/>
    <p:sldId id="285" r:id="rId16"/>
    <p:sldId id="286" r:id="rId17"/>
    <p:sldId id="287" r:id="rId18"/>
    <p:sldId id="288" r:id="rId19"/>
    <p:sldId id="268" r:id="rId20"/>
    <p:sldId id="272" r:id="rId21"/>
    <p:sldId id="290" r:id="rId22"/>
    <p:sldId id="273" r:id="rId23"/>
    <p:sldId id="276" r:id="rId24"/>
    <p:sldId id="274" r:id="rId25"/>
    <p:sldId id="277" r:id="rId26"/>
    <p:sldId id="275" r:id="rId27"/>
    <p:sldId id="278" r:id="rId28"/>
    <p:sldId id="279" r:id="rId29"/>
    <p:sldId id="280" r:id="rId30"/>
    <p:sldId id="281" r:id="rId31"/>
    <p:sldId id="283" r:id="rId32"/>
    <p:sldId id="282" r:id="rId33"/>
    <p:sldId id="284" r:id="rId34"/>
    <p:sldId id="289"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825" autoAdjust="0"/>
  </p:normalViewPr>
  <p:slideViewPr>
    <p:cSldViewPr snapToGrid="0">
      <p:cViewPr varScale="1">
        <p:scale>
          <a:sx n="91" d="100"/>
          <a:sy n="91"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6DC5D-7C8E-40C2-BDCF-450D2A13DF86}" type="datetimeFigureOut">
              <a:rPr lang="en-GB" smtClean="0"/>
              <a:t>10/10/2016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BE990-2915-4505-850E-DD5325A288A1}" type="slidenum">
              <a:rPr lang="en-GB" smtClean="0"/>
              <a:t>‹#›</a:t>
            </a:fld>
            <a:endParaRPr lang="en-GB"/>
          </a:p>
        </p:txBody>
      </p:sp>
    </p:spTree>
    <p:extLst>
      <p:ext uri="{BB962C8B-B14F-4D97-AF65-F5344CB8AC3E}">
        <p14:creationId xmlns:p14="http://schemas.microsoft.com/office/powerpoint/2010/main" val="154995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57B303-47E7-4808-BDE0-7AB41CD6B4A8}" type="datetimeFigureOut">
              <a:rPr lang="en-GB"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82735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57B303-47E7-4808-BDE0-7AB41CD6B4A8}" type="datetimeFigureOut">
              <a:rPr lang="en-GB"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212557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57B303-47E7-4808-BDE0-7AB41CD6B4A8}" type="datetimeFigureOut">
              <a:rPr lang="en-GB"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22586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57B303-47E7-4808-BDE0-7AB41CD6B4A8}" type="datetimeFigureOut">
              <a:rPr lang="en-GB"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416877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57B303-47E7-4808-BDE0-7AB41CD6B4A8}" type="datetimeFigureOut">
              <a:rPr lang="en-GB"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91457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57B303-47E7-4808-BDE0-7AB41CD6B4A8}" type="datetimeFigureOut">
              <a:rPr lang="en-GB" smtClean="0"/>
              <a:t>10/10/2016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59288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57B303-47E7-4808-BDE0-7AB41CD6B4A8}" type="datetimeFigureOut">
              <a:rPr lang="en-GB" smtClean="0"/>
              <a:t>10/10/2016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221159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57B303-47E7-4808-BDE0-7AB41CD6B4A8}" type="datetimeFigureOut">
              <a:rPr lang="en-GB" smtClean="0"/>
              <a:t>10/10/2016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129457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7B303-47E7-4808-BDE0-7AB41CD6B4A8}" type="datetimeFigureOut">
              <a:rPr lang="en-GB" smtClean="0"/>
              <a:t>10/10/2016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383182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7B303-47E7-4808-BDE0-7AB41CD6B4A8}" type="datetimeFigureOut">
              <a:rPr lang="en-GB" smtClean="0"/>
              <a:t>10/10/2016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266099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7B303-47E7-4808-BDE0-7AB41CD6B4A8}" type="datetimeFigureOut">
              <a:rPr lang="en-GB" smtClean="0"/>
              <a:t>10/10/2016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3BCFC-C903-4A2E-BE70-30EB1D20CD28}" type="slidenum">
              <a:rPr lang="en-GB" smtClean="0"/>
              <a:t>‹#›</a:t>
            </a:fld>
            <a:endParaRPr lang="en-GB"/>
          </a:p>
        </p:txBody>
      </p:sp>
    </p:spTree>
    <p:extLst>
      <p:ext uri="{BB962C8B-B14F-4D97-AF65-F5344CB8AC3E}">
        <p14:creationId xmlns:p14="http://schemas.microsoft.com/office/powerpoint/2010/main" val="133695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7B303-47E7-4808-BDE0-7AB41CD6B4A8}" type="datetimeFigureOut">
              <a:rPr lang="en-GB" smtClean="0"/>
              <a:t>10/10/2016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BCFC-C903-4A2E-BE70-30EB1D20CD28}" type="slidenum">
              <a:rPr lang="en-GB" smtClean="0"/>
              <a:t>‹#›</a:t>
            </a:fld>
            <a:endParaRPr lang="en-GB"/>
          </a:p>
        </p:txBody>
      </p:sp>
    </p:spTree>
    <p:extLst>
      <p:ext uri="{BB962C8B-B14F-4D97-AF65-F5344CB8AC3E}">
        <p14:creationId xmlns:p14="http://schemas.microsoft.com/office/powerpoint/2010/main" val="75463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7809" y="309860"/>
            <a:ext cx="60821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Aims and objectives </a:t>
            </a:r>
          </a:p>
        </p:txBody>
      </p:sp>
      <p:sp>
        <p:nvSpPr>
          <p:cNvPr id="5" name="Rectangle 4"/>
          <p:cNvSpPr/>
          <p:nvPr/>
        </p:nvSpPr>
        <p:spPr>
          <a:xfrm>
            <a:off x="1514475" y="1233190"/>
            <a:ext cx="10129838" cy="4832092"/>
          </a:xfrm>
          <a:prstGeom prst="rect">
            <a:avLst/>
          </a:prstGeom>
        </p:spPr>
        <p:txBody>
          <a:bodyPr wrap="square">
            <a:spAutoFit/>
          </a:bodyPr>
          <a:lstStyle/>
          <a:p>
            <a:pPr marL="457200" indent="-457200">
              <a:buFont typeface="Arial" panose="020B0604020202020204" pitchFamily="34" charset="0"/>
              <a:buChar char="•"/>
            </a:pPr>
            <a:r>
              <a:rPr lang="en-GB" sz="2800" dirty="0"/>
              <a:t>Introduce the aims and objectives for the session. </a:t>
            </a:r>
          </a:p>
          <a:p>
            <a:pPr marL="457200" indent="-457200">
              <a:buFont typeface="Arial" panose="020B0604020202020204" pitchFamily="34" charset="0"/>
              <a:buChar char="•"/>
            </a:pPr>
            <a:r>
              <a:rPr lang="en-GB" sz="2800" dirty="0"/>
              <a:t>Discuss in groups, what is fixed and variable costs. </a:t>
            </a:r>
          </a:p>
          <a:p>
            <a:pPr marL="457200" indent="-457200">
              <a:buFont typeface="Arial" panose="020B0604020202020204" pitchFamily="34" charset="0"/>
              <a:buChar char="•"/>
            </a:pPr>
            <a:r>
              <a:rPr lang="en-GB" sz="2800" dirty="0"/>
              <a:t>Define revenue and profit and discuss importance. </a:t>
            </a:r>
          </a:p>
          <a:p>
            <a:pPr marL="457200" indent="-457200">
              <a:buFont typeface="Arial" panose="020B0604020202020204" pitchFamily="34" charset="0"/>
              <a:buChar char="•"/>
            </a:pPr>
            <a:r>
              <a:rPr lang="en-GB" sz="2800" dirty="0"/>
              <a:t>Calculate the revenue and profit using two examples. </a:t>
            </a:r>
          </a:p>
          <a:p>
            <a:pPr marL="457200" indent="-457200">
              <a:buFont typeface="Arial" panose="020B0604020202020204" pitchFamily="34" charset="0"/>
              <a:buChar char="•"/>
            </a:pPr>
            <a:r>
              <a:rPr lang="en-GB" sz="2800" dirty="0"/>
              <a:t>Explain fixed and variable costs and give examples of each. </a:t>
            </a:r>
          </a:p>
          <a:p>
            <a:pPr marL="457200" indent="-457200">
              <a:buFont typeface="Arial" panose="020B0604020202020204" pitchFamily="34" charset="0"/>
              <a:buChar char="•"/>
            </a:pPr>
            <a:r>
              <a:rPr lang="en-GB" sz="2800" dirty="0"/>
              <a:t>Show a YouTube video on fixed and variable costs. </a:t>
            </a:r>
          </a:p>
          <a:p>
            <a:pPr marL="457200" indent="-457200">
              <a:buFont typeface="Arial" panose="020B0604020202020204" pitchFamily="34" charset="0"/>
              <a:buChar char="•"/>
            </a:pPr>
            <a:r>
              <a:rPr lang="en-GB" sz="2800" dirty="0"/>
              <a:t>Calculate the revenue and profit for Pizza Hut and McDonalds. </a:t>
            </a:r>
          </a:p>
          <a:p>
            <a:pPr marL="457200" indent="-457200">
              <a:buFont typeface="Arial" panose="020B0604020202020204" pitchFamily="34" charset="0"/>
              <a:buChar char="•"/>
            </a:pPr>
            <a:r>
              <a:rPr lang="en-GB" sz="2800" dirty="0"/>
              <a:t>Explain the difference between direct costs and overheads. </a:t>
            </a:r>
          </a:p>
          <a:p>
            <a:pPr marL="457200" indent="-457200">
              <a:buFont typeface="Arial" panose="020B0604020202020204" pitchFamily="34" charset="0"/>
              <a:buChar char="•"/>
            </a:pPr>
            <a:r>
              <a:rPr lang="en-GB" sz="2800" dirty="0"/>
              <a:t>Calculate, fixed and variable costs, revenue and profit. </a:t>
            </a:r>
          </a:p>
          <a:p>
            <a:pPr marL="457200" indent="-457200">
              <a:buFont typeface="Arial" panose="020B0604020202020204" pitchFamily="34" charset="0"/>
              <a:buChar char="•"/>
            </a:pPr>
            <a:r>
              <a:rPr lang="en-GB" sz="2800" dirty="0"/>
              <a:t>Arrange the fixed, variable, direct and overhead cost cards. </a:t>
            </a:r>
          </a:p>
          <a:p>
            <a:pPr marL="457200" indent="-457200">
              <a:buFont typeface="Arial" panose="020B0604020202020204" pitchFamily="34" charset="0"/>
              <a:buChar char="•"/>
            </a:pPr>
            <a:r>
              <a:rPr lang="en-GB" sz="2800" dirty="0"/>
              <a:t>Recap the aims and objectives for the session. </a:t>
            </a:r>
          </a:p>
        </p:txBody>
      </p:sp>
      <p:pic>
        <p:nvPicPr>
          <p:cNvPr id="7" name="Picture 6"/>
          <p:cNvPicPr>
            <a:picLocks noChangeAspect="1"/>
          </p:cNvPicPr>
          <p:nvPr/>
        </p:nvPicPr>
        <p:blipFill>
          <a:blip r:embed="rId2"/>
          <a:stretch>
            <a:fillRect/>
          </a:stretch>
        </p:blipFill>
        <p:spPr>
          <a:xfrm>
            <a:off x="9997956" y="628650"/>
            <a:ext cx="1530602" cy="1418927"/>
          </a:xfrm>
          <a:prstGeom prst="rect">
            <a:avLst/>
          </a:prstGeom>
        </p:spPr>
      </p:pic>
    </p:spTree>
    <p:extLst>
      <p:ext uri="{BB962C8B-B14F-4D97-AF65-F5344CB8AC3E}">
        <p14:creationId xmlns:p14="http://schemas.microsoft.com/office/powerpoint/2010/main" val="1335017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762" y="1456075"/>
            <a:ext cx="6096000" cy="4401205"/>
          </a:xfrm>
          <a:prstGeom prst="rect">
            <a:avLst/>
          </a:prstGeom>
        </p:spPr>
        <p:txBody>
          <a:bodyPr>
            <a:spAutoFit/>
          </a:bodyPr>
          <a:lstStyle/>
          <a:p>
            <a:r>
              <a:rPr lang="en-GB" sz="2800" b="1" dirty="0"/>
              <a:t>Depreciation</a:t>
            </a:r>
            <a:r>
              <a:rPr lang="en-GB" sz="2800" dirty="0"/>
              <a:t> – Car, Van, machinery. </a:t>
            </a:r>
          </a:p>
          <a:p>
            <a:r>
              <a:rPr lang="en-GB" sz="2800" b="1" dirty="0"/>
              <a:t>Insurance </a:t>
            </a:r>
            <a:r>
              <a:rPr lang="en-GB" sz="2800" dirty="0"/>
              <a:t>– Car, building. </a:t>
            </a:r>
          </a:p>
          <a:p>
            <a:endParaRPr lang="en-GB" sz="2800" dirty="0"/>
          </a:p>
          <a:p>
            <a:r>
              <a:rPr lang="en-GB" sz="2800" b="1" dirty="0"/>
              <a:t>Marketing</a:t>
            </a:r>
            <a:r>
              <a:rPr lang="en-GB" sz="2800" dirty="0"/>
              <a:t>  - Expenses.</a:t>
            </a:r>
          </a:p>
          <a:p>
            <a:r>
              <a:rPr lang="en-GB" sz="2800" b="1" dirty="0"/>
              <a:t>Machinery </a:t>
            </a:r>
            <a:r>
              <a:rPr lang="en-GB" sz="2800" dirty="0"/>
              <a:t>- Purchases / hire. </a:t>
            </a:r>
          </a:p>
          <a:p>
            <a:r>
              <a:rPr lang="en-GB" sz="2800" dirty="0"/>
              <a:t> </a:t>
            </a:r>
          </a:p>
          <a:p>
            <a:r>
              <a:rPr lang="en-GB" sz="2800" b="1" dirty="0"/>
              <a:t>Utilities </a:t>
            </a:r>
            <a:r>
              <a:rPr lang="en-GB" sz="2800" dirty="0"/>
              <a:t>– Gas, electric, water </a:t>
            </a:r>
          </a:p>
          <a:p>
            <a:r>
              <a:rPr lang="en-GB" sz="2800" b="1" dirty="0"/>
              <a:t>Rent</a:t>
            </a:r>
            <a:r>
              <a:rPr lang="en-GB" sz="2800" dirty="0"/>
              <a:t> – On factories.  </a:t>
            </a:r>
          </a:p>
          <a:p>
            <a:endParaRPr lang="en-GB" sz="2800" dirty="0"/>
          </a:p>
          <a:p>
            <a:r>
              <a:rPr lang="en-GB" sz="2800" b="1" dirty="0"/>
              <a:t>Salaries</a:t>
            </a:r>
            <a:r>
              <a:rPr lang="en-GB" sz="2800" dirty="0"/>
              <a:t> – Fixed monthly / yearly wage. </a:t>
            </a:r>
          </a:p>
        </p:txBody>
      </p:sp>
      <p:sp>
        <p:nvSpPr>
          <p:cNvPr id="3" name="Rectangle 2"/>
          <p:cNvSpPr/>
          <p:nvPr/>
        </p:nvSpPr>
        <p:spPr>
          <a:xfrm>
            <a:off x="2824320" y="281285"/>
            <a:ext cx="631968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Fixed costs examples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567487" y="1808827"/>
            <a:ext cx="2466975" cy="1847850"/>
          </a:xfrm>
          <a:prstGeom prst="rect">
            <a:avLst/>
          </a:prstGeom>
        </p:spPr>
      </p:pic>
      <p:pic>
        <p:nvPicPr>
          <p:cNvPr id="5" name="Picture 4"/>
          <p:cNvPicPr>
            <a:picLocks noChangeAspect="1"/>
          </p:cNvPicPr>
          <p:nvPr/>
        </p:nvPicPr>
        <p:blipFill>
          <a:blip r:embed="rId3"/>
          <a:stretch>
            <a:fillRect/>
          </a:stretch>
        </p:blipFill>
        <p:spPr>
          <a:xfrm>
            <a:off x="7800975" y="4590455"/>
            <a:ext cx="3600450" cy="1266825"/>
          </a:xfrm>
          <a:prstGeom prst="rect">
            <a:avLst/>
          </a:prstGeom>
        </p:spPr>
      </p:pic>
      <p:pic>
        <p:nvPicPr>
          <p:cNvPr id="6" name="Picture 5"/>
          <p:cNvPicPr>
            <a:picLocks noChangeAspect="1"/>
          </p:cNvPicPr>
          <p:nvPr/>
        </p:nvPicPr>
        <p:blipFill>
          <a:blip r:embed="rId4"/>
          <a:stretch>
            <a:fillRect/>
          </a:stretch>
        </p:blipFill>
        <p:spPr>
          <a:xfrm>
            <a:off x="9410699" y="1661189"/>
            <a:ext cx="2143125" cy="2143125"/>
          </a:xfrm>
          <a:prstGeom prst="rect">
            <a:avLst/>
          </a:prstGeom>
        </p:spPr>
      </p:pic>
    </p:spTree>
    <p:extLst>
      <p:ext uri="{BB962C8B-B14F-4D97-AF65-F5344CB8AC3E}">
        <p14:creationId xmlns:p14="http://schemas.microsoft.com/office/powerpoint/2010/main" val="3295735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98" y="1468933"/>
            <a:ext cx="10029825" cy="4832092"/>
          </a:xfrm>
          <a:prstGeom prst="rect">
            <a:avLst/>
          </a:prstGeom>
        </p:spPr>
        <p:txBody>
          <a:bodyPr wrap="square">
            <a:spAutoFit/>
          </a:bodyPr>
          <a:lstStyle/>
          <a:p>
            <a:r>
              <a:rPr lang="en-GB" sz="2800" dirty="0"/>
              <a:t>Variable costs behave quite differently from fixed costs. Variable costs vary in direct proportion to output – as output increases variable costs increase, as output falls variable costs fall. </a:t>
            </a:r>
          </a:p>
          <a:p>
            <a:endParaRPr lang="en-GB" sz="2800" dirty="0"/>
          </a:p>
          <a:p>
            <a:r>
              <a:rPr lang="en-GB" sz="2800" dirty="0"/>
              <a:t>Using the example of a tailor’s shop, </a:t>
            </a:r>
          </a:p>
          <a:p>
            <a:r>
              <a:rPr lang="en-GB" sz="2800" dirty="0"/>
              <a:t>variable costs would include cloth, </a:t>
            </a:r>
          </a:p>
          <a:p>
            <a:r>
              <a:rPr lang="en-GB" sz="2800" dirty="0"/>
              <a:t>cotton, buttons etc. None of these </a:t>
            </a:r>
          </a:p>
          <a:p>
            <a:r>
              <a:rPr lang="en-GB" sz="2800" dirty="0"/>
              <a:t>raw materials of the suits or dresses </a:t>
            </a:r>
          </a:p>
          <a:p>
            <a:r>
              <a:rPr lang="en-GB" sz="2800" dirty="0"/>
              <a:t>made would be used if no goods </a:t>
            </a:r>
          </a:p>
          <a:p>
            <a:r>
              <a:rPr lang="en-GB" sz="2800" dirty="0"/>
              <a:t>were produced. So when output or </a:t>
            </a:r>
          </a:p>
          <a:p>
            <a:r>
              <a:rPr lang="en-GB" sz="2800" dirty="0"/>
              <a:t>sales are nil, then variable costs are nil. </a:t>
            </a:r>
          </a:p>
        </p:txBody>
      </p:sp>
      <p:sp>
        <p:nvSpPr>
          <p:cNvPr id="3" name="Rectangle 2"/>
          <p:cNvSpPr/>
          <p:nvPr/>
        </p:nvSpPr>
        <p:spPr>
          <a:xfrm>
            <a:off x="3516630" y="324147"/>
            <a:ext cx="430149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Variable costs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7818129" y="3210601"/>
            <a:ext cx="2988954" cy="2988954"/>
          </a:xfrm>
          <a:prstGeom prst="rect">
            <a:avLst/>
          </a:prstGeom>
        </p:spPr>
      </p:pic>
    </p:spTree>
    <p:extLst>
      <p:ext uri="{BB962C8B-B14F-4D97-AF65-F5344CB8AC3E}">
        <p14:creationId xmlns:p14="http://schemas.microsoft.com/office/powerpoint/2010/main" val="110258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049" y="1190327"/>
            <a:ext cx="8829675" cy="3108543"/>
          </a:xfrm>
          <a:prstGeom prst="rect">
            <a:avLst/>
          </a:prstGeom>
        </p:spPr>
        <p:txBody>
          <a:bodyPr wrap="square">
            <a:spAutoFit/>
          </a:bodyPr>
          <a:lstStyle/>
          <a:p>
            <a:endParaRPr lang="en-GB" sz="2800" dirty="0"/>
          </a:p>
          <a:p>
            <a:r>
              <a:rPr lang="en-GB" sz="2800" dirty="0"/>
              <a:t>However, as soon as output starts, then these raw materials start being used. As more and more suits and dresses are made, so more and more cloth, buttons and cotton are used. We can therefore say that at output zero, variable costs are zero; but as output increases variable costs also rise. </a:t>
            </a:r>
          </a:p>
        </p:txBody>
      </p:sp>
      <p:sp>
        <p:nvSpPr>
          <p:cNvPr id="3" name="Rectangle 2"/>
          <p:cNvSpPr/>
          <p:nvPr/>
        </p:nvSpPr>
        <p:spPr>
          <a:xfrm>
            <a:off x="3645218" y="381297"/>
            <a:ext cx="430149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Variable costs </a:t>
            </a:r>
          </a:p>
        </p:txBody>
      </p:sp>
      <p:pic>
        <p:nvPicPr>
          <p:cNvPr id="4" name="Picture 3"/>
          <p:cNvPicPr>
            <a:picLocks noChangeAspect="1"/>
          </p:cNvPicPr>
          <p:nvPr/>
        </p:nvPicPr>
        <p:blipFill>
          <a:blip r:embed="rId2"/>
          <a:stretch>
            <a:fillRect/>
          </a:stretch>
        </p:blipFill>
        <p:spPr>
          <a:xfrm>
            <a:off x="7734299" y="4562475"/>
            <a:ext cx="2466975" cy="1847850"/>
          </a:xfrm>
          <a:prstGeom prst="rect">
            <a:avLst/>
          </a:prstGeom>
        </p:spPr>
      </p:pic>
      <p:pic>
        <p:nvPicPr>
          <p:cNvPr id="5" name="Picture 4"/>
          <p:cNvPicPr>
            <a:picLocks noChangeAspect="1"/>
          </p:cNvPicPr>
          <p:nvPr/>
        </p:nvPicPr>
        <p:blipFill>
          <a:blip r:embed="rId3"/>
          <a:stretch>
            <a:fillRect/>
          </a:stretch>
        </p:blipFill>
        <p:spPr>
          <a:xfrm>
            <a:off x="2852737" y="4036337"/>
            <a:ext cx="2143125" cy="2143125"/>
          </a:xfrm>
          <a:prstGeom prst="rect">
            <a:avLst/>
          </a:prstGeom>
        </p:spPr>
      </p:pic>
    </p:spTree>
    <p:extLst>
      <p:ext uri="{BB962C8B-B14F-4D97-AF65-F5344CB8AC3E}">
        <p14:creationId xmlns:p14="http://schemas.microsoft.com/office/powerpoint/2010/main" val="2353930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1" y="1349365"/>
            <a:ext cx="10287000" cy="4832092"/>
          </a:xfrm>
          <a:prstGeom prst="rect">
            <a:avLst/>
          </a:prstGeom>
        </p:spPr>
        <p:txBody>
          <a:bodyPr wrap="square">
            <a:spAutoFit/>
          </a:bodyPr>
          <a:lstStyle/>
          <a:p>
            <a:r>
              <a:rPr lang="en-GB" sz="2800" dirty="0"/>
              <a:t>We assume that there is a constant relationship between output and variable costs, but in most cases this constant relationship does not hold true. </a:t>
            </a:r>
          </a:p>
          <a:p>
            <a:endParaRPr lang="en-GB" sz="2800" dirty="0"/>
          </a:p>
          <a:p>
            <a:endParaRPr lang="en-GB" sz="2800" dirty="0"/>
          </a:p>
          <a:p>
            <a:endParaRPr lang="en-GB" sz="2800" dirty="0"/>
          </a:p>
          <a:p>
            <a:endParaRPr lang="en-GB" sz="2800" dirty="0"/>
          </a:p>
          <a:p>
            <a:endParaRPr lang="en-GB" sz="2800" dirty="0"/>
          </a:p>
          <a:p>
            <a:r>
              <a:rPr lang="en-GB" sz="2800" dirty="0"/>
              <a:t>Businesses who produce more often benefit from purchasing economies of scale, so as output increases variable costs per unit produced start to fall.</a:t>
            </a:r>
          </a:p>
        </p:txBody>
      </p:sp>
      <p:sp>
        <p:nvSpPr>
          <p:cNvPr id="3" name="Rectangle 2"/>
          <p:cNvSpPr/>
          <p:nvPr/>
        </p:nvSpPr>
        <p:spPr>
          <a:xfrm>
            <a:off x="3888105" y="252710"/>
            <a:ext cx="430149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Variable costs </a:t>
            </a:r>
          </a:p>
        </p:txBody>
      </p:sp>
      <p:pic>
        <p:nvPicPr>
          <p:cNvPr id="4" name="Picture 3"/>
          <p:cNvPicPr>
            <a:picLocks noChangeAspect="1"/>
          </p:cNvPicPr>
          <p:nvPr/>
        </p:nvPicPr>
        <p:blipFill>
          <a:blip r:embed="rId2"/>
          <a:stretch>
            <a:fillRect/>
          </a:stretch>
        </p:blipFill>
        <p:spPr>
          <a:xfrm>
            <a:off x="4000500" y="2580353"/>
            <a:ext cx="1695454" cy="1972596"/>
          </a:xfrm>
          <a:prstGeom prst="rect">
            <a:avLst/>
          </a:prstGeom>
        </p:spPr>
      </p:pic>
      <p:pic>
        <p:nvPicPr>
          <p:cNvPr id="5" name="Picture 4"/>
          <p:cNvPicPr>
            <a:picLocks noChangeAspect="1"/>
          </p:cNvPicPr>
          <p:nvPr/>
        </p:nvPicPr>
        <p:blipFill>
          <a:blip r:embed="rId3"/>
          <a:stretch>
            <a:fillRect/>
          </a:stretch>
        </p:blipFill>
        <p:spPr>
          <a:xfrm>
            <a:off x="6753225" y="2847513"/>
            <a:ext cx="3171825" cy="1438275"/>
          </a:xfrm>
          <a:prstGeom prst="rect">
            <a:avLst/>
          </a:prstGeom>
        </p:spPr>
      </p:pic>
    </p:spTree>
    <p:extLst>
      <p:ext uri="{BB962C8B-B14F-4D97-AF65-F5344CB8AC3E}">
        <p14:creationId xmlns:p14="http://schemas.microsoft.com/office/powerpoint/2010/main" val="3169013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2063" y="1141751"/>
            <a:ext cx="10672762" cy="4524315"/>
          </a:xfrm>
          <a:prstGeom prst="rect">
            <a:avLst/>
          </a:prstGeom>
        </p:spPr>
        <p:txBody>
          <a:bodyPr wrap="square">
            <a:spAutoFit/>
          </a:bodyPr>
          <a:lstStyle/>
          <a:p>
            <a:r>
              <a:rPr lang="en-GB" sz="3200" b="1" dirty="0"/>
              <a:t>Direct materials. The most purely variable cost of all, these are the raw materials that go into a product.</a:t>
            </a:r>
          </a:p>
          <a:p>
            <a:endParaRPr lang="en-GB" sz="2800" dirty="0"/>
          </a:p>
          <a:p>
            <a:r>
              <a:rPr lang="en-GB" sz="2800" dirty="0"/>
              <a:t>Piece rate labour</a:t>
            </a:r>
          </a:p>
          <a:p>
            <a:endParaRPr lang="en-GB" sz="2800" dirty="0"/>
          </a:p>
          <a:p>
            <a:r>
              <a:rPr lang="en-GB" sz="2800" dirty="0"/>
              <a:t>Raw materials </a:t>
            </a:r>
          </a:p>
          <a:p>
            <a:endParaRPr lang="en-GB" sz="2800" dirty="0"/>
          </a:p>
          <a:p>
            <a:r>
              <a:rPr lang="en-GB" sz="2800" dirty="0"/>
              <a:t>Staff wages. </a:t>
            </a:r>
          </a:p>
          <a:p>
            <a:endParaRPr lang="en-GB" sz="2800" dirty="0"/>
          </a:p>
          <a:p>
            <a:r>
              <a:rPr lang="en-GB" sz="2800" dirty="0"/>
              <a:t>Credit card fees</a:t>
            </a:r>
          </a:p>
        </p:txBody>
      </p:sp>
      <p:sp>
        <p:nvSpPr>
          <p:cNvPr id="3" name="Rectangle 2"/>
          <p:cNvSpPr/>
          <p:nvPr/>
        </p:nvSpPr>
        <p:spPr>
          <a:xfrm>
            <a:off x="2533742" y="218421"/>
            <a:ext cx="689592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Variable cost examples </a:t>
            </a:r>
          </a:p>
        </p:txBody>
      </p:sp>
      <p:pic>
        <p:nvPicPr>
          <p:cNvPr id="4" name="Picture 3"/>
          <p:cNvPicPr>
            <a:picLocks noChangeAspect="1"/>
          </p:cNvPicPr>
          <p:nvPr/>
        </p:nvPicPr>
        <p:blipFill>
          <a:blip r:embed="rId2"/>
          <a:stretch>
            <a:fillRect/>
          </a:stretch>
        </p:blipFill>
        <p:spPr>
          <a:xfrm>
            <a:off x="6072188" y="2333624"/>
            <a:ext cx="4067175" cy="4067175"/>
          </a:xfrm>
          <a:prstGeom prst="rect">
            <a:avLst/>
          </a:prstGeom>
        </p:spPr>
      </p:pic>
    </p:spTree>
    <p:extLst>
      <p:ext uri="{BB962C8B-B14F-4D97-AF65-F5344CB8AC3E}">
        <p14:creationId xmlns:p14="http://schemas.microsoft.com/office/powerpoint/2010/main" val="1862753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7819" y="424160"/>
            <a:ext cx="363631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Example 1 : </a:t>
            </a:r>
          </a:p>
        </p:txBody>
      </p:sp>
      <p:sp>
        <p:nvSpPr>
          <p:cNvPr id="3" name="TextBox 2"/>
          <p:cNvSpPr txBox="1"/>
          <p:nvPr/>
        </p:nvSpPr>
        <p:spPr>
          <a:xfrm>
            <a:off x="1328739" y="1514475"/>
            <a:ext cx="9867253" cy="5940088"/>
          </a:xfrm>
          <a:prstGeom prst="rect">
            <a:avLst/>
          </a:prstGeom>
          <a:noFill/>
        </p:spPr>
        <p:txBody>
          <a:bodyPr wrap="none" rtlCol="0">
            <a:spAutoFit/>
          </a:bodyPr>
          <a:lstStyle/>
          <a:p>
            <a:r>
              <a:rPr lang="en-GB" sz="2800" b="1" dirty="0"/>
              <a:t>Shoes Galore makes designer shoes. And is struggling calculating </a:t>
            </a:r>
          </a:p>
          <a:p>
            <a:r>
              <a:rPr lang="en-GB" sz="2800" b="1" dirty="0"/>
              <a:t>Fixed and variable costs you have been called into help. </a:t>
            </a:r>
          </a:p>
          <a:p>
            <a:r>
              <a:rPr lang="en-GB" sz="2800" dirty="0"/>
              <a:t> </a:t>
            </a:r>
          </a:p>
          <a:p>
            <a:r>
              <a:rPr lang="en-GB" sz="2800" dirty="0"/>
              <a:t>Marketing : £750 </a:t>
            </a:r>
          </a:p>
          <a:p>
            <a:r>
              <a:rPr lang="en-GB" sz="2800" dirty="0"/>
              <a:t>Raw materials : £50 per item </a:t>
            </a:r>
          </a:p>
          <a:p>
            <a:r>
              <a:rPr lang="en-GB" sz="2800" dirty="0"/>
              <a:t>Rent for unit:  £1,500</a:t>
            </a:r>
          </a:p>
          <a:p>
            <a:r>
              <a:rPr lang="en-GB" sz="2800" dirty="0"/>
              <a:t>Machinery hire: £1,000</a:t>
            </a:r>
          </a:p>
          <a:p>
            <a:endParaRPr lang="en-GB" sz="2800" dirty="0"/>
          </a:p>
          <a:p>
            <a:r>
              <a:rPr lang="en-GB" sz="2800" dirty="0"/>
              <a:t>Complete this on your own. </a:t>
            </a:r>
          </a:p>
          <a:p>
            <a:endParaRPr lang="en-GB" sz="2800" dirty="0"/>
          </a:p>
          <a:p>
            <a:endParaRPr lang="en-GB" sz="2800" dirty="0"/>
          </a:p>
          <a:p>
            <a:endParaRPr lang="en-GB" dirty="0"/>
          </a:p>
          <a:p>
            <a:r>
              <a:rPr lang="en-GB" dirty="0"/>
              <a:t> </a:t>
            </a:r>
          </a:p>
          <a:p>
            <a:endParaRPr lang="en-GB" dirty="0"/>
          </a:p>
          <a:p>
            <a:endParaRPr lang="en-GB" dirty="0"/>
          </a:p>
        </p:txBody>
      </p:sp>
      <p:pic>
        <p:nvPicPr>
          <p:cNvPr id="4" name="Picture 3"/>
          <p:cNvPicPr>
            <a:picLocks noChangeAspect="1"/>
          </p:cNvPicPr>
          <p:nvPr/>
        </p:nvPicPr>
        <p:blipFill>
          <a:blip r:embed="rId2"/>
          <a:stretch>
            <a:fillRect/>
          </a:stretch>
        </p:blipFill>
        <p:spPr>
          <a:xfrm>
            <a:off x="7235720" y="3186113"/>
            <a:ext cx="3113191" cy="2071687"/>
          </a:xfrm>
          <a:prstGeom prst="rect">
            <a:avLst/>
          </a:prstGeom>
        </p:spPr>
      </p:pic>
    </p:spTree>
    <p:extLst>
      <p:ext uri="{BB962C8B-B14F-4D97-AF65-F5344CB8AC3E}">
        <p14:creationId xmlns:p14="http://schemas.microsoft.com/office/powerpoint/2010/main" val="2279404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4944" y="395585"/>
            <a:ext cx="363631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Example 1 : </a:t>
            </a:r>
          </a:p>
        </p:txBody>
      </p:sp>
      <p:sp>
        <p:nvSpPr>
          <p:cNvPr id="3" name="Rectangle 2"/>
          <p:cNvSpPr/>
          <p:nvPr/>
        </p:nvSpPr>
        <p:spPr>
          <a:xfrm>
            <a:off x="1203530" y="1509404"/>
            <a:ext cx="3795713" cy="3108543"/>
          </a:xfrm>
          <a:prstGeom prst="rect">
            <a:avLst/>
          </a:prstGeom>
        </p:spPr>
        <p:txBody>
          <a:bodyPr wrap="square">
            <a:spAutoFit/>
          </a:bodyPr>
          <a:lstStyle/>
          <a:p>
            <a:r>
              <a:rPr lang="en-GB" sz="2800" b="1" u="sng" dirty="0"/>
              <a:t>Fixed costs </a:t>
            </a:r>
          </a:p>
          <a:p>
            <a:endParaRPr lang="en-GB" sz="2800" dirty="0"/>
          </a:p>
          <a:p>
            <a:r>
              <a:rPr lang="en-GB" sz="2800" dirty="0"/>
              <a:t>Marketing : £750 </a:t>
            </a:r>
          </a:p>
          <a:p>
            <a:r>
              <a:rPr lang="en-GB" sz="2800" dirty="0"/>
              <a:t>Rent for unit:  £1,500</a:t>
            </a:r>
          </a:p>
          <a:p>
            <a:r>
              <a:rPr lang="en-GB" sz="2800" dirty="0"/>
              <a:t>Machinery hire: £1,000</a:t>
            </a:r>
          </a:p>
          <a:p>
            <a:endParaRPr lang="en-GB" sz="2800" b="1" dirty="0"/>
          </a:p>
          <a:p>
            <a:r>
              <a:rPr lang="en-GB" sz="2800" b="1" dirty="0"/>
              <a:t>Total : £3,250 </a:t>
            </a:r>
          </a:p>
        </p:txBody>
      </p:sp>
      <p:sp>
        <p:nvSpPr>
          <p:cNvPr id="4" name="Rectangle 3"/>
          <p:cNvSpPr/>
          <p:nvPr/>
        </p:nvSpPr>
        <p:spPr>
          <a:xfrm>
            <a:off x="6634163" y="1366242"/>
            <a:ext cx="6096000" cy="2523768"/>
          </a:xfrm>
          <a:prstGeom prst="rect">
            <a:avLst/>
          </a:prstGeom>
        </p:spPr>
        <p:txBody>
          <a:bodyPr>
            <a:spAutoFit/>
          </a:bodyPr>
          <a:lstStyle/>
          <a:p>
            <a:endParaRPr lang="en-GB" dirty="0"/>
          </a:p>
          <a:p>
            <a:r>
              <a:rPr lang="en-GB" sz="2800" b="1" u="sng" dirty="0"/>
              <a:t>Variable costs : </a:t>
            </a:r>
          </a:p>
          <a:p>
            <a:endParaRPr lang="en-GB" sz="2800" dirty="0"/>
          </a:p>
          <a:p>
            <a:r>
              <a:rPr lang="en-GB" sz="2800" dirty="0"/>
              <a:t>Raw materials : £50 per item </a:t>
            </a:r>
          </a:p>
          <a:p>
            <a:endParaRPr lang="en-GB" sz="2800" dirty="0"/>
          </a:p>
          <a:p>
            <a:r>
              <a:rPr lang="en-GB" sz="2800" b="1" dirty="0"/>
              <a:t>Total: £50 per item </a:t>
            </a:r>
          </a:p>
        </p:txBody>
      </p:sp>
      <p:pic>
        <p:nvPicPr>
          <p:cNvPr id="5" name="Picture 4"/>
          <p:cNvPicPr>
            <a:picLocks noChangeAspect="1"/>
          </p:cNvPicPr>
          <p:nvPr/>
        </p:nvPicPr>
        <p:blipFill>
          <a:blip r:embed="rId2"/>
          <a:stretch>
            <a:fillRect/>
          </a:stretch>
        </p:blipFill>
        <p:spPr>
          <a:xfrm>
            <a:off x="5027625" y="4517621"/>
            <a:ext cx="2543175" cy="1790700"/>
          </a:xfrm>
          <a:prstGeom prst="rect">
            <a:avLst/>
          </a:prstGeom>
        </p:spPr>
      </p:pic>
    </p:spTree>
    <p:extLst>
      <p:ext uri="{BB962C8B-B14F-4D97-AF65-F5344CB8AC3E}">
        <p14:creationId xmlns:p14="http://schemas.microsoft.com/office/powerpoint/2010/main" val="600661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9203" y="324147"/>
            <a:ext cx="347922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Example 2: </a:t>
            </a:r>
          </a:p>
        </p:txBody>
      </p:sp>
      <p:sp>
        <p:nvSpPr>
          <p:cNvPr id="3" name="Rectangle 2"/>
          <p:cNvSpPr/>
          <p:nvPr/>
        </p:nvSpPr>
        <p:spPr>
          <a:xfrm>
            <a:off x="1500188" y="1531888"/>
            <a:ext cx="8715375" cy="3970318"/>
          </a:xfrm>
          <a:prstGeom prst="rect">
            <a:avLst/>
          </a:prstGeom>
        </p:spPr>
        <p:txBody>
          <a:bodyPr wrap="square">
            <a:spAutoFit/>
          </a:bodyPr>
          <a:lstStyle/>
          <a:p>
            <a:r>
              <a:rPr lang="en-GB" sz="2800" b="1" dirty="0"/>
              <a:t>Subway Neath is struggling calculating fixed and variable costs you have been called into help. </a:t>
            </a:r>
          </a:p>
          <a:p>
            <a:r>
              <a:rPr lang="en-GB" sz="2800" dirty="0"/>
              <a:t> </a:t>
            </a:r>
          </a:p>
          <a:p>
            <a:r>
              <a:rPr lang="en-GB" sz="2800" dirty="0"/>
              <a:t>Staffs wages: £7,500 </a:t>
            </a:r>
          </a:p>
          <a:p>
            <a:r>
              <a:rPr lang="en-GB" sz="2800" dirty="0"/>
              <a:t>Rent for unit:  £3,500</a:t>
            </a:r>
          </a:p>
          <a:p>
            <a:r>
              <a:rPr lang="en-GB" sz="2800" dirty="0"/>
              <a:t>Machinery hire: £2,000</a:t>
            </a:r>
          </a:p>
          <a:p>
            <a:r>
              <a:rPr lang="en-GB" sz="2800" dirty="0"/>
              <a:t>Marketing: £550</a:t>
            </a:r>
          </a:p>
          <a:p>
            <a:endParaRPr lang="en-GB" sz="2800" dirty="0"/>
          </a:p>
          <a:p>
            <a:r>
              <a:rPr lang="en-GB" sz="2800" dirty="0"/>
              <a:t>Complete this on your own. </a:t>
            </a:r>
          </a:p>
        </p:txBody>
      </p:sp>
      <p:pic>
        <p:nvPicPr>
          <p:cNvPr id="4" name="Picture 3"/>
          <p:cNvPicPr>
            <a:picLocks noChangeAspect="1"/>
          </p:cNvPicPr>
          <p:nvPr/>
        </p:nvPicPr>
        <p:blipFill>
          <a:blip r:embed="rId2"/>
          <a:stretch>
            <a:fillRect/>
          </a:stretch>
        </p:blipFill>
        <p:spPr>
          <a:xfrm>
            <a:off x="6309015" y="3274142"/>
            <a:ext cx="4529513" cy="1565172"/>
          </a:xfrm>
          <a:prstGeom prst="rect">
            <a:avLst/>
          </a:prstGeom>
        </p:spPr>
      </p:pic>
    </p:spTree>
    <p:extLst>
      <p:ext uri="{BB962C8B-B14F-4D97-AF65-F5344CB8AC3E}">
        <p14:creationId xmlns:p14="http://schemas.microsoft.com/office/powerpoint/2010/main" val="1492173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9526" y="395585"/>
            <a:ext cx="3647153"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Example 2 : </a:t>
            </a:r>
          </a:p>
        </p:txBody>
      </p:sp>
      <p:sp>
        <p:nvSpPr>
          <p:cNvPr id="3" name="Rectangle 2"/>
          <p:cNvSpPr/>
          <p:nvPr/>
        </p:nvSpPr>
        <p:spPr>
          <a:xfrm>
            <a:off x="1033462" y="1843087"/>
            <a:ext cx="4181475" cy="310854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sng" strike="noStrike" kern="0" cap="none" spc="0" normalizeH="0" baseline="0" noProof="0" dirty="0">
                <a:ln>
                  <a:noFill/>
                </a:ln>
                <a:solidFill>
                  <a:sysClr val="windowText" lastClr="000000"/>
                </a:solidFill>
                <a:effectLst/>
                <a:uLnTx/>
                <a:uFillTx/>
              </a:rPr>
              <a:t>Fixed costs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a:p>
            <a:pPr lvl="0"/>
            <a:r>
              <a:rPr kumimoji="0" lang="en-GB" sz="2800" b="0" i="0" u="none" strike="noStrike" kern="0" cap="none" spc="0" normalizeH="0" baseline="0" noProof="0" dirty="0">
                <a:ln>
                  <a:noFill/>
                </a:ln>
                <a:solidFill>
                  <a:sysClr val="windowText" lastClr="000000"/>
                </a:solidFill>
                <a:effectLst/>
                <a:uLnTx/>
                <a:uFillTx/>
              </a:rPr>
              <a:t>Rent for unit:  £3,500</a:t>
            </a:r>
          </a:p>
          <a:p>
            <a:pPr lvl="0"/>
            <a:r>
              <a:rPr kumimoji="0" lang="en-GB" sz="2800" b="0" i="0" u="none" strike="noStrike" kern="0" cap="none" spc="0" normalizeH="0" baseline="0" noProof="0" dirty="0">
                <a:ln>
                  <a:noFill/>
                </a:ln>
                <a:solidFill>
                  <a:sysClr val="windowText" lastClr="000000"/>
                </a:solidFill>
                <a:effectLst/>
                <a:uLnTx/>
                <a:uFillTx/>
              </a:rPr>
              <a:t>Machinery hire: £2,000</a:t>
            </a:r>
          </a:p>
          <a:p>
            <a:pPr lvl="0"/>
            <a:r>
              <a:rPr kumimoji="0" lang="en-GB" sz="2800" b="0" i="0" u="none" strike="noStrike" kern="0" cap="none" spc="0" normalizeH="0" baseline="0" noProof="0" dirty="0">
                <a:ln>
                  <a:noFill/>
                </a:ln>
                <a:solidFill>
                  <a:sysClr val="windowText" lastClr="000000"/>
                </a:solidFill>
                <a:effectLst/>
                <a:uLnTx/>
                <a:uFillTx/>
              </a:rPr>
              <a:t>Marketing: £550</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GB" sz="2800" b="1" kern="0" dirty="0">
                <a:solidFill>
                  <a:sysClr val="windowText" lastClr="000000"/>
                </a:solidFill>
              </a:rPr>
              <a:t>Total fixed costs = £6,050</a:t>
            </a:r>
            <a:endParaRPr kumimoji="0" lang="en-GB" sz="2800" b="1" i="0" u="none" strike="noStrike" kern="0" cap="none" spc="0" normalizeH="0" baseline="0" noProof="0" dirty="0">
              <a:ln>
                <a:noFill/>
              </a:ln>
              <a:solidFill>
                <a:sysClr val="windowText" lastClr="000000"/>
              </a:solidFill>
              <a:effectLst/>
              <a:uLnTx/>
              <a:uFillTx/>
            </a:endParaRPr>
          </a:p>
        </p:txBody>
      </p:sp>
      <p:sp>
        <p:nvSpPr>
          <p:cNvPr id="4" name="Rectangle 3"/>
          <p:cNvSpPr/>
          <p:nvPr/>
        </p:nvSpPr>
        <p:spPr>
          <a:xfrm>
            <a:off x="6419851" y="1494830"/>
            <a:ext cx="6096000" cy="295465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sng" strike="noStrike" kern="0" cap="none" spc="0" normalizeH="0" baseline="0" noProof="0" dirty="0">
                <a:ln>
                  <a:noFill/>
                </a:ln>
                <a:solidFill>
                  <a:sysClr val="windowText" lastClr="000000"/>
                </a:solidFill>
                <a:effectLst/>
                <a:uLnTx/>
                <a:uFillTx/>
              </a:rPr>
              <a:t>Variable costs :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a:p>
            <a:pPr lvl="0"/>
            <a:r>
              <a:rPr kumimoji="0" lang="en-GB" sz="2800" b="0" i="0" u="none" strike="noStrike" kern="0" cap="none" spc="0" normalizeH="0" baseline="0" noProof="0" dirty="0">
                <a:ln>
                  <a:noFill/>
                </a:ln>
                <a:solidFill>
                  <a:sysClr val="windowText" lastClr="000000"/>
                </a:solidFill>
                <a:effectLst/>
                <a:uLnTx/>
                <a:uFillTx/>
              </a:rPr>
              <a:t>Staffs wages: £7,500</a:t>
            </a:r>
          </a:p>
          <a:p>
            <a:pPr lvl="0"/>
            <a:r>
              <a:rPr kumimoji="0" lang="en-GB" sz="2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ysClr val="windowText" lastClr="000000"/>
                </a:solidFill>
                <a:effectLst/>
                <a:uLnTx/>
                <a:uFillTx/>
              </a:rPr>
              <a:t>Total: £7,500 </a:t>
            </a:r>
          </a:p>
        </p:txBody>
      </p:sp>
      <p:pic>
        <p:nvPicPr>
          <p:cNvPr id="5" name="Picture 4"/>
          <p:cNvPicPr>
            <a:picLocks noChangeAspect="1"/>
          </p:cNvPicPr>
          <p:nvPr/>
        </p:nvPicPr>
        <p:blipFill>
          <a:blip r:embed="rId2"/>
          <a:stretch>
            <a:fillRect/>
          </a:stretch>
        </p:blipFill>
        <p:spPr>
          <a:xfrm>
            <a:off x="6419851" y="4951630"/>
            <a:ext cx="3876674" cy="1143562"/>
          </a:xfrm>
          <a:prstGeom prst="rect">
            <a:avLst/>
          </a:prstGeom>
        </p:spPr>
      </p:pic>
    </p:spTree>
    <p:extLst>
      <p:ext uri="{BB962C8B-B14F-4D97-AF65-F5344CB8AC3E}">
        <p14:creationId xmlns:p14="http://schemas.microsoft.com/office/powerpoint/2010/main" val="1510837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175" y="1509744"/>
            <a:ext cx="9715500" cy="3539430"/>
          </a:xfrm>
          <a:prstGeom prst="rect">
            <a:avLst/>
          </a:prstGeom>
        </p:spPr>
        <p:txBody>
          <a:bodyPr wrap="square">
            <a:spAutoFit/>
          </a:bodyPr>
          <a:lstStyle/>
          <a:p>
            <a:r>
              <a:rPr lang="en-GB" sz="2800" dirty="0"/>
              <a:t>Total costs are found by adding together fixed costs and variable costs. At every level of output (apart from nil), a business’s costs will be a combination of fixed and variable costs – the two added together make total costs. </a:t>
            </a:r>
          </a:p>
          <a:p>
            <a:endParaRPr lang="en-GB" sz="2800" b="1" dirty="0"/>
          </a:p>
          <a:p>
            <a:r>
              <a:rPr lang="en-GB" sz="2800" b="1" dirty="0"/>
              <a:t>Total cost = Fixed costs x variable costs </a:t>
            </a:r>
          </a:p>
          <a:p>
            <a:endParaRPr lang="en-GB" sz="2800" dirty="0"/>
          </a:p>
          <a:p>
            <a:endParaRPr lang="en-GB" sz="2800" dirty="0"/>
          </a:p>
        </p:txBody>
      </p:sp>
      <p:sp>
        <p:nvSpPr>
          <p:cNvPr id="3" name="Rectangle 2"/>
          <p:cNvSpPr/>
          <p:nvPr/>
        </p:nvSpPr>
        <p:spPr>
          <a:xfrm>
            <a:off x="4096483" y="181273"/>
            <a:ext cx="334181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Total costs </a:t>
            </a:r>
          </a:p>
        </p:txBody>
      </p:sp>
      <p:pic>
        <p:nvPicPr>
          <p:cNvPr id="4" name="Picture 3"/>
          <p:cNvPicPr>
            <a:picLocks noChangeAspect="1"/>
          </p:cNvPicPr>
          <p:nvPr/>
        </p:nvPicPr>
        <p:blipFill>
          <a:blip r:embed="rId2"/>
          <a:stretch>
            <a:fillRect/>
          </a:stretch>
        </p:blipFill>
        <p:spPr>
          <a:xfrm>
            <a:off x="4600575" y="4652962"/>
            <a:ext cx="3314700" cy="1381125"/>
          </a:xfrm>
          <a:prstGeom prst="rect">
            <a:avLst/>
          </a:prstGeom>
        </p:spPr>
      </p:pic>
    </p:spTree>
    <p:extLst>
      <p:ext uri="{BB962C8B-B14F-4D97-AF65-F5344CB8AC3E}">
        <p14:creationId xmlns:p14="http://schemas.microsoft.com/office/powerpoint/2010/main" val="195195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3484" y="481310"/>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sp>
        <p:nvSpPr>
          <p:cNvPr id="3" name="TextBox 2"/>
          <p:cNvSpPr txBox="1"/>
          <p:nvPr/>
        </p:nvSpPr>
        <p:spPr>
          <a:xfrm>
            <a:off x="1228725" y="1643063"/>
            <a:ext cx="3508140" cy="3385542"/>
          </a:xfrm>
          <a:prstGeom prst="rect">
            <a:avLst/>
          </a:prstGeom>
          <a:noFill/>
        </p:spPr>
        <p:txBody>
          <a:bodyPr wrap="none" rtlCol="0">
            <a:spAutoFit/>
          </a:bodyPr>
          <a:lstStyle/>
          <a:p>
            <a:r>
              <a:rPr lang="en-GB" sz="2800" b="1" u="sng" dirty="0"/>
              <a:t>Task: </a:t>
            </a:r>
          </a:p>
          <a:p>
            <a:endParaRPr lang="en-GB" sz="2800" dirty="0"/>
          </a:p>
          <a:p>
            <a:r>
              <a:rPr lang="en-GB" sz="2800" dirty="0"/>
              <a:t>What is revenue ?</a:t>
            </a:r>
          </a:p>
          <a:p>
            <a:endParaRPr lang="en-GB" sz="2800" dirty="0"/>
          </a:p>
          <a:p>
            <a:r>
              <a:rPr lang="en-GB" sz="2800" dirty="0"/>
              <a:t>What is fixed costs?</a:t>
            </a:r>
          </a:p>
          <a:p>
            <a:endParaRPr lang="en-GB" sz="2800" dirty="0"/>
          </a:p>
          <a:p>
            <a:r>
              <a:rPr lang="en-GB" sz="2800" dirty="0"/>
              <a:t>What is variable costs?</a:t>
            </a:r>
          </a:p>
          <a:p>
            <a:endParaRPr lang="en-GB" dirty="0"/>
          </a:p>
        </p:txBody>
      </p:sp>
      <p:pic>
        <p:nvPicPr>
          <p:cNvPr id="4" name="Picture 3"/>
          <p:cNvPicPr>
            <a:picLocks noChangeAspect="1"/>
          </p:cNvPicPr>
          <p:nvPr/>
        </p:nvPicPr>
        <p:blipFill>
          <a:blip r:embed="rId2"/>
          <a:stretch>
            <a:fillRect/>
          </a:stretch>
        </p:blipFill>
        <p:spPr>
          <a:xfrm>
            <a:off x="5504323" y="1643063"/>
            <a:ext cx="5811377" cy="4352924"/>
          </a:xfrm>
          <a:prstGeom prst="rect">
            <a:avLst/>
          </a:prstGeom>
        </p:spPr>
      </p:pic>
    </p:spTree>
    <p:extLst>
      <p:ext uri="{BB962C8B-B14F-4D97-AF65-F5344CB8AC3E}">
        <p14:creationId xmlns:p14="http://schemas.microsoft.com/office/powerpoint/2010/main" val="3759021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511" y="1508850"/>
            <a:ext cx="8115300" cy="4832092"/>
          </a:xfrm>
          <a:prstGeom prst="rect">
            <a:avLst/>
          </a:prstGeom>
        </p:spPr>
        <p:txBody>
          <a:bodyPr wrap="square">
            <a:spAutoFit/>
          </a:bodyPr>
          <a:lstStyle/>
          <a:p>
            <a:r>
              <a:rPr lang="en-GB" sz="2800" dirty="0"/>
              <a:t>At zero output the business only has fixed costs, there are no variable costs. </a:t>
            </a:r>
          </a:p>
          <a:p>
            <a:endParaRPr lang="en-GB" sz="2800" dirty="0"/>
          </a:p>
          <a:p>
            <a:endParaRPr lang="en-GB" sz="2800" dirty="0"/>
          </a:p>
          <a:p>
            <a:endParaRPr lang="en-GB" sz="2800" dirty="0"/>
          </a:p>
          <a:p>
            <a:endParaRPr lang="en-GB" sz="2800" dirty="0"/>
          </a:p>
          <a:p>
            <a:endParaRPr lang="en-GB" sz="2800" dirty="0"/>
          </a:p>
          <a:p>
            <a:r>
              <a:rPr lang="en-GB" sz="2800" dirty="0"/>
              <a:t>So at zero output, fixed costs = total costs. However, once the business starts production or starts making sales then total costs will be made up of fixed and variable costs. </a:t>
            </a:r>
          </a:p>
        </p:txBody>
      </p:sp>
      <p:sp>
        <p:nvSpPr>
          <p:cNvPr id="3" name="Rectangle 2"/>
          <p:cNvSpPr/>
          <p:nvPr/>
        </p:nvSpPr>
        <p:spPr>
          <a:xfrm>
            <a:off x="2670122" y="252710"/>
            <a:ext cx="683270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Fixed costs = Total cost </a:t>
            </a:r>
          </a:p>
        </p:txBody>
      </p:sp>
      <p:pic>
        <p:nvPicPr>
          <p:cNvPr id="4" name="Picture 3"/>
          <p:cNvPicPr>
            <a:picLocks noChangeAspect="1"/>
          </p:cNvPicPr>
          <p:nvPr/>
        </p:nvPicPr>
        <p:blipFill>
          <a:blip r:embed="rId2"/>
          <a:stretch>
            <a:fillRect/>
          </a:stretch>
        </p:blipFill>
        <p:spPr>
          <a:xfrm>
            <a:off x="6275094" y="2143125"/>
            <a:ext cx="1435391" cy="2024062"/>
          </a:xfrm>
          <a:prstGeom prst="rect">
            <a:avLst/>
          </a:prstGeom>
        </p:spPr>
      </p:pic>
      <p:pic>
        <p:nvPicPr>
          <p:cNvPr id="5" name="Picture 4"/>
          <p:cNvPicPr>
            <a:picLocks noChangeAspect="1"/>
          </p:cNvPicPr>
          <p:nvPr/>
        </p:nvPicPr>
        <p:blipFill>
          <a:blip r:embed="rId3"/>
          <a:stretch>
            <a:fillRect/>
          </a:stretch>
        </p:blipFill>
        <p:spPr>
          <a:xfrm>
            <a:off x="2843212" y="2411547"/>
            <a:ext cx="1747837" cy="1755640"/>
          </a:xfrm>
          <a:prstGeom prst="rect">
            <a:avLst/>
          </a:prstGeom>
        </p:spPr>
      </p:pic>
    </p:spTree>
    <p:extLst>
      <p:ext uri="{BB962C8B-B14F-4D97-AF65-F5344CB8AC3E}">
        <p14:creationId xmlns:p14="http://schemas.microsoft.com/office/powerpoint/2010/main" val="2498779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6660" y="2015610"/>
            <a:ext cx="7658635" cy="523220"/>
          </a:xfrm>
          <a:prstGeom prst="rect">
            <a:avLst/>
          </a:prstGeom>
        </p:spPr>
        <p:txBody>
          <a:bodyPr wrap="none">
            <a:spAutoFit/>
          </a:bodyPr>
          <a:lstStyle/>
          <a:p>
            <a:r>
              <a:rPr lang="en-GB" sz="2800" b="1" dirty="0"/>
              <a:t>https://www.youtube.com/watch?v=WPCu-s-heio</a:t>
            </a:r>
          </a:p>
        </p:txBody>
      </p:sp>
      <p:sp>
        <p:nvSpPr>
          <p:cNvPr id="3" name="Rectangle 2"/>
          <p:cNvSpPr/>
          <p:nvPr/>
        </p:nvSpPr>
        <p:spPr>
          <a:xfrm>
            <a:off x="2318396" y="395585"/>
            <a:ext cx="715516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Fixed and variable costs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3886202" y="3105515"/>
            <a:ext cx="3609974" cy="2928573"/>
          </a:xfrm>
          <a:prstGeom prst="rect">
            <a:avLst/>
          </a:prstGeom>
        </p:spPr>
      </p:pic>
    </p:spTree>
    <p:extLst>
      <p:ext uri="{BB962C8B-B14F-4D97-AF65-F5344CB8AC3E}">
        <p14:creationId xmlns:p14="http://schemas.microsoft.com/office/powerpoint/2010/main" val="3517439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412" y="1028700"/>
            <a:ext cx="3767506" cy="3539430"/>
          </a:xfrm>
          <a:prstGeom prst="rect">
            <a:avLst/>
          </a:prstGeom>
          <a:noFill/>
        </p:spPr>
        <p:txBody>
          <a:bodyPr wrap="none" rtlCol="0">
            <a:spAutoFit/>
          </a:bodyPr>
          <a:lstStyle/>
          <a:p>
            <a:endParaRPr lang="en-GB" sz="2800" b="1" u="sng" dirty="0"/>
          </a:p>
          <a:p>
            <a:r>
              <a:rPr lang="en-GB" sz="2800" b="1" u="sng" dirty="0"/>
              <a:t>Fixed costs</a:t>
            </a:r>
          </a:p>
          <a:p>
            <a:endParaRPr lang="en-GB" sz="2800" dirty="0"/>
          </a:p>
          <a:p>
            <a:r>
              <a:rPr lang="en-GB" sz="2800" dirty="0"/>
              <a:t>Salaries - £1,000</a:t>
            </a:r>
          </a:p>
          <a:p>
            <a:r>
              <a:rPr lang="en-GB" sz="2800" dirty="0"/>
              <a:t>Depreciation - £500</a:t>
            </a:r>
          </a:p>
          <a:p>
            <a:r>
              <a:rPr lang="en-GB" sz="2800" dirty="0"/>
              <a:t>Car insurance - £500</a:t>
            </a:r>
          </a:p>
          <a:p>
            <a:endParaRPr lang="en-GB" sz="2800" dirty="0"/>
          </a:p>
          <a:p>
            <a:r>
              <a:rPr lang="en-GB" sz="2800" dirty="0"/>
              <a:t>Total fixed costs - £2,000</a:t>
            </a:r>
          </a:p>
        </p:txBody>
      </p:sp>
      <p:sp>
        <p:nvSpPr>
          <p:cNvPr id="3" name="TextBox 2"/>
          <p:cNvSpPr txBox="1"/>
          <p:nvPr/>
        </p:nvSpPr>
        <p:spPr>
          <a:xfrm>
            <a:off x="6386511" y="1357313"/>
            <a:ext cx="4067780" cy="3662541"/>
          </a:xfrm>
          <a:prstGeom prst="rect">
            <a:avLst/>
          </a:prstGeom>
          <a:noFill/>
        </p:spPr>
        <p:txBody>
          <a:bodyPr wrap="none" rtlCol="0">
            <a:spAutoFit/>
          </a:bodyPr>
          <a:lstStyle/>
          <a:p>
            <a:r>
              <a:rPr lang="en-GB" sz="2800" b="1" u="sng" dirty="0"/>
              <a:t>Variable cost</a:t>
            </a:r>
          </a:p>
          <a:p>
            <a:endParaRPr lang="en-GB" sz="2800" dirty="0"/>
          </a:p>
          <a:p>
            <a:endParaRPr lang="en-GB" sz="2800" dirty="0"/>
          </a:p>
          <a:p>
            <a:r>
              <a:rPr lang="en-GB" sz="2800" dirty="0"/>
              <a:t>Production supplies - £500</a:t>
            </a:r>
          </a:p>
          <a:p>
            <a:r>
              <a:rPr lang="en-GB" sz="2800" dirty="0"/>
              <a:t>Staff wages - £400 </a:t>
            </a:r>
          </a:p>
          <a:p>
            <a:endParaRPr lang="en-GB" sz="2800" dirty="0"/>
          </a:p>
          <a:p>
            <a:r>
              <a:rPr lang="en-GB" sz="2800" dirty="0"/>
              <a:t>Total variable costs - £900</a:t>
            </a:r>
          </a:p>
          <a:p>
            <a:endParaRPr lang="en-GB" dirty="0"/>
          </a:p>
          <a:p>
            <a:endParaRPr lang="en-GB" dirty="0"/>
          </a:p>
        </p:txBody>
      </p:sp>
      <p:sp>
        <p:nvSpPr>
          <p:cNvPr id="4" name="Rectangle 3"/>
          <p:cNvSpPr/>
          <p:nvPr/>
        </p:nvSpPr>
        <p:spPr>
          <a:xfrm>
            <a:off x="2465641" y="309860"/>
            <a:ext cx="56605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Total cost example </a:t>
            </a:r>
          </a:p>
        </p:txBody>
      </p:sp>
      <p:sp>
        <p:nvSpPr>
          <p:cNvPr id="5" name="TextBox 4"/>
          <p:cNvSpPr txBox="1"/>
          <p:nvPr/>
        </p:nvSpPr>
        <p:spPr>
          <a:xfrm>
            <a:off x="871537" y="5019854"/>
            <a:ext cx="7116725" cy="1384995"/>
          </a:xfrm>
          <a:prstGeom prst="rect">
            <a:avLst/>
          </a:prstGeom>
          <a:noFill/>
        </p:spPr>
        <p:txBody>
          <a:bodyPr wrap="square" rtlCol="0">
            <a:spAutoFit/>
          </a:bodyPr>
          <a:lstStyle/>
          <a:p>
            <a:r>
              <a:rPr lang="en-GB" sz="2800" b="1" dirty="0"/>
              <a:t>Total cost = Fixed costs </a:t>
            </a:r>
            <a:r>
              <a:rPr lang="en-GB" sz="2800" b="1" dirty="0" smtClean="0"/>
              <a:t>+ </a:t>
            </a:r>
            <a:r>
              <a:rPr lang="en-GB" sz="2800" b="1" dirty="0"/>
              <a:t>variable costs </a:t>
            </a:r>
          </a:p>
          <a:p>
            <a:r>
              <a:rPr lang="en-GB" sz="2800" b="1" dirty="0"/>
              <a:t>Total cost = 2,000 </a:t>
            </a:r>
            <a:r>
              <a:rPr lang="en-GB" sz="2800" b="1" dirty="0" smtClean="0"/>
              <a:t>+ </a:t>
            </a:r>
            <a:r>
              <a:rPr lang="en-GB" sz="2800" b="1" dirty="0"/>
              <a:t>900 </a:t>
            </a:r>
          </a:p>
          <a:p>
            <a:r>
              <a:rPr lang="en-GB" sz="2800" b="1" dirty="0"/>
              <a:t>Total cost = </a:t>
            </a:r>
            <a:r>
              <a:rPr lang="en-GB" sz="2800" b="1" dirty="0"/>
              <a:t>2</a:t>
            </a:r>
            <a:r>
              <a:rPr lang="en-GB" sz="2800" b="1" dirty="0" smtClean="0"/>
              <a:t>,900</a:t>
            </a:r>
            <a:endParaRPr lang="en-GB" sz="2800" b="1" dirty="0"/>
          </a:p>
        </p:txBody>
      </p:sp>
      <p:pic>
        <p:nvPicPr>
          <p:cNvPr id="6" name="Picture 5"/>
          <p:cNvPicPr>
            <a:picLocks noChangeAspect="1"/>
          </p:cNvPicPr>
          <p:nvPr/>
        </p:nvPicPr>
        <p:blipFill>
          <a:blip r:embed="rId2"/>
          <a:stretch>
            <a:fillRect/>
          </a:stretch>
        </p:blipFill>
        <p:spPr>
          <a:xfrm>
            <a:off x="7726031" y="4723955"/>
            <a:ext cx="1495245" cy="1495245"/>
          </a:xfrm>
          <a:prstGeom prst="rect">
            <a:avLst/>
          </a:prstGeom>
        </p:spPr>
      </p:pic>
    </p:spTree>
    <p:extLst>
      <p:ext uri="{BB962C8B-B14F-4D97-AF65-F5344CB8AC3E}">
        <p14:creationId xmlns:p14="http://schemas.microsoft.com/office/powerpoint/2010/main" val="3371343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939" y="1758910"/>
            <a:ext cx="7055971" cy="4832092"/>
          </a:xfrm>
          <a:prstGeom prst="rect">
            <a:avLst/>
          </a:prstGeom>
        </p:spPr>
        <p:txBody>
          <a:bodyPr wrap="none">
            <a:spAutoFit/>
          </a:bodyPr>
          <a:lstStyle/>
          <a:p>
            <a:r>
              <a:rPr lang="en-GB" sz="2800" b="1" u="sng" dirty="0"/>
              <a:t>Pizza Hut Neath </a:t>
            </a:r>
          </a:p>
          <a:p>
            <a:endParaRPr lang="en-GB" sz="2800" b="1" dirty="0"/>
          </a:p>
          <a:p>
            <a:r>
              <a:rPr lang="en-GB" sz="2800" b="1" dirty="0"/>
              <a:t>Total revenue = quantity sold x selling price</a:t>
            </a:r>
          </a:p>
          <a:p>
            <a:endParaRPr lang="en-GB" sz="2800" dirty="0"/>
          </a:p>
          <a:p>
            <a:endParaRPr lang="en-GB" sz="2800" dirty="0"/>
          </a:p>
          <a:p>
            <a:r>
              <a:rPr lang="en-GB" sz="2800" dirty="0"/>
              <a:t>Pizza Hut Neath has sold 1000 pizzas this week </a:t>
            </a:r>
          </a:p>
          <a:p>
            <a:r>
              <a:rPr lang="en-GB" sz="2800" dirty="0"/>
              <a:t>At an average selling price of £10.50. </a:t>
            </a:r>
          </a:p>
          <a:p>
            <a:endParaRPr lang="en-GB" sz="2800" dirty="0"/>
          </a:p>
          <a:p>
            <a:r>
              <a:rPr lang="en-GB" sz="2800" dirty="0"/>
              <a:t>What is the total revenue ?</a:t>
            </a:r>
          </a:p>
          <a:p>
            <a:endParaRPr lang="en-GB" sz="2800" dirty="0"/>
          </a:p>
          <a:p>
            <a:endParaRPr lang="en-GB" sz="2800" dirty="0"/>
          </a:p>
        </p:txBody>
      </p:sp>
      <p:sp>
        <p:nvSpPr>
          <p:cNvPr id="3" name="Rectangle 2"/>
          <p:cNvSpPr/>
          <p:nvPr/>
        </p:nvSpPr>
        <p:spPr>
          <a:xfrm>
            <a:off x="2083599" y="495597"/>
            <a:ext cx="759618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 Total revenue </a:t>
            </a:r>
          </a:p>
        </p:txBody>
      </p:sp>
      <p:pic>
        <p:nvPicPr>
          <p:cNvPr id="4" name="Picture 3"/>
          <p:cNvPicPr>
            <a:picLocks noChangeAspect="1"/>
          </p:cNvPicPr>
          <p:nvPr/>
        </p:nvPicPr>
        <p:blipFill>
          <a:blip r:embed="rId2"/>
          <a:stretch>
            <a:fillRect/>
          </a:stretch>
        </p:blipFill>
        <p:spPr>
          <a:xfrm>
            <a:off x="8820149" y="4062412"/>
            <a:ext cx="2466975" cy="1847850"/>
          </a:xfrm>
          <a:prstGeom prst="rect">
            <a:avLst/>
          </a:prstGeom>
        </p:spPr>
      </p:pic>
    </p:spTree>
    <p:extLst>
      <p:ext uri="{BB962C8B-B14F-4D97-AF65-F5344CB8AC3E}">
        <p14:creationId xmlns:p14="http://schemas.microsoft.com/office/powerpoint/2010/main" val="3979623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2465" y="352723"/>
            <a:ext cx="546130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5 – Profit  </a:t>
            </a:r>
          </a:p>
        </p:txBody>
      </p:sp>
      <p:sp>
        <p:nvSpPr>
          <p:cNvPr id="3" name="TextBox 2"/>
          <p:cNvSpPr txBox="1"/>
          <p:nvPr/>
        </p:nvSpPr>
        <p:spPr>
          <a:xfrm>
            <a:off x="1327582" y="1543051"/>
            <a:ext cx="9051068" cy="3816429"/>
          </a:xfrm>
          <a:prstGeom prst="rect">
            <a:avLst/>
          </a:prstGeom>
          <a:noFill/>
        </p:spPr>
        <p:txBody>
          <a:bodyPr wrap="none" rtlCol="0">
            <a:spAutoFit/>
          </a:bodyPr>
          <a:lstStyle/>
          <a:p>
            <a:r>
              <a:rPr lang="en-GB" sz="2800" b="1" u="sng" dirty="0"/>
              <a:t>Pizza Hut Neath</a:t>
            </a:r>
          </a:p>
          <a:p>
            <a:endParaRPr lang="en-GB" sz="2800" dirty="0"/>
          </a:p>
          <a:p>
            <a:r>
              <a:rPr lang="en-GB" sz="2800" b="1" dirty="0"/>
              <a:t>Profit = total revenue – total costs</a:t>
            </a:r>
          </a:p>
          <a:p>
            <a:endParaRPr lang="en-GB" sz="2800" dirty="0"/>
          </a:p>
          <a:p>
            <a:r>
              <a:rPr lang="en-GB" sz="2800" dirty="0"/>
              <a:t>Pizza Hut Neath has a total revenue of £10,500 and has total </a:t>
            </a:r>
          </a:p>
          <a:p>
            <a:r>
              <a:rPr lang="en-GB" sz="2800" dirty="0"/>
              <a:t>costs of £2,250. </a:t>
            </a:r>
          </a:p>
          <a:p>
            <a:endParaRPr lang="en-GB" sz="2800" dirty="0"/>
          </a:p>
          <a:p>
            <a:r>
              <a:rPr lang="en-GB" sz="2800" dirty="0"/>
              <a:t>What is the profit ?</a:t>
            </a:r>
          </a:p>
          <a:p>
            <a:r>
              <a:rPr lang="en-GB" dirty="0"/>
              <a:t> </a:t>
            </a:r>
          </a:p>
        </p:txBody>
      </p:sp>
      <p:pic>
        <p:nvPicPr>
          <p:cNvPr id="4" name="Picture 3"/>
          <p:cNvPicPr>
            <a:picLocks noChangeAspect="1"/>
          </p:cNvPicPr>
          <p:nvPr/>
        </p:nvPicPr>
        <p:blipFill>
          <a:blip r:embed="rId2"/>
          <a:stretch>
            <a:fillRect/>
          </a:stretch>
        </p:blipFill>
        <p:spPr>
          <a:xfrm>
            <a:off x="7048500" y="4262438"/>
            <a:ext cx="2466975" cy="1847850"/>
          </a:xfrm>
          <a:prstGeom prst="rect">
            <a:avLst/>
          </a:prstGeom>
        </p:spPr>
      </p:pic>
    </p:spTree>
    <p:extLst>
      <p:ext uri="{BB962C8B-B14F-4D97-AF65-F5344CB8AC3E}">
        <p14:creationId xmlns:p14="http://schemas.microsoft.com/office/powerpoint/2010/main" val="880567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1323" y="1697295"/>
            <a:ext cx="8695009" cy="440120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sng" strike="noStrike" kern="0" cap="none" spc="0" normalizeH="0" baseline="0" noProof="0" dirty="0">
                <a:ln>
                  <a:noFill/>
                </a:ln>
                <a:solidFill>
                  <a:sysClr val="windowText" lastClr="000000"/>
                </a:solidFill>
                <a:effectLst/>
                <a:uLnTx/>
                <a:uFillTx/>
              </a:rPr>
              <a:t>McDonalds</a:t>
            </a:r>
            <a:r>
              <a:rPr kumimoji="0" lang="en-GB" sz="2800" b="1" i="0" u="sng" strike="noStrike" kern="0" cap="none" spc="0" normalizeH="0" noProof="0" dirty="0">
                <a:ln>
                  <a:noFill/>
                </a:ln>
                <a:solidFill>
                  <a:sysClr val="windowText" lastClr="000000"/>
                </a:solidFill>
                <a:effectLst/>
                <a:uLnTx/>
                <a:uFillTx/>
              </a:rPr>
              <a:t> Britton Ferry </a:t>
            </a:r>
            <a:endParaRPr kumimoji="0" lang="en-GB" sz="2800" b="1" i="0" u="sng"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ysClr val="windowText" lastClr="000000"/>
                </a:solidFill>
                <a:effectLst/>
                <a:uLnTx/>
                <a:uFillTx/>
              </a:rPr>
              <a:t>Total revenue = quantity sold x selling price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ysClr val="windowText" lastClr="000000"/>
                </a:solidFill>
                <a:effectLst/>
                <a:uLnTx/>
                <a:uFillTx/>
              </a:rPr>
              <a:t>McDonalds</a:t>
            </a:r>
            <a:r>
              <a:rPr kumimoji="0" lang="en-GB" sz="2800" b="0" i="0" u="none" strike="noStrike" kern="0" cap="none" spc="0" normalizeH="0" noProof="0" dirty="0">
                <a:ln>
                  <a:noFill/>
                </a:ln>
                <a:solidFill>
                  <a:sysClr val="windowText" lastClr="000000"/>
                </a:solidFill>
                <a:effectLst/>
                <a:uLnTx/>
                <a:uFillTx/>
              </a:rPr>
              <a:t> Britton Ferry has sold 25,150 meals this week </a:t>
            </a:r>
          </a:p>
          <a:p>
            <a:pPr marL="0" marR="0" lvl="0" indent="0" defTabSz="914400" eaLnBrk="1" fontAlgn="auto" latinLnBrk="0" hangingPunct="1">
              <a:lnSpc>
                <a:spcPct val="100000"/>
              </a:lnSpc>
              <a:spcBef>
                <a:spcPts val="0"/>
              </a:spcBef>
              <a:spcAft>
                <a:spcPts val="0"/>
              </a:spcAft>
              <a:buClrTx/>
              <a:buSzTx/>
              <a:buFontTx/>
              <a:buNone/>
              <a:tabLst/>
              <a:defRPr/>
            </a:pPr>
            <a:r>
              <a:rPr lang="en-GB" sz="2800" kern="0" noProof="0" dirty="0">
                <a:solidFill>
                  <a:sysClr val="windowText" lastClr="000000"/>
                </a:solidFill>
              </a:rPr>
              <a:t>And average selling price of £5 </a:t>
            </a:r>
            <a:endParaRPr kumimoji="0" lang="en-GB"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ysClr val="windowText" lastClr="000000"/>
                </a:solidFill>
                <a:effectLst/>
                <a:uLnTx/>
                <a:uFillTx/>
              </a:rPr>
              <a:t>What is the total revenue ?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1998674" y="495597"/>
            <a:ext cx="7680308"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Activity 6 – Total revenue </a:t>
            </a:r>
          </a:p>
        </p:txBody>
      </p:sp>
      <p:pic>
        <p:nvPicPr>
          <p:cNvPr id="4" name="Picture 3"/>
          <p:cNvPicPr>
            <a:picLocks noChangeAspect="1"/>
          </p:cNvPicPr>
          <p:nvPr/>
        </p:nvPicPr>
        <p:blipFill>
          <a:blip r:embed="rId2"/>
          <a:stretch>
            <a:fillRect/>
          </a:stretch>
        </p:blipFill>
        <p:spPr>
          <a:xfrm>
            <a:off x="7010400" y="4700587"/>
            <a:ext cx="2457450" cy="1857375"/>
          </a:xfrm>
          <a:prstGeom prst="rect">
            <a:avLst/>
          </a:prstGeom>
        </p:spPr>
      </p:pic>
    </p:spTree>
    <p:extLst>
      <p:ext uri="{BB962C8B-B14F-4D97-AF65-F5344CB8AC3E}">
        <p14:creationId xmlns:p14="http://schemas.microsoft.com/office/powerpoint/2010/main" val="3017321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9566" y="481310"/>
            <a:ext cx="546130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7 – Profit  </a:t>
            </a:r>
          </a:p>
        </p:txBody>
      </p:sp>
      <p:sp>
        <p:nvSpPr>
          <p:cNvPr id="3" name="Rectangle 2"/>
          <p:cNvSpPr/>
          <p:nvPr/>
        </p:nvSpPr>
        <p:spPr>
          <a:xfrm>
            <a:off x="1419225" y="1789063"/>
            <a:ext cx="9296400" cy="3539430"/>
          </a:xfrm>
          <a:prstGeom prst="rect">
            <a:avLst/>
          </a:prstGeom>
        </p:spPr>
        <p:txBody>
          <a:bodyPr wrap="square">
            <a:spAutoFit/>
          </a:bodyPr>
          <a:lstStyle/>
          <a:p>
            <a:r>
              <a:rPr lang="en-GB" sz="2800" b="1" u="sng" dirty="0"/>
              <a:t>McDonalds Britton Ferry </a:t>
            </a:r>
          </a:p>
          <a:p>
            <a:endParaRPr lang="en-GB" sz="2800" dirty="0"/>
          </a:p>
          <a:p>
            <a:r>
              <a:rPr lang="en-GB" sz="2800" dirty="0"/>
              <a:t>Profit = total revenue – total costs</a:t>
            </a:r>
          </a:p>
          <a:p>
            <a:endParaRPr lang="en-GB" sz="2800" dirty="0"/>
          </a:p>
          <a:p>
            <a:r>
              <a:rPr lang="en-GB" sz="2800" dirty="0"/>
              <a:t>McDonalds Britton Ferry has a total revenue of £125,750 and has total costs of £36,750 </a:t>
            </a:r>
          </a:p>
          <a:p>
            <a:endParaRPr lang="en-GB" sz="2800" dirty="0"/>
          </a:p>
          <a:p>
            <a:r>
              <a:rPr lang="en-GB" sz="2800" dirty="0"/>
              <a:t>What is the profit ?</a:t>
            </a:r>
          </a:p>
        </p:txBody>
      </p:sp>
      <p:pic>
        <p:nvPicPr>
          <p:cNvPr id="5" name="Picture 4"/>
          <p:cNvPicPr>
            <a:picLocks noChangeAspect="1"/>
          </p:cNvPicPr>
          <p:nvPr/>
        </p:nvPicPr>
        <p:blipFill>
          <a:blip r:embed="rId2"/>
          <a:stretch>
            <a:fillRect/>
          </a:stretch>
        </p:blipFill>
        <p:spPr>
          <a:xfrm>
            <a:off x="6810375" y="4428380"/>
            <a:ext cx="2543175" cy="1800225"/>
          </a:xfrm>
          <a:prstGeom prst="rect">
            <a:avLst/>
          </a:prstGeom>
        </p:spPr>
      </p:pic>
    </p:spTree>
    <p:extLst>
      <p:ext uri="{BB962C8B-B14F-4D97-AF65-F5344CB8AC3E}">
        <p14:creationId xmlns:p14="http://schemas.microsoft.com/office/powerpoint/2010/main" val="1365747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299" y="1326326"/>
            <a:ext cx="10072687" cy="4585871"/>
          </a:xfrm>
          <a:prstGeom prst="rect">
            <a:avLst/>
          </a:prstGeom>
        </p:spPr>
        <p:txBody>
          <a:bodyPr wrap="square">
            <a:spAutoFit/>
          </a:bodyPr>
          <a:lstStyle/>
          <a:p>
            <a:r>
              <a:rPr lang="en-GB" sz="2800" dirty="0"/>
              <a:t>It is important for managers to be able to judge profitability. Without information on profitability, or lack of profitability, effective decisions cannot be made. </a:t>
            </a:r>
          </a:p>
          <a:p>
            <a:endParaRPr lang="en-GB" sz="2800" dirty="0"/>
          </a:p>
          <a:p>
            <a:r>
              <a:rPr lang="en-GB" sz="2800" dirty="0"/>
              <a:t>To enable these decisions to be made businesses must have a method of allocating costs to each product, department, branch or factory. </a:t>
            </a:r>
          </a:p>
          <a:p>
            <a:endParaRPr lang="en-GB" sz="3200" b="1" dirty="0"/>
          </a:p>
          <a:p>
            <a:r>
              <a:rPr lang="en-GB" sz="3200" b="1" dirty="0"/>
              <a:t>One method of implementing this cost allocation is to divide a business’s costs into direct costs and overheads.</a:t>
            </a:r>
          </a:p>
        </p:txBody>
      </p:sp>
      <p:sp>
        <p:nvSpPr>
          <p:cNvPr id="3" name="Rectangle 2"/>
          <p:cNvSpPr/>
          <p:nvPr/>
        </p:nvSpPr>
        <p:spPr>
          <a:xfrm>
            <a:off x="1866084" y="281285"/>
            <a:ext cx="817409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Costs – Direct or overheads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61387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3" y="1543050"/>
            <a:ext cx="9429750" cy="4401205"/>
          </a:xfrm>
          <a:prstGeom prst="rect">
            <a:avLst/>
          </a:prstGeom>
        </p:spPr>
        <p:txBody>
          <a:bodyPr wrap="square">
            <a:spAutoFit/>
          </a:bodyPr>
          <a:lstStyle/>
          <a:p>
            <a:r>
              <a:rPr lang="en-GB" sz="2800" dirty="0"/>
              <a:t>Direct costs are costs that arise specifically from the production of a product or the provision of a service. </a:t>
            </a:r>
          </a:p>
          <a:p>
            <a:endParaRPr lang="en-GB" sz="2800" dirty="0"/>
          </a:p>
          <a:p>
            <a:r>
              <a:rPr lang="en-GB" sz="2800" dirty="0"/>
              <a:t>Examples of direct costs include:</a:t>
            </a:r>
          </a:p>
          <a:p>
            <a:endParaRPr lang="en-GB" sz="2800" dirty="0"/>
          </a:p>
          <a:p>
            <a:r>
              <a:rPr lang="en-GB" sz="2800" dirty="0"/>
              <a:t>• rent on a shop; </a:t>
            </a:r>
          </a:p>
          <a:p>
            <a:r>
              <a:rPr lang="en-GB" sz="2800" dirty="0"/>
              <a:t>• materials or components; </a:t>
            </a:r>
          </a:p>
          <a:p>
            <a:r>
              <a:rPr lang="en-GB" sz="2800" dirty="0"/>
              <a:t>• direct labour; </a:t>
            </a:r>
          </a:p>
          <a:p>
            <a:r>
              <a:rPr lang="en-GB" sz="2800" dirty="0"/>
              <a:t>• expenses such as copyright payments on a published book, or licence fees for use of patents.</a:t>
            </a:r>
          </a:p>
        </p:txBody>
      </p:sp>
      <p:sp>
        <p:nvSpPr>
          <p:cNvPr id="3" name="Rectangle 2"/>
          <p:cNvSpPr/>
          <p:nvPr/>
        </p:nvSpPr>
        <p:spPr>
          <a:xfrm>
            <a:off x="3906262" y="424160"/>
            <a:ext cx="366510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Direct costs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400801" y="3138814"/>
            <a:ext cx="1905000" cy="1209675"/>
          </a:xfrm>
          <a:prstGeom prst="rect">
            <a:avLst/>
          </a:prstGeom>
        </p:spPr>
      </p:pic>
      <p:pic>
        <p:nvPicPr>
          <p:cNvPr id="5" name="Picture 4"/>
          <p:cNvPicPr>
            <a:picLocks noChangeAspect="1"/>
          </p:cNvPicPr>
          <p:nvPr/>
        </p:nvPicPr>
        <p:blipFill>
          <a:blip r:embed="rId3"/>
          <a:stretch>
            <a:fillRect/>
          </a:stretch>
        </p:blipFill>
        <p:spPr>
          <a:xfrm>
            <a:off x="8701088" y="2252987"/>
            <a:ext cx="2538416" cy="2538416"/>
          </a:xfrm>
          <a:prstGeom prst="rect">
            <a:avLst/>
          </a:prstGeom>
        </p:spPr>
      </p:pic>
    </p:spTree>
    <p:extLst>
      <p:ext uri="{BB962C8B-B14F-4D97-AF65-F5344CB8AC3E}">
        <p14:creationId xmlns:p14="http://schemas.microsoft.com/office/powerpoint/2010/main" val="2425221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787" y="1485810"/>
            <a:ext cx="8839201" cy="2677656"/>
          </a:xfrm>
          <a:prstGeom prst="rect">
            <a:avLst/>
          </a:prstGeom>
        </p:spPr>
        <p:txBody>
          <a:bodyPr wrap="square">
            <a:spAutoFit/>
          </a:bodyPr>
          <a:lstStyle/>
          <a:p>
            <a:r>
              <a:rPr lang="en-GB" sz="2800" dirty="0"/>
              <a:t>These direct costs can be totalled to give the direct costs of producing the product. </a:t>
            </a:r>
          </a:p>
          <a:p>
            <a:endParaRPr lang="en-GB" sz="2800" dirty="0"/>
          </a:p>
          <a:p>
            <a:r>
              <a:rPr lang="en-GB" sz="2800" dirty="0"/>
              <a:t>However, revenue minus direct costs does not indicate profitability. The business must also apportion overheads or indirect costs to the product.</a:t>
            </a:r>
          </a:p>
        </p:txBody>
      </p:sp>
      <p:sp>
        <p:nvSpPr>
          <p:cNvPr id="3" name="Rectangle 2"/>
          <p:cNvSpPr/>
          <p:nvPr/>
        </p:nvSpPr>
        <p:spPr>
          <a:xfrm>
            <a:off x="3734812" y="281285"/>
            <a:ext cx="366510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Direct costs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000875" y="4843463"/>
            <a:ext cx="2190750" cy="1657350"/>
          </a:xfrm>
          <a:prstGeom prst="rect">
            <a:avLst/>
          </a:prstGeom>
        </p:spPr>
      </p:pic>
      <p:pic>
        <p:nvPicPr>
          <p:cNvPr id="5" name="Picture 4"/>
          <p:cNvPicPr>
            <a:picLocks noChangeAspect="1"/>
          </p:cNvPicPr>
          <p:nvPr/>
        </p:nvPicPr>
        <p:blipFill>
          <a:blip r:embed="rId3"/>
          <a:stretch>
            <a:fillRect/>
          </a:stretch>
        </p:blipFill>
        <p:spPr>
          <a:xfrm>
            <a:off x="1928812" y="5100637"/>
            <a:ext cx="3838575" cy="828675"/>
          </a:xfrm>
          <a:prstGeom prst="rect">
            <a:avLst/>
          </a:prstGeom>
        </p:spPr>
      </p:pic>
    </p:spTree>
    <p:extLst>
      <p:ext uri="{BB962C8B-B14F-4D97-AF65-F5344CB8AC3E}">
        <p14:creationId xmlns:p14="http://schemas.microsoft.com/office/powerpoint/2010/main" val="2885449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963" y="1506526"/>
            <a:ext cx="9544051" cy="4031873"/>
          </a:xfrm>
          <a:prstGeom prst="rect">
            <a:avLst/>
          </a:prstGeom>
        </p:spPr>
        <p:txBody>
          <a:bodyPr wrap="square">
            <a:spAutoFit/>
          </a:bodyPr>
          <a:lstStyle/>
          <a:p>
            <a:r>
              <a:rPr lang="en-GB" sz="2800" dirty="0"/>
              <a:t>Revenue is the money a business makes from sales.</a:t>
            </a:r>
          </a:p>
          <a:p>
            <a:endParaRPr lang="en-GB" sz="2800" dirty="0"/>
          </a:p>
          <a:p>
            <a:r>
              <a:rPr lang="en-GB" sz="2800" dirty="0"/>
              <a:t>In other words, it is the value of the sales and is also referred to as turnover. The total amount of money a business receives from its sales is called total revenue. </a:t>
            </a:r>
          </a:p>
          <a:p>
            <a:endParaRPr lang="en-GB" sz="2800" dirty="0"/>
          </a:p>
          <a:p>
            <a:endParaRPr lang="en-GB" sz="2800" b="1" dirty="0"/>
          </a:p>
          <a:p>
            <a:endParaRPr lang="en-GB" sz="2800" b="1" dirty="0"/>
          </a:p>
          <a:p>
            <a:r>
              <a:rPr lang="en-GB" sz="3200" b="1" dirty="0"/>
              <a:t>Total revenue = quantity sold x selling price</a:t>
            </a:r>
          </a:p>
        </p:txBody>
      </p:sp>
      <p:sp>
        <p:nvSpPr>
          <p:cNvPr id="3" name="Rectangle 2"/>
          <p:cNvSpPr/>
          <p:nvPr/>
        </p:nvSpPr>
        <p:spPr>
          <a:xfrm>
            <a:off x="4211659" y="266997"/>
            <a:ext cx="282571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Revenue </a:t>
            </a:r>
          </a:p>
        </p:txBody>
      </p:sp>
      <p:pic>
        <p:nvPicPr>
          <p:cNvPr id="5" name="Picture 4"/>
          <p:cNvPicPr>
            <a:picLocks noChangeAspect="1"/>
          </p:cNvPicPr>
          <p:nvPr/>
        </p:nvPicPr>
        <p:blipFill>
          <a:blip r:embed="rId2"/>
          <a:stretch>
            <a:fillRect/>
          </a:stretch>
        </p:blipFill>
        <p:spPr>
          <a:xfrm>
            <a:off x="8981463" y="3865825"/>
            <a:ext cx="2700950" cy="2311924"/>
          </a:xfrm>
          <a:prstGeom prst="rect">
            <a:avLst/>
          </a:prstGeom>
        </p:spPr>
      </p:pic>
    </p:spTree>
    <p:extLst>
      <p:ext uri="{BB962C8B-B14F-4D97-AF65-F5344CB8AC3E}">
        <p14:creationId xmlns:p14="http://schemas.microsoft.com/office/powerpoint/2010/main" val="1381548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092" y="1282303"/>
            <a:ext cx="9686926" cy="4401205"/>
          </a:xfrm>
          <a:prstGeom prst="rect">
            <a:avLst/>
          </a:prstGeom>
        </p:spPr>
        <p:txBody>
          <a:bodyPr wrap="square">
            <a:spAutoFit/>
          </a:bodyPr>
          <a:lstStyle/>
          <a:p>
            <a:r>
              <a:rPr lang="en-GB" sz="2800" dirty="0"/>
              <a:t>The production of any product results in a business paying costs not directly related to production or service provision. </a:t>
            </a:r>
          </a:p>
          <a:p>
            <a:endParaRPr lang="en-GB" sz="2800" dirty="0"/>
          </a:p>
          <a:p>
            <a:r>
              <a:rPr lang="en-GB" sz="2800" dirty="0"/>
              <a:t>For example, a factory producing 10 different goods, will have 10 to managers in charge of each product, and will employ a secretary or receptionist for each manager.  </a:t>
            </a:r>
          </a:p>
          <a:p>
            <a:endParaRPr lang="en-GB" sz="2800" dirty="0"/>
          </a:p>
          <a:p>
            <a:r>
              <a:rPr lang="en-GB" sz="2800" dirty="0"/>
              <a:t>The overhead cost of employing the secretary or receptionist needs to be apportioned or allocated to the products to gain a picture of true profitability.</a:t>
            </a:r>
          </a:p>
        </p:txBody>
      </p:sp>
      <p:sp>
        <p:nvSpPr>
          <p:cNvPr id="3" name="Rectangle 2"/>
          <p:cNvSpPr/>
          <p:nvPr/>
        </p:nvSpPr>
        <p:spPr>
          <a:xfrm>
            <a:off x="1995274" y="181272"/>
            <a:ext cx="785856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Indirect costs (Overheads)</a:t>
            </a:r>
          </a:p>
        </p:txBody>
      </p:sp>
      <p:pic>
        <p:nvPicPr>
          <p:cNvPr id="4" name="Picture 3"/>
          <p:cNvPicPr>
            <a:picLocks noChangeAspect="1"/>
          </p:cNvPicPr>
          <p:nvPr/>
        </p:nvPicPr>
        <p:blipFill>
          <a:blip r:embed="rId2"/>
          <a:stretch>
            <a:fillRect/>
          </a:stretch>
        </p:blipFill>
        <p:spPr>
          <a:xfrm>
            <a:off x="6315075" y="5099274"/>
            <a:ext cx="2628899" cy="1523870"/>
          </a:xfrm>
          <a:prstGeom prst="rect">
            <a:avLst/>
          </a:prstGeom>
        </p:spPr>
      </p:pic>
    </p:spTree>
    <p:extLst>
      <p:ext uri="{BB962C8B-B14F-4D97-AF65-F5344CB8AC3E}">
        <p14:creationId xmlns:p14="http://schemas.microsoft.com/office/powerpoint/2010/main" val="2770800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860" y="1690212"/>
            <a:ext cx="7958139" cy="3970318"/>
          </a:xfrm>
          <a:prstGeom prst="rect">
            <a:avLst/>
          </a:prstGeom>
        </p:spPr>
        <p:txBody>
          <a:bodyPr wrap="square">
            <a:spAutoFit/>
          </a:bodyPr>
          <a:lstStyle/>
          <a:p>
            <a:r>
              <a:rPr lang="en-GB" sz="2800" b="1" dirty="0"/>
              <a:t>Overhead expenses include: </a:t>
            </a:r>
          </a:p>
          <a:p>
            <a:endParaRPr lang="en-GB" sz="2800" dirty="0"/>
          </a:p>
          <a:p>
            <a:r>
              <a:rPr lang="en-GB" sz="2800" dirty="0"/>
              <a:t>Accounting fees, advertising, insurance, interest, rent, repairs, supplies, taxes, telephone bills, travel expenditures, and utilities.</a:t>
            </a:r>
          </a:p>
          <a:p>
            <a:endParaRPr lang="en-GB" sz="2800" dirty="0"/>
          </a:p>
          <a:p>
            <a:r>
              <a:rPr lang="en-GB" sz="2800" dirty="0"/>
              <a:t> </a:t>
            </a:r>
            <a:r>
              <a:rPr lang="en-GB" sz="2800" b="1" dirty="0"/>
              <a:t>There are essentially two types of business overhead - Administrative overheads and manufacturing overheads.</a:t>
            </a:r>
          </a:p>
        </p:txBody>
      </p:sp>
      <p:sp>
        <p:nvSpPr>
          <p:cNvPr id="3" name="Rectangle 2"/>
          <p:cNvSpPr/>
          <p:nvPr/>
        </p:nvSpPr>
        <p:spPr>
          <a:xfrm>
            <a:off x="3964688" y="466844"/>
            <a:ext cx="343395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Overheads </a:t>
            </a:r>
          </a:p>
        </p:txBody>
      </p:sp>
      <p:pic>
        <p:nvPicPr>
          <p:cNvPr id="4" name="Picture 3"/>
          <p:cNvPicPr>
            <a:picLocks noChangeAspect="1"/>
          </p:cNvPicPr>
          <p:nvPr/>
        </p:nvPicPr>
        <p:blipFill>
          <a:blip r:embed="rId2"/>
          <a:stretch>
            <a:fillRect/>
          </a:stretch>
        </p:blipFill>
        <p:spPr>
          <a:xfrm>
            <a:off x="8267700" y="4731843"/>
            <a:ext cx="3400425" cy="1343025"/>
          </a:xfrm>
          <a:prstGeom prst="rect">
            <a:avLst/>
          </a:prstGeom>
        </p:spPr>
      </p:pic>
    </p:spTree>
    <p:extLst>
      <p:ext uri="{BB962C8B-B14F-4D97-AF65-F5344CB8AC3E}">
        <p14:creationId xmlns:p14="http://schemas.microsoft.com/office/powerpoint/2010/main" val="1093021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97338"/>
            <a:ext cx="7753352" cy="4401205"/>
          </a:xfrm>
          <a:prstGeom prst="rect">
            <a:avLst/>
          </a:prstGeom>
        </p:spPr>
        <p:txBody>
          <a:bodyPr wrap="square">
            <a:spAutoFit/>
          </a:bodyPr>
          <a:lstStyle/>
          <a:p>
            <a:r>
              <a:rPr lang="en-GB" sz="2800" dirty="0"/>
              <a:t>For retailers, advertising is an overhead; </a:t>
            </a:r>
          </a:p>
          <a:p>
            <a:endParaRPr lang="en-GB" sz="2800" dirty="0"/>
          </a:p>
          <a:p>
            <a:r>
              <a:rPr lang="en-GB" sz="2800" dirty="0"/>
              <a:t>The cost of advertising should be shared out amongst retail outlets to better judge profitability. So the true profitability of a product, factory, outlet etc. can only be judged if we take from revenue both direct costs and overheads. </a:t>
            </a:r>
          </a:p>
          <a:p>
            <a:endParaRPr lang="en-GB" sz="2800" dirty="0"/>
          </a:p>
          <a:p>
            <a:r>
              <a:rPr lang="en-GB" sz="2800" b="1" dirty="0"/>
              <a:t>Overheads are therefore costs not directly related to production.</a:t>
            </a:r>
          </a:p>
        </p:txBody>
      </p:sp>
      <p:sp>
        <p:nvSpPr>
          <p:cNvPr id="3" name="Rectangle 2"/>
          <p:cNvSpPr/>
          <p:nvPr/>
        </p:nvSpPr>
        <p:spPr>
          <a:xfrm>
            <a:off x="3678936" y="309860"/>
            <a:ext cx="343395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Overheads </a:t>
            </a:r>
          </a:p>
        </p:txBody>
      </p:sp>
      <p:pic>
        <p:nvPicPr>
          <p:cNvPr id="4" name="Picture 3"/>
          <p:cNvPicPr>
            <a:picLocks noChangeAspect="1"/>
          </p:cNvPicPr>
          <p:nvPr/>
        </p:nvPicPr>
        <p:blipFill>
          <a:blip r:embed="rId2"/>
          <a:stretch>
            <a:fillRect/>
          </a:stretch>
        </p:blipFill>
        <p:spPr>
          <a:xfrm>
            <a:off x="9429750" y="2347632"/>
            <a:ext cx="1905000" cy="2700618"/>
          </a:xfrm>
          <a:prstGeom prst="rect">
            <a:avLst/>
          </a:prstGeom>
        </p:spPr>
      </p:pic>
    </p:spTree>
    <p:extLst>
      <p:ext uri="{BB962C8B-B14F-4D97-AF65-F5344CB8AC3E}">
        <p14:creationId xmlns:p14="http://schemas.microsoft.com/office/powerpoint/2010/main" val="3166074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4926" y="295573"/>
            <a:ext cx="319350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8  </a:t>
            </a:r>
          </a:p>
        </p:txBody>
      </p:sp>
      <p:sp>
        <p:nvSpPr>
          <p:cNvPr id="5" name="TextBox 4"/>
          <p:cNvSpPr txBox="1"/>
          <p:nvPr/>
        </p:nvSpPr>
        <p:spPr>
          <a:xfrm>
            <a:off x="1785937" y="1528762"/>
            <a:ext cx="6966715" cy="4401205"/>
          </a:xfrm>
          <a:prstGeom prst="rect">
            <a:avLst/>
          </a:prstGeom>
          <a:noFill/>
        </p:spPr>
        <p:txBody>
          <a:bodyPr wrap="none" rtlCol="0">
            <a:spAutoFit/>
          </a:bodyPr>
          <a:lstStyle/>
          <a:p>
            <a:r>
              <a:rPr lang="en-GB" sz="2800" b="1" u="sng" dirty="0"/>
              <a:t>Task: </a:t>
            </a:r>
          </a:p>
          <a:p>
            <a:endParaRPr lang="en-GB" sz="2800" dirty="0"/>
          </a:p>
          <a:p>
            <a:r>
              <a:rPr lang="en-GB" sz="2800" dirty="0"/>
              <a:t>Your task Is complete the written task scenario</a:t>
            </a:r>
          </a:p>
          <a:p>
            <a:endParaRPr lang="en-GB" sz="2800" b="1" dirty="0"/>
          </a:p>
          <a:p>
            <a:endParaRPr lang="en-GB" sz="2800" b="1" dirty="0"/>
          </a:p>
          <a:p>
            <a:endParaRPr lang="en-GB" sz="2800" b="1" dirty="0"/>
          </a:p>
          <a:p>
            <a:endParaRPr lang="en-GB" sz="2800" b="1" dirty="0"/>
          </a:p>
          <a:p>
            <a:endParaRPr lang="en-GB" sz="2800" b="1" dirty="0"/>
          </a:p>
          <a:p>
            <a:endParaRPr lang="en-GB" sz="2800" b="1" dirty="0"/>
          </a:p>
          <a:p>
            <a:r>
              <a:rPr lang="en-GB" sz="2800" b="1" dirty="0"/>
              <a:t>Time : 20 mins </a:t>
            </a:r>
          </a:p>
        </p:txBody>
      </p:sp>
      <p:pic>
        <p:nvPicPr>
          <p:cNvPr id="6" name="Picture 5"/>
          <p:cNvPicPr>
            <a:picLocks noChangeAspect="1"/>
          </p:cNvPicPr>
          <p:nvPr/>
        </p:nvPicPr>
        <p:blipFill>
          <a:blip r:embed="rId2"/>
          <a:stretch>
            <a:fillRect/>
          </a:stretch>
        </p:blipFill>
        <p:spPr>
          <a:xfrm>
            <a:off x="4812740" y="3328988"/>
            <a:ext cx="6898249" cy="2600979"/>
          </a:xfrm>
          <a:prstGeom prst="rect">
            <a:avLst/>
          </a:prstGeom>
        </p:spPr>
      </p:pic>
    </p:spTree>
    <p:extLst>
      <p:ext uri="{BB962C8B-B14F-4D97-AF65-F5344CB8AC3E}">
        <p14:creationId xmlns:p14="http://schemas.microsoft.com/office/powerpoint/2010/main" val="2541068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4831" y="352723"/>
            <a:ext cx="28793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9</a:t>
            </a:r>
          </a:p>
        </p:txBody>
      </p:sp>
      <p:sp>
        <p:nvSpPr>
          <p:cNvPr id="4" name="TextBox 3"/>
          <p:cNvSpPr txBox="1"/>
          <p:nvPr/>
        </p:nvSpPr>
        <p:spPr>
          <a:xfrm>
            <a:off x="1914524" y="1276053"/>
            <a:ext cx="6184835" cy="4832092"/>
          </a:xfrm>
          <a:prstGeom prst="rect">
            <a:avLst/>
          </a:prstGeom>
          <a:noFill/>
        </p:spPr>
        <p:txBody>
          <a:bodyPr wrap="none" rtlCol="0">
            <a:spAutoFit/>
          </a:bodyPr>
          <a:lstStyle/>
          <a:p>
            <a:r>
              <a:rPr lang="en-GB" sz="2800" b="1" u="sng" dirty="0"/>
              <a:t>Task: </a:t>
            </a:r>
          </a:p>
          <a:p>
            <a:endParaRPr lang="en-GB" sz="2800" dirty="0"/>
          </a:p>
          <a:p>
            <a:r>
              <a:rPr lang="en-GB" sz="2800" dirty="0"/>
              <a:t>Arrange the fixed and variable cost cards.</a:t>
            </a:r>
          </a:p>
          <a:p>
            <a:endParaRPr lang="en-GB" sz="2800" dirty="0"/>
          </a:p>
          <a:p>
            <a:r>
              <a:rPr lang="en-GB" sz="2800" dirty="0"/>
              <a:t>Direct costs and overheads </a:t>
            </a:r>
          </a:p>
          <a:p>
            <a:endParaRPr lang="en-GB" sz="2800" dirty="0"/>
          </a:p>
          <a:p>
            <a:endParaRPr lang="en-GB" sz="2800" dirty="0"/>
          </a:p>
          <a:p>
            <a:endParaRPr lang="en-GB" sz="2800" dirty="0"/>
          </a:p>
          <a:p>
            <a:endParaRPr lang="en-GB" sz="2800" dirty="0"/>
          </a:p>
          <a:p>
            <a:endParaRPr lang="en-GB" sz="2800" dirty="0"/>
          </a:p>
          <a:p>
            <a:r>
              <a:rPr lang="en-GB" sz="2800" b="1" dirty="0"/>
              <a:t>Time: 10 mins </a:t>
            </a:r>
          </a:p>
        </p:txBody>
      </p:sp>
      <p:pic>
        <p:nvPicPr>
          <p:cNvPr id="5" name="Picture 4"/>
          <p:cNvPicPr>
            <a:picLocks noChangeAspect="1"/>
          </p:cNvPicPr>
          <p:nvPr/>
        </p:nvPicPr>
        <p:blipFill>
          <a:blip r:embed="rId2"/>
          <a:stretch>
            <a:fillRect/>
          </a:stretch>
        </p:blipFill>
        <p:spPr>
          <a:xfrm>
            <a:off x="7100888" y="3203020"/>
            <a:ext cx="2619375" cy="2619375"/>
          </a:xfrm>
          <a:prstGeom prst="rect">
            <a:avLst/>
          </a:prstGeom>
        </p:spPr>
      </p:pic>
    </p:spTree>
    <p:extLst>
      <p:ext uri="{BB962C8B-B14F-4D97-AF65-F5344CB8AC3E}">
        <p14:creationId xmlns:p14="http://schemas.microsoft.com/office/powerpoint/2010/main" val="2749785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7809" y="309860"/>
            <a:ext cx="6082114"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Aims and objectives </a:t>
            </a:r>
          </a:p>
        </p:txBody>
      </p:sp>
      <p:sp>
        <p:nvSpPr>
          <p:cNvPr id="5" name="Rectangle 4"/>
          <p:cNvSpPr/>
          <p:nvPr/>
        </p:nvSpPr>
        <p:spPr>
          <a:xfrm>
            <a:off x="1514475" y="1233190"/>
            <a:ext cx="10129838" cy="4832092"/>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in groups, what is fixed and variable costs.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Define revenue and profit and discuss importance.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Calculate the revenue and profit using two examples.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fixed and variable costs and give examples of each.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Show a YouTube video on fixed and variable costs.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Calculate the revenue and profit for Pizza Hut and McDonalds.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difference between direct costs and overheads.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Calculate, fixed and variable costs, revenue and profit.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Arrange the fixed, variable, direct and overhead cost cards.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 </a:t>
            </a:r>
          </a:p>
        </p:txBody>
      </p:sp>
      <p:pic>
        <p:nvPicPr>
          <p:cNvPr id="7" name="Picture 6"/>
          <p:cNvPicPr>
            <a:picLocks noChangeAspect="1"/>
          </p:cNvPicPr>
          <p:nvPr/>
        </p:nvPicPr>
        <p:blipFill>
          <a:blip r:embed="rId2"/>
          <a:stretch>
            <a:fillRect/>
          </a:stretch>
        </p:blipFill>
        <p:spPr>
          <a:xfrm>
            <a:off x="9997956" y="628650"/>
            <a:ext cx="1530602" cy="1418927"/>
          </a:xfrm>
          <a:prstGeom prst="rect">
            <a:avLst/>
          </a:prstGeom>
        </p:spPr>
      </p:pic>
    </p:spTree>
    <p:extLst>
      <p:ext uri="{BB962C8B-B14F-4D97-AF65-F5344CB8AC3E}">
        <p14:creationId xmlns:p14="http://schemas.microsoft.com/office/powerpoint/2010/main" val="792660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7760" y="438447"/>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sp>
        <p:nvSpPr>
          <p:cNvPr id="3" name="Rectangle 2"/>
          <p:cNvSpPr/>
          <p:nvPr/>
        </p:nvSpPr>
        <p:spPr>
          <a:xfrm>
            <a:off x="1096759" y="1672709"/>
            <a:ext cx="7941085" cy="3970318"/>
          </a:xfrm>
          <a:prstGeom prst="rect">
            <a:avLst/>
          </a:prstGeom>
        </p:spPr>
        <p:txBody>
          <a:bodyPr wrap="none">
            <a:spAutoFit/>
          </a:bodyPr>
          <a:lstStyle/>
          <a:p>
            <a:r>
              <a:rPr lang="en-GB" sz="2800" b="1" dirty="0"/>
              <a:t>Total revenue = quantity sold x selling price</a:t>
            </a:r>
          </a:p>
          <a:p>
            <a:endParaRPr lang="en-GB" sz="2800" b="1" dirty="0"/>
          </a:p>
          <a:p>
            <a:r>
              <a:rPr lang="en-GB" sz="2800" dirty="0"/>
              <a:t>Jersey Bakery has sold a total of 100 cakes this week, </a:t>
            </a:r>
          </a:p>
          <a:p>
            <a:r>
              <a:rPr lang="en-GB" sz="2800" dirty="0"/>
              <a:t>50 last week and 75 the week before. </a:t>
            </a:r>
          </a:p>
          <a:p>
            <a:r>
              <a:rPr lang="en-GB" sz="2800" dirty="0"/>
              <a:t>These cakes were sold for a selling price of £10 </a:t>
            </a:r>
          </a:p>
          <a:p>
            <a:endParaRPr lang="en-GB" sz="2800" dirty="0"/>
          </a:p>
          <a:p>
            <a:r>
              <a:rPr lang="en-GB" sz="2800" dirty="0"/>
              <a:t>Total revenue = (100+75+50) x 10 </a:t>
            </a:r>
          </a:p>
          <a:p>
            <a:r>
              <a:rPr lang="en-GB" sz="2800" dirty="0"/>
              <a:t>Total revenue = 225 x 10 </a:t>
            </a:r>
          </a:p>
          <a:p>
            <a:r>
              <a:rPr lang="en-GB" sz="2800" dirty="0"/>
              <a:t>Total revenue = £2,250 </a:t>
            </a:r>
          </a:p>
        </p:txBody>
      </p:sp>
      <p:pic>
        <p:nvPicPr>
          <p:cNvPr id="4" name="Picture 3"/>
          <p:cNvPicPr>
            <a:picLocks noChangeAspect="1"/>
          </p:cNvPicPr>
          <p:nvPr/>
        </p:nvPicPr>
        <p:blipFill>
          <a:blip r:embed="rId2"/>
          <a:stretch>
            <a:fillRect/>
          </a:stretch>
        </p:blipFill>
        <p:spPr>
          <a:xfrm>
            <a:off x="8229601" y="3766751"/>
            <a:ext cx="3300412" cy="2472123"/>
          </a:xfrm>
          <a:prstGeom prst="rect">
            <a:avLst/>
          </a:prstGeom>
        </p:spPr>
      </p:pic>
    </p:spTree>
    <p:extLst>
      <p:ext uri="{BB962C8B-B14F-4D97-AF65-F5344CB8AC3E}">
        <p14:creationId xmlns:p14="http://schemas.microsoft.com/office/powerpoint/2010/main" val="958790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013164"/>
            <a:ext cx="9144000" cy="4893647"/>
          </a:xfrm>
          <a:prstGeom prst="rect">
            <a:avLst/>
          </a:prstGeom>
        </p:spPr>
        <p:txBody>
          <a:bodyPr wrap="square">
            <a:spAutoFit/>
          </a:bodyPr>
          <a:lstStyle/>
          <a:p>
            <a:endParaRPr lang="en-GB" sz="2800" dirty="0"/>
          </a:p>
          <a:p>
            <a:r>
              <a:rPr lang="en-GB" sz="2800" dirty="0"/>
              <a:t>By calculating the total revenue a business can then work out if they have made a profit or a loss.</a:t>
            </a:r>
          </a:p>
          <a:p>
            <a:endParaRPr lang="en-GB" sz="2800" dirty="0"/>
          </a:p>
          <a:p>
            <a:endParaRPr lang="en-GB" sz="2800" dirty="0"/>
          </a:p>
          <a:p>
            <a:r>
              <a:rPr lang="en-GB" sz="3200" b="1" dirty="0"/>
              <a:t>Profit = total revenue – total costs</a:t>
            </a:r>
          </a:p>
          <a:p>
            <a:endParaRPr lang="en-GB" sz="2800" dirty="0"/>
          </a:p>
          <a:p>
            <a:endParaRPr lang="en-GB" sz="2800" dirty="0"/>
          </a:p>
          <a:p>
            <a:r>
              <a:rPr lang="en-GB" sz="2800" dirty="0"/>
              <a:t>Of course, all businesses want to make a profit. However, if total costs are greater than total revenue then the business will make a loss.</a:t>
            </a:r>
          </a:p>
        </p:txBody>
      </p:sp>
      <p:sp>
        <p:nvSpPr>
          <p:cNvPr id="3" name="Rectangle 2"/>
          <p:cNvSpPr/>
          <p:nvPr/>
        </p:nvSpPr>
        <p:spPr>
          <a:xfrm>
            <a:off x="4868223" y="309860"/>
            <a:ext cx="195072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Profit </a:t>
            </a:r>
          </a:p>
        </p:txBody>
      </p:sp>
      <p:pic>
        <p:nvPicPr>
          <p:cNvPr id="4" name="Picture 3"/>
          <p:cNvPicPr>
            <a:picLocks noChangeAspect="1"/>
          </p:cNvPicPr>
          <p:nvPr/>
        </p:nvPicPr>
        <p:blipFill>
          <a:blip r:embed="rId2"/>
          <a:stretch>
            <a:fillRect/>
          </a:stretch>
        </p:blipFill>
        <p:spPr>
          <a:xfrm>
            <a:off x="7939088" y="2033587"/>
            <a:ext cx="2143125" cy="2133600"/>
          </a:xfrm>
          <a:prstGeom prst="rect">
            <a:avLst/>
          </a:prstGeom>
        </p:spPr>
      </p:pic>
    </p:spTree>
    <p:extLst>
      <p:ext uri="{BB962C8B-B14F-4D97-AF65-F5344CB8AC3E}">
        <p14:creationId xmlns:p14="http://schemas.microsoft.com/office/powerpoint/2010/main" val="335739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6347" y="467022"/>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sp>
        <p:nvSpPr>
          <p:cNvPr id="4" name="TextBox 3"/>
          <p:cNvSpPr txBox="1"/>
          <p:nvPr/>
        </p:nvSpPr>
        <p:spPr>
          <a:xfrm>
            <a:off x="1343025" y="1643063"/>
            <a:ext cx="9544051" cy="4462760"/>
          </a:xfrm>
          <a:prstGeom prst="rect">
            <a:avLst/>
          </a:prstGeom>
          <a:noFill/>
        </p:spPr>
        <p:txBody>
          <a:bodyPr wrap="square" rtlCol="0">
            <a:spAutoFit/>
          </a:bodyPr>
          <a:lstStyle/>
          <a:p>
            <a:r>
              <a:rPr lang="en-GB" sz="3200" b="1" dirty="0"/>
              <a:t>Profit = total revenue – total costs</a:t>
            </a:r>
          </a:p>
          <a:p>
            <a:endParaRPr lang="en-GB" sz="2800" b="1" dirty="0"/>
          </a:p>
          <a:p>
            <a:r>
              <a:rPr lang="en-GB" sz="2800" dirty="0"/>
              <a:t>Jersey bakery has a total revenue of £2,250 and has total </a:t>
            </a:r>
          </a:p>
          <a:p>
            <a:r>
              <a:rPr lang="en-GB" sz="2800" dirty="0"/>
              <a:t>costs of £900. </a:t>
            </a:r>
          </a:p>
          <a:p>
            <a:endParaRPr lang="en-GB" sz="2800" dirty="0"/>
          </a:p>
          <a:p>
            <a:r>
              <a:rPr lang="en-GB" sz="2800" b="1" dirty="0"/>
              <a:t>Profit = 2,250 – 900 </a:t>
            </a:r>
          </a:p>
          <a:p>
            <a:endParaRPr lang="en-GB" sz="2800" b="1" dirty="0"/>
          </a:p>
          <a:p>
            <a:r>
              <a:rPr lang="en-GB" sz="2800" b="1" dirty="0"/>
              <a:t>Profit = £1350 </a:t>
            </a:r>
          </a:p>
          <a:p>
            <a:endParaRPr lang="en-GB" sz="2800" b="1" dirty="0"/>
          </a:p>
          <a:p>
            <a:endParaRPr lang="en-GB" sz="2800" b="1" dirty="0"/>
          </a:p>
        </p:txBody>
      </p:sp>
      <p:pic>
        <p:nvPicPr>
          <p:cNvPr id="6" name="Picture 5"/>
          <p:cNvPicPr>
            <a:picLocks noChangeAspect="1"/>
          </p:cNvPicPr>
          <p:nvPr/>
        </p:nvPicPr>
        <p:blipFill>
          <a:blip r:embed="rId2"/>
          <a:stretch>
            <a:fillRect/>
          </a:stretch>
        </p:blipFill>
        <p:spPr>
          <a:xfrm>
            <a:off x="6300788" y="3483874"/>
            <a:ext cx="3500437" cy="2621949"/>
          </a:xfrm>
          <a:prstGeom prst="rect">
            <a:avLst/>
          </a:prstGeom>
        </p:spPr>
      </p:pic>
    </p:spTree>
    <p:extLst>
      <p:ext uri="{BB962C8B-B14F-4D97-AF65-F5344CB8AC3E}">
        <p14:creationId xmlns:p14="http://schemas.microsoft.com/office/powerpoint/2010/main" val="4217997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0101" y="385762"/>
            <a:ext cx="10444162" cy="6029325"/>
          </a:xfrm>
          <a:prstGeom prst="rect">
            <a:avLst/>
          </a:prstGeom>
        </p:spPr>
      </p:pic>
    </p:spTree>
    <p:extLst>
      <p:ext uri="{BB962C8B-B14F-4D97-AF65-F5344CB8AC3E}">
        <p14:creationId xmlns:p14="http://schemas.microsoft.com/office/powerpoint/2010/main" val="3711064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709" y="1147465"/>
            <a:ext cx="8758237" cy="4832092"/>
          </a:xfrm>
          <a:prstGeom prst="rect">
            <a:avLst/>
          </a:prstGeom>
        </p:spPr>
        <p:txBody>
          <a:bodyPr wrap="square">
            <a:spAutoFit/>
          </a:bodyPr>
          <a:lstStyle/>
          <a:p>
            <a:r>
              <a:rPr lang="en-GB" sz="2800" dirty="0"/>
              <a:t>In every business some costs will remain the same whatever the level of output produced or products sold. </a:t>
            </a:r>
          </a:p>
          <a:p>
            <a:endParaRPr lang="en-GB" sz="2800" b="1" dirty="0"/>
          </a:p>
          <a:p>
            <a:endParaRPr lang="en-GB" sz="2800" b="1" dirty="0"/>
          </a:p>
          <a:p>
            <a:endParaRPr lang="en-GB" sz="2800" b="1" dirty="0"/>
          </a:p>
          <a:p>
            <a:r>
              <a:rPr lang="en-GB" sz="2800" b="1" dirty="0"/>
              <a:t>For Example: </a:t>
            </a:r>
          </a:p>
          <a:p>
            <a:endParaRPr lang="en-GB" sz="2800" dirty="0"/>
          </a:p>
          <a:p>
            <a:r>
              <a:rPr lang="en-GB" sz="2800" dirty="0"/>
              <a:t>For a shop, even if no customers visit, the rent or mortgage will have to be paid. There will still be business rates to pay, and the electricity for lighting, fridges etc. will still have to be paid.</a:t>
            </a:r>
          </a:p>
        </p:txBody>
      </p:sp>
      <p:sp>
        <p:nvSpPr>
          <p:cNvPr id="3" name="Rectangle 2"/>
          <p:cNvSpPr/>
          <p:nvPr/>
        </p:nvSpPr>
        <p:spPr>
          <a:xfrm>
            <a:off x="3999761" y="224135"/>
            <a:ext cx="344953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Fixed costs </a:t>
            </a:r>
          </a:p>
        </p:txBody>
      </p:sp>
      <p:pic>
        <p:nvPicPr>
          <p:cNvPr id="4" name="Picture 3"/>
          <p:cNvPicPr>
            <a:picLocks noChangeAspect="1"/>
          </p:cNvPicPr>
          <p:nvPr/>
        </p:nvPicPr>
        <p:blipFill>
          <a:blip r:embed="rId2"/>
          <a:stretch>
            <a:fillRect/>
          </a:stretch>
        </p:blipFill>
        <p:spPr>
          <a:xfrm>
            <a:off x="4953000" y="2395537"/>
            <a:ext cx="3314700" cy="1381125"/>
          </a:xfrm>
          <a:prstGeom prst="rect">
            <a:avLst/>
          </a:prstGeom>
        </p:spPr>
      </p:pic>
    </p:spTree>
    <p:extLst>
      <p:ext uri="{BB962C8B-B14F-4D97-AF65-F5344CB8AC3E}">
        <p14:creationId xmlns:p14="http://schemas.microsoft.com/office/powerpoint/2010/main" val="3829685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463" y="1076027"/>
            <a:ext cx="9144000" cy="4832092"/>
          </a:xfrm>
          <a:prstGeom prst="rect">
            <a:avLst/>
          </a:prstGeom>
        </p:spPr>
        <p:txBody>
          <a:bodyPr wrap="square">
            <a:spAutoFit/>
          </a:bodyPr>
          <a:lstStyle/>
          <a:p>
            <a:endParaRPr lang="en-GB" sz="2800" dirty="0"/>
          </a:p>
          <a:p>
            <a:r>
              <a:rPr lang="en-GB" sz="2800" dirty="0"/>
              <a:t>An ice cream salesman in his van will have to pay insurance and road tax even if no ice creams are sold. </a:t>
            </a:r>
          </a:p>
          <a:p>
            <a:endParaRPr lang="en-GB" sz="2800" dirty="0"/>
          </a:p>
          <a:p>
            <a:r>
              <a:rPr lang="en-GB" sz="2800" b="1" dirty="0"/>
              <a:t>These are all fixed costs. </a:t>
            </a:r>
          </a:p>
          <a:p>
            <a:endParaRPr lang="en-GB" sz="2800" dirty="0"/>
          </a:p>
          <a:p>
            <a:endParaRPr lang="en-GB" sz="2800" dirty="0"/>
          </a:p>
          <a:p>
            <a:endParaRPr lang="en-GB" sz="2800" dirty="0"/>
          </a:p>
          <a:p>
            <a:r>
              <a:rPr lang="en-GB" sz="2800" dirty="0"/>
              <a:t>Fixed costs are costs that do not vary with output. No matter how much is made or how little is sold, fixed costs still have to be paid.</a:t>
            </a:r>
          </a:p>
        </p:txBody>
      </p:sp>
      <p:sp>
        <p:nvSpPr>
          <p:cNvPr id="3" name="Rectangle 2"/>
          <p:cNvSpPr/>
          <p:nvPr/>
        </p:nvSpPr>
        <p:spPr>
          <a:xfrm>
            <a:off x="3999761" y="367010"/>
            <a:ext cx="344953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Fixed costs </a:t>
            </a:r>
          </a:p>
        </p:txBody>
      </p:sp>
      <p:pic>
        <p:nvPicPr>
          <p:cNvPr id="4" name="Picture 3"/>
          <p:cNvPicPr>
            <a:picLocks noChangeAspect="1"/>
          </p:cNvPicPr>
          <p:nvPr/>
        </p:nvPicPr>
        <p:blipFill>
          <a:blip r:embed="rId2"/>
          <a:stretch>
            <a:fillRect/>
          </a:stretch>
        </p:blipFill>
        <p:spPr>
          <a:xfrm>
            <a:off x="7906495" y="2486025"/>
            <a:ext cx="1757362" cy="1757362"/>
          </a:xfrm>
          <a:prstGeom prst="rect">
            <a:avLst/>
          </a:prstGeom>
        </p:spPr>
      </p:pic>
    </p:spTree>
    <p:extLst>
      <p:ext uri="{BB962C8B-B14F-4D97-AF65-F5344CB8AC3E}">
        <p14:creationId xmlns:p14="http://schemas.microsoft.com/office/powerpoint/2010/main" val="2930537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1788</Words>
  <Application>Microsoft Office PowerPoint</Application>
  <PresentationFormat>Custom</PresentationFormat>
  <Paragraphs>310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Windows User</cp:lastModifiedBy>
  <cp:revision>18</cp:revision>
  <dcterms:created xsi:type="dcterms:W3CDTF">2016-09-30T17:39:02Z</dcterms:created>
  <dcterms:modified xsi:type="dcterms:W3CDTF">2016-10-10T12:06:46Z</dcterms:modified>
</cp:coreProperties>
</file>