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72" r:id="rId3"/>
    <p:sldId id="267" r:id="rId4"/>
    <p:sldId id="257" r:id="rId5"/>
    <p:sldId id="258" r:id="rId6"/>
    <p:sldId id="259" r:id="rId7"/>
    <p:sldId id="263" r:id="rId8"/>
    <p:sldId id="264" r:id="rId9"/>
    <p:sldId id="268" r:id="rId10"/>
    <p:sldId id="269" r:id="rId11"/>
    <p:sldId id="265" r:id="rId12"/>
    <p:sldId id="270" r:id="rId13"/>
    <p:sldId id="266" r:id="rId14"/>
    <p:sldId id="261" r:id="rId15"/>
    <p:sldId id="262" r:id="rId16"/>
    <p:sldId id="271" r:id="rId17"/>
    <p:sldId id="273" r:id="rId18"/>
    <p:sldId id="274" r:id="rId19"/>
    <p:sldId id="275" r:id="rId20"/>
    <p:sldId id="276" r:id="rId21"/>
    <p:sldId id="277" r:id="rId22"/>
    <p:sldId id="279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-126" y="-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3F114B-FD1F-4D83-B0E6-8D88EE79C71D}" type="datetimeFigureOut">
              <a:rPr lang="en-GB" smtClean="0"/>
              <a:t>10/10/2016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DD10BD-EB27-4D6C-9F53-0B2F12B2D3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7868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60132-AE45-4F3B-A3E9-2CD0403BA5A0}" type="datetimeFigureOut">
              <a:rPr lang="en-GB" smtClean="0"/>
              <a:t>10/10/2016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2EAA2-80AE-4E34-A699-EBF3DD35D5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5575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60132-AE45-4F3B-A3E9-2CD0403BA5A0}" type="datetimeFigureOut">
              <a:rPr lang="en-GB" smtClean="0"/>
              <a:t>10/10/2016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2EAA2-80AE-4E34-A699-EBF3DD35D5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565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60132-AE45-4F3B-A3E9-2CD0403BA5A0}" type="datetimeFigureOut">
              <a:rPr lang="en-GB" smtClean="0"/>
              <a:t>10/10/2016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2EAA2-80AE-4E34-A699-EBF3DD35D5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8658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60132-AE45-4F3B-A3E9-2CD0403BA5A0}" type="datetimeFigureOut">
              <a:rPr lang="en-GB" smtClean="0"/>
              <a:t>10/10/2016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2EAA2-80AE-4E34-A699-EBF3DD35D5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4580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60132-AE45-4F3B-A3E9-2CD0403BA5A0}" type="datetimeFigureOut">
              <a:rPr lang="en-GB" smtClean="0"/>
              <a:t>10/10/2016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2EAA2-80AE-4E34-A699-EBF3DD35D5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726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60132-AE45-4F3B-A3E9-2CD0403BA5A0}" type="datetimeFigureOut">
              <a:rPr lang="en-GB" smtClean="0"/>
              <a:t>10/10/2016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2EAA2-80AE-4E34-A699-EBF3DD35D5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0714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60132-AE45-4F3B-A3E9-2CD0403BA5A0}" type="datetimeFigureOut">
              <a:rPr lang="en-GB" smtClean="0"/>
              <a:t>10/10/2016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2EAA2-80AE-4E34-A699-EBF3DD35D5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1117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60132-AE45-4F3B-A3E9-2CD0403BA5A0}" type="datetimeFigureOut">
              <a:rPr lang="en-GB" smtClean="0"/>
              <a:t>10/10/2016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2EAA2-80AE-4E34-A699-EBF3DD35D5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3745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60132-AE45-4F3B-A3E9-2CD0403BA5A0}" type="datetimeFigureOut">
              <a:rPr lang="en-GB" smtClean="0"/>
              <a:t>10/10/2016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2EAA2-80AE-4E34-A699-EBF3DD35D5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0064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60132-AE45-4F3B-A3E9-2CD0403BA5A0}" type="datetimeFigureOut">
              <a:rPr lang="en-GB" smtClean="0"/>
              <a:t>10/10/2016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2EAA2-80AE-4E34-A699-EBF3DD35D5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0100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60132-AE45-4F3B-A3E9-2CD0403BA5A0}" type="datetimeFigureOut">
              <a:rPr lang="en-GB" smtClean="0"/>
              <a:t>10/10/2016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2EAA2-80AE-4E34-A699-EBF3DD35D5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8635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60132-AE45-4F3B-A3E9-2CD0403BA5A0}" type="datetimeFigureOut">
              <a:rPr lang="en-GB" smtClean="0"/>
              <a:t>10/10/2016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2EAA2-80AE-4E34-A699-EBF3DD35D5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8056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54909" y="224135"/>
            <a:ext cx="60821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Aims and objectives </a:t>
            </a:r>
          </a:p>
        </p:txBody>
      </p:sp>
      <p:sp>
        <p:nvSpPr>
          <p:cNvPr id="5" name="Rectangle 4"/>
          <p:cNvSpPr/>
          <p:nvPr/>
        </p:nvSpPr>
        <p:spPr>
          <a:xfrm>
            <a:off x="928688" y="1147465"/>
            <a:ext cx="1167288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Introduce the aims and objectives for the session.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In groups define fixed, variable costs and revenue using </a:t>
            </a:r>
          </a:p>
          <a:p>
            <a:r>
              <a:rPr lang="en-GB" sz="2800" dirty="0"/>
              <a:t>      show me boards.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Explain break even analysis and give examples of its importance.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Discuss how to calculate break even and explain methods.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Calculate the breakeven point and explain the methods.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Discuss your calculations with the class.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Complete a </a:t>
            </a:r>
            <a:r>
              <a:rPr lang="en-GB" sz="2800" dirty="0" err="1"/>
              <a:t>Kahoot</a:t>
            </a:r>
            <a:r>
              <a:rPr lang="en-GB" sz="2800" dirty="0"/>
              <a:t> quiz on Break even formulas.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Calculate profit and loss and the breakeven point using two examples.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Discuss your break even, profit and loss findings with the class.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Answer the breakeven revision questions.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Recap the aims and objectives for the session.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4747" y="516434"/>
            <a:ext cx="2076993" cy="1262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950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8737" y="1218902"/>
            <a:ext cx="10287001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800" dirty="0"/>
          </a:p>
          <a:p>
            <a:r>
              <a:rPr lang="en-GB" sz="2800" dirty="0"/>
              <a:t> There is a simple formula for calculating break-even output.</a:t>
            </a:r>
          </a:p>
          <a:p>
            <a:endParaRPr lang="en-GB" sz="2800" dirty="0"/>
          </a:p>
          <a:p>
            <a:endParaRPr lang="en-GB" sz="2800" dirty="0"/>
          </a:p>
          <a:p>
            <a:r>
              <a:rPr lang="en-GB" sz="3200" b="1" dirty="0"/>
              <a:t>Break-even output =         </a:t>
            </a:r>
            <a:r>
              <a:rPr lang="en-GB" sz="3200" b="1" u="sng" dirty="0"/>
              <a:t>Fixed costs </a:t>
            </a:r>
          </a:p>
          <a:p>
            <a:r>
              <a:rPr lang="en-GB" sz="3200" b="1" dirty="0"/>
              <a:t>                                     Contribution per unit</a:t>
            </a:r>
            <a:r>
              <a:rPr lang="en-GB" sz="2800" dirty="0"/>
              <a:t>.</a:t>
            </a:r>
          </a:p>
          <a:p>
            <a:endParaRPr lang="en-GB" sz="2800" dirty="0"/>
          </a:p>
          <a:p>
            <a:endParaRPr lang="en-GB" sz="2800" dirty="0"/>
          </a:p>
          <a:p>
            <a:endParaRPr lang="en-GB" sz="3200" b="1" dirty="0"/>
          </a:p>
          <a:p>
            <a:r>
              <a:rPr lang="en-GB" sz="3200" b="1" dirty="0"/>
              <a:t>Contribution per unit = Selling price – Variable costs (per unit)</a:t>
            </a:r>
          </a:p>
        </p:txBody>
      </p:sp>
      <p:sp>
        <p:nvSpPr>
          <p:cNvPr id="3" name="Rectangle 2"/>
          <p:cNvSpPr/>
          <p:nvPr/>
        </p:nvSpPr>
        <p:spPr>
          <a:xfrm>
            <a:off x="1870087" y="295572"/>
            <a:ext cx="82518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Break even output example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5610" y="2466975"/>
            <a:ext cx="2095500" cy="218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507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18701" y="1147465"/>
            <a:ext cx="10887382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/>
          </a:p>
          <a:p>
            <a:r>
              <a:rPr lang="en-GB" sz="2800" dirty="0"/>
              <a:t>Break-even output =         </a:t>
            </a:r>
            <a:r>
              <a:rPr lang="en-GB" sz="2800" u="sng" dirty="0"/>
              <a:t>Fixed costs </a:t>
            </a:r>
          </a:p>
          <a:p>
            <a:r>
              <a:rPr lang="en-GB" sz="2800" dirty="0"/>
              <a:t>                                     Contribution per unit.</a:t>
            </a:r>
          </a:p>
          <a:p>
            <a:endParaRPr lang="en-GB" sz="2800" dirty="0"/>
          </a:p>
          <a:p>
            <a:r>
              <a:rPr lang="en-GB" sz="2800" dirty="0"/>
              <a:t>Contribution per unit = Selling price – Variable costs (per unit)</a:t>
            </a:r>
          </a:p>
          <a:p>
            <a:endParaRPr lang="en-GB" sz="2800" dirty="0"/>
          </a:p>
          <a:p>
            <a:r>
              <a:rPr lang="en-GB" sz="2800" dirty="0"/>
              <a:t>Break even in units = </a:t>
            </a:r>
            <a:r>
              <a:rPr lang="en-GB" sz="2800" u="sng" dirty="0"/>
              <a:t>£2,000 </a:t>
            </a:r>
          </a:p>
          <a:p>
            <a:r>
              <a:rPr lang="en-GB" sz="2800" dirty="0"/>
              <a:t>                                      £9 - £5 </a:t>
            </a:r>
          </a:p>
          <a:p>
            <a:endParaRPr lang="en-GB" sz="2800" dirty="0"/>
          </a:p>
          <a:p>
            <a:r>
              <a:rPr lang="en-GB" sz="2800" dirty="0"/>
              <a:t>Break even in units = £2,000 / </a:t>
            </a:r>
            <a:r>
              <a:rPr lang="en-GB" sz="2800" dirty="0" smtClean="0"/>
              <a:t>4 </a:t>
            </a:r>
            <a:endParaRPr lang="en-GB" sz="2800" dirty="0"/>
          </a:p>
          <a:p>
            <a:r>
              <a:rPr lang="en-GB" sz="2800" dirty="0"/>
              <a:t>                                    </a:t>
            </a:r>
          </a:p>
          <a:p>
            <a:r>
              <a:rPr lang="en-GB" sz="2800" b="1" dirty="0"/>
              <a:t>Break even in units  = 500 boxes </a:t>
            </a:r>
          </a:p>
        </p:txBody>
      </p:sp>
      <p:sp>
        <p:nvSpPr>
          <p:cNvPr id="4" name="Rectangle 3"/>
          <p:cNvSpPr/>
          <p:nvPr/>
        </p:nvSpPr>
        <p:spPr>
          <a:xfrm>
            <a:off x="1406228" y="224135"/>
            <a:ext cx="93795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Break even point - fruit and veg 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3814" y="3884195"/>
            <a:ext cx="2857500" cy="2140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684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62854" y="1364605"/>
            <a:ext cx="878635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/>
              <a:t>We can now see that to break even our deliveryman must sell 500 fruit and veg boxes per month.</a:t>
            </a:r>
          </a:p>
          <a:p>
            <a:endParaRPr lang="en-GB" sz="2800" dirty="0"/>
          </a:p>
          <a:p>
            <a:r>
              <a:rPr lang="en-GB" sz="2800" dirty="0"/>
              <a:t>• If he sells more than 500 boxes he will make a profit.</a:t>
            </a:r>
          </a:p>
          <a:p>
            <a:endParaRPr lang="en-GB" sz="2800" dirty="0"/>
          </a:p>
          <a:p>
            <a:r>
              <a:rPr lang="en-GB" sz="2800" dirty="0"/>
              <a:t> • If he sells less than 500 boxes he will make a loss.</a:t>
            </a:r>
          </a:p>
          <a:p>
            <a:endParaRPr lang="en-GB" sz="2800" dirty="0"/>
          </a:p>
          <a:p>
            <a:r>
              <a:rPr lang="en-GB" sz="2800" dirty="0"/>
              <a:t>At break-even point the </a:t>
            </a:r>
          </a:p>
          <a:p>
            <a:r>
              <a:rPr lang="en-GB" sz="2800" dirty="0"/>
              <a:t>total contribution equals </a:t>
            </a:r>
          </a:p>
          <a:p>
            <a:r>
              <a:rPr lang="en-GB" sz="2800" dirty="0"/>
              <a:t>the total fixed costs.</a:t>
            </a:r>
          </a:p>
          <a:p>
            <a:endParaRPr lang="en-GB" sz="2800" dirty="0"/>
          </a:p>
        </p:txBody>
      </p:sp>
      <p:sp>
        <p:nvSpPr>
          <p:cNvPr id="4" name="Rectangle 3"/>
          <p:cNvSpPr/>
          <p:nvPr/>
        </p:nvSpPr>
        <p:spPr>
          <a:xfrm>
            <a:off x="3634332" y="281285"/>
            <a:ext cx="44433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Profit and loss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8013" y="4229786"/>
            <a:ext cx="1966911" cy="1966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77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45410" y="1347045"/>
            <a:ext cx="924401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/>
              <a:t>Break-even analysis also allows us to calculate the profit or loss a business will make at different levels of output. </a:t>
            </a:r>
          </a:p>
          <a:p>
            <a:endParaRPr lang="en-GB" sz="2800" dirty="0"/>
          </a:p>
          <a:p>
            <a:r>
              <a:rPr lang="en-GB" sz="2800" dirty="0"/>
              <a:t>This will always be important – after all our grocery seller may wish to go into business only if his profits are likely to be at a certain level.</a:t>
            </a:r>
          </a:p>
          <a:p>
            <a:endParaRPr lang="en-GB" sz="2800" dirty="0"/>
          </a:p>
          <a:p>
            <a:r>
              <a:rPr lang="en-GB" sz="2800" dirty="0"/>
              <a:t>First of all calculate the</a:t>
            </a:r>
          </a:p>
          <a:p>
            <a:r>
              <a:rPr lang="en-GB" sz="2800" dirty="0"/>
              <a:t> break-even output, in the </a:t>
            </a:r>
          </a:p>
          <a:p>
            <a:r>
              <a:rPr lang="en-GB" sz="2800" dirty="0"/>
              <a:t>above case we know it is </a:t>
            </a:r>
          </a:p>
          <a:p>
            <a:r>
              <a:rPr lang="en-GB" sz="2800" dirty="0"/>
              <a:t>500 boxes per month.</a:t>
            </a:r>
          </a:p>
        </p:txBody>
      </p:sp>
      <p:sp>
        <p:nvSpPr>
          <p:cNvPr id="3" name="Rectangle 2"/>
          <p:cNvSpPr/>
          <p:nvPr/>
        </p:nvSpPr>
        <p:spPr>
          <a:xfrm>
            <a:off x="2330300" y="209847"/>
            <a:ext cx="77600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Calculating profit and loss </a:t>
            </a:r>
            <a:endParaRPr lang="en-GB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9400" y="3930211"/>
            <a:ext cx="3343275" cy="246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073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31111" y="1459289"/>
            <a:ext cx="970121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/>
              <a:t>As a result of his market research he believes that he can sell 650 boxes a month. </a:t>
            </a:r>
          </a:p>
          <a:p>
            <a:endParaRPr lang="en-GB" sz="2800" dirty="0"/>
          </a:p>
          <a:p>
            <a:r>
              <a:rPr lang="en-GB" sz="2800" dirty="0"/>
              <a:t>He now wants to know what his profit will be at that level of sales. To find out how much profit will be made, we again use the idea of contribution.</a:t>
            </a:r>
          </a:p>
        </p:txBody>
      </p:sp>
      <p:sp>
        <p:nvSpPr>
          <p:cNvPr id="3" name="Rectangle 2"/>
          <p:cNvSpPr/>
          <p:nvPr/>
        </p:nvSpPr>
        <p:spPr>
          <a:xfrm>
            <a:off x="2222168" y="367010"/>
            <a:ext cx="77191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Profit and loss calculation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0688" y="3919102"/>
            <a:ext cx="3200400" cy="2513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258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1601" y="1456077"/>
            <a:ext cx="9144000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/>
              <a:t>In this case predicted sales are 650. Break-even sales are 500. </a:t>
            </a:r>
          </a:p>
          <a:p>
            <a:endParaRPr lang="en-GB" sz="3200" b="1" dirty="0"/>
          </a:p>
          <a:p>
            <a:r>
              <a:rPr lang="en-GB" sz="3200" b="1" dirty="0"/>
              <a:t>Profit per sales = Predicted sales – Break even sales x Contribution per unit </a:t>
            </a:r>
          </a:p>
          <a:p>
            <a:endParaRPr lang="en-GB" sz="2800" dirty="0"/>
          </a:p>
          <a:p>
            <a:r>
              <a:rPr lang="en-GB" sz="2800" dirty="0"/>
              <a:t>Profit per sales = 650 – 500 x £4 </a:t>
            </a:r>
          </a:p>
          <a:p>
            <a:r>
              <a:rPr lang="en-GB" sz="2800" dirty="0"/>
              <a:t>Profit per sales = 150 x £4 </a:t>
            </a:r>
          </a:p>
          <a:p>
            <a:r>
              <a:rPr lang="en-GB" sz="2800" dirty="0"/>
              <a:t>Profit per sales = £600 </a:t>
            </a:r>
          </a:p>
          <a:p>
            <a:endParaRPr lang="en-GB" sz="2800" dirty="0"/>
          </a:p>
          <a:p>
            <a:r>
              <a:rPr lang="en-GB" sz="2800" b="1" dirty="0"/>
              <a:t>His profits per month on sales of 650 boxes will be £600.</a:t>
            </a:r>
          </a:p>
        </p:txBody>
      </p:sp>
      <p:sp>
        <p:nvSpPr>
          <p:cNvPr id="4" name="Rectangle 3"/>
          <p:cNvSpPr/>
          <p:nvPr/>
        </p:nvSpPr>
        <p:spPr>
          <a:xfrm>
            <a:off x="3274856" y="381297"/>
            <a:ext cx="46421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Profit per sales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4737" y="3429000"/>
            <a:ext cx="2714625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802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37801" y="481310"/>
            <a:ext cx="100592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YouTube video – Break even point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2436" y="3306164"/>
            <a:ext cx="3910022" cy="248503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076554" y="1964638"/>
            <a:ext cx="87704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/>
              <a:t>https://www.youtube.com/watch?v=ZihWEVWCJYk</a:t>
            </a:r>
          </a:p>
        </p:txBody>
      </p:sp>
    </p:spTree>
    <p:extLst>
      <p:ext uri="{BB962C8B-B14F-4D97-AF65-F5344CB8AC3E}">
        <p14:creationId xmlns:p14="http://schemas.microsoft.com/office/powerpoint/2010/main" val="2092448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34871" y="352723"/>
            <a:ext cx="30364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Activity 2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71624" y="1543050"/>
            <a:ext cx="6924909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u="sng" dirty="0"/>
              <a:t>Task: </a:t>
            </a:r>
          </a:p>
          <a:p>
            <a:endParaRPr lang="en-GB" sz="2800" dirty="0"/>
          </a:p>
          <a:p>
            <a:r>
              <a:rPr lang="en-GB" sz="2800" dirty="0"/>
              <a:t>Calculate the break even point of an example. </a:t>
            </a:r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b="1" dirty="0"/>
          </a:p>
          <a:p>
            <a:r>
              <a:rPr lang="en-GB" sz="2800" b="1" dirty="0"/>
              <a:t>Time: 15 mins an 5 mins discussion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1961" y="3415039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37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48210" y="681335"/>
            <a:ext cx="2581155" cy="59093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BREAK </a:t>
            </a:r>
          </a:p>
          <a:p>
            <a:pPr algn="ctr"/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15 mins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5336" y="2054320"/>
            <a:ext cx="5075642" cy="3163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738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76388" y="1561624"/>
            <a:ext cx="6096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800" b="1" u="sng" dirty="0"/>
              <a:t>Task: </a:t>
            </a:r>
          </a:p>
          <a:p>
            <a:endParaRPr lang="en-GB" sz="2800" dirty="0"/>
          </a:p>
          <a:p>
            <a:endParaRPr lang="en-GB" sz="2800" dirty="0"/>
          </a:p>
          <a:p>
            <a:r>
              <a:rPr lang="en-GB" sz="2800" dirty="0"/>
              <a:t>Break even </a:t>
            </a:r>
            <a:r>
              <a:rPr lang="en-GB" sz="2800" dirty="0" err="1"/>
              <a:t>Kahoot</a:t>
            </a:r>
            <a:r>
              <a:rPr lang="en-GB" sz="2800" dirty="0"/>
              <a:t> quiz.</a:t>
            </a:r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r>
              <a:rPr lang="en-GB" sz="2800" dirty="0"/>
              <a:t> </a:t>
            </a:r>
          </a:p>
          <a:p>
            <a:endParaRPr lang="en-GB" sz="2800" b="1" dirty="0"/>
          </a:p>
          <a:p>
            <a:r>
              <a:rPr lang="en-GB" sz="2800" b="1" dirty="0"/>
              <a:t>Time: 10 mins </a:t>
            </a:r>
          </a:p>
        </p:txBody>
      </p:sp>
      <p:sp>
        <p:nvSpPr>
          <p:cNvPr id="3" name="Rectangle 2"/>
          <p:cNvSpPr/>
          <p:nvPr/>
        </p:nvSpPr>
        <p:spPr>
          <a:xfrm>
            <a:off x="4192034" y="438448"/>
            <a:ext cx="30364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Activity 3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0813" y="2209979"/>
            <a:ext cx="3752850" cy="375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056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76362" y="1347491"/>
            <a:ext cx="811053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u="sng" dirty="0"/>
              <a:t>Task: </a:t>
            </a:r>
          </a:p>
          <a:p>
            <a:endParaRPr lang="en-GB" sz="2800" dirty="0"/>
          </a:p>
          <a:p>
            <a:r>
              <a:rPr lang="en-GB" sz="2800" dirty="0"/>
              <a:t>What are fixed/ variable costs?</a:t>
            </a:r>
          </a:p>
          <a:p>
            <a:endParaRPr lang="en-GB" sz="2800" dirty="0"/>
          </a:p>
          <a:p>
            <a:r>
              <a:rPr lang="en-GB" sz="2800" dirty="0"/>
              <a:t>What is revenue and what is profit formulas?</a:t>
            </a:r>
          </a:p>
          <a:p>
            <a:endParaRPr lang="en-GB" sz="2800" dirty="0"/>
          </a:p>
          <a:p>
            <a:endParaRPr lang="en-GB" sz="2800" dirty="0"/>
          </a:p>
          <a:p>
            <a:r>
              <a:rPr lang="en-GB" sz="2800" dirty="0"/>
              <a:t>Show me boards.</a:t>
            </a:r>
          </a:p>
          <a:p>
            <a:endParaRPr lang="en-GB" sz="2800" b="1" dirty="0"/>
          </a:p>
          <a:p>
            <a:r>
              <a:rPr lang="en-GB" sz="2800" b="1" dirty="0"/>
              <a:t>Time: 10 mins </a:t>
            </a:r>
          </a:p>
        </p:txBody>
      </p:sp>
      <p:sp>
        <p:nvSpPr>
          <p:cNvPr id="5" name="Rectangle 4"/>
          <p:cNvSpPr/>
          <p:nvPr/>
        </p:nvSpPr>
        <p:spPr>
          <a:xfrm>
            <a:off x="4134884" y="581323"/>
            <a:ext cx="30364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Activity 1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9751" y="4086225"/>
            <a:ext cx="5753100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507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0612" y="1615577"/>
            <a:ext cx="788193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u="sng" dirty="0"/>
              <a:t>Task: </a:t>
            </a:r>
          </a:p>
          <a:p>
            <a:endParaRPr lang="en-GB" sz="2800" dirty="0"/>
          </a:p>
          <a:p>
            <a:r>
              <a:rPr lang="en-GB" sz="2800" dirty="0"/>
              <a:t>Calculate Breakeven point of two scenarios. </a:t>
            </a:r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b="1" dirty="0"/>
          </a:p>
          <a:p>
            <a:r>
              <a:rPr lang="en-GB" sz="2800" b="1" dirty="0"/>
              <a:t>Time: 30 mins and 5 mins discussion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0951" y="3470576"/>
            <a:ext cx="3600450" cy="269686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042014" y="538460"/>
            <a:ext cx="30364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Activity 4 </a:t>
            </a:r>
          </a:p>
        </p:txBody>
      </p:sp>
    </p:spTree>
    <p:extLst>
      <p:ext uri="{BB962C8B-B14F-4D97-AF65-F5344CB8AC3E}">
        <p14:creationId xmlns:p14="http://schemas.microsoft.com/office/powerpoint/2010/main" val="41281606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08106" y="467023"/>
            <a:ext cx="83186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Break even point questions?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28725" y="1614488"/>
            <a:ext cx="10509095" cy="46782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arenR"/>
            </a:pPr>
            <a:r>
              <a:rPr lang="en-GB" sz="2800" dirty="0"/>
              <a:t>What is the break even point?</a:t>
            </a:r>
          </a:p>
          <a:p>
            <a:pPr marL="342900" indent="-342900">
              <a:buAutoNum type="arabicParenR"/>
            </a:pPr>
            <a:endParaRPr lang="en-GB" sz="2800" dirty="0"/>
          </a:p>
          <a:p>
            <a:pPr marL="342900" indent="-342900">
              <a:buAutoNum type="arabicParenR"/>
            </a:pPr>
            <a:r>
              <a:rPr lang="en-GB" sz="2800" dirty="0"/>
              <a:t>What is the break even point formula – Draw on board. </a:t>
            </a:r>
          </a:p>
          <a:p>
            <a:pPr marL="342900" indent="-342900">
              <a:buAutoNum type="arabicParenR"/>
            </a:pPr>
            <a:endParaRPr lang="en-GB" sz="2800" dirty="0"/>
          </a:p>
          <a:p>
            <a:pPr marL="342900" indent="-342900">
              <a:buAutoNum type="arabicParenR"/>
            </a:pPr>
            <a:r>
              <a:rPr lang="en-GB" sz="2800" dirty="0"/>
              <a:t>Calculate the break even point when fixed costs are £1,000, variable </a:t>
            </a:r>
          </a:p>
          <a:p>
            <a:r>
              <a:rPr lang="en-GB" sz="2800" dirty="0"/>
              <a:t>Costs are £3.00 per unit and the selling price is £13.00 per unit. </a:t>
            </a:r>
          </a:p>
          <a:p>
            <a:endParaRPr lang="en-GB" sz="2800" dirty="0"/>
          </a:p>
          <a:p>
            <a:r>
              <a:rPr lang="en-GB" sz="2800" dirty="0"/>
              <a:t>4) How can you calculate profit by using break even?</a:t>
            </a:r>
          </a:p>
          <a:p>
            <a:endParaRPr lang="en-GB" sz="2800" dirty="0"/>
          </a:p>
          <a:p>
            <a:r>
              <a:rPr lang="en-GB" sz="2800" dirty="0"/>
              <a:t>5) Calculate the profit made if 150 units were sold?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45921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54909" y="224135"/>
            <a:ext cx="60821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</a:rPr>
              <a:t>Aims and objectives </a:t>
            </a:r>
          </a:p>
        </p:txBody>
      </p:sp>
      <p:sp>
        <p:nvSpPr>
          <p:cNvPr id="5" name="Rectangle 4"/>
          <p:cNvSpPr/>
          <p:nvPr/>
        </p:nvSpPr>
        <p:spPr>
          <a:xfrm>
            <a:off x="928688" y="1147465"/>
            <a:ext cx="1167288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Introduce the aims and objectives for the session. 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In groups define fixed, variable costs and revenue using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    show me boards. 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Explain break even analysis and give examples of its importance. 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Discuss how to calculate break even and explain methods. 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Calculate the breakeven point and explain the methods. 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Discuss your calculations with the class. 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Complete a </a:t>
            </a:r>
            <a:r>
              <a:rPr kumimoji="0" lang="en-GB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Kahoot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quiz on Break even formulas. 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Calculate profit and loss and the breakeven point using two examples.  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Discuss your break even, profit and loss findings with the class. 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Answer the breakeven revision questions. 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Recap the aims and objectives for the session.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4747" y="516434"/>
            <a:ext cx="2076993" cy="1262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9270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32525" y="1691374"/>
            <a:ext cx="862965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/>
              <a:t> Reach a point in a business venture when the profits are equal to the costs.</a:t>
            </a:r>
          </a:p>
          <a:p>
            <a:endParaRPr lang="en-GB" sz="3200" dirty="0"/>
          </a:p>
          <a:p>
            <a:endParaRPr lang="en-GB" sz="3200" dirty="0"/>
          </a:p>
          <a:p>
            <a:r>
              <a:rPr lang="en-GB" sz="3200" dirty="0"/>
              <a:t>                        </a:t>
            </a:r>
          </a:p>
        </p:txBody>
      </p:sp>
      <p:sp>
        <p:nvSpPr>
          <p:cNvPr id="3" name="Rectangle 2"/>
          <p:cNvSpPr/>
          <p:nvPr/>
        </p:nvSpPr>
        <p:spPr>
          <a:xfrm>
            <a:off x="3901476" y="395585"/>
            <a:ext cx="35318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Break even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311" y="3643313"/>
            <a:ext cx="9404864" cy="2108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95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71551" y="1240600"/>
            <a:ext cx="10144125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/>
              <a:t>To gain an understanding of calculating break-even we will use the example of a young entrepreneur wishing to start up a business delivering packages of fruit and veg.</a:t>
            </a:r>
          </a:p>
          <a:p>
            <a:endParaRPr lang="en-GB" sz="2800" dirty="0"/>
          </a:p>
          <a:p>
            <a:endParaRPr lang="en-GB" sz="2800" dirty="0"/>
          </a:p>
          <a:p>
            <a:r>
              <a:rPr lang="en-GB" sz="2800" dirty="0"/>
              <a:t>He knows that the last local shop in his area closed last year. Sensibly, he has carried out market research which indicates that there will be a good level of demand, but before he begins he needs to know how profitable the business might be. He has also fully researched the costs of starting up as a deliveryman and the costs of purchasing supplies. </a:t>
            </a:r>
          </a:p>
        </p:txBody>
      </p:sp>
      <p:sp>
        <p:nvSpPr>
          <p:cNvPr id="3" name="Rectangle 2"/>
          <p:cNvSpPr/>
          <p:nvPr/>
        </p:nvSpPr>
        <p:spPr>
          <a:xfrm>
            <a:off x="2773538" y="209848"/>
            <a:ext cx="59591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Break even analysis </a:t>
            </a:r>
            <a:endParaRPr lang="en-GB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8063" y="2204028"/>
            <a:ext cx="1604962" cy="1224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810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45349" y="1546087"/>
            <a:ext cx="990123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/>
              <a:t>The costs he has researched are as follows:</a:t>
            </a:r>
          </a:p>
          <a:p>
            <a:endParaRPr lang="en-GB" sz="2800" dirty="0"/>
          </a:p>
          <a:p>
            <a:r>
              <a:rPr lang="en-GB" sz="2800" dirty="0"/>
              <a:t>• cost of delivery van purchase £6000; </a:t>
            </a:r>
          </a:p>
          <a:p>
            <a:r>
              <a:rPr lang="en-GB" sz="2800" dirty="0"/>
              <a:t>• insurance and road tax £100 per month; </a:t>
            </a:r>
          </a:p>
          <a:p>
            <a:endParaRPr lang="en-GB" sz="2800" dirty="0"/>
          </a:p>
          <a:p>
            <a:r>
              <a:rPr lang="en-GB" sz="2800" dirty="0"/>
              <a:t>• petrol £10.00 per day; </a:t>
            </a:r>
          </a:p>
          <a:p>
            <a:r>
              <a:rPr lang="en-GB" sz="2800" dirty="0"/>
              <a:t>• average cost of fruit and veg box £5.00; </a:t>
            </a:r>
          </a:p>
          <a:p>
            <a:endParaRPr lang="en-GB" sz="2800" dirty="0"/>
          </a:p>
          <a:p>
            <a:r>
              <a:rPr lang="en-GB" sz="2800" dirty="0"/>
              <a:t>• Salaries - £1150 per month; </a:t>
            </a:r>
          </a:p>
          <a:p>
            <a:r>
              <a:rPr lang="en-GB" sz="2800" dirty="0"/>
              <a:t>• loan repayment £500 per month for twelve months.</a:t>
            </a:r>
          </a:p>
        </p:txBody>
      </p:sp>
      <p:sp>
        <p:nvSpPr>
          <p:cNvPr id="3" name="Rectangle 2"/>
          <p:cNvSpPr/>
          <p:nvPr/>
        </p:nvSpPr>
        <p:spPr>
          <a:xfrm>
            <a:off x="1682117" y="238423"/>
            <a:ext cx="82277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Fruit and veg shop example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1012" y="1623150"/>
            <a:ext cx="3124200" cy="247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144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73972" y="1451104"/>
            <a:ext cx="9072563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/>
              <a:t>His market research indicates that the fruit and veg boxes will have an average sales price of £9.00.</a:t>
            </a:r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b="1" dirty="0"/>
          </a:p>
          <a:p>
            <a:r>
              <a:rPr lang="en-GB" sz="2800" b="1" dirty="0"/>
              <a:t>The question then is how many boxes will he need to sell to cover all his costs, i.e. to break even? </a:t>
            </a:r>
          </a:p>
          <a:p>
            <a:endParaRPr lang="en-GB" sz="2800" dirty="0"/>
          </a:p>
          <a:p>
            <a:r>
              <a:rPr lang="en-GB" sz="2800" dirty="0"/>
              <a:t>He decides to calculate break-even on a monthly basis.</a:t>
            </a:r>
          </a:p>
        </p:txBody>
      </p:sp>
      <p:sp>
        <p:nvSpPr>
          <p:cNvPr id="3" name="Rectangle 2"/>
          <p:cNvSpPr/>
          <p:nvPr/>
        </p:nvSpPr>
        <p:spPr>
          <a:xfrm>
            <a:off x="1843432" y="395585"/>
            <a:ext cx="79336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Break even – Fruit and veg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2300" y="2405063"/>
            <a:ext cx="1781175" cy="17811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6953" y="2724150"/>
            <a:ext cx="35433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85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04863" y="1204615"/>
            <a:ext cx="6096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800" b="1" u="sng" dirty="0"/>
              <a:t>Fixed costs </a:t>
            </a:r>
          </a:p>
          <a:p>
            <a:endParaRPr lang="en-GB" sz="2800" dirty="0"/>
          </a:p>
          <a:p>
            <a:r>
              <a:rPr lang="en-GB" sz="2800" dirty="0"/>
              <a:t>Loan - £500 per month</a:t>
            </a:r>
          </a:p>
          <a:p>
            <a:r>
              <a:rPr lang="en-GB" sz="2800" dirty="0"/>
              <a:t>Petrol costs - £250 per month</a:t>
            </a:r>
          </a:p>
          <a:p>
            <a:r>
              <a:rPr lang="en-GB" sz="2800" dirty="0"/>
              <a:t>Insurance/road tax - £100 per month</a:t>
            </a:r>
          </a:p>
          <a:p>
            <a:r>
              <a:rPr lang="en-GB" sz="2800" dirty="0"/>
              <a:t>Salaries -  £1150 per month</a:t>
            </a:r>
          </a:p>
          <a:p>
            <a:endParaRPr lang="en-GB" sz="2800" dirty="0"/>
          </a:p>
          <a:p>
            <a:r>
              <a:rPr lang="en-GB" sz="2800" b="1" dirty="0"/>
              <a:t>Total fixed costs - £2000 per month</a:t>
            </a:r>
          </a:p>
          <a:p>
            <a:endParaRPr lang="en-GB" sz="2800" dirty="0"/>
          </a:p>
        </p:txBody>
      </p:sp>
      <p:sp>
        <p:nvSpPr>
          <p:cNvPr id="3" name="Rectangle 2"/>
          <p:cNvSpPr/>
          <p:nvPr/>
        </p:nvSpPr>
        <p:spPr>
          <a:xfrm>
            <a:off x="7806660" y="1204615"/>
            <a:ext cx="6096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GB" sz="2800" dirty="0"/>
          </a:p>
          <a:p>
            <a:r>
              <a:rPr lang="en-GB" sz="2800" b="1" u="sng" dirty="0"/>
              <a:t>Variable costs</a:t>
            </a:r>
          </a:p>
          <a:p>
            <a:endParaRPr lang="en-GB" sz="2800" b="1" u="sng" dirty="0"/>
          </a:p>
          <a:p>
            <a:r>
              <a:rPr lang="en-GB" sz="2800" dirty="0"/>
              <a:t>£5.00 per box</a:t>
            </a:r>
          </a:p>
          <a:p>
            <a:endParaRPr lang="en-GB" sz="2800" b="1" u="sng" dirty="0"/>
          </a:p>
          <a:p>
            <a:r>
              <a:rPr lang="en-GB" sz="2800" b="1" u="sng" dirty="0"/>
              <a:t>Sales revenue</a:t>
            </a:r>
          </a:p>
          <a:p>
            <a:endParaRPr lang="en-GB" sz="2800" b="1" u="sng" dirty="0"/>
          </a:p>
          <a:p>
            <a:r>
              <a:rPr lang="en-GB" sz="2800" dirty="0"/>
              <a:t>£9.00 per box</a:t>
            </a:r>
          </a:p>
        </p:txBody>
      </p:sp>
      <p:sp>
        <p:nvSpPr>
          <p:cNvPr id="4" name="Rectangle 3"/>
          <p:cNvSpPr/>
          <p:nvPr/>
        </p:nvSpPr>
        <p:spPr>
          <a:xfrm>
            <a:off x="3120257" y="281285"/>
            <a:ext cx="52085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Break even point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7689" y="5070732"/>
            <a:ext cx="7138065" cy="160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853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57313" y="1553764"/>
            <a:ext cx="935831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/>
              <a:t>Calculating break-even point using the contribution method.</a:t>
            </a:r>
          </a:p>
          <a:p>
            <a:endParaRPr lang="en-GB" sz="2800" dirty="0"/>
          </a:p>
          <a:p>
            <a:r>
              <a:rPr lang="en-GB" sz="2800" dirty="0"/>
              <a:t>Once we have calculated costs, the next step in calculating break-even output or sales is finding out how much contribution each item sold produces for the business.    </a:t>
            </a:r>
          </a:p>
          <a:p>
            <a:endParaRPr lang="en-GB" sz="2800" dirty="0"/>
          </a:p>
        </p:txBody>
      </p:sp>
      <p:sp>
        <p:nvSpPr>
          <p:cNvPr id="3" name="Rectangle 2"/>
          <p:cNvSpPr/>
          <p:nvPr/>
        </p:nvSpPr>
        <p:spPr>
          <a:xfrm>
            <a:off x="1933966" y="409872"/>
            <a:ext cx="79240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BE – Contribution method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4475" y="4011359"/>
            <a:ext cx="8515349" cy="2532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019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52549" y="1417588"/>
            <a:ext cx="94869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/>
              <a:t>Every product made has a variable cost and a selling price (which must obviously be higher). </a:t>
            </a:r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r>
              <a:rPr lang="en-GB" sz="2800" dirty="0"/>
              <a:t>The difference between the selling price per unit and the variable cost per unit is known as the CONTRIBUTION towards covering the business’s fixed costs.</a:t>
            </a:r>
          </a:p>
        </p:txBody>
      </p:sp>
      <p:sp>
        <p:nvSpPr>
          <p:cNvPr id="3" name="Rectangle 2"/>
          <p:cNvSpPr/>
          <p:nvPr/>
        </p:nvSpPr>
        <p:spPr>
          <a:xfrm>
            <a:off x="2577779" y="367010"/>
            <a:ext cx="64363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Contribution per unit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7976" y="2305400"/>
            <a:ext cx="2828924" cy="21189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7779" y="2604265"/>
            <a:ext cx="2444433" cy="1820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269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1150</Words>
  <Application>Microsoft Office PowerPoint</Application>
  <PresentationFormat>Custom</PresentationFormat>
  <Paragraphs>206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Geoff</dc:creator>
  <cp:lastModifiedBy>Windows User</cp:lastModifiedBy>
  <cp:revision>11</cp:revision>
  <dcterms:created xsi:type="dcterms:W3CDTF">2016-09-30T21:04:05Z</dcterms:created>
  <dcterms:modified xsi:type="dcterms:W3CDTF">2016-10-10T12:06:43Z</dcterms:modified>
</cp:coreProperties>
</file>