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  <p:sldId id="268" r:id="rId6"/>
    <p:sldId id="266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58" r:id="rId15"/>
    <p:sldId id="259" r:id="rId16"/>
    <p:sldId id="260" r:id="rId17"/>
    <p:sldId id="263" r:id="rId18"/>
    <p:sldId id="261" r:id="rId19"/>
    <p:sldId id="277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650D-3026-4BE5-B80C-466072FC7E7E}" type="datetimeFigureOut">
              <a:rPr lang="en-GB" smtClean="0"/>
              <a:t>15/10/2016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F534-276C-4DF1-B31E-D6FBB3AA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63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650D-3026-4BE5-B80C-466072FC7E7E}" type="datetimeFigureOut">
              <a:rPr lang="en-GB" smtClean="0"/>
              <a:t>15/10/2016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F534-276C-4DF1-B31E-D6FBB3AA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43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650D-3026-4BE5-B80C-466072FC7E7E}" type="datetimeFigureOut">
              <a:rPr lang="en-GB" smtClean="0"/>
              <a:t>15/10/2016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F534-276C-4DF1-B31E-D6FBB3AA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98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650D-3026-4BE5-B80C-466072FC7E7E}" type="datetimeFigureOut">
              <a:rPr lang="en-GB" smtClean="0"/>
              <a:t>15/10/2016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F534-276C-4DF1-B31E-D6FBB3AA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65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650D-3026-4BE5-B80C-466072FC7E7E}" type="datetimeFigureOut">
              <a:rPr lang="en-GB" smtClean="0"/>
              <a:t>15/10/2016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F534-276C-4DF1-B31E-D6FBB3AA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10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650D-3026-4BE5-B80C-466072FC7E7E}" type="datetimeFigureOut">
              <a:rPr lang="en-GB" smtClean="0"/>
              <a:t>15/10/2016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F534-276C-4DF1-B31E-D6FBB3AA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69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650D-3026-4BE5-B80C-466072FC7E7E}" type="datetimeFigureOut">
              <a:rPr lang="en-GB" smtClean="0"/>
              <a:t>15/10/2016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F534-276C-4DF1-B31E-D6FBB3AA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53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650D-3026-4BE5-B80C-466072FC7E7E}" type="datetimeFigureOut">
              <a:rPr lang="en-GB" smtClean="0"/>
              <a:t>15/10/2016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F534-276C-4DF1-B31E-D6FBB3AA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19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650D-3026-4BE5-B80C-466072FC7E7E}" type="datetimeFigureOut">
              <a:rPr lang="en-GB" smtClean="0"/>
              <a:t>15/10/2016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F534-276C-4DF1-B31E-D6FBB3AA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4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650D-3026-4BE5-B80C-466072FC7E7E}" type="datetimeFigureOut">
              <a:rPr lang="en-GB" smtClean="0"/>
              <a:t>15/10/2016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F534-276C-4DF1-B31E-D6FBB3AA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613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650D-3026-4BE5-B80C-466072FC7E7E}" type="datetimeFigureOut">
              <a:rPr lang="en-GB" smtClean="0"/>
              <a:t>15/10/2016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8F534-276C-4DF1-B31E-D6FBB3AA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45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F650D-3026-4BE5-B80C-466072FC7E7E}" type="datetimeFigureOut">
              <a:rPr lang="en-GB" smtClean="0"/>
              <a:t>15/10/2016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8F534-276C-4DF1-B31E-D6FBB3AA7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16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4451" y="1518941"/>
            <a:ext cx="90439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Introduce the aims and objectives for the session.</a:t>
            </a:r>
          </a:p>
          <a:p>
            <a:r>
              <a:rPr lang="en-GB" sz="2800" dirty="0"/>
              <a:t>Explain how to draw a break even graph by using a new example. </a:t>
            </a:r>
          </a:p>
          <a:p>
            <a:r>
              <a:rPr lang="en-GB" sz="2800" dirty="0"/>
              <a:t>Calculate the break even point and draw a new graph. </a:t>
            </a:r>
          </a:p>
          <a:p>
            <a:r>
              <a:rPr lang="en-GB" sz="2800" dirty="0"/>
              <a:t>Show a YouTube video on break even. </a:t>
            </a:r>
          </a:p>
          <a:p>
            <a:r>
              <a:rPr lang="en-GB" sz="2800" dirty="0"/>
              <a:t>Answer the break even quiz questions. </a:t>
            </a:r>
          </a:p>
          <a:p>
            <a:r>
              <a:rPr lang="en-GB" sz="2800" dirty="0"/>
              <a:t>Calculate the break even point and express this on a graph using a new example. </a:t>
            </a:r>
          </a:p>
          <a:p>
            <a:r>
              <a:rPr lang="en-GB" sz="2800" dirty="0"/>
              <a:t>Recap the aims and objectives for the session.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61886" y="324148"/>
            <a:ext cx="6082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Aims and objectives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3963" y="4691072"/>
            <a:ext cx="2233612" cy="174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727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5343" y="1727537"/>
            <a:ext cx="100441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/>
              <a:t>Total costs </a:t>
            </a:r>
          </a:p>
          <a:p>
            <a:endParaRPr lang="en-GB" sz="2800" b="1" u="sng" dirty="0"/>
          </a:p>
          <a:p>
            <a:r>
              <a:rPr lang="en-GB" sz="2800" dirty="0"/>
              <a:t>Plot vertical on graph </a:t>
            </a:r>
          </a:p>
          <a:p>
            <a:endParaRPr lang="en-GB" sz="2800" dirty="0"/>
          </a:p>
          <a:p>
            <a:r>
              <a:rPr lang="en-GB" sz="2800" dirty="0"/>
              <a:t>Total costs = Fixed costs + variable costs at selected number of units </a:t>
            </a:r>
          </a:p>
          <a:p>
            <a:endParaRPr lang="en-GB" sz="2800" dirty="0"/>
          </a:p>
          <a:p>
            <a:r>
              <a:rPr lang="en-GB" sz="2800" b="1" dirty="0"/>
              <a:t>Point 1 </a:t>
            </a:r>
            <a:r>
              <a:rPr lang="en-GB" sz="2800" dirty="0"/>
              <a:t>– Fixed costs </a:t>
            </a:r>
          </a:p>
          <a:p>
            <a:r>
              <a:rPr lang="en-GB" sz="2800" b="1" dirty="0"/>
              <a:t>Point 2 </a:t>
            </a:r>
            <a:r>
              <a:rPr lang="en-GB" sz="2800" dirty="0"/>
              <a:t>– Units – 800 = 5,500 + (800 x 5) = £9,500</a:t>
            </a:r>
          </a:p>
          <a:p>
            <a:r>
              <a:rPr lang="en-GB" sz="2800" b="1" dirty="0"/>
              <a:t>Point 3 </a:t>
            </a:r>
            <a:r>
              <a:rPr lang="en-GB" sz="2800" dirty="0"/>
              <a:t>– Units – 1,200 = 5,500 + (1,200 x 5) = £11,500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715" y="551470"/>
            <a:ext cx="6023370" cy="6401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110" y="13335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8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7787" y="1666012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u="sng" dirty="0"/>
              <a:t>Revenue </a:t>
            </a:r>
          </a:p>
          <a:p>
            <a:endParaRPr lang="en-GB" sz="2800" b="1" u="sng" dirty="0"/>
          </a:p>
          <a:p>
            <a:r>
              <a:rPr lang="en-GB" sz="2800" dirty="0"/>
              <a:t>Plot vertical on graph – Why? </a:t>
            </a:r>
          </a:p>
          <a:p>
            <a:endParaRPr lang="en-GB" sz="2800" dirty="0"/>
          </a:p>
          <a:p>
            <a:r>
              <a:rPr lang="en-GB" sz="2800" b="1" dirty="0"/>
              <a:t>Revenue = quantity sold x selling price</a:t>
            </a:r>
          </a:p>
          <a:p>
            <a:endParaRPr lang="en-GB" sz="2800" dirty="0"/>
          </a:p>
          <a:p>
            <a:r>
              <a:rPr lang="en-GB" sz="2800" b="1" dirty="0"/>
              <a:t>Point 1 </a:t>
            </a:r>
            <a:r>
              <a:rPr lang="en-GB" sz="2800" dirty="0"/>
              <a:t>– Zero </a:t>
            </a:r>
          </a:p>
          <a:p>
            <a:r>
              <a:rPr lang="en-GB" sz="2800" b="1" dirty="0"/>
              <a:t>Point 2 </a:t>
            </a:r>
            <a:r>
              <a:rPr lang="en-GB" sz="2800" dirty="0"/>
              <a:t>-  800 x 15  = £12,000</a:t>
            </a:r>
          </a:p>
          <a:p>
            <a:r>
              <a:rPr lang="en-GB" sz="2800" b="1" dirty="0"/>
              <a:t>Point 3 </a:t>
            </a:r>
            <a:r>
              <a:rPr lang="en-GB" sz="2800" dirty="0"/>
              <a:t>– 1,200 x 15 = £18,000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840" y="408595"/>
            <a:ext cx="6023370" cy="640135"/>
          </a:xfrm>
          <a:prstGeom prst="rect">
            <a:avLst/>
          </a:prstGeom>
        </p:spPr>
      </p:pic>
      <p:sp>
        <p:nvSpPr>
          <p:cNvPr id="4" name="AutoShape 2" descr="Image result for revenue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431" y="4043364"/>
            <a:ext cx="3688819" cy="22414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2449" y="122872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78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8726" y="1651991"/>
            <a:ext cx="101441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Breakeven point </a:t>
            </a:r>
            <a:r>
              <a:rPr lang="en-GB" sz="2800" dirty="0"/>
              <a:t>- Where profit line and total costs line intersect.</a:t>
            </a:r>
          </a:p>
          <a:p>
            <a:endParaRPr lang="en-GB" sz="2800" dirty="0"/>
          </a:p>
          <a:p>
            <a:r>
              <a:rPr lang="en-GB" sz="2800" dirty="0"/>
              <a:t>Plot and join up revenue and output.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b="1" dirty="0"/>
              <a:t>NOTE : </a:t>
            </a:r>
            <a:r>
              <a:rPr lang="en-GB" sz="2800" dirty="0"/>
              <a:t>Make sure each are in correct place. </a:t>
            </a:r>
          </a:p>
          <a:p>
            <a:endParaRPr lang="en-GB" sz="2800" dirty="0"/>
          </a:p>
          <a:p>
            <a:r>
              <a:rPr lang="en-GB" sz="2800" b="1" dirty="0"/>
              <a:t>TIP : </a:t>
            </a:r>
            <a:r>
              <a:rPr lang="en-GB" sz="2800" dirty="0"/>
              <a:t>PLOT DOTS ON GRAPH FIRST TO MAKE SURE LINES UP  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13093" y="324147"/>
            <a:ext cx="5051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Break even poin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7301" y="2714625"/>
            <a:ext cx="3345550" cy="180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93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6332" y="1814513"/>
            <a:ext cx="7069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Draw Break even graph on board and in books.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00325" y="324148"/>
            <a:ext cx="6995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Draw break even graph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578" y="2674471"/>
            <a:ext cx="7096125" cy="382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63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7788" y="1569214"/>
            <a:ext cx="609600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u="sng" dirty="0"/>
              <a:t>Task: </a:t>
            </a:r>
          </a:p>
          <a:p>
            <a:endParaRPr lang="en-GB" sz="2800" dirty="0"/>
          </a:p>
          <a:p>
            <a:r>
              <a:rPr lang="en-GB" sz="2800" dirty="0"/>
              <a:t>Calculate the breakeven point. </a:t>
            </a:r>
          </a:p>
          <a:p>
            <a:endParaRPr lang="en-GB" sz="2800" dirty="0"/>
          </a:p>
          <a:p>
            <a:r>
              <a:rPr lang="en-GB" sz="2800" dirty="0"/>
              <a:t>Draw a break even graph. </a:t>
            </a:r>
          </a:p>
          <a:p>
            <a:endParaRPr lang="en-GB" sz="2800" dirty="0"/>
          </a:p>
          <a:p>
            <a:r>
              <a:rPr lang="en-GB" sz="2800" dirty="0"/>
              <a:t>Calculate the profit and loss. </a:t>
            </a:r>
          </a:p>
          <a:p>
            <a:endParaRPr lang="en-GB" sz="2800" dirty="0"/>
          </a:p>
          <a:p>
            <a:endParaRPr lang="en-GB" sz="2800" b="1" dirty="0"/>
          </a:p>
          <a:p>
            <a:r>
              <a:rPr lang="en-GB" sz="2800" b="1" dirty="0"/>
              <a:t>Time: 30 mins and 5 mins discussion</a:t>
            </a:r>
            <a:r>
              <a:rPr lang="en-GB" sz="2800" dirty="0"/>
              <a:t>.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863422" y="266998"/>
            <a:ext cx="3036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Activity 5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8038" y="1432052"/>
            <a:ext cx="4285218" cy="314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957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72003" y="409873"/>
            <a:ext cx="4533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YouTube video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67444" y="1715572"/>
            <a:ext cx="7673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https://www.youtube.com/watch?v=TLOo2mY6FIw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444" y="2621161"/>
            <a:ext cx="7358062" cy="371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265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7900" y="1575912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u="sng" dirty="0"/>
              <a:t>Task:</a:t>
            </a:r>
          </a:p>
          <a:p>
            <a:endParaRPr lang="en-GB" sz="2800" dirty="0"/>
          </a:p>
          <a:p>
            <a:r>
              <a:rPr lang="en-GB" sz="2800" dirty="0"/>
              <a:t>Break even quiz questions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b="1" dirty="0"/>
              <a:t>Time: 15 mins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334910" y="295572"/>
            <a:ext cx="3036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Activity 6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892" y="2526628"/>
            <a:ext cx="4427496" cy="337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63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4961" y="1421964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u="sng" dirty="0"/>
              <a:t>Task: </a:t>
            </a:r>
          </a:p>
          <a:p>
            <a:endParaRPr lang="en-GB" sz="2800" dirty="0"/>
          </a:p>
          <a:p>
            <a:r>
              <a:rPr lang="en-GB" sz="2800" dirty="0"/>
              <a:t>Calculate the breakeven point. </a:t>
            </a:r>
          </a:p>
          <a:p>
            <a:endParaRPr lang="en-GB" sz="2800" dirty="0"/>
          </a:p>
          <a:p>
            <a:r>
              <a:rPr lang="en-GB" sz="2800" dirty="0"/>
              <a:t>Draw a break even graph. </a:t>
            </a:r>
          </a:p>
          <a:p>
            <a:endParaRPr lang="en-GB" sz="2800" dirty="0"/>
          </a:p>
          <a:p>
            <a:r>
              <a:rPr lang="en-GB" sz="2800" dirty="0"/>
              <a:t>Calculate the profit and loss. </a:t>
            </a:r>
          </a:p>
          <a:p>
            <a:endParaRPr lang="en-GB" sz="2800" dirty="0"/>
          </a:p>
          <a:p>
            <a:r>
              <a:rPr lang="en-GB" sz="2800" b="1" dirty="0"/>
              <a:t>30 mins and 5 mins discussion.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4063447" y="395585"/>
            <a:ext cx="3036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Activity 7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6968" y="2357438"/>
            <a:ext cx="4401408" cy="292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167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5524" y="209847"/>
            <a:ext cx="8280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Break even graph questions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7275" y="1557338"/>
            <a:ext cx="95046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800" dirty="0"/>
              <a:t>What is the break even formula?</a:t>
            </a:r>
          </a:p>
          <a:p>
            <a:pPr marL="342900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The break even is point is when lines ………………………… cross ?</a:t>
            </a:r>
          </a:p>
          <a:p>
            <a:pPr marL="342900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The horizontal axis are marked?</a:t>
            </a:r>
          </a:p>
          <a:p>
            <a:pPr marL="342900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The vertical axis are marked?</a:t>
            </a:r>
          </a:p>
          <a:p>
            <a:pPr marL="342900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The Fixed costs line is ? Why?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25" y="3259988"/>
            <a:ext cx="2586037" cy="269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513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4450" y="1828800"/>
            <a:ext cx="897656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6) The Variable cost line is ? Why?</a:t>
            </a:r>
          </a:p>
          <a:p>
            <a:endParaRPr lang="en-GB" sz="2800" dirty="0"/>
          </a:p>
          <a:p>
            <a:r>
              <a:rPr lang="en-GB" sz="2800" dirty="0"/>
              <a:t>7) The total cost line starts from ? Why ?</a:t>
            </a:r>
          </a:p>
          <a:p>
            <a:endParaRPr lang="en-GB" sz="2800" dirty="0"/>
          </a:p>
          <a:p>
            <a:r>
              <a:rPr lang="en-GB" sz="2800" dirty="0"/>
              <a:t>8) The revenue line starts from ?</a:t>
            </a:r>
          </a:p>
          <a:p>
            <a:endParaRPr lang="en-GB" sz="2800" dirty="0"/>
          </a:p>
          <a:p>
            <a:r>
              <a:rPr lang="en-GB" sz="2800" dirty="0"/>
              <a:t>9) The break even point is marked where on the graph?</a:t>
            </a:r>
          </a:p>
          <a:p>
            <a:endParaRPr lang="en-GB" sz="2800" dirty="0"/>
          </a:p>
          <a:p>
            <a:r>
              <a:rPr lang="en-GB" sz="2800" dirty="0"/>
              <a:t>10) Why is it important to always give your graph a heading?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537182"/>
            <a:ext cx="7864522" cy="6401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0570" y="1842284"/>
            <a:ext cx="269051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7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4537" y="1810048"/>
            <a:ext cx="79724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/>
              <a:t>Claire’s Hairdressers  </a:t>
            </a:r>
          </a:p>
          <a:p>
            <a:endParaRPr lang="en-GB" sz="2800" b="1" u="sng" dirty="0"/>
          </a:p>
          <a:p>
            <a:r>
              <a:rPr lang="en-GB" sz="2800" dirty="0"/>
              <a:t>1)	You are required to calculate the breakeven point for the example below and express this on a graph (10)</a:t>
            </a:r>
          </a:p>
        </p:txBody>
      </p:sp>
      <p:sp>
        <p:nvSpPr>
          <p:cNvPr id="3" name="Rectangle 2"/>
          <p:cNvSpPr/>
          <p:nvPr/>
        </p:nvSpPr>
        <p:spPr>
          <a:xfrm>
            <a:off x="1710290" y="424160"/>
            <a:ext cx="90000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Break even scenario example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4" y="4300537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4300537"/>
            <a:ext cx="253365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840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4451" y="1518941"/>
            <a:ext cx="90439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Introduce the aims and objectives for the session.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Explain how to draw a break even graph by using a new example.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Calculate the break even point and draw a new graph.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Show a YouTube video on break even.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Answer the break even quiz questions.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Calculate the break even point and express this on a graph using a new example.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Recap the aims and objectives for the session.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61886" y="324148"/>
            <a:ext cx="6082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LnTx/>
                <a:uFillTx/>
              </a:rPr>
              <a:t>Aims and objectives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3963" y="4691072"/>
            <a:ext cx="2233612" cy="174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4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5837" y="1169968"/>
            <a:ext cx="974407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/>
              <a:t>The costs he has researched are as follows:</a:t>
            </a:r>
          </a:p>
          <a:p>
            <a:endParaRPr lang="en-GB" sz="2800" b="1" u="sng" dirty="0"/>
          </a:p>
          <a:p>
            <a:r>
              <a:rPr lang="en-GB" sz="2800" b="1" dirty="0"/>
              <a:t>Insurance and road tax - </a:t>
            </a:r>
            <a:r>
              <a:rPr lang="en-GB" sz="2800" dirty="0"/>
              <a:t>£450 per month; </a:t>
            </a:r>
          </a:p>
          <a:p>
            <a:r>
              <a:rPr lang="en-GB" sz="2800" b="1" dirty="0"/>
              <a:t>Van rental </a:t>
            </a:r>
            <a:r>
              <a:rPr lang="en-GB" sz="2800" dirty="0"/>
              <a:t>- £500 per month,</a:t>
            </a:r>
          </a:p>
          <a:p>
            <a:r>
              <a:rPr lang="en-GB" sz="2800" b="1" dirty="0"/>
              <a:t>Utility bills </a:t>
            </a:r>
            <a:r>
              <a:rPr lang="en-GB" sz="2800" dirty="0"/>
              <a:t>- £1,000 per month </a:t>
            </a:r>
          </a:p>
          <a:p>
            <a:r>
              <a:rPr lang="en-GB" sz="2800" b="1" dirty="0"/>
              <a:t>Average cost </a:t>
            </a:r>
            <a:r>
              <a:rPr lang="en-GB" sz="2800" dirty="0"/>
              <a:t>of each item £5.00; </a:t>
            </a:r>
          </a:p>
          <a:p>
            <a:r>
              <a:rPr lang="en-GB" sz="2800" b="1" dirty="0"/>
              <a:t>Salaries </a:t>
            </a:r>
            <a:r>
              <a:rPr lang="en-GB" sz="2800" dirty="0"/>
              <a:t>- £1,800 per month; </a:t>
            </a:r>
          </a:p>
          <a:p>
            <a:r>
              <a:rPr lang="en-GB" sz="2800" b="1" dirty="0"/>
              <a:t>loan repayment </a:t>
            </a:r>
            <a:r>
              <a:rPr lang="en-GB" sz="2800" dirty="0"/>
              <a:t>£1,000 per month for twelve months.</a:t>
            </a:r>
          </a:p>
          <a:p>
            <a:r>
              <a:rPr lang="en-GB" sz="2800" b="1" dirty="0"/>
              <a:t>Rent for the shop </a:t>
            </a:r>
            <a:r>
              <a:rPr lang="en-GB" sz="2800" dirty="0"/>
              <a:t>- £750 per month </a:t>
            </a:r>
          </a:p>
          <a:p>
            <a:endParaRPr lang="en-GB" sz="2800" dirty="0"/>
          </a:p>
          <a:p>
            <a:r>
              <a:rPr lang="en-GB" sz="2800" dirty="0"/>
              <a:t>His market research indicates that each item will have an average sales price of £15.00.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580798" y="183148"/>
            <a:ext cx="8944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Claire's hairdressers financials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AutoShape 2" descr="Image result for hairdressers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4350" y="2147887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2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813" y="1247477"/>
            <a:ext cx="6096000" cy="51090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u="sng" dirty="0"/>
              <a:t>Fixed costs </a:t>
            </a:r>
          </a:p>
          <a:p>
            <a:endParaRPr lang="en-GB" sz="2800" dirty="0"/>
          </a:p>
          <a:p>
            <a:r>
              <a:rPr lang="en-GB" sz="2800" dirty="0"/>
              <a:t>Insurance and road tax £450 per month; </a:t>
            </a:r>
          </a:p>
          <a:p>
            <a:r>
              <a:rPr lang="en-GB" sz="2800" dirty="0"/>
              <a:t>Van rental - £500 per month,</a:t>
            </a:r>
          </a:p>
          <a:p>
            <a:r>
              <a:rPr lang="en-GB" sz="2800" dirty="0"/>
              <a:t>Utility bills - £1,000 per month </a:t>
            </a:r>
          </a:p>
          <a:p>
            <a:r>
              <a:rPr lang="en-GB" sz="2800" dirty="0"/>
              <a:t>Salaries - £1,800 per month; </a:t>
            </a:r>
          </a:p>
          <a:p>
            <a:r>
              <a:rPr lang="en-GB" sz="2800" dirty="0"/>
              <a:t>loan repayment £1,000 per month for twelve months.</a:t>
            </a:r>
          </a:p>
          <a:p>
            <a:r>
              <a:rPr lang="en-GB" sz="2800" dirty="0"/>
              <a:t>Rent for the shop - £750 per month</a:t>
            </a:r>
          </a:p>
          <a:p>
            <a:endParaRPr lang="en-GB" sz="2800" b="1" dirty="0"/>
          </a:p>
          <a:p>
            <a:r>
              <a:rPr lang="en-GB" sz="2800" b="1" dirty="0"/>
              <a:t>Total fixed costs -  £5,500</a:t>
            </a: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487292" y="324147"/>
            <a:ext cx="6731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Fixed costs calculation </a:t>
            </a:r>
          </a:p>
        </p:txBody>
      </p:sp>
      <p:sp>
        <p:nvSpPr>
          <p:cNvPr id="4" name="AutoShape 2" descr="Image result for fixed costs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709" y="2448233"/>
            <a:ext cx="4023015" cy="341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6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3525" y="1659285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u="sng" dirty="0"/>
              <a:t>Variable costs </a:t>
            </a:r>
          </a:p>
          <a:p>
            <a:endParaRPr lang="en-GB" sz="2800" b="1" u="sng" dirty="0"/>
          </a:p>
          <a:p>
            <a:r>
              <a:rPr lang="en-GB" sz="2800" dirty="0"/>
              <a:t>Average cost of each item £10.00; </a:t>
            </a:r>
          </a:p>
          <a:p>
            <a:r>
              <a:rPr lang="en-GB" sz="2800" dirty="0"/>
              <a:t>Total Variable costs - £5.00 per item </a:t>
            </a:r>
          </a:p>
          <a:p>
            <a:endParaRPr lang="en-GB" sz="2800" dirty="0"/>
          </a:p>
          <a:p>
            <a:r>
              <a:rPr lang="en-GB" sz="2800" b="1" u="sng" dirty="0"/>
              <a:t>Sales revenue</a:t>
            </a:r>
          </a:p>
          <a:p>
            <a:endParaRPr lang="en-GB" sz="2800" b="1" u="sng" dirty="0"/>
          </a:p>
          <a:p>
            <a:r>
              <a:rPr lang="en-GB" sz="2800" dirty="0"/>
              <a:t>£15 per item </a:t>
            </a:r>
          </a:p>
        </p:txBody>
      </p:sp>
      <p:sp>
        <p:nvSpPr>
          <p:cNvPr id="3" name="Rectangle 2"/>
          <p:cNvSpPr/>
          <p:nvPr/>
        </p:nvSpPr>
        <p:spPr>
          <a:xfrm>
            <a:off x="1318430" y="309860"/>
            <a:ext cx="9612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Variable costs and sales revenue </a:t>
            </a:r>
          </a:p>
        </p:txBody>
      </p:sp>
      <p:sp>
        <p:nvSpPr>
          <p:cNvPr id="4" name="AutoShape 2" descr="Image result for fixed costs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581400"/>
            <a:ext cx="5148262" cy="278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52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1593" y="1524297"/>
            <a:ext cx="98536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Break-even output =         </a:t>
            </a:r>
            <a:r>
              <a:rPr lang="en-GB" sz="2800" b="1" u="sng" dirty="0"/>
              <a:t>Fixed costs </a:t>
            </a:r>
          </a:p>
          <a:p>
            <a:r>
              <a:rPr lang="en-GB" sz="2800" b="1" dirty="0"/>
              <a:t>                                     Contribution per unit.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Contribution per unit = Selling price – Variable costs (per unit)</a:t>
            </a:r>
          </a:p>
        </p:txBody>
      </p:sp>
      <p:sp>
        <p:nvSpPr>
          <p:cNvPr id="3" name="Rectangle 2"/>
          <p:cNvSpPr/>
          <p:nvPr/>
        </p:nvSpPr>
        <p:spPr>
          <a:xfrm>
            <a:off x="3000343" y="265837"/>
            <a:ext cx="5962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Break even formula </a:t>
            </a:r>
          </a:p>
        </p:txBody>
      </p:sp>
      <p:sp>
        <p:nvSpPr>
          <p:cNvPr id="4" name="AutoShape 2" descr="Image result for break even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41" y="4537083"/>
            <a:ext cx="660082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04912" y="1924700"/>
            <a:ext cx="6096000" cy="33714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 even in units = </a:t>
            </a:r>
            <a:r>
              <a:rPr lang="en-GB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£5,500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£15 - £5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 even in units = £5,500 / 10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 even in units = 550 items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3677" y="452735"/>
            <a:ext cx="68075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Break even calculation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245" y="2269774"/>
            <a:ext cx="3579656" cy="26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0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6413" y="1785849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b="1" u="sng" dirty="0"/>
              <a:t>Fixed costs </a:t>
            </a:r>
          </a:p>
          <a:p>
            <a:endParaRPr lang="en-GB" sz="2800" b="1" u="sng" dirty="0"/>
          </a:p>
          <a:p>
            <a:r>
              <a:rPr lang="en-GB" sz="2800" dirty="0"/>
              <a:t>Plot horizontal on graph</a:t>
            </a:r>
          </a:p>
          <a:p>
            <a:r>
              <a:rPr lang="en-GB" sz="2800" dirty="0"/>
              <a:t> </a:t>
            </a:r>
          </a:p>
          <a:p>
            <a:r>
              <a:rPr lang="en-GB" sz="2800" b="1" dirty="0"/>
              <a:t>£5,500</a:t>
            </a:r>
          </a:p>
        </p:txBody>
      </p:sp>
      <p:sp>
        <p:nvSpPr>
          <p:cNvPr id="3" name="Rectangle 2"/>
          <p:cNvSpPr/>
          <p:nvPr/>
        </p:nvSpPr>
        <p:spPr>
          <a:xfrm>
            <a:off x="2599278" y="338435"/>
            <a:ext cx="6421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BE graph calculations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5804" y="3429000"/>
            <a:ext cx="6093217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271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4426" y="1556089"/>
            <a:ext cx="97440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/>
              <a:t>Variable costs </a:t>
            </a:r>
          </a:p>
          <a:p>
            <a:endParaRPr lang="en-GB" sz="2800" b="1" u="sng" dirty="0"/>
          </a:p>
          <a:p>
            <a:r>
              <a:rPr lang="en-GB" sz="2800" dirty="0"/>
              <a:t>Plot vertical on graph </a:t>
            </a:r>
          </a:p>
          <a:p>
            <a:endParaRPr lang="en-GB" sz="2800" dirty="0"/>
          </a:p>
          <a:p>
            <a:r>
              <a:rPr lang="en-GB" sz="2800" dirty="0"/>
              <a:t>Number of units x variable costs </a:t>
            </a:r>
          </a:p>
          <a:p>
            <a:r>
              <a:rPr lang="en-GB" sz="2800" dirty="0"/>
              <a:t>= Variable cost per number of units </a:t>
            </a:r>
          </a:p>
          <a:p>
            <a:endParaRPr lang="en-GB" sz="2800" dirty="0"/>
          </a:p>
          <a:p>
            <a:r>
              <a:rPr lang="en-GB" sz="2800" b="1" dirty="0"/>
              <a:t>Point 1 </a:t>
            </a:r>
            <a:r>
              <a:rPr lang="en-GB" sz="2800" dirty="0"/>
              <a:t>– Zero </a:t>
            </a:r>
          </a:p>
          <a:p>
            <a:r>
              <a:rPr lang="en-GB" sz="2800" b="1" dirty="0"/>
              <a:t>Point 2 </a:t>
            </a:r>
            <a:r>
              <a:rPr lang="en-GB" sz="2800" dirty="0"/>
              <a:t>- 800 = 800 x 5 = 8,000</a:t>
            </a:r>
          </a:p>
          <a:p>
            <a:r>
              <a:rPr lang="en-GB" sz="2800" b="1" dirty="0"/>
              <a:t>Point 3 </a:t>
            </a:r>
            <a:r>
              <a:rPr lang="en-GB" sz="2800" dirty="0"/>
              <a:t>– 1,200 = 1,200 x 5 = 12,000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778" y="465744"/>
            <a:ext cx="6023370" cy="6401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588" y="1556089"/>
            <a:ext cx="4333873" cy="378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347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781</Words>
  <Application>Microsoft Office PowerPoint</Application>
  <PresentationFormat>Widescreen</PresentationFormat>
  <Paragraphs>164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</dc:creator>
  <cp:lastModifiedBy>Geoff</cp:lastModifiedBy>
  <cp:revision>7</cp:revision>
  <dcterms:created xsi:type="dcterms:W3CDTF">2016-10-01T21:59:39Z</dcterms:created>
  <dcterms:modified xsi:type="dcterms:W3CDTF">2016-10-15T20:27:31Z</dcterms:modified>
</cp:coreProperties>
</file>