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8" r:id="rId4"/>
    <p:sldId id="269" r:id="rId5"/>
    <p:sldId id="270" r:id="rId6"/>
    <p:sldId id="271" r:id="rId7"/>
    <p:sldId id="258" r:id="rId8"/>
    <p:sldId id="259" r:id="rId9"/>
    <p:sldId id="272" r:id="rId10"/>
    <p:sldId id="260" r:id="rId11"/>
    <p:sldId id="274" r:id="rId12"/>
    <p:sldId id="275" r:id="rId13"/>
    <p:sldId id="27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85" autoAdjust="0"/>
    <p:restoredTop sz="94660"/>
  </p:normalViewPr>
  <p:slideViewPr>
    <p:cSldViewPr snapToGrid="0">
      <p:cViewPr varScale="1">
        <p:scale>
          <a:sx n="67" d="100"/>
          <a:sy n="67" d="100"/>
        </p:scale>
        <p:origin x="8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CBBFF-DF24-450E-BE04-76B4A8835231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C74AC-5311-4339-83FC-7B546A676A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263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2584-4207-4B26-99BB-9053BBC6E100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331D2-86BA-4E39-9679-83355D15CA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602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2584-4207-4B26-99BB-9053BBC6E100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331D2-86BA-4E39-9679-83355D15CA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776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2584-4207-4B26-99BB-9053BBC6E100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331D2-86BA-4E39-9679-83355D15CA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247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2584-4207-4B26-99BB-9053BBC6E100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331D2-86BA-4E39-9679-83355D15CA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41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2584-4207-4B26-99BB-9053BBC6E100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331D2-86BA-4E39-9679-83355D15CA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268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2584-4207-4B26-99BB-9053BBC6E100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331D2-86BA-4E39-9679-83355D15CA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320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2584-4207-4B26-99BB-9053BBC6E100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331D2-86BA-4E39-9679-83355D15CA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95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2584-4207-4B26-99BB-9053BBC6E100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331D2-86BA-4E39-9679-83355D15CA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204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2584-4207-4B26-99BB-9053BBC6E100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331D2-86BA-4E39-9679-83355D15CA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298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2584-4207-4B26-99BB-9053BBC6E100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331D2-86BA-4E39-9679-83355D15CA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910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2584-4207-4B26-99BB-9053BBC6E100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331D2-86BA-4E39-9679-83355D15CA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450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E2584-4207-4B26-99BB-9053BBC6E100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331D2-86BA-4E39-9679-83355D15CA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763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09661" y="1347490"/>
            <a:ext cx="9972676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u="sng" dirty="0"/>
              <a:t>Lesson Objectives:</a:t>
            </a:r>
          </a:p>
          <a:p>
            <a:endParaRPr lang="en-GB" sz="2800" dirty="0"/>
          </a:p>
          <a:p>
            <a:r>
              <a:rPr lang="en-GB" sz="2800" dirty="0"/>
              <a:t>Introduce the aims and objectives for the session. </a:t>
            </a:r>
          </a:p>
          <a:p>
            <a:r>
              <a:rPr lang="en-GB" sz="2800" dirty="0"/>
              <a:t>Explain the margin of safety and calculate margin of safety. </a:t>
            </a:r>
          </a:p>
          <a:p>
            <a:r>
              <a:rPr lang="en-GB" sz="2800" dirty="0"/>
              <a:t>Express the margin of safety on chosen graphs. </a:t>
            </a:r>
          </a:p>
          <a:p>
            <a:r>
              <a:rPr lang="en-GB" sz="2800" dirty="0"/>
              <a:t>Calculate changes in revenue and total costs. </a:t>
            </a:r>
          </a:p>
          <a:p>
            <a:r>
              <a:rPr lang="en-GB" sz="2800" dirty="0"/>
              <a:t>Calculate changes in revenue and total costs using </a:t>
            </a:r>
          </a:p>
          <a:p>
            <a:r>
              <a:rPr lang="en-GB" sz="2800" dirty="0"/>
              <a:t>your break even graphs. </a:t>
            </a:r>
          </a:p>
          <a:p>
            <a:r>
              <a:rPr lang="en-GB" sz="2800" dirty="0"/>
              <a:t>Discuss your answers as a group. </a:t>
            </a:r>
          </a:p>
          <a:p>
            <a:r>
              <a:rPr lang="en-GB" sz="2800" dirty="0"/>
              <a:t>Recap the aims and objectives for the session. </a:t>
            </a:r>
          </a:p>
          <a:p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653052" y="238423"/>
            <a:ext cx="88858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Break even – Margin of safety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0087" y="4554081"/>
            <a:ext cx="2762250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218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2588" y="1331863"/>
            <a:ext cx="872966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An increase in the variable cost will change the total cost line (Total costs 2). </a:t>
            </a:r>
          </a:p>
          <a:p>
            <a:endParaRPr lang="en-GB" sz="2800" dirty="0"/>
          </a:p>
          <a:p>
            <a:r>
              <a:rPr lang="en-GB" sz="2800" dirty="0"/>
              <a:t>It becomes slightly steeper and will cut the revenue line at a higher output level, resulting in break-even at a higher level of output. </a:t>
            </a:r>
          </a:p>
          <a:p>
            <a:endParaRPr lang="en-GB" sz="2800" dirty="0"/>
          </a:p>
          <a:p>
            <a:r>
              <a:rPr lang="en-GB" sz="2800" dirty="0"/>
              <a:t>If the costs were reduced </a:t>
            </a:r>
          </a:p>
          <a:p>
            <a:r>
              <a:rPr lang="en-GB" sz="2800" dirty="0"/>
              <a:t>then the opposite would happen. </a:t>
            </a:r>
          </a:p>
        </p:txBody>
      </p:sp>
      <p:sp>
        <p:nvSpPr>
          <p:cNvPr id="3" name="Rectangle 2"/>
          <p:cNvSpPr/>
          <p:nvPr/>
        </p:nvSpPr>
        <p:spPr>
          <a:xfrm>
            <a:off x="2616181" y="238423"/>
            <a:ext cx="67024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Changes in total costs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3614" y="4029075"/>
            <a:ext cx="3306786" cy="228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964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3496" y="438447"/>
            <a:ext cx="91935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</a:rPr>
              <a:t>Changes in total</a:t>
            </a:r>
            <a:r>
              <a:rPr kumimoji="0" lang="en-US" sz="5400" b="1" i="0" u="none" strike="noStrike" kern="0" cap="none" spc="0" normalizeH="0" noProof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</a:rPr>
              <a:t> costs</a:t>
            </a:r>
            <a:r>
              <a:rPr kumimoji="0" lang="en-US" sz="5400" b="1" i="0" u="none" strike="noStrike" kern="0" cap="none" spc="0" normalizeH="0" baseline="0" noProof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</a:rPr>
              <a:t> example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00313" y="2014538"/>
            <a:ext cx="5852051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Show how this affects graph on board.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Time: 5 mins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788" y="2976714"/>
            <a:ext cx="4206251" cy="2909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565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4463" y="1333203"/>
            <a:ext cx="828675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u="sng" dirty="0"/>
              <a:t>Task: </a:t>
            </a:r>
          </a:p>
          <a:p>
            <a:endParaRPr lang="en-GB" sz="2800" b="1" u="sng" dirty="0"/>
          </a:p>
          <a:p>
            <a:r>
              <a:rPr lang="en-GB" sz="2800" dirty="0"/>
              <a:t>Calculate and draw what happens when revenue rises and total costs rise. </a:t>
            </a:r>
          </a:p>
          <a:p>
            <a:endParaRPr lang="en-GB" sz="2800" dirty="0"/>
          </a:p>
          <a:p>
            <a:r>
              <a:rPr lang="en-GB" sz="2800" dirty="0"/>
              <a:t>Using Claire’s hairdressers example.</a:t>
            </a:r>
          </a:p>
          <a:p>
            <a:endParaRPr lang="en-GB" sz="2800" dirty="0"/>
          </a:p>
          <a:p>
            <a:r>
              <a:rPr lang="en-GB" sz="2800" b="1" dirty="0"/>
              <a:t>Time: 15 mins </a:t>
            </a:r>
          </a:p>
        </p:txBody>
      </p:sp>
      <p:sp>
        <p:nvSpPr>
          <p:cNvPr id="3" name="Rectangle 2"/>
          <p:cNvSpPr/>
          <p:nvPr/>
        </p:nvSpPr>
        <p:spPr>
          <a:xfrm>
            <a:off x="4206322" y="295573"/>
            <a:ext cx="30364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Activity 2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2731" y="3622179"/>
            <a:ext cx="3758194" cy="2500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535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09661" y="1347490"/>
            <a:ext cx="9972676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Lesson Objectives: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Introduce the aims and objectives for the session.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Explain the margin of safety and calculate margin of safety.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Express the margin of safety on chosen graphs.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Calculate changes in revenue and total costs.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Calculate changes in revenue and total costs using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your break even graphs.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Discuss your answers as a group.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Recap the aims and objectives for the session.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53052" y="238423"/>
            <a:ext cx="88858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</a:rPr>
              <a:t>Break even – Margin of safety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0087" y="4554081"/>
            <a:ext cx="2762250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96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31110" y="1549390"/>
            <a:ext cx="955833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A business’s margin of safety is the difference between output level and break-even output, when output is above break-even. </a:t>
            </a:r>
          </a:p>
          <a:p>
            <a:endParaRPr lang="en-GB" sz="2800" dirty="0"/>
          </a:p>
          <a:p>
            <a:r>
              <a:rPr lang="en-GB" sz="2800" dirty="0"/>
              <a:t>So if output is 900 units and break-even is 500 units, then the margin of safety is 400 units. </a:t>
            </a:r>
          </a:p>
          <a:p>
            <a:endParaRPr lang="en-GB" sz="2800" dirty="0"/>
          </a:p>
          <a:p>
            <a:r>
              <a:rPr lang="en-GB" sz="2800" dirty="0"/>
              <a:t>The margin of safety indicates </a:t>
            </a:r>
          </a:p>
          <a:p>
            <a:r>
              <a:rPr lang="en-GB" sz="2800" dirty="0"/>
              <a:t>the amount by which demand </a:t>
            </a:r>
          </a:p>
          <a:p>
            <a:r>
              <a:rPr lang="en-GB" sz="2800" dirty="0"/>
              <a:t>can fall before a business </a:t>
            </a:r>
          </a:p>
          <a:p>
            <a:r>
              <a:rPr lang="en-GB" sz="2800" dirty="0"/>
              <a:t>incurs losses. </a:t>
            </a:r>
          </a:p>
        </p:txBody>
      </p:sp>
      <p:sp>
        <p:nvSpPr>
          <p:cNvPr id="3" name="Rectangle 2"/>
          <p:cNvSpPr/>
          <p:nvPr/>
        </p:nvSpPr>
        <p:spPr>
          <a:xfrm>
            <a:off x="2903467" y="338435"/>
            <a:ext cx="62136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The margin of safety </a:t>
            </a:r>
          </a:p>
        </p:txBody>
      </p:sp>
      <p:sp>
        <p:nvSpPr>
          <p:cNvPr id="4" name="AutoShape 2" descr="Image result for margin of safety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1815" y="3581400"/>
            <a:ext cx="4029075" cy="2967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3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3983" y="1337399"/>
            <a:ext cx="907256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The margin of safety can be identified on the break-even chart by measuring the difference between the break-even point and the actual level of output. </a:t>
            </a:r>
          </a:p>
          <a:p>
            <a:endParaRPr lang="en-GB" sz="2800" dirty="0"/>
          </a:p>
          <a:p>
            <a:r>
              <a:rPr lang="en-GB" sz="2800" dirty="0"/>
              <a:t>Businesses will want to ensure that they have a healthy margin of safety just in case an unexpected drop in sales affects their business. </a:t>
            </a:r>
          </a:p>
          <a:p>
            <a:endParaRPr lang="en-GB" sz="2800" dirty="0"/>
          </a:p>
          <a:p>
            <a:r>
              <a:rPr lang="en-GB" sz="2800" dirty="0"/>
              <a:t>A small margin of safety </a:t>
            </a:r>
          </a:p>
          <a:p>
            <a:r>
              <a:rPr lang="en-GB" sz="2800" dirty="0"/>
              <a:t>could put the business at </a:t>
            </a:r>
          </a:p>
          <a:p>
            <a:r>
              <a:rPr lang="en-GB" sz="2800" dirty="0"/>
              <a:t>risk if they experience a drop in sales</a:t>
            </a:r>
            <a:r>
              <a:rPr lang="en-GB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391754" y="266998"/>
            <a:ext cx="50370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Margin of safety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7637" y="4287737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245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80295" y="395585"/>
            <a:ext cx="76314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Margin of safety example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00175" y="1485900"/>
            <a:ext cx="9322360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/>
              <a:t>Draw Break even graph (Fruit and veg example) </a:t>
            </a:r>
          </a:p>
          <a:p>
            <a:endParaRPr lang="en-GB" sz="2800" dirty="0"/>
          </a:p>
          <a:p>
            <a:r>
              <a:rPr lang="en-GB" sz="2800" dirty="0"/>
              <a:t>Fixed costs - £2,000</a:t>
            </a:r>
          </a:p>
          <a:p>
            <a:endParaRPr lang="en-GB" sz="2800" dirty="0"/>
          </a:p>
          <a:p>
            <a:r>
              <a:rPr lang="en-GB" sz="2800" dirty="0"/>
              <a:t>Sales - £1,000 - £10,000 </a:t>
            </a:r>
          </a:p>
          <a:p>
            <a:endParaRPr lang="en-GB" sz="2800" dirty="0"/>
          </a:p>
          <a:p>
            <a:r>
              <a:rPr lang="en-GB" sz="2800" dirty="0"/>
              <a:t>Output – 100  - 1000 </a:t>
            </a:r>
          </a:p>
          <a:p>
            <a:endParaRPr lang="en-GB" sz="2800" dirty="0"/>
          </a:p>
          <a:p>
            <a:r>
              <a:rPr lang="en-GB" sz="2800" dirty="0"/>
              <a:t>Variable costs, revenue and total costs lines.</a:t>
            </a:r>
          </a:p>
          <a:p>
            <a:endParaRPr lang="en-GB" sz="2800" dirty="0"/>
          </a:p>
          <a:p>
            <a:r>
              <a:rPr lang="en-GB" sz="2800" dirty="0"/>
              <a:t>Expected sales – 1,000 and Break even 500 and selling price £9</a:t>
            </a:r>
          </a:p>
          <a:p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3838" y="2538284"/>
            <a:ext cx="3767137" cy="251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55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7443" y="352722"/>
            <a:ext cx="76314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Margin of safety example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65955" y="5891213"/>
            <a:ext cx="2165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/>
              <a:t>Time: 5 mins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3088" y="1488132"/>
            <a:ext cx="8596311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684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34935" y="438447"/>
            <a:ext cx="30364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Activity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78590" y="1171577"/>
            <a:ext cx="9349098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u="sng" dirty="0"/>
              <a:t>Task: </a:t>
            </a:r>
          </a:p>
          <a:p>
            <a:endParaRPr lang="en-GB" sz="2800" dirty="0"/>
          </a:p>
          <a:p>
            <a:r>
              <a:rPr lang="en-GB" sz="2800" dirty="0"/>
              <a:t>Draw the margin of safety on your Break even graphs : </a:t>
            </a:r>
          </a:p>
          <a:p>
            <a:endParaRPr lang="en-GB" sz="2800" dirty="0"/>
          </a:p>
          <a:p>
            <a:r>
              <a:rPr lang="en-GB" sz="2800" b="1" dirty="0"/>
              <a:t>Claire's Hairdressers </a:t>
            </a:r>
            <a:r>
              <a:rPr lang="en-GB" sz="2800" dirty="0"/>
              <a:t>-  Expected sales – 1,000 units per month </a:t>
            </a:r>
          </a:p>
          <a:p>
            <a:endParaRPr lang="en-GB" sz="2800" b="1" dirty="0"/>
          </a:p>
          <a:p>
            <a:r>
              <a:rPr lang="en-GB" sz="2800" b="1" dirty="0"/>
              <a:t>Pizza Paradise </a:t>
            </a:r>
            <a:r>
              <a:rPr lang="en-GB" sz="2800" dirty="0"/>
              <a:t>– Expected sales – 800 units per month </a:t>
            </a:r>
          </a:p>
          <a:p>
            <a:endParaRPr lang="en-GB" sz="2800" dirty="0"/>
          </a:p>
          <a:p>
            <a:endParaRPr lang="en-GB" sz="2800" b="1" dirty="0"/>
          </a:p>
          <a:p>
            <a:endParaRPr lang="en-GB" sz="2800" b="1" dirty="0"/>
          </a:p>
          <a:p>
            <a:r>
              <a:rPr lang="en-GB" sz="2800" b="1" dirty="0"/>
              <a:t>Time: 10 mins 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8662" y="4676422"/>
            <a:ext cx="2609850" cy="1752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0589" y="4743097"/>
            <a:ext cx="270510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262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36875" y="1765111"/>
            <a:ext cx="8615362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Costs and revenues are not fixed, and a break-even chart can be used to show the effect of an increase or drop in revenue and/or costs on the profitability of a business. </a:t>
            </a:r>
          </a:p>
          <a:p>
            <a:r>
              <a:rPr lang="en-GB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1516361" y="438269"/>
            <a:ext cx="90563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Changes in costs and revenues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4850" y="3830616"/>
            <a:ext cx="2462212" cy="2327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953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7350" y="1684675"/>
            <a:ext cx="928687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An increase in the price of the boxes of fruit and veg from £9 to £11 will change the total revenue line (Revenue 2), it becomes steeper and will cut the total cost line sooner, resulting in break-even at a lower level of output. </a:t>
            </a:r>
          </a:p>
          <a:p>
            <a:endParaRPr lang="en-GB" sz="2800" dirty="0"/>
          </a:p>
          <a:p>
            <a:r>
              <a:rPr lang="en-GB" sz="2800" dirty="0"/>
              <a:t>If the price was reduced then the opposite would happen and the break-even point would be at a higher level of output.</a:t>
            </a:r>
          </a:p>
          <a:p>
            <a:r>
              <a:rPr lang="en-GB" sz="2800" dirty="0"/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9273" y="665769"/>
            <a:ext cx="8644877" cy="64013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4731338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010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4500" y="438447"/>
            <a:ext cx="86515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Changes in revenue example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57363" y="2000250"/>
            <a:ext cx="5852051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Show how this affects graph on board. </a:t>
            </a:r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b="1" dirty="0"/>
          </a:p>
          <a:p>
            <a:endParaRPr lang="en-GB" sz="2800" b="1" dirty="0"/>
          </a:p>
          <a:p>
            <a:r>
              <a:rPr lang="en-GB" sz="2800" b="1" dirty="0"/>
              <a:t>Time: 5 mins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7510" y="2625030"/>
            <a:ext cx="4379939" cy="291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867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618</Words>
  <Application>Microsoft Office PowerPoint</Application>
  <PresentationFormat>Widescreen</PresentationFormat>
  <Paragraphs>105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</dc:creator>
  <cp:lastModifiedBy>Geoff</cp:lastModifiedBy>
  <cp:revision>7</cp:revision>
  <dcterms:created xsi:type="dcterms:W3CDTF">2016-10-03T18:20:02Z</dcterms:created>
  <dcterms:modified xsi:type="dcterms:W3CDTF">2016-10-03T20:58:43Z</dcterms:modified>
</cp:coreProperties>
</file>