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56" r:id="rId5"/>
    <p:sldId id="261" r:id="rId6"/>
    <p:sldId id="266" r:id="rId7"/>
    <p:sldId id="262" r:id="rId8"/>
    <p:sldId id="263" r:id="rId9"/>
    <p:sldId id="267" r:id="rId10"/>
    <p:sldId id="264" r:id="rId11"/>
    <p:sldId id="268" r:id="rId12"/>
    <p:sldId id="265" r:id="rId13"/>
    <p:sldId id="269" r:id="rId14"/>
    <p:sldId id="260" r:id="rId15"/>
    <p:sldId id="270" r:id="rId16"/>
    <p:sldId id="271" r:id="rId17"/>
    <p:sldId id="272" r:id="rId18"/>
    <p:sldId id="273" r:id="rId19"/>
    <p:sldId id="274"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2" autoAdjust="0"/>
    <p:restoredTop sz="94660"/>
  </p:normalViewPr>
  <p:slideViewPr>
    <p:cSldViewPr>
      <p:cViewPr varScale="1">
        <p:scale>
          <a:sx n="87" d="100"/>
          <a:sy n="87" d="100"/>
        </p:scale>
        <p:origin x="-10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3021ED-AA33-4FB2-B6AC-0427560B85B9}" type="datetimeFigureOut">
              <a:rPr lang="en-GB" smtClean="0"/>
              <a:t>25/10/2016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39A4F9-AB71-475B-9D9F-10A002528372}" type="slidenum">
              <a:rPr lang="en-GB" smtClean="0"/>
              <a:t>‹#›</a:t>
            </a:fld>
            <a:endParaRPr lang="en-GB"/>
          </a:p>
        </p:txBody>
      </p:sp>
    </p:spTree>
    <p:extLst>
      <p:ext uri="{BB962C8B-B14F-4D97-AF65-F5344CB8AC3E}">
        <p14:creationId xmlns:p14="http://schemas.microsoft.com/office/powerpoint/2010/main" val="31597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CBE9A5-0ACB-494D-8EE3-93A52C8B070E}" type="datetimeFigureOut">
              <a:rPr lang="en-GB" smtClean="0"/>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ED4C78-B65E-4066-BB11-56F101E8F1AC}" type="slidenum">
              <a:rPr lang="en-GB" smtClean="0"/>
              <a:t>‹#›</a:t>
            </a:fld>
            <a:endParaRPr lang="en-GB"/>
          </a:p>
        </p:txBody>
      </p:sp>
    </p:spTree>
    <p:extLst>
      <p:ext uri="{BB962C8B-B14F-4D97-AF65-F5344CB8AC3E}">
        <p14:creationId xmlns:p14="http://schemas.microsoft.com/office/powerpoint/2010/main" val="267423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CBE9A5-0ACB-494D-8EE3-93A52C8B070E}" type="datetimeFigureOut">
              <a:rPr lang="en-GB" smtClean="0"/>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ED4C78-B65E-4066-BB11-56F101E8F1AC}" type="slidenum">
              <a:rPr lang="en-GB" smtClean="0"/>
              <a:t>‹#›</a:t>
            </a:fld>
            <a:endParaRPr lang="en-GB"/>
          </a:p>
        </p:txBody>
      </p:sp>
    </p:spTree>
    <p:extLst>
      <p:ext uri="{BB962C8B-B14F-4D97-AF65-F5344CB8AC3E}">
        <p14:creationId xmlns:p14="http://schemas.microsoft.com/office/powerpoint/2010/main" val="59023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CBE9A5-0ACB-494D-8EE3-93A52C8B070E}" type="datetimeFigureOut">
              <a:rPr lang="en-GB" smtClean="0"/>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ED4C78-B65E-4066-BB11-56F101E8F1AC}" type="slidenum">
              <a:rPr lang="en-GB" smtClean="0"/>
              <a:t>‹#›</a:t>
            </a:fld>
            <a:endParaRPr lang="en-GB"/>
          </a:p>
        </p:txBody>
      </p:sp>
    </p:spTree>
    <p:extLst>
      <p:ext uri="{BB962C8B-B14F-4D97-AF65-F5344CB8AC3E}">
        <p14:creationId xmlns:p14="http://schemas.microsoft.com/office/powerpoint/2010/main" val="1838065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CBE9A5-0ACB-494D-8EE3-93A52C8B070E}" type="datetimeFigureOut">
              <a:rPr lang="en-GB" smtClean="0"/>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ED4C78-B65E-4066-BB11-56F101E8F1AC}" type="slidenum">
              <a:rPr lang="en-GB" smtClean="0"/>
              <a:t>‹#›</a:t>
            </a:fld>
            <a:endParaRPr lang="en-GB"/>
          </a:p>
        </p:txBody>
      </p:sp>
    </p:spTree>
    <p:extLst>
      <p:ext uri="{BB962C8B-B14F-4D97-AF65-F5344CB8AC3E}">
        <p14:creationId xmlns:p14="http://schemas.microsoft.com/office/powerpoint/2010/main" val="4070536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BE9A5-0ACB-494D-8EE3-93A52C8B070E}" type="datetimeFigureOut">
              <a:rPr lang="en-GB" smtClean="0"/>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ED4C78-B65E-4066-BB11-56F101E8F1AC}" type="slidenum">
              <a:rPr lang="en-GB" smtClean="0"/>
              <a:t>‹#›</a:t>
            </a:fld>
            <a:endParaRPr lang="en-GB"/>
          </a:p>
        </p:txBody>
      </p:sp>
    </p:spTree>
    <p:extLst>
      <p:ext uri="{BB962C8B-B14F-4D97-AF65-F5344CB8AC3E}">
        <p14:creationId xmlns:p14="http://schemas.microsoft.com/office/powerpoint/2010/main" val="419619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3CBE9A5-0ACB-494D-8EE3-93A52C8B070E}" type="datetimeFigureOut">
              <a:rPr lang="en-GB" smtClean="0"/>
              <a:t>25/10/2016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ED4C78-B65E-4066-BB11-56F101E8F1AC}" type="slidenum">
              <a:rPr lang="en-GB" smtClean="0"/>
              <a:t>‹#›</a:t>
            </a:fld>
            <a:endParaRPr lang="en-GB"/>
          </a:p>
        </p:txBody>
      </p:sp>
    </p:spTree>
    <p:extLst>
      <p:ext uri="{BB962C8B-B14F-4D97-AF65-F5344CB8AC3E}">
        <p14:creationId xmlns:p14="http://schemas.microsoft.com/office/powerpoint/2010/main" val="124929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CBE9A5-0ACB-494D-8EE3-93A52C8B070E}" type="datetimeFigureOut">
              <a:rPr lang="en-GB" smtClean="0"/>
              <a:t>25/10/2016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ED4C78-B65E-4066-BB11-56F101E8F1AC}" type="slidenum">
              <a:rPr lang="en-GB" smtClean="0"/>
              <a:t>‹#›</a:t>
            </a:fld>
            <a:endParaRPr lang="en-GB"/>
          </a:p>
        </p:txBody>
      </p:sp>
    </p:spTree>
    <p:extLst>
      <p:ext uri="{BB962C8B-B14F-4D97-AF65-F5344CB8AC3E}">
        <p14:creationId xmlns:p14="http://schemas.microsoft.com/office/powerpoint/2010/main" val="1002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3CBE9A5-0ACB-494D-8EE3-93A52C8B070E}" type="datetimeFigureOut">
              <a:rPr lang="en-GB" smtClean="0"/>
              <a:t>25/10/2016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ED4C78-B65E-4066-BB11-56F101E8F1AC}" type="slidenum">
              <a:rPr lang="en-GB" smtClean="0"/>
              <a:t>‹#›</a:t>
            </a:fld>
            <a:endParaRPr lang="en-GB"/>
          </a:p>
        </p:txBody>
      </p:sp>
    </p:spTree>
    <p:extLst>
      <p:ext uri="{BB962C8B-B14F-4D97-AF65-F5344CB8AC3E}">
        <p14:creationId xmlns:p14="http://schemas.microsoft.com/office/powerpoint/2010/main" val="4292379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BE9A5-0ACB-494D-8EE3-93A52C8B070E}" type="datetimeFigureOut">
              <a:rPr lang="en-GB" smtClean="0"/>
              <a:t>25/10/2016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ED4C78-B65E-4066-BB11-56F101E8F1AC}" type="slidenum">
              <a:rPr lang="en-GB" smtClean="0"/>
              <a:t>‹#›</a:t>
            </a:fld>
            <a:endParaRPr lang="en-GB"/>
          </a:p>
        </p:txBody>
      </p:sp>
    </p:spTree>
    <p:extLst>
      <p:ext uri="{BB962C8B-B14F-4D97-AF65-F5344CB8AC3E}">
        <p14:creationId xmlns:p14="http://schemas.microsoft.com/office/powerpoint/2010/main" val="3258316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BE9A5-0ACB-494D-8EE3-93A52C8B070E}" type="datetimeFigureOut">
              <a:rPr lang="en-GB" smtClean="0"/>
              <a:t>25/10/2016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ED4C78-B65E-4066-BB11-56F101E8F1AC}" type="slidenum">
              <a:rPr lang="en-GB" smtClean="0"/>
              <a:t>‹#›</a:t>
            </a:fld>
            <a:endParaRPr lang="en-GB"/>
          </a:p>
        </p:txBody>
      </p:sp>
    </p:spTree>
    <p:extLst>
      <p:ext uri="{BB962C8B-B14F-4D97-AF65-F5344CB8AC3E}">
        <p14:creationId xmlns:p14="http://schemas.microsoft.com/office/powerpoint/2010/main" val="262080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BE9A5-0ACB-494D-8EE3-93A52C8B070E}" type="datetimeFigureOut">
              <a:rPr lang="en-GB" smtClean="0"/>
              <a:t>25/10/2016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ED4C78-B65E-4066-BB11-56F101E8F1AC}" type="slidenum">
              <a:rPr lang="en-GB" smtClean="0"/>
              <a:t>‹#›</a:t>
            </a:fld>
            <a:endParaRPr lang="en-GB"/>
          </a:p>
        </p:txBody>
      </p:sp>
    </p:spTree>
    <p:extLst>
      <p:ext uri="{BB962C8B-B14F-4D97-AF65-F5344CB8AC3E}">
        <p14:creationId xmlns:p14="http://schemas.microsoft.com/office/powerpoint/2010/main" val="210230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BE9A5-0ACB-494D-8EE3-93A52C8B070E}" type="datetimeFigureOut">
              <a:rPr lang="en-GB" smtClean="0"/>
              <a:t>25/10/2016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D4C78-B65E-4066-BB11-56F101E8F1AC}" type="slidenum">
              <a:rPr lang="en-GB" smtClean="0"/>
              <a:t>‹#›</a:t>
            </a:fld>
            <a:endParaRPr lang="en-GB"/>
          </a:p>
        </p:txBody>
      </p:sp>
    </p:spTree>
    <p:extLst>
      <p:ext uri="{BB962C8B-B14F-4D97-AF65-F5344CB8AC3E}">
        <p14:creationId xmlns:p14="http://schemas.microsoft.com/office/powerpoint/2010/main" val="3474694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048283"/>
            <a:ext cx="8280920" cy="4893647"/>
          </a:xfrm>
          <a:prstGeom prst="rect">
            <a:avLst/>
          </a:prstGeom>
        </p:spPr>
        <p:txBody>
          <a:bodyPr wrap="square">
            <a:spAutoFit/>
          </a:bodyPr>
          <a:lstStyle/>
          <a:p>
            <a:pPr marL="342900" indent="-342900">
              <a:buFont typeface="Arial" panose="020B0604020202020204" pitchFamily="34" charset="0"/>
              <a:buChar char="•"/>
            </a:pPr>
            <a:r>
              <a:rPr lang="en-GB" sz="2400" dirty="0" smtClean="0"/>
              <a:t>Introduce the aims and objectives for the session. </a:t>
            </a:r>
          </a:p>
          <a:p>
            <a:pPr marL="342900" indent="-342900">
              <a:buFont typeface="Arial" panose="020B0604020202020204" pitchFamily="34" charset="0"/>
              <a:buChar char="•"/>
            </a:pPr>
            <a:r>
              <a:rPr lang="en-GB" sz="2400" dirty="0" smtClean="0"/>
              <a:t>Read unit 2 handbook. </a:t>
            </a:r>
          </a:p>
          <a:p>
            <a:pPr marL="342900" indent="-342900">
              <a:buFont typeface="Arial" panose="020B0604020202020204" pitchFamily="34" charset="0"/>
              <a:buChar char="•"/>
            </a:pPr>
            <a:r>
              <a:rPr lang="en-GB" sz="2400" dirty="0" smtClean="0"/>
              <a:t>Explain to the group, what functional departments exist. </a:t>
            </a:r>
          </a:p>
          <a:p>
            <a:pPr marL="342900" indent="-342900">
              <a:buFont typeface="Arial" panose="020B0604020202020204" pitchFamily="34" charset="0"/>
              <a:buChar char="•"/>
            </a:pPr>
            <a:r>
              <a:rPr lang="en-GB" sz="2400" dirty="0" smtClean="0"/>
              <a:t>Discuss the various functional departments in an organisation. </a:t>
            </a:r>
          </a:p>
          <a:p>
            <a:pPr marL="342900" indent="-342900">
              <a:buFont typeface="Arial" panose="020B0604020202020204" pitchFamily="34" charset="0"/>
              <a:buChar char="•"/>
            </a:pPr>
            <a:r>
              <a:rPr lang="en-GB" sz="2400" dirty="0" smtClean="0"/>
              <a:t>Express the objectives of various functional departments.</a:t>
            </a:r>
          </a:p>
          <a:p>
            <a:pPr marL="342900" indent="-342900">
              <a:buFont typeface="Arial" panose="020B0604020202020204" pitchFamily="34" charset="0"/>
              <a:buChar char="•"/>
            </a:pPr>
            <a:r>
              <a:rPr lang="en-GB" sz="2400" dirty="0" smtClean="0"/>
              <a:t>Show a YouTube video on Functional departments. </a:t>
            </a:r>
          </a:p>
          <a:p>
            <a:pPr marL="342900" indent="-342900">
              <a:buFont typeface="Arial" panose="020B0604020202020204" pitchFamily="34" charset="0"/>
              <a:buChar char="•"/>
            </a:pPr>
            <a:r>
              <a:rPr lang="en-GB" sz="2400" dirty="0" smtClean="0"/>
              <a:t>Answer functional departments quiz and </a:t>
            </a:r>
            <a:r>
              <a:rPr lang="en-GB" sz="2400" dirty="0" err="1" smtClean="0"/>
              <a:t>Kahoot</a:t>
            </a:r>
            <a:r>
              <a:rPr lang="en-GB" sz="2400" dirty="0" smtClean="0"/>
              <a:t> quiz questions. </a:t>
            </a:r>
          </a:p>
          <a:p>
            <a:pPr marL="342900" indent="-342900">
              <a:buFont typeface="Arial" panose="020B0604020202020204" pitchFamily="34" charset="0"/>
              <a:buChar char="•"/>
            </a:pPr>
            <a:r>
              <a:rPr lang="en-GB" sz="2400" dirty="0" smtClean="0"/>
              <a:t>Complete a written past paper question on functional departments.  </a:t>
            </a:r>
          </a:p>
          <a:p>
            <a:pPr marL="342900" indent="-342900">
              <a:buFont typeface="Arial" panose="020B0604020202020204" pitchFamily="34" charset="0"/>
              <a:buChar char="•"/>
            </a:pPr>
            <a:r>
              <a:rPr lang="en-GB" sz="2400" dirty="0" smtClean="0"/>
              <a:t>Discuss your answers with the group. </a:t>
            </a:r>
          </a:p>
          <a:p>
            <a:pPr marL="342900" indent="-342900">
              <a:buFont typeface="Arial" panose="020B0604020202020204" pitchFamily="34" charset="0"/>
              <a:buChar char="•"/>
            </a:pPr>
            <a:r>
              <a:rPr lang="en-GB" sz="2400" dirty="0" smtClean="0"/>
              <a:t>Read a functional department case study example. </a:t>
            </a:r>
          </a:p>
          <a:p>
            <a:pPr marL="342900" indent="-342900">
              <a:buFont typeface="Arial" panose="020B0604020202020204" pitchFamily="34" charset="0"/>
              <a:buChar char="•"/>
            </a:pPr>
            <a:r>
              <a:rPr lang="en-GB" sz="2400" dirty="0" smtClean="0"/>
              <a:t>Recap the aims and objectives for the session. </a:t>
            </a:r>
            <a:endParaRPr lang="en-GB" sz="2400" dirty="0"/>
          </a:p>
        </p:txBody>
      </p:sp>
      <p:sp>
        <p:nvSpPr>
          <p:cNvPr id="5" name="Rectangle 4"/>
          <p:cNvSpPr/>
          <p:nvPr/>
        </p:nvSpPr>
        <p:spPr>
          <a:xfrm>
            <a:off x="1546920" y="116632"/>
            <a:ext cx="5501826"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Business functions</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4941168"/>
            <a:ext cx="1570467" cy="1285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861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222" y="1484783"/>
            <a:ext cx="7488832" cy="3416320"/>
          </a:xfrm>
          <a:prstGeom prst="rect">
            <a:avLst/>
          </a:prstGeom>
        </p:spPr>
        <p:txBody>
          <a:bodyPr wrap="square">
            <a:spAutoFit/>
          </a:bodyPr>
          <a:lstStyle/>
          <a:p>
            <a:r>
              <a:rPr lang="en-GB" sz="2400" dirty="0" smtClean="0"/>
              <a:t>These are the goals of each of the functional departments and if a business is to be successful then </a:t>
            </a:r>
            <a:r>
              <a:rPr lang="en-GB" sz="2400" b="1" dirty="0" smtClean="0"/>
              <a:t>these objectives must be closely tied to the corporate objectives. </a:t>
            </a:r>
          </a:p>
          <a:p>
            <a:endParaRPr lang="en-GB" sz="2400" dirty="0"/>
          </a:p>
          <a:p>
            <a:r>
              <a:rPr lang="en-GB" sz="2400" dirty="0" smtClean="0"/>
              <a:t>For example, if the marketing department sets itself a goal of achieving 10% more sales over the next year, whilst the human resources department is seeking to reduce staffing by 5% across the company in the same period, then they are likely to be </a:t>
            </a:r>
            <a:r>
              <a:rPr lang="en-GB" sz="2400" b="1" dirty="0" smtClean="0"/>
              <a:t>working against each other. </a:t>
            </a:r>
          </a:p>
        </p:txBody>
      </p:sp>
      <p:sp>
        <p:nvSpPr>
          <p:cNvPr id="3" name="Rectangle 2"/>
          <p:cNvSpPr/>
          <p:nvPr/>
        </p:nvSpPr>
        <p:spPr>
          <a:xfrm>
            <a:off x="1293517" y="316969"/>
            <a:ext cx="6428363"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Functional objectives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5003275"/>
            <a:ext cx="336232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972" y="4982315"/>
            <a:ext cx="286702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2088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353479"/>
            <a:ext cx="7218496" cy="1938992"/>
          </a:xfrm>
          <a:prstGeom prst="rect">
            <a:avLst/>
          </a:prstGeom>
        </p:spPr>
        <p:txBody>
          <a:bodyPr wrap="square">
            <a:spAutoFit/>
          </a:bodyPr>
          <a:lstStyle/>
          <a:p>
            <a:endParaRPr lang="en-GB" sz="2400" dirty="0" smtClean="0"/>
          </a:p>
          <a:p>
            <a:r>
              <a:rPr lang="en-GB" sz="2400" b="1" dirty="0" smtClean="0"/>
              <a:t>Goals must be carefully coordinated </a:t>
            </a:r>
            <a:r>
              <a:rPr lang="en-GB" sz="2400" dirty="0" smtClean="0"/>
              <a:t>to ensure that they are consistent with the corporate objectives – in other words, all departments are working together to achieve the same overall objectives of the organisation.</a:t>
            </a:r>
            <a:endParaRPr lang="en-GB" sz="2400" dirty="0"/>
          </a:p>
        </p:txBody>
      </p:sp>
      <p:sp>
        <p:nvSpPr>
          <p:cNvPr id="3" name="Rectangle 2"/>
          <p:cNvSpPr/>
          <p:nvPr/>
        </p:nvSpPr>
        <p:spPr>
          <a:xfrm>
            <a:off x="1187624" y="417438"/>
            <a:ext cx="6428363"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Functional objectives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645024"/>
            <a:ext cx="3001575" cy="1928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9269" y="3645024"/>
            <a:ext cx="2578224" cy="2110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1920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412775"/>
            <a:ext cx="7272808" cy="4524315"/>
          </a:xfrm>
          <a:prstGeom prst="rect">
            <a:avLst/>
          </a:prstGeom>
        </p:spPr>
        <p:txBody>
          <a:bodyPr wrap="square">
            <a:spAutoFit/>
          </a:bodyPr>
          <a:lstStyle/>
          <a:p>
            <a:r>
              <a:rPr lang="en-GB" sz="2400" dirty="0" smtClean="0"/>
              <a:t>Depending on the nature of the organisation in question, some departments are likely to be much larger than others.</a:t>
            </a:r>
          </a:p>
          <a:p>
            <a:endParaRPr lang="en-GB" sz="2400" dirty="0" smtClean="0"/>
          </a:p>
          <a:p>
            <a:endParaRPr lang="en-GB" sz="2400" dirty="0" smtClean="0"/>
          </a:p>
          <a:p>
            <a:endParaRPr lang="en-GB" sz="2400" dirty="0"/>
          </a:p>
          <a:p>
            <a:r>
              <a:rPr lang="en-GB" sz="2400" b="1" u="sng" dirty="0" smtClean="0"/>
              <a:t>For example:</a:t>
            </a:r>
          </a:p>
          <a:p>
            <a:r>
              <a:rPr lang="en-GB" sz="2400" dirty="0" smtClean="0"/>
              <a:t> </a:t>
            </a:r>
          </a:p>
          <a:p>
            <a:r>
              <a:rPr lang="en-GB" sz="2400" dirty="0" smtClean="0"/>
              <a:t>In a car manufacturing business, operations management is likely to employ the majority of the workforce. Nonetheless, the other functional departments are essential to the success of the business.</a:t>
            </a:r>
          </a:p>
        </p:txBody>
      </p:sp>
      <p:sp>
        <p:nvSpPr>
          <p:cNvPr id="3" name="Rectangle 2"/>
          <p:cNvSpPr/>
          <p:nvPr/>
        </p:nvSpPr>
        <p:spPr>
          <a:xfrm>
            <a:off x="1187624" y="332656"/>
            <a:ext cx="6428363"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Functional objectives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420888"/>
            <a:ext cx="256222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116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553" y="1052736"/>
            <a:ext cx="7398568" cy="4801314"/>
          </a:xfrm>
          <a:prstGeom prst="rect">
            <a:avLst/>
          </a:prstGeom>
        </p:spPr>
        <p:txBody>
          <a:bodyPr wrap="square">
            <a:spAutoFit/>
          </a:bodyPr>
          <a:lstStyle/>
          <a:p>
            <a:endParaRPr lang="en-GB" dirty="0" smtClean="0"/>
          </a:p>
          <a:p>
            <a:r>
              <a:rPr lang="en-GB" sz="2400" dirty="0" smtClean="0"/>
              <a:t> No matter how efficiently the production line is run, there is no point in producing thousands of cars per week if the sales and marketing department have not persuaded enough potential customers to purchase them.</a:t>
            </a:r>
          </a:p>
          <a:p>
            <a:endParaRPr lang="en-GB" sz="2400" dirty="0"/>
          </a:p>
          <a:p>
            <a:r>
              <a:rPr lang="en-GB" sz="2800" b="1" i="1" dirty="0" smtClean="0"/>
              <a:t>All functional departments</a:t>
            </a:r>
          </a:p>
          <a:p>
            <a:r>
              <a:rPr lang="en-GB" sz="2800" b="1" i="1" dirty="0" smtClean="0"/>
              <a:t> must work in conjunction </a:t>
            </a:r>
          </a:p>
          <a:p>
            <a:r>
              <a:rPr lang="en-GB" sz="2800" b="1" i="1" dirty="0" smtClean="0"/>
              <a:t>with one another in order </a:t>
            </a:r>
          </a:p>
          <a:p>
            <a:r>
              <a:rPr lang="en-GB" sz="2800" b="1" i="1" dirty="0" smtClean="0"/>
              <a:t>to achieve a common set </a:t>
            </a:r>
          </a:p>
          <a:p>
            <a:r>
              <a:rPr lang="en-GB" sz="2800" b="1" i="1" dirty="0" smtClean="0"/>
              <a:t>of objectives set out in </a:t>
            </a:r>
          </a:p>
          <a:p>
            <a:r>
              <a:rPr lang="en-GB" sz="2800" b="1" i="1" dirty="0" smtClean="0"/>
              <a:t>the corporate plan.</a:t>
            </a:r>
            <a:endParaRPr lang="en-GB" sz="2800" b="1" i="1" dirty="0"/>
          </a:p>
        </p:txBody>
      </p:sp>
      <p:sp>
        <p:nvSpPr>
          <p:cNvPr id="3" name="Rectangle 2"/>
          <p:cNvSpPr/>
          <p:nvPr/>
        </p:nvSpPr>
        <p:spPr>
          <a:xfrm>
            <a:off x="1475656" y="260648"/>
            <a:ext cx="6428363"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Functional objectives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631569"/>
            <a:ext cx="3200400" cy="1999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8441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492896"/>
            <a:ext cx="8208912" cy="523220"/>
          </a:xfrm>
          <a:prstGeom prst="rect">
            <a:avLst/>
          </a:prstGeom>
        </p:spPr>
        <p:txBody>
          <a:bodyPr wrap="square">
            <a:spAutoFit/>
          </a:bodyPr>
          <a:lstStyle/>
          <a:p>
            <a:r>
              <a:rPr lang="en-GB" sz="2800" b="1" dirty="0" smtClean="0"/>
              <a:t>https://www.youtube.com/watch?v=9tcC3oOTUMI</a:t>
            </a:r>
            <a:endParaRPr lang="en-GB" sz="2800" b="1" dirty="0"/>
          </a:p>
        </p:txBody>
      </p:sp>
      <p:sp>
        <p:nvSpPr>
          <p:cNvPr id="5" name="Rectangle 4"/>
          <p:cNvSpPr/>
          <p:nvPr/>
        </p:nvSpPr>
        <p:spPr>
          <a:xfrm>
            <a:off x="827584" y="332656"/>
            <a:ext cx="7229928" cy="1754326"/>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YouTube video </a:t>
            </a:r>
          </a:p>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Functional departments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609" y="3212976"/>
            <a:ext cx="5189877" cy="3223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2401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484784"/>
            <a:ext cx="6624736" cy="3785652"/>
          </a:xfrm>
          <a:prstGeom prst="rect">
            <a:avLst/>
          </a:prstGeom>
        </p:spPr>
        <p:txBody>
          <a:bodyPr wrap="square">
            <a:spAutoFit/>
          </a:bodyPr>
          <a:lstStyle/>
          <a:p>
            <a:r>
              <a:rPr lang="en-GB" sz="2400" b="1" u="sng" dirty="0" smtClean="0"/>
              <a:t>Task: </a:t>
            </a:r>
          </a:p>
          <a:p>
            <a:endParaRPr lang="en-GB" sz="2400" dirty="0"/>
          </a:p>
          <a:p>
            <a:endParaRPr lang="en-GB" sz="2400" dirty="0" smtClean="0"/>
          </a:p>
          <a:p>
            <a:r>
              <a:rPr lang="en-GB" sz="2400" dirty="0" smtClean="0"/>
              <a:t>Functional departments quiz questions </a:t>
            </a:r>
          </a:p>
          <a:p>
            <a:endParaRPr lang="en-GB" sz="2400" dirty="0"/>
          </a:p>
          <a:p>
            <a:endParaRPr lang="en-GB" sz="2400" dirty="0" smtClean="0"/>
          </a:p>
          <a:p>
            <a:endParaRPr lang="en-GB" sz="2400" dirty="0"/>
          </a:p>
          <a:p>
            <a:endParaRPr lang="en-GB" sz="2400" dirty="0" smtClean="0"/>
          </a:p>
          <a:p>
            <a:endParaRPr lang="en-GB" sz="2400" b="1" dirty="0"/>
          </a:p>
          <a:p>
            <a:r>
              <a:rPr lang="en-GB" sz="2400" b="1" dirty="0" smtClean="0"/>
              <a:t>Time: 10 mins </a:t>
            </a:r>
            <a:endParaRPr lang="en-GB" sz="2400" b="1" dirty="0"/>
          </a:p>
        </p:txBody>
      </p:sp>
      <p:sp>
        <p:nvSpPr>
          <p:cNvPr id="3" name="Rectangle 2"/>
          <p:cNvSpPr/>
          <p:nvPr/>
        </p:nvSpPr>
        <p:spPr>
          <a:xfrm>
            <a:off x="2627784" y="404664"/>
            <a:ext cx="3036409"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3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433789"/>
            <a:ext cx="3268627" cy="2175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5537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628800"/>
            <a:ext cx="6858000" cy="3785652"/>
          </a:xfrm>
          <a:prstGeom prst="rect">
            <a:avLst/>
          </a:prstGeom>
        </p:spPr>
        <p:txBody>
          <a:bodyPr wrap="square">
            <a:spAutoFit/>
          </a:bodyPr>
          <a:lstStyle/>
          <a:p>
            <a:r>
              <a:rPr lang="en-GB" sz="2400" b="1" u="sng" dirty="0" smtClean="0"/>
              <a:t>Task: </a:t>
            </a:r>
          </a:p>
          <a:p>
            <a:endParaRPr lang="en-GB" sz="2400" dirty="0" smtClean="0"/>
          </a:p>
          <a:p>
            <a:r>
              <a:rPr lang="en-GB" sz="2400" dirty="0" smtClean="0"/>
              <a:t>Functional departments </a:t>
            </a:r>
            <a:r>
              <a:rPr lang="en-GB" sz="2400" dirty="0" err="1" smtClean="0"/>
              <a:t>Kahoot</a:t>
            </a:r>
            <a:r>
              <a:rPr lang="en-GB" sz="2400" dirty="0" smtClean="0"/>
              <a:t> quiz </a:t>
            </a:r>
          </a:p>
          <a:p>
            <a:endParaRPr lang="en-GB" sz="2400" dirty="0"/>
          </a:p>
          <a:p>
            <a:endParaRPr lang="en-GB" sz="2400" dirty="0" smtClean="0"/>
          </a:p>
          <a:p>
            <a:endParaRPr lang="en-GB" sz="2400" dirty="0"/>
          </a:p>
          <a:p>
            <a:endParaRPr lang="en-GB" sz="2400" dirty="0" smtClean="0"/>
          </a:p>
          <a:p>
            <a:endParaRPr lang="en-GB" sz="2400" dirty="0"/>
          </a:p>
          <a:p>
            <a:endParaRPr lang="en-GB" sz="2400" dirty="0" smtClean="0"/>
          </a:p>
          <a:p>
            <a:r>
              <a:rPr lang="en-GB" sz="2400" b="1" dirty="0" smtClean="0"/>
              <a:t>Time: 10 mins </a:t>
            </a:r>
            <a:endParaRPr lang="en-GB" sz="2400" b="1" dirty="0"/>
          </a:p>
        </p:txBody>
      </p:sp>
      <p:sp>
        <p:nvSpPr>
          <p:cNvPr id="3" name="Rectangle 2"/>
          <p:cNvSpPr/>
          <p:nvPr/>
        </p:nvSpPr>
        <p:spPr>
          <a:xfrm>
            <a:off x="2627784" y="332656"/>
            <a:ext cx="3036409"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4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4248" y="3356992"/>
            <a:ext cx="3849368" cy="2155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9553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292970"/>
            <a:ext cx="6828842" cy="4154984"/>
          </a:xfrm>
          <a:prstGeom prst="rect">
            <a:avLst/>
          </a:prstGeom>
        </p:spPr>
        <p:txBody>
          <a:bodyPr wrap="square">
            <a:spAutoFit/>
          </a:bodyPr>
          <a:lstStyle/>
          <a:p>
            <a:r>
              <a:rPr lang="en-GB" sz="2400" b="1" u="sng" dirty="0" smtClean="0"/>
              <a:t>Functional departments written task </a:t>
            </a:r>
          </a:p>
          <a:p>
            <a:endParaRPr lang="en-GB" sz="2400" b="1" u="sng" dirty="0" smtClean="0"/>
          </a:p>
          <a:p>
            <a:endParaRPr lang="en-GB" sz="2400" b="1" u="sng" dirty="0" smtClean="0"/>
          </a:p>
          <a:p>
            <a:r>
              <a:rPr lang="en-GB" sz="2400" dirty="0" smtClean="0"/>
              <a:t>‘Why would functions differ per business’</a:t>
            </a:r>
          </a:p>
          <a:p>
            <a:endParaRPr lang="en-GB" sz="2400" dirty="0" smtClean="0"/>
          </a:p>
          <a:p>
            <a:endParaRPr lang="en-GB" sz="2400" dirty="0" smtClean="0"/>
          </a:p>
          <a:p>
            <a:r>
              <a:rPr lang="en-GB" sz="2400" dirty="0" smtClean="0"/>
              <a:t>‘Business functions have to work together to achieve objectives’ </a:t>
            </a:r>
          </a:p>
          <a:p>
            <a:endParaRPr lang="en-GB" sz="2400" dirty="0"/>
          </a:p>
          <a:p>
            <a:endParaRPr lang="en-GB" sz="2400" b="1" dirty="0" smtClean="0"/>
          </a:p>
          <a:p>
            <a:r>
              <a:rPr lang="en-GB" sz="2400" b="1" dirty="0" smtClean="0"/>
              <a:t>Time: 30 mins </a:t>
            </a:r>
            <a:endParaRPr lang="en-GB" sz="2400" b="1" dirty="0"/>
          </a:p>
        </p:txBody>
      </p:sp>
      <p:sp>
        <p:nvSpPr>
          <p:cNvPr id="3" name="Rectangle 2"/>
          <p:cNvSpPr/>
          <p:nvPr/>
        </p:nvSpPr>
        <p:spPr>
          <a:xfrm>
            <a:off x="2699792" y="332656"/>
            <a:ext cx="3036409"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5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7145" y="4149080"/>
            <a:ext cx="2798111" cy="2373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723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8440" y="1426912"/>
            <a:ext cx="4572000" cy="3785652"/>
          </a:xfrm>
          <a:prstGeom prst="rect">
            <a:avLst/>
          </a:prstGeom>
        </p:spPr>
        <p:txBody>
          <a:bodyPr>
            <a:spAutoFit/>
          </a:bodyPr>
          <a:lstStyle/>
          <a:p>
            <a:r>
              <a:rPr lang="en-GB" sz="2400" b="1" u="sng" dirty="0" smtClean="0"/>
              <a:t>Task: </a:t>
            </a:r>
          </a:p>
          <a:p>
            <a:endParaRPr lang="en-GB" sz="2400" dirty="0" smtClean="0"/>
          </a:p>
          <a:p>
            <a:r>
              <a:rPr lang="en-GB" sz="2400" dirty="0" smtClean="0"/>
              <a:t>Group discussion of findings </a:t>
            </a:r>
          </a:p>
          <a:p>
            <a:endParaRPr lang="en-GB" sz="2400" dirty="0" smtClean="0"/>
          </a:p>
          <a:p>
            <a:endParaRPr lang="en-GB" sz="2400" dirty="0" smtClean="0"/>
          </a:p>
          <a:p>
            <a:endParaRPr lang="en-GB" sz="2400" dirty="0"/>
          </a:p>
          <a:p>
            <a:endParaRPr lang="en-GB" sz="2400" dirty="0" smtClean="0"/>
          </a:p>
          <a:p>
            <a:endParaRPr lang="en-GB" sz="2400" dirty="0"/>
          </a:p>
          <a:p>
            <a:endParaRPr lang="en-GB" sz="2400" b="1" dirty="0" smtClean="0"/>
          </a:p>
          <a:p>
            <a:r>
              <a:rPr lang="en-GB" sz="2400" b="1" dirty="0" smtClean="0"/>
              <a:t>Time: 10 mins </a:t>
            </a:r>
            <a:endParaRPr lang="en-GB" sz="2400" b="1" dirty="0"/>
          </a:p>
        </p:txBody>
      </p:sp>
      <p:sp>
        <p:nvSpPr>
          <p:cNvPr id="3" name="Rectangle 2"/>
          <p:cNvSpPr/>
          <p:nvPr/>
        </p:nvSpPr>
        <p:spPr>
          <a:xfrm>
            <a:off x="2717439" y="260648"/>
            <a:ext cx="3036409" cy="923330"/>
          </a:xfrm>
          <a:prstGeom prst="rect">
            <a:avLst/>
          </a:prstGeom>
          <a:noFill/>
        </p:spPr>
        <p:txBody>
          <a:bodyPr wrap="none" lIns="91440" tIns="45720" rIns="91440" bIns="45720">
            <a:spAutoFit/>
          </a:bodyPr>
          <a:lstStyle/>
          <a:p>
            <a:pPr algn="ctr"/>
            <a:r>
              <a:rPr lang="en-GB"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6 </a:t>
            </a:r>
            <a:endParaRPr lang="en-GB"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152665"/>
            <a:ext cx="4414123" cy="1915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9295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412776"/>
            <a:ext cx="4572000" cy="3785652"/>
          </a:xfrm>
          <a:prstGeom prst="rect">
            <a:avLst/>
          </a:prstGeom>
        </p:spPr>
        <p:txBody>
          <a:bodyPr>
            <a:spAutoFit/>
          </a:bodyPr>
          <a:lstStyle/>
          <a:p>
            <a:r>
              <a:rPr lang="en-GB" sz="2400" b="1" u="sng" dirty="0" smtClean="0"/>
              <a:t>Task: </a:t>
            </a:r>
          </a:p>
          <a:p>
            <a:endParaRPr lang="en-GB" sz="2400" dirty="0"/>
          </a:p>
          <a:p>
            <a:r>
              <a:rPr lang="en-GB" sz="2400" dirty="0" smtClean="0"/>
              <a:t>Functional departments case study </a:t>
            </a:r>
          </a:p>
          <a:p>
            <a:endParaRPr lang="en-GB" sz="2400" b="1" dirty="0"/>
          </a:p>
          <a:p>
            <a:endParaRPr lang="en-GB" sz="2400" b="1" dirty="0" smtClean="0"/>
          </a:p>
          <a:p>
            <a:endParaRPr lang="en-GB" sz="2400" b="1" dirty="0"/>
          </a:p>
          <a:p>
            <a:endParaRPr lang="en-GB" sz="2400" b="1" dirty="0" smtClean="0"/>
          </a:p>
          <a:p>
            <a:endParaRPr lang="en-GB" sz="2400" b="1" dirty="0"/>
          </a:p>
          <a:p>
            <a:endParaRPr lang="en-GB" sz="2400" b="1" dirty="0" smtClean="0"/>
          </a:p>
          <a:p>
            <a:r>
              <a:rPr lang="en-GB" sz="2400" b="1" dirty="0" smtClean="0"/>
              <a:t>Time: 15 mins </a:t>
            </a:r>
            <a:endParaRPr lang="en-GB" sz="2400" b="1" dirty="0"/>
          </a:p>
        </p:txBody>
      </p:sp>
      <p:sp>
        <p:nvSpPr>
          <p:cNvPr id="3" name="Rectangle 2"/>
          <p:cNvSpPr/>
          <p:nvPr/>
        </p:nvSpPr>
        <p:spPr>
          <a:xfrm>
            <a:off x="2555776" y="332656"/>
            <a:ext cx="2879314"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7</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996952"/>
            <a:ext cx="3227437" cy="2991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1662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556792"/>
            <a:ext cx="4572000" cy="3785652"/>
          </a:xfrm>
          <a:prstGeom prst="rect">
            <a:avLst/>
          </a:prstGeom>
        </p:spPr>
        <p:txBody>
          <a:bodyPr>
            <a:spAutoFit/>
          </a:bodyPr>
          <a:lstStyle/>
          <a:p>
            <a:r>
              <a:rPr lang="en-GB" sz="2400" b="1" u="sng" dirty="0" smtClean="0"/>
              <a:t>Task: </a:t>
            </a:r>
          </a:p>
          <a:p>
            <a:endParaRPr lang="en-GB" sz="2400" dirty="0"/>
          </a:p>
          <a:p>
            <a:r>
              <a:rPr lang="en-GB" sz="2400" dirty="0" smtClean="0"/>
              <a:t>Read unit 2 handbook </a:t>
            </a:r>
          </a:p>
          <a:p>
            <a:endParaRPr lang="en-GB" sz="2400" dirty="0"/>
          </a:p>
          <a:p>
            <a:endParaRPr lang="en-GB" sz="2400" dirty="0" smtClean="0"/>
          </a:p>
          <a:p>
            <a:endParaRPr lang="en-GB" sz="2400" dirty="0"/>
          </a:p>
          <a:p>
            <a:endParaRPr lang="en-GB" sz="2400" dirty="0" smtClean="0"/>
          </a:p>
          <a:p>
            <a:endParaRPr lang="en-GB" sz="2400" dirty="0" smtClean="0"/>
          </a:p>
          <a:p>
            <a:endParaRPr lang="en-GB" sz="2400" dirty="0"/>
          </a:p>
          <a:p>
            <a:r>
              <a:rPr lang="en-GB" sz="2400" b="1" dirty="0" smtClean="0"/>
              <a:t>Time: 10 mins </a:t>
            </a:r>
            <a:endParaRPr lang="en-GB" sz="2400" b="1" dirty="0"/>
          </a:p>
        </p:txBody>
      </p:sp>
      <p:sp>
        <p:nvSpPr>
          <p:cNvPr id="3" name="Rectangle 2"/>
          <p:cNvSpPr/>
          <p:nvPr/>
        </p:nvSpPr>
        <p:spPr>
          <a:xfrm>
            <a:off x="2627784" y="332656"/>
            <a:ext cx="3036409" cy="923330"/>
          </a:xfrm>
          <a:prstGeom prst="rect">
            <a:avLst/>
          </a:prstGeom>
          <a:noFill/>
        </p:spPr>
        <p:txBody>
          <a:bodyPr wrap="none" lIns="91440" tIns="45720" rIns="91440" bIns="45720">
            <a:spAutoFit/>
          </a:bodyPr>
          <a:lstStyle/>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1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988840"/>
            <a:ext cx="2544295" cy="3234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0765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048283"/>
            <a:ext cx="8280920" cy="4893647"/>
          </a:xfrm>
          <a:prstGeom prst="rect">
            <a:avLst/>
          </a:prstGeom>
        </p:spPr>
        <p:txBody>
          <a:bodyPr wrap="square">
            <a:spAutoFit/>
          </a:bodyPr>
          <a:lstStyle/>
          <a:p>
            <a:pPr marL="342900" indent="-342900">
              <a:buFont typeface="Arial" panose="020B0604020202020204" pitchFamily="34" charset="0"/>
              <a:buChar char="•"/>
            </a:pPr>
            <a:r>
              <a:rPr lang="en-GB" sz="2400" dirty="0">
                <a:solidFill>
                  <a:prstClr val="black"/>
                </a:solidFill>
              </a:rPr>
              <a:t>Introduce the aims and objectives for the session. </a:t>
            </a:r>
          </a:p>
          <a:p>
            <a:pPr marL="342900" indent="-342900">
              <a:buFont typeface="Arial" panose="020B0604020202020204" pitchFamily="34" charset="0"/>
              <a:buChar char="•"/>
            </a:pPr>
            <a:r>
              <a:rPr lang="en-GB" sz="2400" dirty="0">
                <a:solidFill>
                  <a:prstClr val="black"/>
                </a:solidFill>
              </a:rPr>
              <a:t>Read unit 2 handbook. </a:t>
            </a:r>
          </a:p>
          <a:p>
            <a:pPr marL="342900" indent="-342900">
              <a:buFont typeface="Arial" panose="020B0604020202020204" pitchFamily="34" charset="0"/>
              <a:buChar char="•"/>
            </a:pPr>
            <a:r>
              <a:rPr lang="en-GB" sz="2400" dirty="0">
                <a:solidFill>
                  <a:prstClr val="black"/>
                </a:solidFill>
              </a:rPr>
              <a:t>Explain to the group, what functional departments exist. </a:t>
            </a:r>
          </a:p>
          <a:p>
            <a:pPr marL="342900" indent="-342900">
              <a:buFont typeface="Arial" panose="020B0604020202020204" pitchFamily="34" charset="0"/>
              <a:buChar char="•"/>
            </a:pPr>
            <a:r>
              <a:rPr lang="en-GB" sz="2400" dirty="0">
                <a:solidFill>
                  <a:prstClr val="black"/>
                </a:solidFill>
              </a:rPr>
              <a:t>Discuss the various functional departments in an organisation. </a:t>
            </a:r>
          </a:p>
          <a:p>
            <a:pPr marL="342900" indent="-342900">
              <a:buFont typeface="Arial" panose="020B0604020202020204" pitchFamily="34" charset="0"/>
              <a:buChar char="•"/>
            </a:pPr>
            <a:r>
              <a:rPr lang="en-GB" sz="2400" dirty="0">
                <a:solidFill>
                  <a:prstClr val="black"/>
                </a:solidFill>
              </a:rPr>
              <a:t>Express the objectives of various functional departments.</a:t>
            </a:r>
          </a:p>
          <a:p>
            <a:pPr marL="342900" indent="-342900">
              <a:buFont typeface="Arial" panose="020B0604020202020204" pitchFamily="34" charset="0"/>
              <a:buChar char="•"/>
            </a:pPr>
            <a:r>
              <a:rPr lang="en-GB" sz="2400" dirty="0">
                <a:solidFill>
                  <a:prstClr val="black"/>
                </a:solidFill>
              </a:rPr>
              <a:t>Show a YouTube video on Functional departments. </a:t>
            </a:r>
          </a:p>
          <a:p>
            <a:pPr marL="342900" indent="-342900">
              <a:buFont typeface="Arial" panose="020B0604020202020204" pitchFamily="34" charset="0"/>
              <a:buChar char="•"/>
            </a:pPr>
            <a:r>
              <a:rPr lang="en-GB" sz="2400" dirty="0">
                <a:solidFill>
                  <a:prstClr val="black"/>
                </a:solidFill>
              </a:rPr>
              <a:t>Answer functional departments quiz and </a:t>
            </a:r>
            <a:r>
              <a:rPr lang="en-GB" sz="2400" dirty="0" err="1">
                <a:solidFill>
                  <a:prstClr val="black"/>
                </a:solidFill>
              </a:rPr>
              <a:t>Kahoot</a:t>
            </a:r>
            <a:r>
              <a:rPr lang="en-GB" sz="2400" dirty="0">
                <a:solidFill>
                  <a:prstClr val="black"/>
                </a:solidFill>
              </a:rPr>
              <a:t> quiz questions. </a:t>
            </a:r>
          </a:p>
          <a:p>
            <a:pPr marL="342900" indent="-342900">
              <a:buFont typeface="Arial" panose="020B0604020202020204" pitchFamily="34" charset="0"/>
              <a:buChar char="•"/>
            </a:pPr>
            <a:r>
              <a:rPr lang="en-GB" sz="2400" dirty="0">
                <a:solidFill>
                  <a:prstClr val="black"/>
                </a:solidFill>
              </a:rPr>
              <a:t>Complete a written past paper question on functional departments.  </a:t>
            </a:r>
          </a:p>
          <a:p>
            <a:pPr marL="342900" indent="-342900">
              <a:buFont typeface="Arial" panose="020B0604020202020204" pitchFamily="34" charset="0"/>
              <a:buChar char="•"/>
            </a:pPr>
            <a:r>
              <a:rPr lang="en-GB" sz="2400" dirty="0">
                <a:solidFill>
                  <a:prstClr val="black"/>
                </a:solidFill>
              </a:rPr>
              <a:t>Discuss your answers with the group. </a:t>
            </a:r>
          </a:p>
          <a:p>
            <a:pPr marL="342900" indent="-342900">
              <a:buFont typeface="Arial" panose="020B0604020202020204" pitchFamily="34" charset="0"/>
              <a:buChar char="•"/>
            </a:pPr>
            <a:r>
              <a:rPr lang="en-GB" sz="2400" dirty="0">
                <a:solidFill>
                  <a:prstClr val="black"/>
                </a:solidFill>
              </a:rPr>
              <a:t>Read a functional department case study example. </a:t>
            </a:r>
          </a:p>
          <a:p>
            <a:pPr marL="342900" indent="-342900">
              <a:buFont typeface="Arial" panose="020B0604020202020204" pitchFamily="34" charset="0"/>
              <a:buChar char="•"/>
            </a:pPr>
            <a:r>
              <a:rPr lang="en-GB" sz="2400" dirty="0">
                <a:solidFill>
                  <a:prstClr val="black"/>
                </a:solidFill>
              </a:rPr>
              <a:t>Recap the aims and objectives for the session. </a:t>
            </a:r>
          </a:p>
        </p:txBody>
      </p:sp>
      <p:sp>
        <p:nvSpPr>
          <p:cNvPr id="5" name="Rectangle 4"/>
          <p:cNvSpPr/>
          <p:nvPr/>
        </p:nvSpPr>
        <p:spPr>
          <a:xfrm>
            <a:off x="1546920" y="116632"/>
            <a:ext cx="5501826" cy="923330"/>
          </a:xfrm>
          <a:prstGeom prst="rect">
            <a:avLst/>
          </a:prstGeom>
          <a:noFill/>
        </p:spPr>
        <p:txBody>
          <a:bodyPr wrap="none" lIns="91440" tIns="45720" rIns="91440" bIns="45720">
            <a:spAutoFit/>
          </a:bodyPr>
          <a:lstStyle/>
          <a:p>
            <a:pPr algn="ctr"/>
            <a:r>
              <a:rPr lang="en-US" sz="5400" b="1"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effectLst>
                  <a:outerShdw blurRad="55000" dist="50800" dir="5400000" algn="tl">
                    <a:srgbClr val="000000">
                      <a:alpha val="33000"/>
                    </a:srgbClr>
                  </a:outerShdw>
                </a:effectLst>
              </a:rPr>
              <a:t>Business functions</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4941168"/>
            <a:ext cx="1570467" cy="1285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078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0780" y="1412776"/>
            <a:ext cx="6318448" cy="3785652"/>
          </a:xfrm>
          <a:prstGeom prst="rect">
            <a:avLst/>
          </a:prstGeom>
        </p:spPr>
        <p:txBody>
          <a:bodyPr wrap="square">
            <a:spAutoFit/>
          </a:bodyPr>
          <a:lstStyle/>
          <a:p>
            <a:r>
              <a:rPr lang="en-GB" sz="2400" b="1" u="sng" dirty="0" smtClean="0"/>
              <a:t>Task: </a:t>
            </a:r>
          </a:p>
          <a:p>
            <a:endParaRPr lang="en-GB" sz="2400" dirty="0" smtClean="0"/>
          </a:p>
          <a:p>
            <a:r>
              <a:rPr lang="en-GB" sz="2400" dirty="0" smtClean="0"/>
              <a:t>What functional departments exist? </a:t>
            </a:r>
          </a:p>
          <a:p>
            <a:endParaRPr lang="en-GB" sz="2400" dirty="0"/>
          </a:p>
          <a:p>
            <a:endParaRPr lang="en-GB" sz="2400" dirty="0" smtClean="0"/>
          </a:p>
          <a:p>
            <a:endParaRPr lang="en-GB" sz="2400" dirty="0"/>
          </a:p>
          <a:p>
            <a:endParaRPr lang="en-GB" sz="2400" dirty="0" smtClean="0"/>
          </a:p>
          <a:p>
            <a:endParaRPr lang="en-GB" sz="2400" dirty="0" smtClean="0"/>
          </a:p>
          <a:p>
            <a:endParaRPr lang="en-GB" sz="2400" dirty="0"/>
          </a:p>
          <a:p>
            <a:r>
              <a:rPr lang="en-GB" sz="2400" b="1" dirty="0" smtClean="0"/>
              <a:t>Time: 5 mins </a:t>
            </a:r>
            <a:endParaRPr lang="en-GB" sz="2400" b="1" dirty="0"/>
          </a:p>
        </p:txBody>
      </p:sp>
      <p:sp>
        <p:nvSpPr>
          <p:cNvPr id="3" name="Rectangle 2"/>
          <p:cNvSpPr/>
          <p:nvPr/>
        </p:nvSpPr>
        <p:spPr>
          <a:xfrm>
            <a:off x="2771800" y="332656"/>
            <a:ext cx="3036409"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Activity 2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402" y="2852936"/>
            <a:ext cx="3942606" cy="3490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87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4981" y="1340767"/>
            <a:ext cx="7803571" cy="4893647"/>
          </a:xfrm>
          <a:prstGeom prst="rect">
            <a:avLst/>
          </a:prstGeom>
        </p:spPr>
        <p:txBody>
          <a:bodyPr wrap="square">
            <a:spAutoFit/>
          </a:bodyPr>
          <a:lstStyle/>
          <a:p>
            <a:r>
              <a:rPr lang="en-GB" sz="2400" dirty="0" smtClean="0"/>
              <a:t>When a business has a traditional hierarchical structure, it will be typically structured by functional departments i.e. departments with clearly defined roles and responsibilities. </a:t>
            </a:r>
          </a:p>
          <a:p>
            <a:endParaRPr lang="en-GB" sz="2400" dirty="0"/>
          </a:p>
          <a:p>
            <a:endParaRPr lang="en-GB" sz="2400" dirty="0" smtClean="0"/>
          </a:p>
          <a:p>
            <a:endParaRPr lang="en-GB" sz="2400" dirty="0" smtClean="0"/>
          </a:p>
          <a:p>
            <a:endParaRPr lang="en-GB" sz="2400" dirty="0"/>
          </a:p>
          <a:p>
            <a:endParaRPr lang="en-GB" sz="2400" dirty="0" smtClean="0"/>
          </a:p>
          <a:p>
            <a:r>
              <a:rPr lang="en-GB" sz="2400" dirty="0" smtClean="0"/>
              <a:t>This division into functional departments helps with communication as people know who to speak to if a problem arises. It also helps workers understand their roles and how the business works, setting out the responsibilities of each part of the business.</a:t>
            </a:r>
            <a:endParaRPr lang="en-GB" sz="2400" dirty="0"/>
          </a:p>
        </p:txBody>
      </p:sp>
      <p:sp>
        <p:nvSpPr>
          <p:cNvPr id="5" name="Rectangle 4"/>
          <p:cNvSpPr/>
          <p:nvPr/>
        </p:nvSpPr>
        <p:spPr>
          <a:xfrm>
            <a:off x="910613" y="188640"/>
            <a:ext cx="7228262"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Functional departments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780928"/>
            <a:ext cx="2071679" cy="116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780928"/>
            <a:ext cx="1685664" cy="1302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6575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8969" y="1456454"/>
            <a:ext cx="7704856" cy="3785652"/>
          </a:xfrm>
          <a:prstGeom prst="rect">
            <a:avLst/>
          </a:prstGeom>
        </p:spPr>
        <p:txBody>
          <a:bodyPr wrap="square">
            <a:spAutoFit/>
          </a:bodyPr>
          <a:lstStyle/>
          <a:p>
            <a:r>
              <a:rPr lang="en-GB" sz="2400" b="1" dirty="0" smtClean="0"/>
              <a:t>Although departments are separate from each other, their roles are connected. </a:t>
            </a:r>
          </a:p>
          <a:p>
            <a:endParaRPr lang="en-GB" sz="2400" dirty="0"/>
          </a:p>
          <a:p>
            <a:r>
              <a:rPr lang="en-GB" sz="2400" b="1" u="sng" dirty="0" smtClean="0"/>
              <a:t>For example: </a:t>
            </a:r>
          </a:p>
          <a:p>
            <a:endParaRPr lang="en-GB" sz="2400" dirty="0"/>
          </a:p>
          <a:p>
            <a:r>
              <a:rPr lang="en-GB" sz="2400" dirty="0"/>
              <a:t>T</a:t>
            </a:r>
            <a:r>
              <a:rPr lang="en-GB" sz="2400" dirty="0" smtClean="0"/>
              <a:t>he human resources department is responsible for making sure that the other departments have enough workers with the right skills; the finance department ensures that there is money available to carry out activities across all departments. </a:t>
            </a:r>
          </a:p>
        </p:txBody>
      </p:sp>
      <p:sp>
        <p:nvSpPr>
          <p:cNvPr id="5" name="Rectangle 4"/>
          <p:cNvSpPr/>
          <p:nvPr/>
        </p:nvSpPr>
        <p:spPr>
          <a:xfrm>
            <a:off x="899592" y="332656"/>
            <a:ext cx="7229928"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Functional departments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5013176"/>
            <a:ext cx="1341854" cy="1506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5013176"/>
            <a:ext cx="2002621" cy="1435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094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3831" y="1327994"/>
            <a:ext cx="7344816" cy="1938992"/>
          </a:xfrm>
          <a:prstGeom prst="rect">
            <a:avLst/>
          </a:prstGeom>
        </p:spPr>
        <p:txBody>
          <a:bodyPr wrap="square">
            <a:spAutoFit/>
          </a:bodyPr>
          <a:lstStyle/>
          <a:p>
            <a:endParaRPr lang="en-GB" sz="2400" dirty="0" smtClean="0"/>
          </a:p>
          <a:p>
            <a:r>
              <a:rPr lang="en-GB" sz="2400" dirty="0" smtClean="0"/>
              <a:t>Marketing works with production by providing information about the products that customers want, whilst purchasing has the job of making sure that there are enough materials for production to manufacture.</a:t>
            </a:r>
            <a:endParaRPr lang="en-GB" sz="2400" dirty="0"/>
          </a:p>
        </p:txBody>
      </p:sp>
      <p:sp>
        <p:nvSpPr>
          <p:cNvPr id="5" name="Rectangle 4"/>
          <p:cNvSpPr/>
          <p:nvPr/>
        </p:nvSpPr>
        <p:spPr>
          <a:xfrm>
            <a:off x="962104" y="404664"/>
            <a:ext cx="7219797"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Functional departments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831" y="371703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83719"/>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614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6957" y="1478225"/>
            <a:ext cx="6606480" cy="3785652"/>
          </a:xfrm>
          <a:prstGeom prst="rect">
            <a:avLst/>
          </a:prstGeom>
        </p:spPr>
        <p:txBody>
          <a:bodyPr wrap="square">
            <a:spAutoFit/>
          </a:bodyPr>
          <a:lstStyle/>
          <a:p>
            <a:r>
              <a:rPr lang="en-GB" sz="2400" dirty="0" smtClean="0"/>
              <a:t>In most large companies the functional areas are as follows:</a:t>
            </a:r>
          </a:p>
          <a:p>
            <a:endParaRPr lang="en-GB" sz="2400" dirty="0" smtClean="0"/>
          </a:p>
          <a:p>
            <a:r>
              <a:rPr lang="en-GB" sz="2400" dirty="0" smtClean="0"/>
              <a:t>•Marketing (Sales and Marketing);</a:t>
            </a:r>
          </a:p>
          <a:p>
            <a:endParaRPr lang="en-GB" sz="2400" dirty="0" smtClean="0"/>
          </a:p>
          <a:p>
            <a:r>
              <a:rPr lang="en-GB" sz="2400" dirty="0" smtClean="0"/>
              <a:t>•Human Resources (Personnel);</a:t>
            </a:r>
          </a:p>
          <a:p>
            <a:endParaRPr lang="en-GB" sz="2400" dirty="0" smtClean="0"/>
          </a:p>
          <a:p>
            <a:r>
              <a:rPr lang="en-GB" sz="2400" dirty="0" smtClean="0"/>
              <a:t>•Finance (Accounts);</a:t>
            </a:r>
          </a:p>
          <a:p>
            <a:endParaRPr lang="en-GB" sz="2400" dirty="0" smtClean="0"/>
          </a:p>
          <a:p>
            <a:r>
              <a:rPr lang="en-GB" sz="2400" dirty="0" smtClean="0"/>
              <a:t>•Operations (Production).</a:t>
            </a:r>
            <a:endParaRPr lang="en-GB" sz="2400" dirty="0"/>
          </a:p>
        </p:txBody>
      </p:sp>
      <p:sp>
        <p:nvSpPr>
          <p:cNvPr id="3" name="Rectangle 2"/>
          <p:cNvSpPr/>
          <p:nvPr/>
        </p:nvSpPr>
        <p:spPr>
          <a:xfrm>
            <a:off x="1712775" y="281810"/>
            <a:ext cx="5054845"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Functional areas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212976"/>
            <a:ext cx="3647340" cy="2731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6562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0759" y="1484784"/>
            <a:ext cx="7087508" cy="4524315"/>
          </a:xfrm>
          <a:prstGeom prst="rect">
            <a:avLst/>
          </a:prstGeom>
        </p:spPr>
        <p:txBody>
          <a:bodyPr wrap="square">
            <a:spAutoFit/>
          </a:bodyPr>
          <a:lstStyle/>
          <a:p>
            <a:r>
              <a:rPr lang="en-GB" sz="2400" dirty="0" smtClean="0"/>
              <a:t>They may vary in name but essentially they carry out the same functions.</a:t>
            </a:r>
          </a:p>
          <a:p>
            <a:endParaRPr lang="en-GB" sz="2400" dirty="0"/>
          </a:p>
          <a:p>
            <a:endParaRPr lang="en-GB" sz="2400" dirty="0" smtClean="0"/>
          </a:p>
          <a:p>
            <a:endParaRPr lang="en-GB" sz="2400" dirty="0" smtClean="0"/>
          </a:p>
          <a:p>
            <a:endParaRPr lang="en-GB" sz="2400" dirty="0"/>
          </a:p>
          <a:p>
            <a:endParaRPr lang="en-GB" sz="2400" dirty="0" smtClean="0"/>
          </a:p>
          <a:p>
            <a:endParaRPr lang="en-GB" sz="2400" dirty="0" smtClean="0"/>
          </a:p>
          <a:p>
            <a:endParaRPr lang="en-GB" sz="2400" dirty="0"/>
          </a:p>
          <a:p>
            <a:r>
              <a:rPr lang="en-GB" sz="2400" dirty="0" smtClean="0"/>
              <a:t>Depending on the type of business, there may be a range of other functional departments which specialise in performing a particular type of task. </a:t>
            </a:r>
            <a:endParaRPr lang="en-GB" sz="2400" dirty="0"/>
          </a:p>
        </p:txBody>
      </p:sp>
      <p:sp>
        <p:nvSpPr>
          <p:cNvPr id="3" name="Rectangle 2"/>
          <p:cNvSpPr/>
          <p:nvPr/>
        </p:nvSpPr>
        <p:spPr>
          <a:xfrm>
            <a:off x="810005" y="419742"/>
            <a:ext cx="7228262"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Functional departments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204864"/>
            <a:ext cx="2578224" cy="2110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653779"/>
            <a:ext cx="2338479" cy="1732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952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394789"/>
            <a:ext cx="4572000" cy="4832092"/>
          </a:xfrm>
          <a:prstGeom prst="rect">
            <a:avLst/>
          </a:prstGeom>
        </p:spPr>
        <p:txBody>
          <a:bodyPr>
            <a:spAutoFit/>
          </a:bodyPr>
          <a:lstStyle/>
          <a:p>
            <a:r>
              <a:rPr lang="en-GB" sz="2800" b="1" dirty="0" smtClean="0"/>
              <a:t>Typical examples are:</a:t>
            </a:r>
          </a:p>
          <a:p>
            <a:endParaRPr lang="en-GB" sz="2800" dirty="0" smtClean="0"/>
          </a:p>
          <a:p>
            <a:r>
              <a:rPr lang="en-GB" sz="2800" dirty="0" smtClean="0"/>
              <a:t>•Legal Department;</a:t>
            </a:r>
          </a:p>
          <a:p>
            <a:endParaRPr lang="en-GB" sz="2800" dirty="0" smtClean="0"/>
          </a:p>
          <a:p>
            <a:r>
              <a:rPr lang="en-GB" sz="2800" dirty="0" smtClean="0"/>
              <a:t>•Transport Department;</a:t>
            </a:r>
          </a:p>
          <a:p>
            <a:endParaRPr lang="en-GB" sz="2800" dirty="0" smtClean="0"/>
          </a:p>
          <a:p>
            <a:r>
              <a:rPr lang="en-GB" sz="2800" dirty="0" smtClean="0"/>
              <a:t>•Purchasing Department;</a:t>
            </a:r>
          </a:p>
          <a:p>
            <a:endParaRPr lang="en-GB" sz="2800" dirty="0" smtClean="0"/>
          </a:p>
          <a:p>
            <a:r>
              <a:rPr lang="en-GB" sz="2800" dirty="0" smtClean="0"/>
              <a:t>•Design Department;</a:t>
            </a:r>
          </a:p>
          <a:p>
            <a:endParaRPr lang="en-GB" sz="2800" dirty="0" smtClean="0"/>
          </a:p>
          <a:p>
            <a:r>
              <a:rPr lang="en-GB" sz="2800" dirty="0" smtClean="0"/>
              <a:t>•Technical Department.</a:t>
            </a:r>
            <a:endParaRPr lang="en-GB" sz="2800" dirty="0"/>
          </a:p>
        </p:txBody>
      </p:sp>
      <p:sp>
        <p:nvSpPr>
          <p:cNvPr id="3" name="Rectangle 2"/>
          <p:cNvSpPr/>
          <p:nvPr/>
        </p:nvSpPr>
        <p:spPr>
          <a:xfrm>
            <a:off x="1043608" y="286473"/>
            <a:ext cx="6907917"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Specialist departments </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803" y="168592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164023"/>
            <a:ext cx="25908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022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814</Words>
  <Application>Microsoft Office PowerPoint</Application>
  <PresentationFormat>On-screen Show (4:3)</PresentationFormat>
  <Paragraphs>178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cp:revision>
  <dcterms:created xsi:type="dcterms:W3CDTF">2016-10-25T11:28:23Z</dcterms:created>
  <dcterms:modified xsi:type="dcterms:W3CDTF">2016-10-25T11:59:59Z</dcterms:modified>
</cp:coreProperties>
</file>