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64" r:id="rId6"/>
    <p:sldId id="265" r:id="rId7"/>
    <p:sldId id="266" r:id="rId8"/>
    <p:sldId id="277" r:id="rId9"/>
    <p:sldId id="285" r:id="rId10"/>
    <p:sldId id="258" r:id="rId11"/>
    <p:sldId id="260" r:id="rId12"/>
    <p:sldId id="279" r:id="rId13"/>
    <p:sldId id="267" r:id="rId14"/>
    <p:sldId id="268" r:id="rId15"/>
    <p:sldId id="269" r:id="rId16"/>
    <p:sldId id="270" r:id="rId17"/>
    <p:sldId id="271" r:id="rId18"/>
    <p:sldId id="280" r:id="rId19"/>
    <p:sldId id="272" r:id="rId20"/>
    <p:sldId id="281" r:id="rId21"/>
    <p:sldId id="273" r:id="rId22"/>
    <p:sldId id="282" r:id="rId23"/>
    <p:sldId id="274" r:id="rId24"/>
    <p:sldId id="275" r:id="rId25"/>
    <p:sldId id="283" r:id="rId26"/>
    <p:sldId id="276" r:id="rId27"/>
    <p:sldId id="278" r:id="rId28"/>
    <p:sldId id="261" r:id="rId29"/>
    <p:sldId id="262" r:id="rId30"/>
    <p:sldId id="28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94660"/>
  </p:normalViewPr>
  <p:slideViewPr>
    <p:cSldViewPr>
      <p:cViewPr varScale="1">
        <p:scale>
          <a:sx n="67" d="100"/>
          <a:sy n="67" d="100"/>
        </p:scale>
        <p:origin x="4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B003-1DB1-4D41-A41D-1277B155231B}" type="datetimeFigureOut">
              <a:rPr lang="en-GB" smtClean="0"/>
              <a:t>15/06/2018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7634B-9A11-4D56-B73E-40D2546973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590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B003-1DB1-4D41-A41D-1277B155231B}" type="datetimeFigureOut">
              <a:rPr lang="en-GB" smtClean="0"/>
              <a:t>15/06/2018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7634B-9A11-4D56-B73E-40D2546973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849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B003-1DB1-4D41-A41D-1277B155231B}" type="datetimeFigureOut">
              <a:rPr lang="en-GB" smtClean="0"/>
              <a:t>15/06/2018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7634B-9A11-4D56-B73E-40D2546973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887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B003-1DB1-4D41-A41D-1277B155231B}" type="datetimeFigureOut">
              <a:rPr lang="en-GB" smtClean="0"/>
              <a:t>15/06/2018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7634B-9A11-4D56-B73E-40D2546973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414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B003-1DB1-4D41-A41D-1277B155231B}" type="datetimeFigureOut">
              <a:rPr lang="en-GB" smtClean="0"/>
              <a:t>15/06/2018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7634B-9A11-4D56-B73E-40D2546973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687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B003-1DB1-4D41-A41D-1277B155231B}" type="datetimeFigureOut">
              <a:rPr lang="en-GB" smtClean="0"/>
              <a:t>15/06/2018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7634B-9A11-4D56-B73E-40D2546973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513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B003-1DB1-4D41-A41D-1277B155231B}" type="datetimeFigureOut">
              <a:rPr lang="en-GB" smtClean="0"/>
              <a:t>15/06/2018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7634B-9A11-4D56-B73E-40D2546973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385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B003-1DB1-4D41-A41D-1277B155231B}" type="datetimeFigureOut">
              <a:rPr lang="en-GB" smtClean="0"/>
              <a:t>15/06/2018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7634B-9A11-4D56-B73E-40D2546973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401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B003-1DB1-4D41-A41D-1277B155231B}" type="datetimeFigureOut">
              <a:rPr lang="en-GB" smtClean="0"/>
              <a:t>15/06/2018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7634B-9A11-4D56-B73E-40D2546973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6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B003-1DB1-4D41-A41D-1277B155231B}" type="datetimeFigureOut">
              <a:rPr lang="en-GB" smtClean="0"/>
              <a:t>15/06/2018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7634B-9A11-4D56-B73E-40D2546973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636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B003-1DB1-4D41-A41D-1277B155231B}" type="datetimeFigureOut">
              <a:rPr lang="en-GB" smtClean="0"/>
              <a:t>15/06/2018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7634B-9A11-4D56-B73E-40D2546973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150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1B003-1DB1-4D41-A41D-1277B155231B}" type="datetimeFigureOut">
              <a:rPr lang="en-GB" smtClean="0"/>
              <a:t>15/06/2018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7634B-9A11-4D56-B73E-40D2546973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94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lipckhgG5g" TargetMode="External"/><Relationship Id="rId2" Type="http://schemas.openxmlformats.org/officeDocument/2006/relationships/hyperlink" Target="https://www.youtube.com/watch?v=kSmrdxNPvI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qo27xcVS5I" TargetMode="External"/><Relationship Id="rId2" Type="http://schemas.openxmlformats.org/officeDocument/2006/relationships/hyperlink" Target="https://www.youtube.com/watch?v=FHtvDA0W34I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kuRn2S7iPN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6374" y="1268760"/>
            <a:ext cx="76145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Introduce the aims and objectives for the session.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Discuss, what is marketing in groups.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Explain marketing and give examples.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Complete a written description of marketing.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Discuss market orientation, product and asset lead marketing.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Show a YouTube video on market orientation, product and asset lead marketing.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Complete a marketing </a:t>
            </a:r>
            <a:r>
              <a:rPr lang="en-GB" sz="2400" dirty="0" err="1" smtClean="0"/>
              <a:t>Kahoot</a:t>
            </a:r>
            <a:r>
              <a:rPr lang="en-GB" sz="2400" dirty="0" smtClean="0"/>
              <a:t> quiz.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Undertake a written analysis of market orientation, product and asset lead marketing.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Recap the aims and objectives for the session.</a:t>
            </a:r>
            <a:endParaRPr lang="en-GB" sz="2400" dirty="0"/>
          </a:p>
        </p:txBody>
      </p:sp>
      <p:sp>
        <p:nvSpPr>
          <p:cNvPr id="5" name="Rectangle 4"/>
          <p:cNvSpPr/>
          <p:nvPr/>
        </p:nvSpPr>
        <p:spPr>
          <a:xfrm>
            <a:off x="1331640" y="188640"/>
            <a:ext cx="61640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Marketing mix – 4ps 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083462"/>
            <a:ext cx="19050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237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1412776"/>
            <a:ext cx="66247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 smtClean="0"/>
              <a:t>Task: </a:t>
            </a:r>
          </a:p>
          <a:p>
            <a:endParaRPr lang="en-GB" sz="2400" dirty="0"/>
          </a:p>
          <a:p>
            <a:endParaRPr lang="en-GB" sz="2400" dirty="0" smtClean="0"/>
          </a:p>
          <a:p>
            <a:r>
              <a:rPr lang="en-GB" sz="2400" dirty="0" smtClean="0"/>
              <a:t>Marketing description – written task </a:t>
            </a:r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r>
              <a:rPr lang="en-GB" sz="2400" b="1" dirty="0" smtClean="0"/>
              <a:t>Time: 20 mins </a:t>
            </a:r>
            <a:endParaRPr lang="en-GB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2627784" y="332656"/>
            <a:ext cx="30364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Activity 2 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212976"/>
            <a:ext cx="4133742" cy="283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897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1274777"/>
            <a:ext cx="74888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Businesses need to be aware of the type of market they operate in. </a:t>
            </a:r>
            <a:r>
              <a:rPr lang="en-GB" sz="2400" b="1" dirty="0" smtClean="0"/>
              <a:t>The strict definition of a market is ‘a place where buyers and sellers meet’. </a:t>
            </a:r>
          </a:p>
          <a:p>
            <a:endParaRPr lang="en-GB" sz="2400" dirty="0"/>
          </a:p>
          <a:p>
            <a:r>
              <a:rPr lang="en-GB" sz="2400" dirty="0" smtClean="0"/>
              <a:t>This meeting does not have to be physical; it can, for example, be on the </a:t>
            </a:r>
            <a:r>
              <a:rPr lang="en-GB" sz="2400" b="1" dirty="0" smtClean="0"/>
              <a:t>phone or over the internet</a:t>
            </a:r>
            <a:r>
              <a:rPr lang="en-GB" sz="2400" dirty="0" smtClean="0"/>
              <a:t>. The actual marketplace of a business can be small, local markets with a specific location. </a:t>
            </a:r>
          </a:p>
          <a:p>
            <a:endParaRPr lang="en-GB" sz="2400" dirty="0"/>
          </a:p>
        </p:txBody>
      </p:sp>
      <p:sp>
        <p:nvSpPr>
          <p:cNvPr id="3" name="Rectangle 2"/>
          <p:cNvSpPr/>
          <p:nvPr/>
        </p:nvSpPr>
        <p:spPr>
          <a:xfrm>
            <a:off x="1835696" y="188640"/>
            <a:ext cx="52160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Types of markets </a:t>
            </a:r>
            <a:endParaRPr lang="en-GB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93096"/>
            <a:ext cx="2284090" cy="152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107" y="4437112"/>
            <a:ext cx="2532080" cy="168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8435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6461" y="1268760"/>
            <a:ext cx="67504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Other markets are national or international with no single location. 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/>
          </a:p>
          <a:p>
            <a:r>
              <a:rPr lang="en-GB" sz="2400" b="1" u="sng" dirty="0" smtClean="0"/>
              <a:t>For example:</a:t>
            </a:r>
          </a:p>
          <a:p>
            <a:endParaRPr lang="en-GB" sz="2400" dirty="0"/>
          </a:p>
          <a:p>
            <a:r>
              <a:rPr lang="en-GB" sz="2400" dirty="0" smtClean="0"/>
              <a:t>The </a:t>
            </a:r>
            <a:r>
              <a:rPr lang="en-GB" sz="2400" b="1" dirty="0" smtClean="0"/>
              <a:t>world market for oil is a global market </a:t>
            </a:r>
            <a:r>
              <a:rPr lang="en-GB" sz="2400" dirty="0" smtClean="0"/>
              <a:t>in which buyers and sellers are linked by telephones, faxes and the internet, and trading takes place in many locations.</a:t>
            </a:r>
            <a:endParaRPr lang="en-GB" sz="2400" dirty="0"/>
          </a:p>
        </p:txBody>
      </p:sp>
      <p:sp>
        <p:nvSpPr>
          <p:cNvPr id="3" name="Rectangle 2"/>
          <p:cNvSpPr/>
          <p:nvPr/>
        </p:nvSpPr>
        <p:spPr>
          <a:xfrm>
            <a:off x="1763688" y="188640"/>
            <a:ext cx="52160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Types of markets 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88840"/>
            <a:ext cx="2673663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511" y="5149727"/>
            <a:ext cx="3234495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279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1453952"/>
            <a:ext cx="739856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/>
              <a:t>Market orientation</a:t>
            </a:r>
          </a:p>
          <a:p>
            <a:r>
              <a:rPr lang="en-GB" sz="2400" dirty="0" smtClean="0"/>
              <a:t>When a business bases its marketing mix on its </a:t>
            </a:r>
            <a:r>
              <a:rPr lang="en-GB" sz="2400" b="1" dirty="0" smtClean="0"/>
              <a:t>perception of what the market wants.</a:t>
            </a:r>
          </a:p>
          <a:p>
            <a:endParaRPr lang="en-GB" sz="2400" b="1" dirty="0" smtClean="0"/>
          </a:p>
          <a:p>
            <a:r>
              <a:rPr lang="en-GB" sz="2400" b="1" dirty="0" smtClean="0"/>
              <a:t>Product orientation </a:t>
            </a:r>
          </a:p>
          <a:p>
            <a:r>
              <a:rPr lang="en-GB" sz="2400" dirty="0" smtClean="0"/>
              <a:t>When a business bases its marketing mix </a:t>
            </a:r>
          </a:p>
          <a:p>
            <a:r>
              <a:rPr lang="en-GB" sz="2400" dirty="0" smtClean="0"/>
              <a:t>on what the </a:t>
            </a:r>
            <a:r>
              <a:rPr lang="en-GB" sz="2400" b="1" dirty="0" smtClean="0"/>
              <a:t>business sees as its internal strengths.</a:t>
            </a:r>
          </a:p>
          <a:p>
            <a:endParaRPr lang="en-GB" sz="2400" dirty="0" smtClean="0"/>
          </a:p>
          <a:p>
            <a:r>
              <a:rPr lang="en-GB" sz="2400" b="1" dirty="0" smtClean="0"/>
              <a:t>Asset lead orientation </a:t>
            </a:r>
          </a:p>
          <a:p>
            <a:r>
              <a:rPr lang="en-GB" sz="2400" dirty="0" smtClean="0"/>
              <a:t>When marketing decisions are based on the </a:t>
            </a:r>
            <a:r>
              <a:rPr lang="en-GB" sz="2400" b="1" dirty="0" smtClean="0"/>
              <a:t>needs of the consumer and the strengths of the business.</a:t>
            </a:r>
          </a:p>
          <a:p>
            <a:endParaRPr lang="en-GB" sz="2400" b="1" dirty="0"/>
          </a:p>
          <a:p>
            <a:r>
              <a:rPr lang="en-GB" sz="2400" b="1" dirty="0" smtClean="0">
                <a:solidFill>
                  <a:srgbClr val="FF0000"/>
                </a:solidFill>
              </a:rPr>
              <a:t>Q – Which is the best? 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6626" y="332656"/>
            <a:ext cx="5810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Types of marketing 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544969"/>
            <a:ext cx="22193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642" y="5229200"/>
            <a:ext cx="20478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0951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1115557"/>
            <a:ext cx="74168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When a business is market-orientated, the business’s marketing activities will be dictated by the market. </a:t>
            </a:r>
          </a:p>
          <a:p>
            <a:endParaRPr lang="en-GB" sz="2400" dirty="0"/>
          </a:p>
          <a:p>
            <a:r>
              <a:rPr lang="en-GB" sz="2400" b="1" dirty="0" smtClean="0"/>
              <a:t>It will at all times attempt to meet the needs of the market with little if any reference to internal strengths of the business. </a:t>
            </a:r>
            <a:r>
              <a:rPr lang="en-GB" sz="2400" dirty="0" smtClean="0"/>
              <a:t>Any business that is market-orientated thinks that its most important ‘asset’ is its customers. </a:t>
            </a:r>
          </a:p>
          <a:p>
            <a:endParaRPr lang="en-GB" sz="2400" dirty="0" smtClean="0"/>
          </a:p>
          <a:p>
            <a:r>
              <a:rPr lang="en-GB" sz="2400" dirty="0" smtClean="0"/>
              <a:t>The business believes that, as long as it is able to identify potential customers, find out what they want, and then produce that for them, it will remain successful.</a:t>
            </a:r>
            <a:endParaRPr lang="en-GB" sz="2400" dirty="0"/>
          </a:p>
        </p:txBody>
      </p:sp>
      <p:sp>
        <p:nvSpPr>
          <p:cNvPr id="3" name="Rectangle 2"/>
          <p:cNvSpPr/>
          <p:nvPr/>
        </p:nvSpPr>
        <p:spPr>
          <a:xfrm>
            <a:off x="1537724" y="188640"/>
            <a:ext cx="56042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Market orientated </a:t>
            </a:r>
            <a:endParaRPr lang="en-GB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015" y="5280413"/>
            <a:ext cx="1303585" cy="97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411179"/>
            <a:ext cx="28575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881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1183978"/>
            <a:ext cx="62646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New products designed to </a:t>
            </a:r>
            <a:r>
              <a:rPr lang="en-GB" sz="2400" b="1" dirty="0" smtClean="0"/>
              <a:t>meet customer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Decisions based on </a:t>
            </a:r>
            <a:r>
              <a:rPr lang="en-GB" sz="2400" b="1" dirty="0" smtClean="0"/>
              <a:t>effective market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FF0000"/>
                </a:solidFill>
              </a:rPr>
              <a:t>Flexible to changes </a:t>
            </a:r>
            <a:r>
              <a:rPr lang="en-GB" sz="2400" dirty="0" smtClean="0"/>
              <a:t>in taste and fashion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577572" y="260648"/>
            <a:ext cx="52322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Advantages (A04)</a:t>
            </a:r>
            <a:endParaRPr lang="en-GB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974" y="4869160"/>
            <a:ext cx="16097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60648"/>
            <a:ext cx="20002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34" y="4650840"/>
            <a:ext cx="2308361" cy="1760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234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3465" y="1148756"/>
            <a:ext cx="74168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 smtClean="0"/>
          </a:p>
          <a:p>
            <a:r>
              <a:rPr lang="en-GB" sz="2400" dirty="0" smtClean="0"/>
              <a:t>• </a:t>
            </a:r>
            <a:r>
              <a:rPr lang="en-GB" sz="2400" b="1" dirty="0" smtClean="0"/>
              <a:t>high cost of market research </a:t>
            </a:r>
            <a:r>
              <a:rPr lang="en-GB" sz="2400" dirty="0" smtClean="0"/>
              <a:t>to understand the market;</a:t>
            </a:r>
          </a:p>
          <a:p>
            <a:endParaRPr lang="en-GB" sz="2400" dirty="0" smtClean="0"/>
          </a:p>
          <a:p>
            <a:r>
              <a:rPr lang="en-GB" sz="2400" dirty="0" smtClean="0"/>
              <a:t>• </a:t>
            </a:r>
            <a:r>
              <a:rPr lang="en-GB" sz="2400" b="1" dirty="0" smtClean="0"/>
              <a:t>constant internal change </a:t>
            </a:r>
            <a:r>
              <a:rPr lang="en-GB" sz="2400" dirty="0" smtClean="0"/>
              <a:t>as the needs of the market are met;</a:t>
            </a:r>
          </a:p>
          <a:p>
            <a:endParaRPr lang="en-GB" sz="2400" dirty="0" smtClean="0"/>
          </a:p>
          <a:p>
            <a:r>
              <a:rPr lang="en-GB" sz="2400" dirty="0" smtClean="0"/>
              <a:t>• </a:t>
            </a:r>
            <a:r>
              <a:rPr lang="en-GB" sz="2400" b="1" dirty="0" smtClean="0">
                <a:solidFill>
                  <a:srgbClr val="FF0000"/>
                </a:solidFill>
              </a:rPr>
              <a:t>unpredictability</a:t>
            </a:r>
            <a:r>
              <a:rPr lang="en-GB" sz="2400" dirty="0" smtClean="0"/>
              <a:t> of the future, especially from the point of view of staff;</a:t>
            </a:r>
          </a:p>
          <a:p>
            <a:endParaRPr lang="en-GB" sz="2400" dirty="0" smtClean="0"/>
          </a:p>
          <a:p>
            <a:r>
              <a:rPr lang="en-GB" sz="2400" dirty="0" smtClean="0"/>
              <a:t>• abandonment of earlier product investment.</a:t>
            </a:r>
            <a:endParaRPr lang="en-GB" sz="2400" dirty="0"/>
          </a:p>
        </p:txBody>
      </p:sp>
      <p:sp>
        <p:nvSpPr>
          <p:cNvPr id="3" name="Rectangle 2"/>
          <p:cNvSpPr/>
          <p:nvPr/>
        </p:nvSpPr>
        <p:spPr>
          <a:xfrm>
            <a:off x="1604195" y="260648"/>
            <a:ext cx="60353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Disadvantages</a:t>
            </a:r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(A04)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309268"/>
            <a:ext cx="1630648" cy="18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11" y="5085184"/>
            <a:ext cx="2137420" cy="1424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72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6272" y="1443066"/>
            <a:ext cx="73448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When a business is product-orientated, it will </a:t>
            </a:r>
            <a:r>
              <a:rPr lang="en-GB" sz="2400" b="1" dirty="0" smtClean="0"/>
              <a:t>base its products or services on what it perceives as its internal strengths. </a:t>
            </a:r>
          </a:p>
          <a:p>
            <a:endParaRPr lang="en-GB" sz="2400" dirty="0"/>
          </a:p>
          <a:p>
            <a:r>
              <a:rPr lang="en-GB" sz="2400" dirty="0" smtClean="0"/>
              <a:t>Businesses with a product-orientated approach to </a:t>
            </a:r>
            <a:r>
              <a:rPr lang="en-GB" sz="2400" b="1" dirty="0" smtClean="0"/>
              <a:t>selling try to sell whatever they can make</a:t>
            </a:r>
            <a:r>
              <a:rPr lang="en-GB" sz="2400" dirty="0" smtClean="0"/>
              <a:t>, without trying to find out if it is what the customers want. Sony grew hugely successful using this policy. The clearest example was the </a:t>
            </a:r>
            <a:r>
              <a:rPr lang="en-GB" sz="2400" b="1" dirty="0" smtClean="0">
                <a:solidFill>
                  <a:srgbClr val="FF0000"/>
                </a:solidFill>
              </a:rPr>
              <a:t>Walkman cassette player, </a:t>
            </a:r>
            <a:r>
              <a:rPr lang="en-GB" sz="2400" dirty="0" smtClean="0"/>
              <a:t>launched in the late 1970s.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675198" y="260648"/>
            <a:ext cx="57669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Product orientated 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198" y="4941168"/>
            <a:ext cx="1296541" cy="144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887" y="5011982"/>
            <a:ext cx="135255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543" y="5123924"/>
            <a:ext cx="1234210" cy="1263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4877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5595" y="1196752"/>
            <a:ext cx="74705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 smtClean="0"/>
          </a:p>
          <a:p>
            <a:r>
              <a:rPr lang="en-GB" sz="2400" dirty="0" smtClean="0"/>
              <a:t>Marketing professionals said it would not sell because it had no recording facility – a generation of teenagers proved them wrong. </a:t>
            </a:r>
          </a:p>
          <a:p>
            <a:endParaRPr lang="en-GB" sz="2400" dirty="0"/>
          </a:p>
          <a:p>
            <a:r>
              <a:rPr lang="en-GB" sz="2400" b="1" i="1" dirty="0" smtClean="0"/>
              <a:t>McDonal</a:t>
            </a:r>
            <a:r>
              <a:rPr lang="en-GB" sz="2400" b="1" dirty="0" smtClean="0"/>
              <a:t>d’s approach with its products is heavily product-orientated</a:t>
            </a:r>
            <a:r>
              <a:rPr lang="en-GB" sz="2400" dirty="0" smtClean="0"/>
              <a:t>, with core products produced the same way in a range of very different international markets. The initial focus is on developing and making the product then trying to sell it to consumers.</a:t>
            </a:r>
            <a:endParaRPr lang="en-GB" sz="2400" dirty="0"/>
          </a:p>
        </p:txBody>
      </p:sp>
      <p:sp>
        <p:nvSpPr>
          <p:cNvPr id="3" name="Rectangle 2"/>
          <p:cNvSpPr/>
          <p:nvPr/>
        </p:nvSpPr>
        <p:spPr>
          <a:xfrm>
            <a:off x="1475656" y="332656"/>
            <a:ext cx="57669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Product orientated </a:t>
            </a:r>
            <a:endParaRPr lang="en-GB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883" y="5085184"/>
            <a:ext cx="3710823" cy="156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085184"/>
            <a:ext cx="2065412" cy="137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843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1340767"/>
            <a:ext cx="705678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Focus on product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/>
              <a:t>Increased economies of sale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Easier to apply production management 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/>
              <a:t>Focus on quality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1555758" y="260648"/>
            <a:ext cx="53893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Advantages (A04) 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83978"/>
            <a:ext cx="1481119" cy="1722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581128"/>
            <a:ext cx="2445424" cy="169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341" y="4295422"/>
            <a:ext cx="2880226" cy="149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133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1327994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1" u="sng" dirty="0" smtClean="0"/>
              <a:t>Task: </a:t>
            </a:r>
          </a:p>
          <a:p>
            <a:endParaRPr lang="en-GB" sz="2400" dirty="0"/>
          </a:p>
          <a:p>
            <a:r>
              <a:rPr lang="en-GB" sz="2400" dirty="0" smtClean="0"/>
              <a:t>What is marketing? </a:t>
            </a:r>
          </a:p>
          <a:p>
            <a:endParaRPr lang="en-GB" sz="2400" dirty="0"/>
          </a:p>
          <a:p>
            <a:endParaRPr lang="en-GB" sz="2400" dirty="0" smtClean="0"/>
          </a:p>
          <a:p>
            <a:r>
              <a:rPr lang="en-GB" sz="2400" dirty="0" smtClean="0"/>
              <a:t>What are the 4Ps of marketing?  </a:t>
            </a:r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 smtClean="0"/>
          </a:p>
          <a:p>
            <a:r>
              <a:rPr lang="en-GB" sz="2400" b="1" dirty="0" smtClean="0"/>
              <a:t>Time: 10 mins </a:t>
            </a:r>
            <a:endParaRPr lang="en-GB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2555776" y="404664"/>
            <a:ext cx="30364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Activity 1 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3380978" cy="1690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047" y="3841066"/>
            <a:ext cx="3523170" cy="238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9688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1863" y="1412776"/>
            <a:ext cx="6858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 smtClean="0"/>
          </a:p>
          <a:p>
            <a:r>
              <a:rPr lang="en-GB" sz="2400" dirty="0" smtClean="0"/>
              <a:t>• </a:t>
            </a:r>
            <a:r>
              <a:rPr lang="en-GB" sz="2400" b="1" dirty="0"/>
              <a:t>C</a:t>
            </a:r>
            <a:r>
              <a:rPr lang="en-GB" sz="2400" b="1" dirty="0" smtClean="0"/>
              <a:t>hanges</a:t>
            </a:r>
            <a:r>
              <a:rPr lang="en-GB" sz="2400" dirty="0" smtClean="0"/>
              <a:t> in market structure will </a:t>
            </a:r>
            <a:r>
              <a:rPr lang="en-GB" sz="2400" b="1" dirty="0" smtClean="0"/>
              <a:t>not be responded to;</a:t>
            </a:r>
          </a:p>
          <a:p>
            <a:endParaRPr lang="en-GB" sz="2400" dirty="0" smtClean="0"/>
          </a:p>
          <a:p>
            <a:r>
              <a:rPr lang="en-GB" sz="2400" dirty="0" smtClean="0"/>
              <a:t>• </a:t>
            </a:r>
            <a:r>
              <a:rPr lang="en-GB" sz="2400" b="1" dirty="0" smtClean="0"/>
              <a:t>fashion and taste are not accounted f</a:t>
            </a:r>
            <a:r>
              <a:rPr lang="en-GB" sz="2400" dirty="0" smtClean="0"/>
              <a:t>or in the product mix.</a:t>
            </a:r>
            <a:endParaRPr lang="en-GB" sz="2400" dirty="0"/>
          </a:p>
        </p:txBody>
      </p:sp>
      <p:sp>
        <p:nvSpPr>
          <p:cNvPr id="3" name="Rectangle 2"/>
          <p:cNvSpPr/>
          <p:nvPr/>
        </p:nvSpPr>
        <p:spPr>
          <a:xfrm>
            <a:off x="1297829" y="260648"/>
            <a:ext cx="63495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Disadvantages  (A04) 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574" y="4077072"/>
            <a:ext cx="2669654" cy="198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30228"/>
            <a:ext cx="2226034" cy="237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002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0894" y="1510882"/>
            <a:ext cx="74705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The </a:t>
            </a:r>
            <a:r>
              <a:rPr lang="en-GB" sz="2400" b="1" dirty="0" smtClean="0"/>
              <a:t>perfect situation </a:t>
            </a:r>
            <a:r>
              <a:rPr lang="en-GB" sz="2400" dirty="0" smtClean="0"/>
              <a:t>is of course for a business to relate customer taste to the business’s own strengths. </a:t>
            </a:r>
          </a:p>
          <a:p>
            <a:endParaRPr lang="en-GB" sz="2400" dirty="0"/>
          </a:p>
          <a:p>
            <a:r>
              <a:rPr lang="en-GB" sz="2400" dirty="0" smtClean="0"/>
              <a:t>Therefore, a business should find out what the market wants, and then ask the question:</a:t>
            </a:r>
          </a:p>
          <a:p>
            <a:endParaRPr lang="en-GB" sz="2400" dirty="0"/>
          </a:p>
          <a:p>
            <a:r>
              <a:rPr lang="en-GB" sz="2400" dirty="0" smtClean="0"/>
              <a:t>‘</a:t>
            </a:r>
            <a:r>
              <a:rPr lang="en-GB" sz="2400" b="1" dirty="0" smtClean="0"/>
              <a:t>How using our skills, knowledge, assets and brands, can we meet these customer needs?’</a:t>
            </a:r>
          </a:p>
        </p:txBody>
      </p:sp>
      <p:sp>
        <p:nvSpPr>
          <p:cNvPr id="3" name="Rectangle 2"/>
          <p:cNvSpPr/>
          <p:nvPr/>
        </p:nvSpPr>
        <p:spPr>
          <a:xfrm>
            <a:off x="1376241" y="332656"/>
            <a:ext cx="6359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Asset lead marketing </a:t>
            </a:r>
            <a:endParaRPr lang="en-GB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657" y="4535964"/>
            <a:ext cx="2268467" cy="1832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937725"/>
            <a:ext cx="28575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538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3502" y="1075857"/>
            <a:ext cx="769295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 smtClean="0"/>
          </a:p>
          <a:p>
            <a:r>
              <a:rPr lang="en-GB" sz="2400" dirty="0" smtClean="0"/>
              <a:t>Asset-led marketing tries to achieve this – </a:t>
            </a:r>
            <a:r>
              <a:rPr lang="en-GB" sz="2400" b="1" dirty="0" smtClean="0"/>
              <a:t>the key word here is ‘led’.</a:t>
            </a:r>
          </a:p>
          <a:p>
            <a:endParaRPr lang="en-GB" sz="2400" dirty="0"/>
          </a:p>
          <a:p>
            <a:r>
              <a:rPr lang="en-GB" sz="2400" dirty="0" smtClean="0"/>
              <a:t> Assets such as labour force skills, management skills, patents, recognised brands or capital, should be used to help satisfy consumer demand. </a:t>
            </a:r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r>
              <a:rPr lang="en-GB" sz="2400" b="1" dirty="0" smtClean="0">
                <a:solidFill>
                  <a:srgbClr val="FF0000"/>
                </a:solidFill>
              </a:rPr>
              <a:t>Identify what you are good at and relate this to customer needs.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3961" y="273422"/>
            <a:ext cx="6359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Asset lead marketing 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999" y="3522680"/>
            <a:ext cx="2026205" cy="1350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933056"/>
            <a:ext cx="1547344" cy="1391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2979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7469" y="1484784"/>
            <a:ext cx="74168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This </a:t>
            </a:r>
            <a:r>
              <a:rPr lang="en-GB" sz="2400" b="1" dirty="0" smtClean="0"/>
              <a:t>relating of internal strengths to market needs should be one of the basic rules of any business’s marketing strategy</a:t>
            </a:r>
            <a:r>
              <a:rPr lang="en-GB" sz="2400" dirty="0" smtClean="0"/>
              <a:t> as this approach focuses on the most appropriate opportunities, given the business’s assets.</a:t>
            </a:r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How to effectively combine these two factors (internal strength and market needs) can be demonstrated by examining the use of database marketing.</a:t>
            </a:r>
            <a:endParaRPr lang="en-GB" sz="2400" dirty="0"/>
          </a:p>
        </p:txBody>
      </p:sp>
      <p:sp>
        <p:nvSpPr>
          <p:cNvPr id="3" name="Rectangle 2"/>
          <p:cNvSpPr/>
          <p:nvPr/>
        </p:nvSpPr>
        <p:spPr>
          <a:xfrm>
            <a:off x="1043608" y="404664"/>
            <a:ext cx="63646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Asset lead marketing 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099241"/>
            <a:ext cx="12858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12976"/>
            <a:ext cx="16383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7718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4522" y="1556792"/>
            <a:ext cx="76145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</a:rPr>
              <a:t>The </a:t>
            </a:r>
            <a:r>
              <a:rPr lang="en-GB" sz="2400" b="1" dirty="0">
                <a:solidFill>
                  <a:srgbClr val="000000"/>
                </a:solidFill>
              </a:rPr>
              <a:t>growth of store loyalty cards </a:t>
            </a:r>
            <a:r>
              <a:rPr lang="en-GB" sz="2400" dirty="0">
                <a:solidFill>
                  <a:srgbClr val="000000"/>
                </a:solidFill>
              </a:rPr>
              <a:t>has allowed the development of database marketing. </a:t>
            </a:r>
            <a:endParaRPr lang="en-GB" sz="2400" dirty="0" smtClean="0">
              <a:solidFill>
                <a:srgbClr val="000000"/>
              </a:solidFill>
            </a:endParaRPr>
          </a:p>
          <a:p>
            <a:endParaRPr lang="en-GB" sz="2400" dirty="0">
              <a:solidFill>
                <a:srgbClr val="000000"/>
              </a:solidFill>
            </a:endParaRPr>
          </a:p>
          <a:p>
            <a:r>
              <a:rPr lang="en-GB" sz="2400" dirty="0" smtClean="0">
                <a:solidFill>
                  <a:srgbClr val="000000"/>
                </a:solidFill>
              </a:rPr>
              <a:t>Using </a:t>
            </a:r>
            <a:r>
              <a:rPr lang="en-GB" sz="2400" dirty="0">
                <a:solidFill>
                  <a:srgbClr val="000000"/>
                </a:solidFill>
              </a:rPr>
              <a:t>this form of marketing, businesses develop a database of their customers’ activities, shopping habits and tastes. They then use this database to target sectors of their market with different offers, promotions etc. </a:t>
            </a:r>
            <a:r>
              <a:rPr lang="en-GB" sz="2400" b="1" dirty="0">
                <a:solidFill>
                  <a:srgbClr val="000000"/>
                </a:solidFill>
              </a:rPr>
              <a:t>This targeted marketing improves the effectiveness of marketing spend. </a:t>
            </a:r>
            <a:endParaRPr lang="en-GB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734897" y="332656"/>
            <a:ext cx="76742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Asset lead – Loyalty cards 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869160"/>
            <a:ext cx="14573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869160"/>
            <a:ext cx="18097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7854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6689" y="1052735"/>
            <a:ext cx="72728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 smtClean="0"/>
          </a:p>
          <a:p>
            <a:r>
              <a:rPr lang="en-GB" sz="2400" dirty="0" smtClean="0"/>
              <a:t>A simple example of this would be </a:t>
            </a:r>
            <a:r>
              <a:rPr lang="en-GB" sz="2400" b="1" dirty="0" smtClean="0"/>
              <a:t>Tesco</a:t>
            </a:r>
            <a:r>
              <a:rPr lang="en-GB" sz="2400" dirty="0" smtClean="0"/>
              <a:t> sending details of their back-to-school children’s clothes promotions to customers on their database who spend money on fish fingers and burgers (these customers are likely to have young children). 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The </a:t>
            </a:r>
            <a:r>
              <a:rPr lang="en-GB" sz="2400" b="1" dirty="0" smtClean="0"/>
              <a:t>business has targeted a market segment that is most likely to buy the promoted product</a:t>
            </a:r>
            <a:r>
              <a:rPr lang="en-GB" sz="2400" dirty="0" smtClean="0"/>
              <a:t>. In this example we see that the internal strength of the business is the effective application of IT; this is then related to seasonal market demand, increasing product sales.</a:t>
            </a:r>
            <a:endParaRPr lang="en-GB" sz="2400" dirty="0"/>
          </a:p>
        </p:txBody>
      </p:sp>
      <p:sp>
        <p:nvSpPr>
          <p:cNvPr id="3" name="Rectangle 2"/>
          <p:cNvSpPr/>
          <p:nvPr/>
        </p:nvSpPr>
        <p:spPr>
          <a:xfrm>
            <a:off x="518294" y="218384"/>
            <a:ext cx="81295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Database marking example 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18627"/>
            <a:ext cx="1677810" cy="113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5600">
            <a:off x="5960580" y="3237808"/>
            <a:ext cx="1336030" cy="89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3596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1317045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/>
              <a:t>Progressive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Quality of output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/>
              <a:t>Strengths linked to market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Maximising return from assets</a:t>
            </a:r>
            <a:endParaRPr lang="en-GB" sz="2400" dirty="0"/>
          </a:p>
        </p:txBody>
      </p:sp>
      <p:sp>
        <p:nvSpPr>
          <p:cNvPr id="3" name="Rectangle 2"/>
          <p:cNvSpPr/>
          <p:nvPr/>
        </p:nvSpPr>
        <p:spPr>
          <a:xfrm>
            <a:off x="1915799" y="404664"/>
            <a:ext cx="53893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Advantages (A04) 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722" y="1124744"/>
            <a:ext cx="13811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17032"/>
            <a:ext cx="2358648" cy="208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00808"/>
            <a:ext cx="16764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77619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3108" y="404664"/>
            <a:ext cx="48093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YouTube videos 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576" y="2696409"/>
            <a:ext cx="58864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/>
              <a:t>Wiltshire Farm Foods (2014)</a:t>
            </a:r>
          </a:p>
          <a:p>
            <a:r>
              <a:rPr lang="en-GB" sz="2400" dirty="0" smtClean="0">
                <a:hlinkClick r:id="rId2"/>
              </a:rPr>
              <a:t>https://www.youtube.com/watch?v=kSmrdxNPvIg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b="1" dirty="0" smtClean="0"/>
              <a:t>Sony Walkman commercial (1983)</a:t>
            </a:r>
          </a:p>
          <a:p>
            <a:r>
              <a:rPr lang="en-GB" sz="2400" dirty="0" smtClean="0">
                <a:hlinkClick r:id="rId3"/>
              </a:rPr>
              <a:t>https://www.youtube.com/watch?v=7lipckhgG5g</a:t>
            </a:r>
            <a:endParaRPr lang="en-GB" sz="2400" dirty="0" smtClean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736509" y="1478225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Q - Discuss whether the products shown are product or customer-orientated ?</a:t>
            </a:r>
            <a:endParaRPr lang="en-GB" sz="2400" b="1" dirty="0">
              <a:solidFill>
                <a:srgbClr val="FF0000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748" y="5085184"/>
            <a:ext cx="19431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01907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2086" y="1484784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1" u="sng" dirty="0" smtClean="0"/>
              <a:t>Task: </a:t>
            </a:r>
          </a:p>
          <a:p>
            <a:endParaRPr lang="en-GB" sz="2400" dirty="0" smtClean="0"/>
          </a:p>
          <a:p>
            <a:r>
              <a:rPr lang="en-GB" sz="2400" dirty="0" err="1" smtClean="0"/>
              <a:t>Kahoot</a:t>
            </a:r>
            <a:r>
              <a:rPr lang="en-GB" sz="2400" dirty="0" smtClean="0"/>
              <a:t> quiz – Marketing </a:t>
            </a:r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r>
              <a:rPr lang="en-GB" sz="2400" b="1" dirty="0" smtClean="0"/>
              <a:t>Time: 15 mins </a:t>
            </a:r>
            <a:endParaRPr lang="en-GB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2483768" y="404664"/>
            <a:ext cx="30364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Activity 3 </a:t>
            </a:r>
            <a:endParaRPr lang="en-GB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068960"/>
            <a:ext cx="2406443" cy="2390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9122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1556792"/>
            <a:ext cx="60304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 smtClean="0"/>
              <a:t>Task: </a:t>
            </a:r>
          </a:p>
          <a:p>
            <a:endParaRPr lang="en-GB" sz="2400" dirty="0" smtClean="0"/>
          </a:p>
          <a:p>
            <a:r>
              <a:rPr lang="en-GB" sz="2400" dirty="0" smtClean="0"/>
              <a:t>Written task – Types of markets </a:t>
            </a:r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r>
              <a:rPr lang="en-GB" sz="2400" b="1" dirty="0" smtClean="0"/>
              <a:t>Time: 30 mins and 10 mins discussion  </a:t>
            </a:r>
            <a:endParaRPr lang="en-GB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2612619" y="332656"/>
            <a:ext cx="30364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Activity 4 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821230"/>
            <a:ext cx="17430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028" y="3362532"/>
            <a:ext cx="22288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303" y="3178775"/>
            <a:ext cx="2261521" cy="1659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479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1657400"/>
            <a:ext cx="75608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‘Marketing is the management process involved in identifying, anticipating and satisfying customer requirements profitably.’ </a:t>
            </a:r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3200" dirty="0" smtClean="0"/>
          </a:p>
          <a:p>
            <a:endParaRPr lang="en-GB" sz="3200" dirty="0"/>
          </a:p>
          <a:p>
            <a:endParaRPr lang="en-GB" sz="2400" dirty="0" smtClean="0"/>
          </a:p>
          <a:p>
            <a:endParaRPr lang="en-GB" sz="2400" dirty="0"/>
          </a:p>
          <a:p>
            <a:r>
              <a:rPr lang="en-GB" sz="2400" b="1" dirty="0" smtClean="0"/>
              <a:t>Source: The Institute of Marketing.</a:t>
            </a:r>
            <a:endParaRPr lang="en-GB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1547664" y="476672"/>
            <a:ext cx="5655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Marketing defined 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591" y="2636912"/>
            <a:ext cx="2324455" cy="232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050502"/>
            <a:ext cx="2752030" cy="213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50136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6374" y="1268760"/>
            <a:ext cx="76145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Introduce the aims and objectives for the session.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Discuss, what is marketing in groups.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Explain marketing and give examples.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Complete a written description of marketing.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Discuss market orientation, product and asset lead marketing.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Show a YouTube video on market orientation, product and asset lead marketing.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Complete a marketing </a:t>
            </a:r>
            <a:r>
              <a:rPr lang="en-GB" sz="2400" dirty="0" err="1">
                <a:solidFill>
                  <a:prstClr val="black"/>
                </a:solidFill>
              </a:rPr>
              <a:t>Kahoot</a:t>
            </a:r>
            <a:r>
              <a:rPr lang="en-GB" sz="2400" dirty="0">
                <a:solidFill>
                  <a:prstClr val="black"/>
                </a:solidFill>
              </a:rPr>
              <a:t> quiz.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Undertake a written analysis of market orientation, product and asset lead marketing.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Recap the aims and objectives for the session.</a:t>
            </a:r>
          </a:p>
        </p:txBody>
      </p:sp>
      <p:sp>
        <p:nvSpPr>
          <p:cNvPr id="5" name="Rectangle 4"/>
          <p:cNvSpPr/>
          <p:nvPr/>
        </p:nvSpPr>
        <p:spPr>
          <a:xfrm>
            <a:off x="1331640" y="188640"/>
            <a:ext cx="61640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63000"/>
                        <a:sat val="105000"/>
                      </a:srgbClr>
                    </a:gs>
                    <a:gs pos="90000">
                      <a:srgbClr val="4F81BD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Marketing mix – 4ps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083462"/>
            <a:ext cx="19050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3020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8841" y="1148080"/>
            <a:ext cx="70385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There are many different definitions of marketing but it must be remembered that </a:t>
            </a:r>
            <a:r>
              <a:rPr lang="en-GB" sz="2400" b="1" dirty="0" smtClean="0"/>
              <a:t>marketing is not simply about advertising and selling. </a:t>
            </a:r>
            <a:r>
              <a:rPr lang="en-GB" sz="2400" dirty="0" smtClean="0"/>
              <a:t>Any definitions that imply this are incorrect. 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Marketing affects all aspects of a business and can be regarded as a philosophy – </a:t>
            </a:r>
            <a:r>
              <a:rPr lang="en-GB" sz="2400" b="1" dirty="0" smtClean="0"/>
              <a:t>a way of thinking about how to satisfy customers’ needs and wants. </a:t>
            </a:r>
            <a:r>
              <a:rPr lang="en-GB" sz="2400" dirty="0" smtClean="0"/>
              <a:t>It is an </a:t>
            </a:r>
            <a:r>
              <a:rPr lang="en-GB" sz="2400" b="1" dirty="0" smtClean="0"/>
              <a:t>ongoing process </a:t>
            </a:r>
            <a:r>
              <a:rPr lang="en-GB" sz="2400" dirty="0" smtClean="0"/>
              <a:t>and businesses must be prepared to </a:t>
            </a:r>
            <a:r>
              <a:rPr lang="en-GB" sz="2400" b="1" dirty="0" smtClean="0"/>
              <a:t>respond to any changes </a:t>
            </a:r>
            <a:r>
              <a:rPr lang="en-GB" sz="2400" dirty="0" smtClean="0"/>
              <a:t>that take place which impact upon the market in which they operate.</a:t>
            </a:r>
            <a:endParaRPr lang="en-GB" sz="2400" dirty="0"/>
          </a:p>
        </p:txBody>
      </p:sp>
      <p:sp>
        <p:nvSpPr>
          <p:cNvPr id="3" name="Rectangle 2"/>
          <p:cNvSpPr/>
          <p:nvPr/>
        </p:nvSpPr>
        <p:spPr>
          <a:xfrm>
            <a:off x="1083905" y="188640"/>
            <a:ext cx="6535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Marketing definitions 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808797"/>
            <a:ext cx="2016224" cy="97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14882"/>
            <a:ext cx="1654765" cy="136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122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908719"/>
            <a:ext cx="73985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 smtClean="0"/>
          </a:p>
          <a:p>
            <a:r>
              <a:rPr lang="en-GB" sz="2400" dirty="0" smtClean="0"/>
              <a:t>•</a:t>
            </a:r>
            <a:r>
              <a:rPr lang="en-GB" sz="2400" b="1" dirty="0" smtClean="0"/>
              <a:t>Researching the market </a:t>
            </a:r>
            <a:r>
              <a:rPr lang="en-GB" sz="2400" dirty="0" smtClean="0"/>
              <a:t>– this involves gathering and analysing information on consumers, the marketplace and competition.</a:t>
            </a:r>
          </a:p>
          <a:p>
            <a:endParaRPr lang="en-GB" sz="2400" dirty="0" smtClean="0"/>
          </a:p>
          <a:p>
            <a:r>
              <a:rPr lang="en-GB" sz="2400" dirty="0" smtClean="0"/>
              <a:t>•</a:t>
            </a:r>
            <a:r>
              <a:rPr lang="en-GB" sz="2400" b="1" dirty="0" smtClean="0"/>
              <a:t>Analysing the market </a:t>
            </a:r>
            <a:r>
              <a:rPr lang="en-GB" sz="2400" dirty="0" smtClean="0"/>
              <a:t>– this is an examination </a:t>
            </a:r>
          </a:p>
          <a:p>
            <a:r>
              <a:rPr lang="en-GB" sz="2400" dirty="0" smtClean="0"/>
              <a:t>of market conditions to identify new opportunities.</a:t>
            </a:r>
          </a:p>
          <a:p>
            <a:endParaRPr lang="en-GB" sz="2400" dirty="0" smtClean="0"/>
          </a:p>
          <a:p>
            <a:r>
              <a:rPr lang="en-GB" sz="2400" dirty="0" smtClean="0"/>
              <a:t>•</a:t>
            </a:r>
            <a:r>
              <a:rPr lang="en-GB" sz="2400" b="1" dirty="0" smtClean="0"/>
              <a:t>Setting of marketing goals </a:t>
            </a:r>
            <a:r>
              <a:rPr lang="en-GB" sz="2400" dirty="0" smtClean="0"/>
              <a:t>– these must be linked to the business’s overall objectives.</a:t>
            </a:r>
          </a:p>
          <a:p>
            <a:endParaRPr lang="en-GB" sz="2400" dirty="0" smtClean="0"/>
          </a:p>
          <a:p>
            <a:r>
              <a:rPr lang="en-GB" sz="2400" dirty="0" smtClean="0"/>
              <a:t>•</a:t>
            </a:r>
            <a:r>
              <a:rPr lang="en-GB" sz="2400" b="1" dirty="0" smtClean="0"/>
              <a:t>Developing a marketing strategy </a:t>
            </a:r>
            <a:r>
              <a:rPr lang="en-GB" sz="2400" dirty="0" smtClean="0"/>
              <a:t>– this </a:t>
            </a:r>
          </a:p>
          <a:p>
            <a:r>
              <a:rPr lang="en-GB" sz="2400" dirty="0" smtClean="0"/>
              <a:t>involves constructing a plan which details</a:t>
            </a:r>
          </a:p>
          <a:p>
            <a:r>
              <a:rPr lang="en-GB" sz="2400" dirty="0" smtClean="0"/>
              <a:t> how the marketing objectives can be </a:t>
            </a:r>
          </a:p>
          <a:p>
            <a:r>
              <a:rPr lang="en-GB" sz="2400" dirty="0" smtClean="0"/>
              <a:t>achieved.</a:t>
            </a:r>
            <a:endParaRPr lang="en-GB" sz="2400" dirty="0"/>
          </a:p>
        </p:txBody>
      </p:sp>
      <p:sp>
        <p:nvSpPr>
          <p:cNvPr id="3" name="Rectangle 2"/>
          <p:cNvSpPr/>
          <p:nvPr/>
        </p:nvSpPr>
        <p:spPr>
          <a:xfrm>
            <a:off x="1654481" y="260648"/>
            <a:ext cx="60328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Marketing activities 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91" y="2348880"/>
            <a:ext cx="1431911" cy="95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25144"/>
            <a:ext cx="2344146" cy="1562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92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1700808"/>
            <a:ext cx="67504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This strategy should be based around the use of the marketing mix, the4Ps of marketing:</a:t>
            </a:r>
          </a:p>
          <a:p>
            <a:endParaRPr lang="en-GB" sz="2400" dirty="0" smtClean="0"/>
          </a:p>
          <a:p>
            <a:r>
              <a:rPr lang="en-GB" sz="2400" dirty="0" smtClean="0"/>
              <a:t>•product;</a:t>
            </a:r>
          </a:p>
          <a:p>
            <a:endParaRPr lang="en-GB" sz="2400" dirty="0" smtClean="0"/>
          </a:p>
          <a:p>
            <a:r>
              <a:rPr lang="en-GB" sz="2400" dirty="0" smtClean="0"/>
              <a:t>•price;</a:t>
            </a:r>
          </a:p>
          <a:p>
            <a:endParaRPr lang="en-GB" sz="2400" dirty="0" smtClean="0"/>
          </a:p>
          <a:p>
            <a:r>
              <a:rPr lang="en-GB" sz="2400" dirty="0" smtClean="0"/>
              <a:t>•promotion;</a:t>
            </a:r>
          </a:p>
          <a:p>
            <a:endParaRPr lang="en-GB" sz="2400" dirty="0" smtClean="0"/>
          </a:p>
          <a:p>
            <a:r>
              <a:rPr lang="en-GB" sz="2400" dirty="0" smtClean="0"/>
              <a:t>•place.</a:t>
            </a:r>
            <a:endParaRPr lang="en-GB" sz="2400" dirty="0"/>
          </a:p>
        </p:txBody>
      </p:sp>
      <p:sp>
        <p:nvSpPr>
          <p:cNvPr id="3" name="Rectangle 2"/>
          <p:cNvSpPr/>
          <p:nvPr/>
        </p:nvSpPr>
        <p:spPr>
          <a:xfrm>
            <a:off x="1484465" y="404664"/>
            <a:ext cx="61568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Marketing mix – 4Ps 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068960"/>
            <a:ext cx="3347616" cy="2500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1113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1556791"/>
            <a:ext cx="73448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Marketing involves a whole range of activities, starting with </a:t>
            </a:r>
            <a:r>
              <a:rPr lang="en-GB" sz="2400" b="1" dirty="0" smtClean="0"/>
              <a:t>researching the market and setting objectives.</a:t>
            </a:r>
          </a:p>
          <a:p>
            <a:endParaRPr lang="en-GB" sz="2400" dirty="0"/>
          </a:p>
          <a:p>
            <a:r>
              <a:rPr lang="en-GB" sz="2400" dirty="0" smtClean="0"/>
              <a:t> It also includes developing new products, designing packaging, establishing the right marketing mix, etc.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331640" y="332656"/>
            <a:ext cx="60328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Marketing activities 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43147"/>
            <a:ext cx="2379788" cy="189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972711"/>
            <a:ext cx="2961757" cy="1639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0223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737" y="1146190"/>
            <a:ext cx="73448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 smtClean="0"/>
          </a:p>
          <a:p>
            <a:r>
              <a:rPr lang="en-GB" sz="2400" dirty="0" smtClean="0"/>
              <a:t>All these activities are aimed at providing goods and services which will satisfy the customer and at making a profit for the business. </a:t>
            </a:r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r>
              <a:rPr lang="en-GB" sz="2400" dirty="0" smtClean="0"/>
              <a:t>The </a:t>
            </a:r>
            <a:r>
              <a:rPr lang="en-GB" sz="2400" b="1" dirty="0" smtClean="0"/>
              <a:t>better the marketing, the more desirable (or desired) the product or service </a:t>
            </a:r>
            <a:r>
              <a:rPr lang="en-GB" sz="2400" dirty="0" smtClean="0"/>
              <a:t>which is provided for the customer and the more profits the business should be able to make.</a:t>
            </a:r>
            <a:endParaRPr lang="en-GB" sz="2400" dirty="0"/>
          </a:p>
        </p:txBody>
      </p:sp>
      <p:sp>
        <p:nvSpPr>
          <p:cNvPr id="3" name="Rectangle 2"/>
          <p:cNvSpPr/>
          <p:nvPr/>
        </p:nvSpPr>
        <p:spPr>
          <a:xfrm>
            <a:off x="1412460" y="260648"/>
            <a:ext cx="60328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Marketing activities 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990" y="2780928"/>
            <a:ext cx="1312540" cy="131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690" y="2780928"/>
            <a:ext cx="2319511" cy="153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0326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0347" y="332656"/>
            <a:ext cx="4948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YouTube video’s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255986"/>
            <a:ext cx="7644400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u="sng" dirty="0" smtClean="0"/>
              <a:t>Marketing examples: </a:t>
            </a:r>
          </a:p>
          <a:p>
            <a:endParaRPr lang="en-GB" sz="2800" dirty="0"/>
          </a:p>
          <a:p>
            <a:r>
              <a:rPr lang="en-GB" sz="2800" b="1" dirty="0" smtClean="0"/>
              <a:t>Red Bull space jump: </a:t>
            </a:r>
          </a:p>
          <a:p>
            <a:r>
              <a:rPr lang="en-GB" sz="2800" dirty="0" smtClean="0">
                <a:hlinkClick r:id="rId2"/>
              </a:rPr>
              <a:t>https</a:t>
            </a:r>
            <a:r>
              <a:rPr lang="en-GB" sz="2800" dirty="0">
                <a:hlinkClick r:id="rId2"/>
              </a:rPr>
              <a:t>://</a:t>
            </a:r>
            <a:r>
              <a:rPr lang="en-GB" sz="2800" dirty="0" smtClean="0">
                <a:hlinkClick r:id="rId2"/>
              </a:rPr>
              <a:t>www.youtube.com/watch?v=FHtvDA0W34I</a:t>
            </a:r>
            <a:endParaRPr lang="en-GB" sz="2800" dirty="0" smtClean="0"/>
          </a:p>
          <a:p>
            <a:endParaRPr lang="en-GB" sz="2800" dirty="0"/>
          </a:p>
          <a:p>
            <a:r>
              <a:rPr lang="en-GB" sz="2800" b="1" dirty="0" smtClean="0"/>
              <a:t>Buster the Boxer: </a:t>
            </a:r>
          </a:p>
          <a:p>
            <a:r>
              <a:rPr lang="en-GB" sz="2800" dirty="0" smtClean="0">
                <a:hlinkClick r:id="rId3"/>
              </a:rPr>
              <a:t>https</a:t>
            </a:r>
            <a:r>
              <a:rPr lang="en-GB" sz="2800" dirty="0">
                <a:hlinkClick r:id="rId3"/>
              </a:rPr>
              <a:t>://</a:t>
            </a:r>
            <a:r>
              <a:rPr lang="en-GB" sz="2800" dirty="0" smtClean="0">
                <a:hlinkClick r:id="rId3"/>
              </a:rPr>
              <a:t>www.youtube.com/watch?v=4qo27xcVS5I</a:t>
            </a:r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r>
              <a:rPr lang="en-GB" sz="2800" b="1" dirty="0" err="1" smtClean="0"/>
              <a:t>Mogs</a:t>
            </a:r>
            <a:r>
              <a:rPr lang="en-GB" sz="2800" b="1" dirty="0" smtClean="0"/>
              <a:t> Christmas Calamity: </a:t>
            </a:r>
          </a:p>
          <a:p>
            <a:r>
              <a:rPr lang="en-GB" sz="2800" dirty="0" smtClean="0">
                <a:hlinkClick r:id="rId4"/>
              </a:rPr>
              <a:t>https</a:t>
            </a:r>
            <a:r>
              <a:rPr lang="en-GB" sz="2800" dirty="0">
                <a:hlinkClick r:id="rId4"/>
              </a:rPr>
              <a:t>://</a:t>
            </a:r>
            <a:r>
              <a:rPr lang="en-GB" sz="2800" dirty="0" smtClean="0">
                <a:hlinkClick r:id="rId4"/>
              </a:rPr>
              <a:t>www.youtube.com/watch?v=kuRn2S7iPNU</a:t>
            </a:r>
            <a:endParaRPr lang="en-GB" sz="2800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1359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1525</Words>
  <Application>Microsoft Office PowerPoint</Application>
  <PresentationFormat>On-screen Show (4:3)</PresentationFormat>
  <Paragraphs>260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Tregoning, Daniel</cp:lastModifiedBy>
  <cp:revision>10</cp:revision>
  <dcterms:created xsi:type="dcterms:W3CDTF">2016-10-25T12:26:38Z</dcterms:created>
  <dcterms:modified xsi:type="dcterms:W3CDTF">2018-06-15T14:03:22Z</dcterms:modified>
</cp:coreProperties>
</file>