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Lst>
  <p:notesMasterIdLst>
    <p:notesMasterId r:id="rId67"/>
  </p:notesMasterIdLst>
  <p:handoutMasterIdLst>
    <p:handoutMasterId r:id="rId68"/>
  </p:handoutMasterIdLst>
  <p:sldIdLst>
    <p:sldId id="281"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257" r:id="rId42"/>
    <p:sldId id="274" r:id="rId43"/>
    <p:sldId id="258" r:id="rId44"/>
    <p:sldId id="264" r:id="rId45"/>
    <p:sldId id="276" r:id="rId46"/>
    <p:sldId id="259" r:id="rId47"/>
    <p:sldId id="260" r:id="rId48"/>
    <p:sldId id="261" r:id="rId49"/>
    <p:sldId id="262" r:id="rId50"/>
    <p:sldId id="263" r:id="rId51"/>
    <p:sldId id="275" r:id="rId52"/>
    <p:sldId id="265" r:id="rId53"/>
    <p:sldId id="278" r:id="rId54"/>
    <p:sldId id="266" r:id="rId55"/>
    <p:sldId id="267" r:id="rId56"/>
    <p:sldId id="279" r:id="rId57"/>
    <p:sldId id="268" r:id="rId58"/>
    <p:sldId id="277" r:id="rId59"/>
    <p:sldId id="269" r:id="rId60"/>
    <p:sldId id="270" r:id="rId61"/>
    <p:sldId id="272" r:id="rId62"/>
    <p:sldId id="271" r:id="rId63"/>
    <p:sldId id="273" r:id="rId64"/>
    <p:sldId id="303" r:id="rId65"/>
    <p:sldId id="302" r:id="rId6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61" Type="http://schemas.openxmlformats.org/officeDocument/2006/relationships/slide" Target="slides/slide4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0450917-F0C1-4A13-A0B6-639A565FC38C}" type="datetimeFigureOut">
              <a:rPr lang="en-GB" smtClean="0"/>
              <a:t>11/06/2018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5D3FFB3-6EF1-4C0C-92E9-D075E9AD5A96}" type="slidenum">
              <a:rPr lang="en-GB" smtClean="0"/>
              <a:t>‹#›</a:t>
            </a:fld>
            <a:endParaRPr lang="en-GB"/>
          </a:p>
        </p:txBody>
      </p:sp>
    </p:spTree>
    <p:extLst>
      <p:ext uri="{BB962C8B-B14F-4D97-AF65-F5344CB8AC3E}">
        <p14:creationId xmlns:p14="http://schemas.microsoft.com/office/powerpoint/2010/main" val="145491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FA83DF-E82E-4B2D-8A4D-6A18FB07F077}" type="datetimeFigureOut">
              <a:rPr lang="en-GB" smtClean="0"/>
              <a:t>11/06/2018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74FD34-2A72-4CAD-9EC6-473BD71128C3}" type="slidenum">
              <a:rPr lang="en-GB" smtClean="0"/>
              <a:t>‹#›</a:t>
            </a:fld>
            <a:endParaRPr lang="en-GB"/>
          </a:p>
        </p:txBody>
      </p:sp>
    </p:spTree>
    <p:extLst>
      <p:ext uri="{BB962C8B-B14F-4D97-AF65-F5344CB8AC3E}">
        <p14:creationId xmlns:p14="http://schemas.microsoft.com/office/powerpoint/2010/main" val="2421653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C22505-C506-4BA4-853C-A767A40EDFDA}"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EC4B78-DC99-4B43-8322-69EC857732CD}" type="slidenum">
              <a:rPr lang="en-GB" smtClean="0"/>
              <a:t>‹#›</a:t>
            </a:fld>
            <a:endParaRPr lang="en-GB"/>
          </a:p>
        </p:txBody>
      </p:sp>
    </p:spTree>
    <p:extLst>
      <p:ext uri="{BB962C8B-B14F-4D97-AF65-F5344CB8AC3E}">
        <p14:creationId xmlns:p14="http://schemas.microsoft.com/office/powerpoint/2010/main" val="25017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C22505-C506-4BA4-853C-A767A40EDFDA}"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EC4B78-DC99-4B43-8322-69EC857732CD}" type="slidenum">
              <a:rPr lang="en-GB" smtClean="0"/>
              <a:t>‹#›</a:t>
            </a:fld>
            <a:endParaRPr lang="en-GB"/>
          </a:p>
        </p:txBody>
      </p:sp>
    </p:spTree>
    <p:extLst>
      <p:ext uri="{BB962C8B-B14F-4D97-AF65-F5344CB8AC3E}">
        <p14:creationId xmlns:p14="http://schemas.microsoft.com/office/powerpoint/2010/main" val="638074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24420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14996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56896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30835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182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18638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88398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7263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68156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906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C22505-C506-4BA4-853C-A767A40EDFDA}"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EC4B78-DC99-4B43-8322-69EC857732CD}" type="slidenum">
              <a:rPr lang="en-GB" smtClean="0"/>
              <a:t>‹#›</a:t>
            </a:fld>
            <a:endParaRPr lang="en-GB"/>
          </a:p>
        </p:txBody>
      </p:sp>
    </p:spTree>
    <p:extLst>
      <p:ext uri="{BB962C8B-B14F-4D97-AF65-F5344CB8AC3E}">
        <p14:creationId xmlns:p14="http://schemas.microsoft.com/office/powerpoint/2010/main" val="20613060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57135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19410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63476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71042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49025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00333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26279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79748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71760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7234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68281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44380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73134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58182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9736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51470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8933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79349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19992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89854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4369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96925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40060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18927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10152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22227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21020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6462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97942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0564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59519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5378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83509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715855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47016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64066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0260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71098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11858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26827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70901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22273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613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52268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78719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19196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52758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192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36668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991413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94382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24698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75316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8681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65027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677854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62123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90753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96301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93735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3808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51411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900425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82195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4556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71787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5721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70003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844072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787903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746888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834188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779426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147888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03915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875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887669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497639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21398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13268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873877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183755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314167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533327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049491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483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4541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20767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72393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225333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483099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561450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592761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48473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963508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433490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766544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762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C22505-C506-4BA4-853C-A767A40EDFDA}"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EC4B78-DC99-4B43-8322-69EC857732CD}" type="slidenum">
              <a:rPr lang="en-GB" smtClean="0"/>
              <a:t>‹#›</a:t>
            </a:fld>
            <a:endParaRPr lang="en-GB"/>
          </a:p>
        </p:txBody>
      </p:sp>
    </p:spTree>
    <p:extLst>
      <p:ext uri="{BB962C8B-B14F-4D97-AF65-F5344CB8AC3E}">
        <p14:creationId xmlns:p14="http://schemas.microsoft.com/office/powerpoint/2010/main" val="3263509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357789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79797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375311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323767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555251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924347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58166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107969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824606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637895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3029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730871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208233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588833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264958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199358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340869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71525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091563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90135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159472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4725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364060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755462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983393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691810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268592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774378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584660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591198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04105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186232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7570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406547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242806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7915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4439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8274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599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1308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027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407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C22505-C506-4BA4-853C-A767A40EDFDA}"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EC4B78-DC99-4B43-8322-69EC857732CD}" type="slidenum">
              <a:rPr lang="en-GB" smtClean="0"/>
              <a:t>‹#›</a:t>
            </a:fld>
            <a:endParaRPr lang="en-GB"/>
          </a:p>
        </p:txBody>
      </p:sp>
    </p:spTree>
    <p:extLst>
      <p:ext uri="{BB962C8B-B14F-4D97-AF65-F5344CB8AC3E}">
        <p14:creationId xmlns:p14="http://schemas.microsoft.com/office/powerpoint/2010/main" val="588879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036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0189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8496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8523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4403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8100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6656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2562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3157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829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C22505-C506-4BA4-853C-A767A40EDFDA}"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EC4B78-DC99-4B43-8322-69EC857732CD}" type="slidenum">
              <a:rPr lang="en-GB" smtClean="0"/>
              <a:t>‹#›</a:t>
            </a:fld>
            <a:endParaRPr lang="en-GB"/>
          </a:p>
        </p:txBody>
      </p:sp>
    </p:spTree>
    <p:extLst>
      <p:ext uri="{BB962C8B-B14F-4D97-AF65-F5344CB8AC3E}">
        <p14:creationId xmlns:p14="http://schemas.microsoft.com/office/powerpoint/2010/main" val="1368555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616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1279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3942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0297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38929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9349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43388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52872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2360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695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C22505-C506-4BA4-853C-A767A40EDFDA}" type="datetimeFigureOut">
              <a:rPr lang="en-GB" smtClean="0"/>
              <a:t>11/06/2018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EC4B78-DC99-4B43-8322-69EC857732CD}" type="slidenum">
              <a:rPr lang="en-GB" smtClean="0"/>
              <a:t>‹#›</a:t>
            </a:fld>
            <a:endParaRPr lang="en-GB"/>
          </a:p>
        </p:txBody>
      </p:sp>
    </p:spTree>
    <p:extLst>
      <p:ext uri="{BB962C8B-B14F-4D97-AF65-F5344CB8AC3E}">
        <p14:creationId xmlns:p14="http://schemas.microsoft.com/office/powerpoint/2010/main" val="4152986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03905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78734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70812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6509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73121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22730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56994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70121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1130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742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C22505-C506-4BA4-853C-A767A40EDFDA}" type="datetimeFigureOut">
              <a:rPr lang="en-GB" smtClean="0"/>
              <a:t>11/06/2018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EC4B78-DC99-4B43-8322-69EC857732CD}" type="slidenum">
              <a:rPr lang="en-GB" smtClean="0"/>
              <a:t>‹#›</a:t>
            </a:fld>
            <a:endParaRPr lang="en-GB"/>
          </a:p>
        </p:txBody>
      </p:sp>
    </p:spTree>
    <p:extLst>
      <p:ext uri="{BB962C8B-B14F-4D97-AF65-F5344CB8AC3E}">
        <p14:creationId xmlns:p14="http://schemas.microsoft.com/office/powerpoint/2010/main" val="16966117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82000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77145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91395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98488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41021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07635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24395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05722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59228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021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22505-C506-4BA4-853C-A767A40EDFDA}" type="datetimeFigureOut">
              <a:rPr lang="en-GB" smtClean="0"/>
              <a:t>11/06/2018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EC4B78-DC99-4B43-8322-69EC857732CD}" type="slidenum">
              <a:rPr lang="en-GB" smtClean="0"/>
              <a:t>‹#›</a:t>
            </a:fld>
            <a:endParaRPr lang="en-GB"/>
          </a:p>
        </p:txBody>
      </p:sp>
    </p:spTree>
    <p:extLst>
      <p:ext uri="{BB962C8B-B14F-4D97-AF65-F5344CB8AC3E}">
        <p14:creationId xmlns:p14="http://schemas.microsoft.com/office/powerpoint/2010/main" val="34989089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93980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312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92662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65492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04885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79878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42928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54186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2238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03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C22505-C506-4BA4-853C-A767A40EDFDA}"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EC4B78-DC99-4B43-8322-69EC857732CD}" type="slidenum">
              <a:rPr lang="en-GB" smtClean="0"/>
              <a:t>‹#›</a:t>
            </a:fld>
            <a:endParaRPr lang="en-GB"/>
          </a:p>
        </p:txBody>
      </p:sp>
    </p:spTree>
    <p:extLst>
      <p:ext uri="{BB962C8B-B14F-4D97-AF65-F5344CB8AC3E}">
        <p14:creationId xmlns:p14="http://schemas.microsoft.com/office/powerpoint/2010/main" val="1921547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67916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1898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00185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3239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74606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788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41809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26932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1583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201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C22505-C506-4BA4-853C-A767A40EDFDA}"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EC4B78-DC99-4B43-8322-69EC857732CD}" type="slidenum">
              <a:rPr lang="en-GB" smtClean="0"/>
              <a:t>‹#›</a:t>
            </a:fld>
            <a:endParaRPr lang="en-GB"/>
          </a:p>
        </p:txBody>
      </p:sp>
    </p:spTree>
    <p:extLst>
      <p:ext uri="{BB962C8B-B14F-4D97-AF65-F5344CB8AC3E}">
        <p14:creationId xmlns:p14="http://schemas.microsoft.com/office/powerpoint/2010/main" val="33653951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85164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49952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60014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07816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57961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7948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05935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07393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41926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860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22505-C506-4BA4-853C-A767A40EDFDA}" type="datetimeFigureOut">
              <a:rPr lang="en-GB" smtClean="0"/>
              <a:t>11/06/2018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C4B78-DC99-4B43-8322-69EC857732CD}" type="slidenum">
              <a:rPr lang="en-GB" smtClean="0"/>
              <a:t>‹#›</a:t>
            </a:fld>
            <a:endParaRPr lang="en-GB"/>
          </a:p>
        </p:txBody>
      </p:sp>
    </p:spTree>
    <p:extLst>
      <p:ext uri="{BB962C8B-B14F-4D97-AF65-F5344CB8AC3E}">
        <p14:creationId xmlns:p14="http://schemas.microsoft.com/office/powerpoint/2010/main" val="3698120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241831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804309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241956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246833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112333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752386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245098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074758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114208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039330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9918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128120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831585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3216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27332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59768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52795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94901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31546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5F6-47AB-4270-8B1F-36AA3285E02B}" type="datetimeFigureOut">
              <a:rPr lang="en-GB" smtClean="0">
                <a:solidFill>
                  <a:prstClr val="black">
                    <a:tint val="75000"/>
                  </a:prstClr>
                </a:solidFill>
              </a:rPr>
              <a:p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A3D5-FE93-407C-AE2D-42629A956D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92961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0.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3.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05.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1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134" y="1614746"/>
            <a:ext cx="8660706" cy="4154984"/>
          </a:xfrm>
          <a:prstGeom prst="rect">
            <a:avLst/>
          </a:prstGeom>
        </p:spPr>
        <p:txBody>
          <a:bodyPr wrap="square">
            <a:spAutoFit/>
          </a:bodyPr>
          <a:lstStyle/>
          <a:p>
            <a:pPr marL="342900" indent="-342900">
              <a:buFont typeface="Arial" panose="020B0604020202020204" pitchFamily="34" charset="0"/>
              <a:buChar char="•"/>
            </a:pPr>
            <a:r>
              <a:rPr lang="en-GB" sz="2400" dirty="0">
                <a:solidFill>
                  <a:prstClr val="black"/>
                </a:solidFill>
              </a:rPr>
              <a:t>Introduce the aims and objectives for the session.</a:t>
            </a:r>
          </a:p>
          <a:p>
            <a:pPr marL="342900" indent="-342900">
              <a:buFont typeface="Arial" panose="020B0604020202020204" pitchFamily="34" charset="0"/>
              <a:buChar char="•"/>
            </a:pPr>
            <a:r>
              <a:rPr lang="en-GB" sz="2400" dirty="0">
                <a:solidFill>
                  <a:prstClr val="black"/>
                </a:solidFill>
              </a:rPr>
              <a:t>Discuss the importance of product in the  4Ps. </a:t>
            </a:r>
          </a:p>
          <a:p>
            <a:pPr marL="342900" indent="-342900">
              <a:buFont typeface="Arial" panose="020B0604020202020204" pitchFamily="34" charset="0"/>
              <a:buChar char="•"/>
            </a:pPr>
            <a:r>
              <a:rPr lang="en-GB" sz="2400" dirty="0">
                <a:solidFill>
                  <a:prstClr val="black"/>
                </a:solidFill>
              </a:rPr>
              <a:t>Explain product portfolios, branding and USP and give examples. </a:t>
            </a:r>
          </a:p>
          <a:p>
            <a:pPr marL="342900" indent="-342900">
              <a:buFont typeface="Arial" panose="020B0604020202020204" pitchFamily="34" charset="0"/>
              <a:buChar char="•"/>
            </a:pPr>
            <a:r>
              <a:rPr lang="en-GB" sz="2400" dirty="0">
                <a:solidFill>
                  <a:prstClr val="black"/>
                </a:solidFill>
              </a:rPr>
              <a:t>Show a YouTube video on USP. </a:t>
            </a:r>
          </a:p>
          <a:p>
            <a:pPr marL="342900" indent="-342900">
              <a:buFont typeface="Arial" panose="020B0604020202020204" pitchFamily="34" charset="0"/>
              <a:buChar char="•"/>
            </a:pPr>
            <a:r>
              <a:rPr lang="en-GB" sz="2400" dirty="0">
                <a:solidFill>
                  <a:prstClr val="black"/>
                </a:solidFill>
              </a:rPr>
              <a:t>Answer the quiz questions on branding and USP. </a:t>
            </a:r>
            <a:endParaRPr lang="en-GB" sz="2400" dirty="0" smtClean="0">
              <a:solidFill>
                <a:prstClr val="black"/>
              </a:solidFill>
            </a:endParaRPr>
          </a:p>
          <a:p>
            <a:pPr marL="342900" indent="-342900">
              <a:buFont typeface="Arial" panose="020B0604020202020204" pitchFamily="34" charset="0"/>
              <a:buChar char="•"/>
            </a:pPr>
            <a:r>
              <a:rPr lang="en-GB" sz="2400" dirty="0" smtClean="0">
                <a:solidFill>
                  <a:prstClr val="black"/>
                </a:solidFill>
              </a:rPr>
              <a:t>Explain </a:t>
            </a:r>
            <a:r>
              <a:rPr lang="en-GB" sz="2400" dirty="0">
                <a:solidFill>
                  <a:prstClr val="black"/>
                </a:solidFill>
              </a:rPr>
              <a:t>the product life cycle various stages and suggest extension strategies. </a:t>
            </a:r>
          </a:p>
          <a:p>
            <a:pPr marL="342900" indent="-342900">
              <a:buFont typeface="Arial" panose="020B0604020202020204" pitchFamily="34" charset="0"/>
              <a:buChar char="•"/>
            </a:pPr>
            <a:r>
              <a:rPr lang="en-GB" sz="2400" dirty="0">
                <a:solidFill>
                  <a:prstClr val="black"/>
                </a:solidFill>
              </a:rPr>
              <a:t>Show a YouTube video on the product life cycle. </a:t>
            </a:r>
          </a:p>
          <a:p>
            <a:pPr marL="342900" indent="-342900">
              <a:buFont typeface="Arial" panose="020B0604020202020204" pitchFamily="34" charset="0"/>
              <a:buChar char="•"/>
            </a:pPr>
            <a:r>
              <a:rPr lang="en-GB" sz="2400" dirty="0">
                <a:solidFill>
                  <a:prstClr val="black"/>
                </a:solidFill>
              </a:rPr>
              <a:t>Draw a product life cycle and place products on the cycle. </a:t>
            </a:r>
          </a:p>
          <a:p>
            <a:pPr marL="342900" indent="-342900">
              <a:buFont typeface="Arial" panose="020B0604020202020204" pitchFamily="34" charset="0"/>
              <a:buChar char="•"/>
            </a:pPr>
            <a:r>
              <a:rPr lang="en-GB" sz="2400" dirty="0">
                <a:solidFill>
                  <a:prstClr val="black"/>
                </a:solidFill>
              </a:rPr>
              <a:t>Place new products on the product life cycle. </a:t>
            </a:r>
          </a:p>
          <a:p>
            <a:pPr marL="342900" indent="-342900">
              <a:buFont typeface="Arial" panose="020B0604020202020204" pitchFamily="34" charset="0"/>
              <a:buChar char="•"/>
            </a:pPr>
            <a:r>
              <a:rPr lang="en-GB" sz="2400" dirty="0" smtClean="0">
                <a:solidFill>
                  <a:prstClr val="black"/>
                </a:solidFill>
              </a:rPr>
              <a:t>Recap </a:t>
            </a:r>
            <a:r>
              <a:rPr lang="en-GB" sz="2400" dirty="0">
                <a:solidFill>
                  <a:prstClr val="black"/>
                </a:solidFill>
              </a:rPr>
              <a:t>the aims and objectives for the session.</a:t>
            </a:r>
          </a:p>
        </p:txBody>
      </p:sp>
      <p:sp>
        <p:nvSpPr>
          <p:cNvPr id="5" name="Rectangle 4"/>
          <p:cNvSpPr/>
          <p:nvPr/>
        </p:nvSpPr>
        <p:spPr>
          <a:xfrm>
            <a:off x="3647729" y="332656"/>
            <a:ext cx="4173065"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Product (4Ps)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7840" y="3980330"/>
            <a:ext cx="2151528" cy="215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722" y="1303854"/>
            <a:ext cx="3044477" cy="2128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462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8871" y="1121281"/>
            <a:ext cx="9641540" cy="5262979"/>
          </a:xfrm>
          <a:prstGeom prst="rect">
            <a:avLst/>
          </a:prstGeom>
        </p:spPr>
        <p:txBody>
          <a:bodyPr wrap="square">
            <a:spAutoFit/>
          </a:bodyPr>
          <a:lstStyle/>
          <a:p>
            <a:r>
              <a:rPr lang="en-GB" sz="2800" b="1" dirty="0">
                <a:solidFill>
                  <a:prstClr val="black"/>
                </a:solidFill>
              </a:rPr>
              <a:t>Marketing is often brand driven </a:t>
            </a:r>
            <a:r>
              <a:rPr lang="en-GB" sz="2800" dirty="0">
                <a:solidFill>
                  <a:prstClr val="black"/>
                </a:solidFill>
              </a:rPr>
              <a:t>– the objective is to establish a product with a separate identity in consumers’ minds, making the product desirable, wanted, even needed. </a:t>
            </a:r>
          </a:p>
          <a:p>
            <a:endParaRPr lang="en-GB" sz="2800" dirty="0" smtClean="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smtClean="0">
              <a:solidFill>
                <a:prstClr val="black"/>
              </a:solidFill>
            </a:endParaRPr>
          </a:p>
          <a:p>
            <a:endParaRPr lang="en-GB" sz="2800" dirty="0">
              <a:solidFill>
                <a:prstClr val="black"/>
              </a:solidFill>
            </a:endParaRPr>
          </a:p>
          <a:p>
            <a:r>
              <a:rPr lang="en-GB" sz="2800" dirty="0">
                <a:solidFill>
                  <a:prstClr val="black"/>
                </a:solidFill>
              </a:rPr>
              <a:t>Brands are important for customers because they </a:t>
            </a:r>
            <a:r>
              <a:rPr lang="en-GB" sz="2800" b="1" dirty="0">
                <a:solidFill>
                  <a:prstClr val="black"/>
                </a:solidFill>
              </a:rPr>
              <a:t>represent attributes, values, benefits and personality</a:t>
            </a:r>
            <a:r>
              <a:rPr lang="en-GB" sz="2800" dirty="0">
                <a:solidFill>
                  <a:prstClr val="black"/>
                </a:solidFill>
              </a:rPr>
              <a:t>. Brands can offer long-term profitability to businesses, offering a degree of predictability to sales and revenues. </a:t>
            </a:r>
          </a:p>
        </p:txBody>
      </p:sp>
      <p:sp>
        <p:nvSpPr>
          <p:cNvPr id="3" name="Rectangle 2"/>
          <p:cNvSpPr/>
          <p:nvPr/>
        </p:nvSpPr>
        <p:spPr>
          <a:xfrm>
            <a:off x="4160312" y="188640"/>
            <a:ext cx="2917017"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Branding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579" y="2230696"/>
            <a:ext cx="3063993" cy="2052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032" y="2826247"/>
            <a:ext cx="505721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915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3599" y="1169509"/>
            <a:ext cx="8573671" cy="1815882"/>
          </a:xfrm>
          <a:prstGeom prst="rect">
            <a:avLst/>
          </a:prstGeom>
        </p:spPr>
        <p:txBody>
          <a:bodyPr wrap="square">
            <a:spAutoFit/>
          </a:bodyPr>
          <a:lstStyle/>
          <a:p>
            <a:r>
              <a:rPr lang="en-GB" sz="2800" b="1" dirty="0">
                <a:solidFill>
                  <a:prstClr val="black"/>
                </a:solidFill>
              </a:rPr>
              <a:t>However, brands do not just happen </a:t>
            </a:r>
            <a:r>
              <a:rPr lang="en-GB" sz="2800" dirty="0">
                <a:solidFill>
                  <a:prstClr val="black"/>
                </a:solidFill>
              </a:rPr>
              <a:t>– they must be developed carefully, and when </a:t>
            </a:r>
            <a:r>
              <a:rPr lang="en-GB" sz="2800" b="1" dirty="0">
                <a:solidFill>
                  <a:prstClr val="black"/>
                </a:solidFill>
              </a:rPr>
              <a:t>mature, the development must continue</a:t>
            </a:r>
            <a:r>
              <a:rPr lang="en-GB" sz="2800" dirty="0">
                <a:solidFill>
                  <a:prstClr val="black"/>
                </a:solidFill>
              </a:rPr>
              <a:t> so that full long-term value is extracted from the brand.</a:t>
            </a:r>
          </a:p>
        </p:txBody>
      </p:sp>
      <p:sp>
        <p:nvSpPr>
          <p:cNvPr id="3" name="Rectangle 2"/>
          <p:cNvSpPr/>
          <p:nvPr/>
        </p:nvSpPr>
        <p:spPr>
          <a:xfrm>
            <a:off x="4153542" y="188640"/>
            <a:ext cx="2917017" cy="923330"/>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Branding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102" y="3254406"/>
            <a:ext cx="6732663" cy="298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14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294" y="1412776"/>
            <a:ext cx="9227721" cy="4770537"/>
          </a:xfrm>
          <a:prstGeom prst="rect">
            <a:avLst/>
          </a:prstGeom>
        </p:spPr>
        <p:txBody>
          <a:bodyPr wrap="square">
            <a:spAutoFit/>
          </a:bodyPr>
          <a:lstStyle/>
          <a:p>
            <a:r>
              <a:rPr lang="en-GB" sz="2800" dirty="0">
                <a:solidFill>
                  <a:prstClr val="black"/>
                </a:solidFill>
              </a:rPr>
              <a:t>•</a:t>
            </a:r>
            <a:r>
              <a:rPr lang="en-GB" sz="2800" dirty="0" smtClean="0">
                <a:solidFill>
                  <a:prstClr val="black"/>
                </a:solidFill>
              </a:rPr>
              <a:t>To create </a:t>
            </a:r>
            <a:r>
              <a:rPr lang="en-GB" sz="2800" b="1" dirty="0" smtClean="0">
                <a:solidFill>
                  <a:prstClr val="black"/>
                </a:solidFill>
              </a:rPr>
              <a:t>increased consumer loyalty </a:t>
            </a:r>
            <a:r>
              <a:rPr lang="en-GB" sz="2800" dirty="0" smtClean="0">
                <a:solidFill>
                  <a:prstClr val="black"/>
                </a:solidFill>
              </a:rPr>
              <a:t>– </a:t>
            </a:r>
            <a:r>
              <a:rPr lang="en-GB" sz="2800" dirty="0">
                <a:solidFill>
                  <a:prstClr val="black"/>
                </a:solidFill>
              </a:rPr>
              <a:t>this is important when competition is intense</a:t>
            </a:r>
            <a:r>
              <a:rPr lang="en-GB" sz="2800" dirty="0" smtClean="0">
                <a:solidFill>
                  <a:prstClr val="black"/>
                </a:solidFill>
              </a:rPr>
              <a:t>.</a:t>
            </a:r>
            <a:endParaRPr lang="en-GB" sz="2800" dirty="0">
              <a:solidFill>
                <a:prstClr val="black"/>
              </a:solidFill>
            </a:endParaRPr>
          </a:p>
          <a:p>
            <a:endParaRPr lang="en-GB" sz="2800" dirty="0">
              <a:solidFill>
                <a:prstClr val="black"/>
              </a:solidFill>
            </a:endParaRPr>
          </a:p>
          <a:p>
            <a:r>
              <a:rPr lang="en-GB" sz="2800" dirty="0">
                <a:solidFill>
                  <a:prstClr val="black"/>
                </a:solidFill>
              </a:rPr>
              <a:t>•To </a:t>
            </a:r>
            <a:r>
              <a:rPr lang="en-GB" sz="2800" b="1" dirty="0">
                <a:solidFill>
                  <a:prstClr val="black"/>
                </a:solidFill>
              </a:rPr>
              <a:t>separate the product from the herd </a:t>
            </a:r>
            <a:r>
              <a:rPr lang="en-GB" sz="2800" dirty="0">
                <a:solidFill>
                  <a:prstClr val="black"/>
                </a:solidFill>
              </a:rPr>
              <a:t>– especially in markets where there is otherwise little differentiation and products are marked by their similarities rather than their differences.</a:t>
            </a:r>
          </a:p>
          <a:p>
            <a:endParaRPr lang="en-GB" sz="2800" dirty="0">
              <a:solidFill>
                <a:prstClr val="black"/>
              </a:solidFill>
            </a:endParaRPr>
          </a:p>
          <a:p>
            <a:r>
              <a:rPr lang="en-GB" sz="2800" dirty="0">
                <a:solidFill>
                  <a:prstClr val="black"/>
                </a:solidFill>
              </a:rPr>
              <a:t>•To increase </a:t>
            </a:r>
            <a:r>
              <a:rPr lang="en-GB" sz="2800" b="1" dirty="0">
                <a:solidFill>
                  <a:prstClr val="black"/>
                </a:solidFill>
              </a:rPr>
              <a:t>price inelasticity of demand </a:t>
            </a:r>
            <a:r>
              <a:rPr lang="en-GB" sz="2800" dirty="0">
                <a:solidFill>
                  <a:prstClr val="black"/>
                </a:solidFill>
              </a:rPr>
              <a:t>– this gives greater control over pricing strategies</a:t>
            </a:r>
            <a:r>
              <a:rPr lang="en-GB" sz="2800" dirty="0" smtClean="0">
                <a:solidFill>
                  <a:prstClr val="black"/>
                </a:solidFill>
              </a:rPr>
              <a:t>. </a:t>
            </a:r>
            <a:r>
              <a:rPr lang="en-GB" sz="2800" dirty="0" smtClean="0">
                <a:solidFill>
                  <a:srgbClr val="FF0000"/>
                </a:solidFill>
              </a:rPr>
              <a:t>(Apple)</a:t>
            </a:r>
            <a:endParaRPr lang="en-GB" sz="2800" dirty="0">
              <a:solidFill>
                <a:srgbClr val="FF0000"/>
              </a:solidFill>
            </a:endParaRPr>
          </a:p>
          <a:p>
            <a:endParaRPr lang="en-GB" sz="2400" dirty="0">
              <a:solidFill>
                <a:prstClr val="black"/>
              </a:solidFill>
            </a:endParaRPr>
          </a:p>
        </p:txBody>
      </p:sp>
      <p:sp>
        <p:nvSpPr>
          <p:cNvPr id="3" name="Rectangle 2"/>
          <p:cNvSpPr/>
          <p:nvPr/>
        </p:nvSpPr>
        <p:spPr>
          <a:xfrm>
            <a:off x="1574129" y="332656"/>
            <a:ext cx="8697189"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Advantages of branding </a:t>
            </a:r>
            <a:r>
              <a:rPr lang="en-US"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(A04)</a:t>
            </a:r>
            <a:endPar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5493" y="1512169"/>
            <a:ext cx="211455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943" y="4101352"/>
            <a:ext cx="1771650" cy="1863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375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9177" y="1183205"/>
            <a:ext cx="9391476" cy="4770537"/>
          </a:xfrm>
          <a:prstGeom prst="rect">
            <a:avLst/>
          </a:prstGeom>
        </p:spPr>
        <p:txBody>
          <a:bodyPr wrap="square">
            <a:spAutoFit/>
          </a:bodyPr>
          <a:lstStyle/>
          <a:p>
            <a:endParaRPr lang="en-GB" sz="2400" dirty="0">
              <a:solidFill>
                <a:prstClr val="black"/>
              </a:solidFill>
            </a:endParaRPr>
          </a:p>
          <a:p>
            <a:r>
              <a:rPr lang="en-GB" sz="2800" dirty="0">
                <a:solidFill>
                  <a:prstClr val="black"/>
                </a:solidFill>
              </a:rPr>
              <a:t>•To </a:t>
            </a:r>
            <a:r>
              <a:rPr lang="en-GB" sz="2800" b="1" dirty="0">
                <a:solidFill>
                  <a:prstClr val="black"/>
                </a:solidFill>
              </a:rPr>
              <a:t>increase value of the business </a:t>
            </a:r>
            <a:r>
              <a:rPr lang="en-GB" sz="2800" dirty="0">
                <a:solidFill>
                  <a:prstClr val="black"/>
                </a:solidFill>
              </a:rPr>
              <a:t>– brand values are often higher than other asset values of a business.</a:t>
            </a:r>
          </a:p>
          <a:p>
            <a:endParaRPr lang="en-GB" sz="2800" dirty="0" smtClean="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•To </a:t>
            </a:r>
            <a:r>
              <a:rPr lang="en-GB" sz="2800" b="1" dirty="0">
                <a:solidFill>
                  <a:prstClr val="black"/>
                </a:solidFill>
              </a:rPr>
              <a:t>ease customer choice </a:t>
            </a:r>
            <a:r>
              <a:rPr lang="en-GB" sz="2800" dirty="0">
                <a:solidFill>
                  <a:prstClr val="black"/>
                </a:solidFill>
              </a:rPr>
              <a:t>– brand identity makes recognition of products easier, making purchase more likely</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546" y="2807264"/>
            <a:ext cx="6035488" cy="171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843" y="2485550"/>
            <a:ext cx="2119472" cy="2034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1701851" y="469911"/>
            <a:ext cx="8492464" cy="713294"/>
          </a:xfrm>
          <a:prstGeom prst="rect">
            <a:avLst/>
          </a:prstGeom>
        </p:spPr>
      </p:pic>
    </p:spTree>
    <p:extLst>
      <p:ext uri="{BB962C8B-B14F-4D97-AF65-F5344CB8AC3E}">
        <p14:creationId xmlns:p14="http://schemas.microsoft.com/office/powerpoint/2010/main" val="4286880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0235" y="980729"/>
            <a:ext cx="8711924" cy="5693866"/>
          </a:xfrm>
          <a:prstGeom prst="rect">
            <a:avLst/>
          </a:prstGeom>
        </p:spPr>
        <p:txBody>
          <a:bodyPr wrap="square">
            <a:spAutoFit/>
          </a:bodyPr>
          <a:lstStyle/>
          <a:p>
            <a:endParaRPr lang="en-GB" sz="2800" dirty="0">
              <a:solidFill>
                <a:prstClr val="black"/>
              </a:solidFill>
            </a:endParaRPr>
          </a:p>
          <a:p>
            <a:pPr marL="457200" indent="-457200">
              <a:buFont typeface="Arial" panose="020B0604020202020204" pitchFamily="34" charset="0"/>
              <a:buChar char="•"/>
            </a:pPr>
            <a:r>
              <a:rPr lang="en-GB" sz="2800" b="1" dirty="0">
                <a:solidFill>
                  <a:prstClr val="black"/>
                </a:solidFill>
              </a:rPr>
              <a:t>High cost of advertising </a:t>
            </a:r>
            <a:r>
              <a:rPr lang="en-GB" sz="2800" dirty="0">
                <a:solidFill>
                  <a:prstClr val="black"/>
                </a:solidFill>
              </a:rPr>
              <a:t>– brands must constantly be kept in the consumer’s eye.</a:t>
            </a:r>
          </a:p>
          <a:p>
            <a:endParaRPr lang="en-GB" sz="2800" dirty="0">
              <a:solidFill>
                <a:prstClr val="black"/>
              </a:solidFill>
            </a:endParaRPr>
          </a:p>
          <a:p>
            <a:r>
              <a:rPr lang="en-GB" sz="2800" dirty="0">
                <a:solidFill>
                  <a:prstClr val="black"/>
                </a:solidFill>
              </a:rPr>
              <a:t>•</a:t>
            </a:r>
            <a:r>
              <a:rPr lang="en-GB" sz="2800" b="1" dirty="0">
                <a:solidFill>
                  <a:srgbClr val="FF0000"/>
                </a:solidFill>
              </a:rPr>
              <a:t>Loss of brand value for one product can affect a whole range</a:t>
            </a:r>
            <a:r>
              <a:rPr lang="en-GB" sz="2800" dirty="0">
                <a:solidFill>
                  <a:prstClr val="black"/>
                </a:solidFill>
              </a:rPr>
              <a:t> of similarly branded products.</a:t>
            </a:r>
          </a:p>
          <a:p>
            <a:endParaRPr lang="en-GB" sz="2800" dirty="0">
              <a:solidFill>
                <a:prstClr val="black"/>
              </a:solidFill>
            </a:endParaRPr>
          </a:p>
          <a:p>
            <a:r>
              <a:rPr lang="en-GB" sz="2800" dirty="0">
                <a:solidFill>
                  <a:prstClr val="black"/>
                </a:solidFill>
              </a:rPr>
              <a:t>•Brands invite competition – often from </a:t>
            </a:r>
            <a:r>
              <a:rPr lang="en-GB" sz="2800" b="1" dirty="0">
                <a:solidFill>
                  <a:prstClr val="black"/>
                </a:solidFill>
              </a:rPr>
              <a:t>copycat manufacturers.</a:t>
            </a:r>
          </a:p>
          <a:p>
            <a:endParaRPr lang="en-GB" sz="2800" dirty="0">
              <a:solidFill>
                <a:prstClr val="black"/>
              </a:solidFill>
            </a:endParaRPr>
          </a:p>
          <a:p>
            <a:r>
              <a:rPr lang="en-GB" sz="2800" dirty="0">
                <a:solidFill>
                  <a:prstClr val="black"/>
                </a:solidFill>
              </a:rPr>
              <a:t>•</a:t>
            </a:r>
            <a:r>
              <a:rPr lang="en-GB" sz="2800" b="1" dirty="0">
                <a:solidFill>
                  <a:prstClr val="black"/>
                </a:solidFill>
              </a:rPr>
              <a:t>High cost of research and development</a:t>
            </a:r>
          </a:p>
          <a:p>
            <a:r>
              <a:rPr lang="en-GB" sz="2800" dirty="0">
                <a:solidFill>
                  <a:prstClr val="black"/>
                </a:solidFill>
              </a:rPr>
              <a:t> in ensuring that the brand continues to </a:t>
            </a:r>
          </a:p>
          <a:p>
            <a:r>
              <a:rPr lang="en-GB" sz="2800" dirty="0">
                <a:solidFill>
                  <a:prstClr val="black"/>
                </a:solidFill>
              </a:rPr>
              <a:t>develop and lead the market.</a:t>
            </a:r>
          </a:p>
        </p:txBody>
      </p:sp>
      <p:sp>
        <p:nvSpPr>
          <p:cNvPr id="3" name="Rectangle 2"/>
          <p:cNvSpPr/>
          <p:nvPr/>
        </p:nvSpPr>
        <p:spPr>
          <a:xfrm>
            <a:off x="1214163" y="201414"/>
            <a:ext cx="9657388"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Disadvantages of branding </a:t>
            </a:r>
            <a:r>
              <a:rPr lang="en-US"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(A04) </a:t>
            </a:r>
            <a:endPar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0894" y="3758826"/>
            <a:ext cx="2251226" cy="25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891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6036" y="1440541"/>
            <a:ext cx="8640373" cy="1815882"/>
          </a:xfrm>
          <a:prstGeom prst="rect">
            <a:avLst/>
          </a:prstGeom>
        </p:spPr>
        <p:txBody>
          <a:bodyPr wrap="square">
            <a:spAutoFit/>
          </a:bodyPr>
          <a:lstStyle/>
          <a:p>
            <a:r>
              <a:rPr lang="en-GB" sz="2800" dirty="0">
                <a:solidFill>
                  <a:prstClr val="black"/>
                </a:solidFill>
              </a:rPr>
              <a:t>By unique selling point, we mean that the </a:t>
            </a:r>
            <a:r>
              <a:rPr lang="en-GB" sz="2800" b="1" dirty="0">
                <a:solidFill>
                  <a:prstClr val="black"/>
                </a:solidFill>
              </a:rPr>
              <a:t>product or service has a feature or features that can be used to separate it from the competition. </a:t>
            </a:r>
            <a:r>
              <a:rPr lang="en-GB" sz="2800" dirty="0">
                <a:solidFill>
                  <a:prstClr val="black"/>
                </a:solidFill>
              </a:rPr>
              <a:t>This could be the result of a technological advantage. </a:t>
            </a:r>
          </a:p>
        </p:txBody>
      </p:sp>
      <p:sp>
        <p:nvSpPr>
          <p:cNvPr id="3" name="Rectangle 2"/>
          <p:cNvSpPr/>
          <p:nvPr/>
        </p:nvSpPr>
        <p:spPr>
          <a:xfrm>
            <a:off x="1991545" y="404664"/>
            <a:ext cx="7901523"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USP – Unique selling point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3861049"/>
            <a:ext cx="3022688" cy="1933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615" y="3838331"/>
            <a:ext cx="2883115" cy="1913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751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9553" y="1228419"/>
            <a:ext cx="10350497" cy="5262979"/>
          </a:xfrm>
          <a:prstGeom prst="rect">
            <a:avLst/>
          </a:prstGeom>
        </p:spPr>
        <p:txBody>
          <a:bodyPr wrap="square">
            <a:spAutoFit/>
          </a:bodyPr>
          <a:lstStyle/>
          <a:p>
            <a:endParaRPr lang="en-GB" sz="2800" dirty="0">
              <a:solidFill>
                <a:prstClr val="black"/>
              </a:solidFill>
            </a:endParaRPr>
          </a:p>
          <a:p>
            <a:r>
              <a:rPr lang="en-GB" sz="2800" dirty="0">
                <a:solidFill>
                  <a:prstClr val="black"/>
                </a:solidFill>
              </a:rPr>
              <a:t>A good example of this is the </a:t>
            </a:r>
            <a:r>
              <a:rPr lang="en-GB" sz="2800" b="1" dirty="0">
                <a:solidFill>
                  <a:prstClr val="black"/>
                </a:solidFill>
              </a:rPr>
              <a:t>Dyson range of vacuum cleaners</a:t>
            </a:r>
            <a:r>
              <a:rPr lang="en-GB" sz="2800" dirty="0">
                <a:solidFill>
                  <a:prstClr val="black"/>
                </a:solidFill>
              </a:rPr>
              <a:t>. Dyson is now the market leader, with vacuums selling at around £250. Before Dyson, with its </a:t>
            </a:r>
            <a:r>
              <a:rPr lang="en-GB" sz="2800" b="1" dirty="0">
                <a:solidFill>
                  <a:prstClr val="black"/>
                </a:solidFill>
              </a:rPr>
              <a:t>bag less system </a:t>
            </a:r>
            <a:r>
              <a:rPr lang="en-GB" sz="2800" dirty="0">
                <a:solidFill>
                  <a:prstClr val="black"/>
                </a:solidFill>
              </a:rPr>
              <a:t>and bright colours, the market leader was priced at £90.</a:t>
            </a:r>
          </a:p>
          <a:p>
            <a:endParaRPr lang="en-GB" sz="2800" dirty="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USP can also result from some feature of the product and its design. For example, the </a:t>
            </a:r>
            <a:r>
              <a:rPr lang="en-GB" sz="2800" b="1" dirty="0">
                <a:solidFill>
                  <a:prstClr val="black"/>
                </a:solidFill>
              </a:rPr>
              <a:t>hole in Polo mints or the design of the iPad.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88640"/>
            <a:ext cx="85725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377" y="3330928"/>
            <a:ext cx="2031190" cy="1794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519" y="3644465"/>
            <a:ext cx="198120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a:stretch>
            <a:fillRect/>
          </a:stretch>
        </p:blipFill>
        <p:spPr>
          <a:xfrm>
            <a:off x="7886630" y="3191705"/>
            <a:ext cx="3593420" cy="2072872"/>
          </a:xfrm>
          <a:prstGeom prst="rect">
            <a:avLst/>
          </a:prstGeom>
        </p:spPr>
      </p:pic>
    </p:spTree>
    <p:extLst>
      <p:ext uri="{BB962C8B-B14F-4D97-AF65-F5344CB8AC3E}">
        <p14:creationId xmlns:p14="http://schemas.microsoft.com/office/powerpoint/2010/main" val="3622540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3671" y="1395800"/>
            <a:ext cx="9304792" cy="6001643"/>
          </a:xfrm>
          <a:prstGeom prst="rect">
            <a:avLst/>
          </a:prstGeom>
        </p:spPr>
        <p:txBody>
          <a:bodyPr wrap="square">
            <a:spAutoFit/>
          </a:bodyPr>
          <a:lstStyle/>
          <a:p>
            <a:r>
              <a:rPr lang="en-GB" sz="2800" dirty="0">
                <a:solidFill>
                  <a:prstClr val="black"/>
                </a:solidFill>
              </a:rPr>
              <a:t>Making your </a:t>
            </a:r>
            <a:r>
              <a:rPr lang="en-GB" sz="2800" b="1" dirty="0">
                <a:solidFill>
                  <a:prstClr val="black"/>
                </a:solidFill>
              </a:rPr>
              <a:t>products different from the competition is important.</a:t>
            </a:r>
            <a:r>
              <a:rPr lang="en-GB" sz="2800" dirty="0">
                <a:solidFill>
                  <a:prstClr val="black"/>
                </a:solidFill>
              </a:rPr>
              <a:t> This separates your brand from competitor brands. Products might be very similar in the way that they are made or how they are used but may be perceived quite differently by consumers.</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b="1" dirty="0">
                <a:solidFill>
                  <a:prstClr val="black"/>
                </a:solidFill>
              </a:rPr>
              <a:t>Product differentiation helps create customer loyalty </a:t>
            </a:r>
            <a:r>
              <a:rPr lang="en-GB" sz="2800" dirty="0">
                <a:solidFill>
                  <a:prstClr val="black"/>
                </a:solidFill>
              </a:rPr>
              <a:t>and gives a business more control over the pricing strategies </a:t>
            </a:r>
            <a:r>
              <a:rPr lang="en-GB" sz="2800" dirty="0" smtClean="0">
                <a:solidFill>
                  <a:prstClr val="black"/>
                </a:solidFill>
              </a:rPr>
              <a:t>used.</a:t>
            </a:r>
            <a:endParaRPr lang="en-GB" sz="2800" dirty="0">
              <a:solidFill>
                <a:prstClr val="black"/>
              </a:solidFill>
            </a:endParaRPr>
          </a:p>
          <a:p>
            <a:endParaRPr lang="en-GB" sz="2400" dirty="0">
              <a:solidFill>
                <a:prstClr val="black"/>
              </a:solidFill>
            </a:endParaRPr>
          </a:p>
          <a:p>
            <a:endParaRPr lang="en-GB" sz="2400" dirty="0">
              <a:solidFill>
                <a:prstClr val="black"/>
              </a:solidFill>
            </a:endParaRPr>
          </a:p>
        </p:txBody>
      </p:sp>
      <p:sp>
        <p:nvSpPr>
          <p:cNvPr id="3" name="Rectangle 2"/>
          <p:cNvSpPr/>
          <p:nvPr/>
        </p:nvSpPr>
        <p:spPr>
          <a:xfrm>
            <a:off x="2495600" y="260648"/>
            <a:ext cx="6920934" cy="923330"/>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Product differentiation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990" y="3583615"/>
            <a:ext cx="3492065" cy="182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024" y="3476213"/>
            <a:ext cx="2603442" cy="1840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316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190" y="971183"/>
            <a:ext cx="10091101" cy="4247317"/>
          </a:xfrm>
          <a:prstGeom prst="rect">
            <a:avLst/>
          </a:prstGeom>
        </p:spPr>
        <p:txBody>
          <a:bodyPr wrap="square">
            <a:spAutoFit/>
          </a:bodyPr>
          <a:lstStyle/>
          <a:p>
            <a:endParaRPr lang="en-GB" sz="2800" dirty="0">
              <a:solidFill>
                <a:prstClr val="black"/>
              </a:solidFill>
            </a:endParaRPr>
          </a:p>
          <a:p>
            <a:r>
              <a:rPr lang="en-GB" sz="2800" b="1" dirty="0">
                <a:solidFill>
                  <a:prstClr val="black"/>
                </a:solidFill>
              </a:rPr>
              <a:t> Products can be differentiated from the competition by:</a:t>
            </a:r>
          </a:p>
          <a:p>
            <a:endParaRPr lang="en-GB" sz="2800" dirty="0">
              <a:solidFill>
                <a:prstClr val="black"/>
              </a:solidFill>
            </a:endParaRPr>
          </a:p>
          <a:p>
            <a:r>
              <a:rPr lang="en-GB" sz="2800" dirty="0">
                <a:solidFill>
                  <a:prstClr val="black"/>
                </a:solidFill>
              </a:rPr>
              <a:t>• </a:t>
            </a:r>
            <a:r>
              <a:rPr lang="en-GB" sz="2800" b="1" dirty="0">
                <a:solidFill>
                  <a:prstClr val="black"/>
                </a:solidFill>
              </a:rPr>
              <a:t>Methods of promotion </a:t>
            </a:r>
            <a:r>
              <a:rPr lang="en-GB" sz="2800" dirty="0">
                <a:solidFill>
                  <a:prstClr val="black"/>
                </a:solidFill>
              </a:rPr>
              <a:t>– creating a personality for the product;</a:t>
            </a:r>
          </a:p>
          <a:p>
            <a:r>
              <a:rPr lang="en-GB" sz="2800" dirty="0">
                <a:solidFill>
                  <a:prstClr val="black"/>
                </a:solidFill>
              </a:rPr>
              <a:t>• </a:t>
            </a:r>
            <a:r>
              <a:rPr lang="en-GB" sz="2800" b="1" dirty="0">
                <a:solidFill>
                  <a:prstClr val="black"/>
                </a:solidFill>
              </a:rPr>
              <a:t>Packaging </a:t>
            </a:r>
            <a:r>
              <a:rPr lang="en-GB" sz="2800" dirty="0">
                <a:solidFill>
                  <a:prstClr val="black"/>
                </a:solidFill>
              </a:rPr>
              <a:t>– eco-packaging;</a:t>
            </a:r>
          </a:p>
          <a:p>
            <a:r>
              <a:rPr lang="en-GB" sz="2800" dirty="0">
                <a:solidFill>
                  <a:prstClr val="black"/>
                </a:solidFill>
              </a:rPr>
              <a:t>• </a:t>
            </a:r>
            <a:r>
              <a:rPr lang="en-GB" sz="2800" b="1" dirty="0">
                <a:solidFill>
                  <a:prstClr val="black"/>
                </a:solidFill>
              </a:rPr>
              <a:t>Form</a:t>
            </a:r>
            <a:r>
              <a:rPr lang="en-GB" sz="2800" dirty="0">
                <a:solidFill>
                  <a:prstClr val="black"/>
                </a:solidFill>
              </a:rPr>
              <a:t> – making your products look different from the competition;</a:t>
            </a:r>
          </a:p>
          <a:p>
            <a:r>
              <a:rPr lang="en-GB" sz="2800" dirty="0">
                <a:solidFill>
                  <a:prstClr val="black"/>
                </a:solidFill>
              </a:rPr>
              <a:t>• </a:t>
            </a:r>
            <a:r>
              <a:rPr lang="en-GB" sz="2800" b="1" dirty="0">
                <a:solidFill>
                  <a:prstClr val="black"/>
                </a:solidFill>
              </a:rPr>
              <a:t>The provision of add-ons </a:t>
            </a:r>
            <a:r>
              <a:rPr lang="en-GB" sz="2800" dirty="0">
                <a:solidFill>
                  <a:prstClr val="black"/>
                </a:solidFill>
              </a:rPr>
              <a:t>– Kia cars have a seven year warranty;</a:t>
            </a:r>
          </a:p>
          <a:p>
            <a:r>
              <a:rPr lang="en-GB" sz="2800" dirty="0">
                <a:solidFill>
                  <a:prstClr val="black"/>
                </a:solidFill>
              </a:rPr>
              <a:t>• </a:t>
            </a:r>
            <a:r>
              <a:rPr lang="en-GB" sz="2800" b="1" dirty="0">
                <a:solidFill>
                  <a:prstClr val="black"/>
                </a:solidFill>
              </a:rPr>
              <a:t>Quality and reliability </a:t>
            </a:r>
            <a:r>
              <a:rPr lang="en-GB" sz="2800" dirty="0">
                <a:solidFill>
                  <a:prstClr val="black"/>
                </a:solidFill>
              </a:rPr>
              <a:t>– these are features which can be emphasised (for example, BMW and Rolls Royce cars).</a:t>
            </a:r>
          </a:p>
          <a:p>
            <a:endParaRPr lang="en-GB" dirty="0">
              <a:solidFill>
                <a:prstClr val="black"/>
              </a:solidFill>
            </a:endParaRPr>
          </a:p>
        </p:txBody>
      </p:sp>
      <p:sp>
        <p:nvSpPr>
          <p:cNvPr id="3" name="Rectangle 2"/>
          <p:cNvSpPr/>
          <p:nvPr/>
        </p:nvSpPr>
        <p:spPr>
          <a:xfrm>
            <a:off x="2407274" y="200539"/>
            <a:ext cx="6920934" cy="923330"/>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Product differentiation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889" y="5042898"/>
            <a:ext cx="2277042" cy="1312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695" y="5119591"/>
            <a:ext cx="1928871" cy="1487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1246" y="5074426"/>
            <a:ext cx="1925580" cy="1424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048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4939" y="404664"/>
            <a:ext cx="8840305"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YouTube video USP/Branding  </a:t>
            </a:r>
          </a:p>
        </p:txBody>
      </p:sp>
      <p:sp>
        <p:nvSpPr>
          <p:cNvPr id="3" name="Rectangle 2"/>
          <p:cNvSpPr/>
          <p:nvPr/>
        </p:nvSpPr>
        <p:spPr>
          <a:xfrm>
            <a:off x="2191962" y="1847251"/>
            <a:ext cx="9009438" cy="584775"/>
          </a:xfrm>
          <a:prstGeom prst="rect">
            <a:avLst/>
          </a:prstGeom>
        </p:spPr>
        <p:txBody>
          <a:bodyPr wrap="square">
            <a:spAutoFit/>
          </a:bodyPr>
          <a:lstStyle/>
          <a:p>
            <a:r>
              <a:rPr lang="en-GB" sz="3200" dirty="0">
                <a:solidFill>
                  <a:prstClr val="black"/>
                </a:solidFill>
              </a:rPr>
              <a:t>https://www.youtube.com/watch?v=VNIiu954pgk</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13" y="2708920"/>
            <a:ext cx="4821783" cy="270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494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3585" y="1480766"/>
            <a:ext cx="7128792" cy="4832092"/>
          </a:xfrm>
          <a:prstGeom prst="rect">
            <a:avLst/>
          </a:prstGeom>
        </p:spPr>
        <p:txBody>
          <a:bodyPr wrap="square">
            <a:spAutoFit/>
          </a:bodyPr>
          <a:lstStyle/>
          <a:p>
            <a:r>
              <a:rPr lang="en-GB" sz="2800" b="1" u="sng" dirty="0">
                <a:solidFill>
                  <a:prstClr val="black"/>
                </a:solidFill>
              </a:rPr>
              <a:t>Task: </a:t>
            </a:r>
          </a:p>
          <a:p>
            <a:endParaRPr lang="en-GB" sz="2800" dirty="0">
              <a:solidFill>
                <a:prstClr val="black"/>
              </a:solidFill>
            </a:endParaRPr>
          </a:p>
          <a:p>
            <a:r>
              <a:rPr lang="en-GB" sz="2800" dirty="0">
                <a:solidFill>
                  <a:prstClr val="black"/>
                </a:solidFill>
              </a:rPr>
              <a:t>Product discussion – Importance of product.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b="1" dirty="0">
                <a:solidFill>
                  <a:prstClr val="black"/>
                </a:solidFill>
              </a:rPr>
              <a:t>Time: 5 mins </a:t>
            </a:r>
          </a:p>
        </p:txBody>
      </p:sp>
      <p:sp>
        <p:nvSpPr>
          <p:cNvPr id="3" name="Rectangle 2"/>
          <p:cNvSpPr/>
          <p:nvPr/>
        </p:nvSpPr>
        <p:spPr>
          <a:xfrm>
            <a:off x="4079777" y="260648"/>
            <a:ext cx="3036409"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Activity 1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4694" y="3258992"/>
            <a:ext cx="4842043" cy="288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658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9616" y="1484784"/>
            <a:ext cx="4572000" cy="3785652"/>
          </a:xfrm>
          <a:prstGeom prst="rect">
            <a:avLst/>
          </a:prstGeom>
        </p:spPr>
        <p:txBody>
          <a:bodyPr>
            <a:spAutoFit/>
          </a:bodyPr>
          <a:lstStyle/>
          <a:p>
            <a:r>
              <a:rPr lang="fr-FR" sz="2400" b="1" u="sng" dirty="0" err="1">
                <a:solidFill>
                  <a:prstClr val="black"/>
                </a:solidFill>
              </a:rPr>
              <a:t>Task</a:t>
            </a:r>
            <a:r>
              <a:rPr lang="fr-FR" sz="2400" b="1" u="sng" dirty="0">
                <a:solidFill>
                  <a:prstClr val="black"/>
                </a:solidFill>
              </a:rPr>
              <a:t>: </a:t>
            </a:r>
          </a:p>
          <a:p>
            <a:endParaRPr lang="fr-FR" sz="2400" dirty="0">
              <a:solidFill>
                <a:prstClr val="black"/>
              </a:solidFill>
            </a:endParaRPr>
          </a:p>
          <a:p>
            <a:r>
              <a:rPr lang="fr-FR" sz="2400" dirty="0">
                <a:solidFill>
                  <a:prstClr val="black"/>
                </a:solidFill>
              </a:rPr>
              <a:t>Quiz questions – </a:t>
            </a:r>
            <a:r>
              <a:rPr lang="fr-FR" sz="2400" dirty="0" err="1">
                <a:solidFill>
                  <a:prstClr val="black"/>
                </a:solidFill>
              </a:rPr>
              <a:t>Branding</a:t>
            </a:r>
            <a:r>
              <a:rPr lang="fr-FR" sz="2400" dirty="0">
                <a:solidFill>
                  <a:prstClr val="black"/>
                </a:solidFill>
              </a:rPr>
              <a:t> and USP  </a:t>
            </a:r>
          </a:p>
          <a:p>
            <a:endParaRPr lang="fr-FR" sz="2400" dirty="0">
              <a:solidFill>
                <a:prstClr val="black"/>
              </a:solidFill>
            </a:endParaRPr>
          </a:p>
          <a:p>
            <a:endParaRPr lang="fr-FR" sz="2400" dirty="0">
              <a:solidFill>
                <a:prstClr val="black"/>
              </a:solidFill>
            </a:endParaRPr>
          </a:p>
          <a:p>
            <a:endParaRPr lang="fr-FR" sz="2400" dirty="0">
              <a:solidFill>
                <a:prstClr val="black"/>
              </a:solidFill>
            </a:endParaRPr>
          </a:p>
          <a:p>
            <a:endParaRPr lang="fr-FR" sz="2400" dirty="0">
              <a:solidFill>
                <a:prstClr val="black"/>
              </a:solidFill>
            </a:endParaRPr>
          </a:p>
          <a:p>
            <a:endParaRPr lang="fr-FR" sz="2400" dirty="0">
              <a:solidFill>
                <a:prstClr val="black"/>
              </a:solidFill>
            </a:endParaRPr>
          </a:p>
          <a:p>
            <a:endParaRPr lang="fr-FR" sz="2400" dirty="0">
              <a:solidFill>
                <a:prstClr val="black"/>
              </a:solidFill>
            </a:endParaRPr>
          </a:p>
          <a:p>
            <a:r>
              <a:rPr lang="fr-FR" sz="2400" b="1" dirty="0">
                <a:solidFill>
                  <a:prstClr val="black"/>
                </a:solidFill>
              </a:rPr>
              <a:t>Time: 10 </a:t>
            </a:r>
            <a:r>
              <a:rPr lang="fr-FR" sz="2400" b="1" dirty="0" err="1">
                <a:solidFill>
                  <a:prstClr val="black"/>
                </a:solidFill>
              </a:rPr>
              <a:t>mins</a:t>
            </a:r>
            <a:r>
              <a:rPr lang="fr-FR" sz="2400" b="1" dirty="0">
                <a:solidFill>
                  <a:prstClr val="black"/>
                </a:solidFill>
              </a:rPr>
              <a:t> </a:t>
            </a:r>
          </a:p>
        </p:txBody>
      </p:sp>
      <p:sp>
        <p:nvSpPr>
          <p:cNvPr id="3" name="Rectangle 2"/>
          <p:cNvSpPr/>
          <p:nvPr/>
        </p:nvSpPr>
        <p:spPr>
          <a:xfrm>
            <a:off x="4079777" y="332656"/>
            <a:ext cx="3036409"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Activity 2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715" y="3250554"/>
            <a:ext cx="2685653" cy="2352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1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488" y="1318915"/>
            <a:ext cx="9142686" cy="3539430"/>
          </a:xfrm>
          <a:prstGeom prst="rect">
            <a:avLst/>
          </a:prstGeom>
        </p:spPr>
        <p:txBody>
          <a:bodyPr wrap="square">
            <a:spAutoFit/>
          </a:bodyPr>
          <a:lstStyle/>
          <a:p>
            <a:r>
              <a:rPr lang="en-GB" sz="2800" dirty="0"/>
              <a:t>This represents </a:t>
            </a:r>
            <a:r>
              <a:rPr lang="en-GB" sz="2800" b="1" dirty="0"/>
              <a:t>the different stages in the life of a product </a:t>
            </a:r>
            <a:r>
              <a:rPr lang="en-GB" sz="2800" dirty="0"/>
              <a:t>and the sales that are achieved at each stage. </a:t>
            </a:r>
          </a:p>
          <a:p>
            <a:endParaRPr lang="en-GB" sz="2800" dirty="0"/>
          </a:p>
          <a:p>
            <a:r>
              <a:rPr lang="en-GB" sz="2800" dirty="0"/>
              <a:t>For </a:t>
            </a:r>
            <a:r>
              <a:rPr lang="en-GB" sz="2800" b="1" dirty="0"/>
              <a:t>some products the life cycle can be short</a:t>
            </a:r>
            <a:r>
              <a:rPr lang="en-GB" sz="2800" dirty="0"/>
              <a:t> – for example, one-hit wonder bands or this summer’s fashion. Others </a:t>
            </a:r>
            <a:r>
              <a:rPr lang="en-GB" sz="2800" b="1" dirty="0"/>
              <a:t>appeal for a longer period </a:t>
            </a:r>
            <a:r>
              <a:rPr lang="en-GB" sz="2800" dirty="0"/>
              <a:t>and then go out of fashion or are replaced by newer, more up-to-date or technologically advanced products.</a:t>
            </a:r>
          </a:p>
        </p:txBody>
      </p:sp>
      <p:sp>
        <p:nvSpPr>
          <p:cNvPr id="3" name="Rectangle 2"/>
          <p:cNvSpPr/>
          <p:nvPr/>
        </p:nvSpPr>
        <p:spPr>
          <a:xfrm>
            <a:off x="3048000" y="266997"/>
            <a:ext cx="522232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Product life cycle </a:t>
            </a:r>
          </a:p>
        </p:txBody>
      </p:sp>
      <p:pic>
        <p:nvPicPr>
          <p:cNvPr id="4" name="Picture 3"/>
          <p:cNvPicPr>
            <a:picLocks noChangeAspect="1"/>
          </p:cNvPicPr>
          <p:nvPr/>
        </p:nvPicPr>
        <p:blipFill>
          <a:blip r:embed="rId2"/>
          <a:stretch>
            <a:fillRect/>
          </a:stretch>
        </p:blipFill>
        <p:spPr>
          <a:xfrm>
            <a:off x="5257801" y="4733925"/>
            <a:ext cx="4500562" cy="1562100"/>
          </a:xfrm>
          <a:prstGeom prst="rect">
            <a:avLst/>
          </a:prstGeom>
        </p:spPr>
      </p:pic>
    </p:spTree>
    <p:extLst>
      <p:ext uri="{BB962C8B-B14F-4D97-AF65-F5344CB8AC3E}">
        <p14:creationId xmlns:p14="http://schemas.microsoft.com/office/powerpoint/2010/main" val="2816380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5900" y="1194524"/>
            <a:ext cx="9258300" cy="3108543"/>
          </a:xfrm>
          <a:prstGeom prst="rect">
            <a:avLst/>
          </a:prstGeom>
        </p:spPr>
        <p:txBody>
          <a:bodyPr wrap="square">
            <a:spAutoFit/>
          </a:bodyPr>
          <a:lstStyle/>
          <a:p>
            <a:endParaRPr lang="en-GB" sz="2800" dirty="0"/>
          </a:p>
          <a:p>
            <a:r>
              <a:rPr lang="en-GB" sz="2800" b="1" dirty="0"/>
              <a:t> However, there are some products that are unique: </a:t>
            </a:r>
            <a:r>
              <a:rPr lang="en-GB" sz="2800" dirty="0"/>
              <a:t>for these the life cycle goes on and on. </a:t>
            </a:r>
          </a:p>
          <a:p>
            <a:endParaRPr lang="en-GB" sz="2800" dirty="0"/>
          </a:p>
          <a:p>
            <a:r>
              <a:rPr lang="en-GB" sz="2800" b="1" dirty="0"/>
              <a:t>Coca Cola, the VW Golf and Mars </a:t>
            </a:r>
            <a:r>
              <a:rPr lang="en-GB" sz="2800" dirty="0"/>
              <a:t>bars are examples of products with impressively long and ongoing life cycles. Whatever the product, it will have a life cycle of some sort. </a:t>
            </a:r>
          </a:p>
        </p:txBody>
      </p:sp>
      <p:sp>
        <p:nvSpPr>
          <p:cNvPr id="3" name="Rectangle 2"/>
          <p:cNvSpPr/>
          <p:nvPr/>
        </p:nvSpPr>
        <p:spPr>
          <a:xfrm>
            <a:off x="2326780" y="399782"/>
            <a:ext cx="702410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Long product life cycles </a:t>
            </a:r>
          </a:p>
        </p:txBody>
      </p:sp>
      <p:pic>
        <p:nvPicPr>
          <p:cNvPr id="4" name="Picture 3"/>
          <p:cNvPicPr>
            <a:picLocks noChangeAspect="1"/>
          </p:cNvPicPr>
          <p:nvPr/>
        </p:nvPicPr>
        <p:blipFill>
          <a:blip r:embed="rId2"/>
          <a:stretch>
            <a:fillRect/>
          </a:stretch>
        </p:blipFill>
        <p:spPr>
          <a:xfrm>
            <a:off x="2326780" y="4881562"/>
            <a:ext cx="3000375" cy="1524000"/>
          </a:xfrm>
          <a:prstGeom prst="rect">
            <a:avLst/>
          </a:prstGeom>
        </p:spPr>
      </p:pic>
      <p:pic>
        <p:nvPicPr>
          <p:cNvPr id="5" name="Picture 4"/>
          <p:cNvPicPr>
            <a:picLocks noChangeAspect="1"/>
          </p:cNvPicPr>
          <p:nvPr/>
        </p:nvPicPr>
        <p:blipFill>
          <a:blip r:embed="rId3"/>
          <a:stretch>
            <a:fillRect/>
          </a:stretch>
        </p:blipFill>
        <p:spPr>
          <a:xfrm>
            <a:off x="6560057" y="4495800"/>
            <a:ext cx="2790825" cy="1638300"/>
          </a:xfrm>
          <a:prstGeom prst="rect">
            <a:avLst/>
          </a:prstGeom>
        </p:spPr>
      </p:pic>
    </p:spTree>
    <p:extLst>
      <p:ext uri="{BB962C8B-B14F-4D97-AF65-F5344CB8AC3E}">
        <p14:creationId xmlns:p14="http://schemas.microsoft.com/office/powerpoint/2010/main" val="3479608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499" y="1176040"/>
            <a:ext cx="9324975" cy="5262979"/>
          </a:xfrm>
          <a:prstGeom prst="rect">
            <a:avLst/>
          </a:prstGeom>
        </p:spPr>
        <p:txBody>
          <a:bodyPr wrap="square">
            <a:spAutoFit/>
          </a:bodyPr>
          <a:lstStyle/>
          <a:p>
            <a:r>
              <a:rPr lang="en-GB" sz="2800" b="1" dirty="0"/>
              <a:t>Marketing experts have divided the product life cycle into five stages:</a:t>
            </a:r>
          </a:p>
          <a:p>
            <a:endParaRPr lang="en-GB" sz="2800" b="1" dirty="0"/>
          </a:p>
          <a:p>
            <a:r>
              <a:rPr lang="en-GB" sz="2800" dirty="0"/>
              <a:t>• Introduction </a:t>
            </a:r>
          </a:p>
          <a:p>
            <a:endParaRPr lang="en-GB" sz="2800" dirty="0"/>
          </a:p>
          <a:p>
            <a:r>
              <a:rPr lang="en-GB" sz="2800" dirty="0"/>
              <a:t>• Growth </a:t>
            </a:r>
          </a:p>
          <a:p>
            <a:endParaRPr lang="en-GB" sz="2800" dirty="0"/>
          </a:p>
          <a:p>
            <a:r>
              <a:rPr lang="en-GB" sz="2800" dirty="0"/>
              <a:t>• Maturity </a:t>
            </a:r>
          </a:p>
          <a:p>
            <a:endParaRPr lang="en-GB" sz="2800" dirty="0"/>
          </a:p>
          <a:p>
            <a:r>
              <a:rPr lang="en-GB" sz="2800" dirty="0"/>
              <a:t>• Saturation </a:t>
            </a:r>
          </a:p>
          <a:p>
            <a:endParaRPr lang="en-GB" sz="2800" dirty="0"/>
          </a:p>
          <a:p>
            <a:r>
              <a:rPr lang="en-GB" sz="2800" dirty="0"/>
              <a:t>• Decline</a:t>
            </a:r>
          </a:p>
        </p:txBody>
      </p:sp>
      <p:sp>
        <p:nvSpPr>
          <p:cNvPr id="3" name="Rectangle 2"/>
          <p:cNvSpPr/>
          <p:nvPr/>
        </p:nvSpPr>
        <p:spPr>
          <a:xfrm>
            <a:off x="3179800" y="252710"/>
            <a:ext cx="523233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Stages of the PLC </a:t>
            </a:r>
          </a:p>
        </p:txBody>
      </p:sp>
      <p:pic>
        <p:nvPicPr>
          <p:cNvPr id="4" name="Picture 3"/>
          <p:cNvPicPr>
            <a:picLocks noChangeAspect="1"/>
          </p:cNvPicPr>
          <p:nvPr/>
        </p:nvPicPr>
        <p:blipFill>
          <a:blip r:embed="rId2"/>
          <a:stretch>
            <a:fillRect/>
          </a:stretch>
        </p:blipFill>
        <p:spPr>
          <a:xfrm>
            <a:off x="3801953" y="2298706"/>
            <a:ext cx="7918405" cy="4140313"/>
          </a:xfrm>
          <a:prstGeom prst="rect">
            <a:avLst/>
          </a:prstGeom>
        </p:spPr>
      </p:pic>
    </p:spTree>
    <p:extLst>
      <p:ext uri="{BB962C8B-B14F-4D97-AF65-F5344CB8AC3E}">
        <p14:creationId xmlns:p14="http://schemas.microsoft.com/office/powerpoint/2010/main" val="805604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8711" y="1527514"/>
            <a:ext cx="9829800" cy="3539430"/>
          </a:xfrm>
          <a:prstGeom prst="rect">
            <a:avLst/>
          </a:prstGeom>
        </p:spPr>
        <p:txBody>
          <a:bodyPr wrap="square">
            <a:spAutoFit/>
          </a:bodyPr>
          <a:lstStyle/>
          <a:p>
            <a:r>
              <a:rPr lang="en-GB" sz="2800" b="1" dirty="0"/>
              <a:t>In this example we see the five stages, starting with introduction, through growth, maturity, saturation and finally decline. </a:t>
            </a:r>
          </a:p>
          <a:p>
            <a:endParaRPr lang="en-GB" sz="2800" dirty="0"/>
          </a:p>
          <a:p>
            <a:r>
              <a:rPr lang="en-GB" sz="2800" dirty="0"/>
              <a:t>The product life cycle measures the </a:t>
            </a:r>
            <a:r>
              <a:rPr lang="en-GB" sz="2800" b="1" dirty="0"/>
              <a:t>change in sales of the product that occurs over time.</a:t>
            </a:r>
            <a:r>
              <a:rPr lang="en-GB" sz="2800" dirty="0"/>
              <a:t> We can see that </a:t>
            </a:r>
            <a:r>
              <a:rPr lang="en-GB" sz="2800" b="1" dirty="0"/>
              <a:t>sales increase through introduction, growth and into maturity </a:t>
            </a:r>
            <a:r>
              <a:rPr lang="en-GB" sz="2800" dirty="0"/>
              <a:t>until we reach the saturation stage of the product life cycle. Sales now start to fall and the product moves into decline.</a:t>
            </a:r>
          </a:p>
        </p:txBody>
      </p:sp>
      <p:sp>
        <p:nvSpPr>
          <p:cNvPr id="3" name="Rectangle 2"/>
          <p:cNvSpPr/>
          <p:nvPr/>
        </p:nvSpPr>
        <p:spPr>
          <a:xfrm>
            <a:off x="2459970" y="338435"/>
            <a:ext cx="716728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Product life cycle stages </a:t>
            </a:r>
          </a:p>
        </p:txBody>
      </p:sp>
      <p:pic>
        <p:nvPicPr>
          <p:cNvPr id="4" name="Picture 3"/>
          <p:cNvPicPr>
            <a:picLocks noChangeAspect="1"/>
          </p:cNvPicPr>
          <p:nvPr/>
        </p:nvPicPr>
        <p:blipFill>
          <a:blip r:embed="rId2"/>
          <a:stretch>
            <a:fillRect/>
          </a:stretch>
        </p:blipFill>
        <p:spPr>
          <a:xfrm>
            <a:off x="7200901" y="4791299"/>
            <a:ext cx="2805112" cy="1866675"/>
          </a:xfrm>
          <a:prstGeom prst="rect">
            <a:avLst/>
          </a:prstGeom>
        </p:spPr>
      </p:pic>
    </p:spTree>
    <p:extLst>
      <p:ext uri="{BB962C8B-B14F-4D97-AF65-F5344CB8AC3E}">
        <p14:creationId xmlns:p14="http://schemas.microsoft.com/office/powerpoint/2010/main" val="1148093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roduct life cycle satu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355" y="909790"/>
            <a:ext cx="10524555" cy="550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894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64" y="1104602"/>
            <a:ext cx="9844087" cy="4832092"/>
          </a:xfrm>
          <a:prstGeom prst="rect">
            <a:avLst/>
          </a:prstGeom>
        </p:spPr>
        <p:txBody>
          <a:bodyPr wrap="square">
            <a:spAutoFit/>
          </a:bodyPr>
          <a:lstStyle/>
          <a:p>
            <a:r>
              <a:rPr lang="en-GB" sz="2800" dirty="0"/>
              <a:t>The product is </a:t>
            </a:r>
            <a:r>
              <a:rPr lang="en-GB" sz="2800" b="1" dirty="0"/>
              <a:t>new to the market and few potential consumers know of its existence. </a:t>
            </a:r>
          </a:p>
          <a:p>
            <a:endParaRPr lang="en-GB" sz="2800" dirty="0"/>
          </a:p>
          <a:p>
            <a:r>
              <a:rPr lang="en-GB" sz="2800" b="1" dirty="0"/>
              <a:t>Price can be high and sales may be restricted to early adopters </a:t>
            </a:r>
            <a:r>
              <a:rPr lang="en-GB" sz="2800" dirty="0"/>
              <a:t>(those that must have new technology, gadgets or fashions first). Profits are often low as development costs have to be repaid and advertising expenditure can often be high. </a:t>
            </a:r>
          </a:p>
          <a:p>
            <a:endParaRPr lang="en-GB" sz="2800" b="1" dirty="0"/>
          </a:p>
          <a:p>
            <a:r>
              <a:rPr lang="en-GB" sz="2800" b="1" dirty="0"/>
              <a:t>Examples: iPhone </a:t>
            </a:r>
            <a:r>
              <a:rPr lang="en-GB" sz="2800" b="1" dirty="0" smtClean="0"/>
              <a:t>11 </a:t>
            </a:r>
            <a:r>
              <a:rPr lang="en-GB" sz="2800" b="1" dirty="0"/>
              <a:t>/ </a:t>
            </a:r>
            <a:r>
              <a:rPr lang="en-GB" sz="2800" b="1" dirty="0" smtClean="0"/>
              <a:t>Driverless car/ PS5 </a:t>
            </a:r>
            <a:endParaRPr lang="en-GB" sz="2800" b="1" dirty="0"/>
          </a:p>
          <a:p>
            <a:endParaRPr lang="en-GB" sz="2800" dirty="0"/>
          </a:p>
          <a:p>
            <a:r>
              <a:rPr lang="en-GB" sz="2800" dirty="0"/>
              <a:t>Can you think of an example?</a:t>
            </a:r>
          </a:p>
        </p:txBody>
      </p:sp>
      <p:sp>
        <p:nvSpPr>
          <p:cNvPr id="4" name="Rectangle 3"/>
          <p:cNvSpPr/>
          <p:nvPr/>
        </p:nvSpPr>
        <p:spPr>
          <a:xfrm>
            <a:off x="3730737" y="181272"/>
            <a:ext cx="393043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Introduction </a:t>
            </a:r>
          </a:p>
        </p:txBody>
      </p:sp>
      <p:pic>
        <p:nvPicPr>
          <p:cNvPr id="5" name="Picture 4"/>
          <p:cNvPicPr>
            <a:picLocks noChangeAspect="1"/>
          </p:cNvPicPr>
          <p:nvPr/>
        </p:nvPicPr>
        <p:blipFill>
          <a:blip r:embed="rId2"/>
          <a:stretch>
            <a:fillRect/>
          </a:stretch>
        </p:blipFill>
        <p:spPr>
          <a:xfrm>
            <a:off x="7944925" y="4088844"/>
            <a:ext cx="2466975" cy="1847850"/>
          </a:xfrm>
          <a:prstGeom prst="rect">
            <a:avLst/>
          </a:prstGeom>
        </p:spPr>
      </p:pic>
    </p:spTree>
    <p:extLst>
      <p:ext uri="{BB962C8B-B14F-4D97-AF65-F5344CB8AC3E}">
        <p14:creationId xmlns:p14="http://schemas.microsoft.com/office/powerpoint/2010/main" val="3179266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062" y="1204615"/>
            <a:ext cx="8429625" cy="4832092"/>
          </a:xfrm>
          <a:prstGeom prst="rect">
            <a:avLst/>
          </a:prstGeom>
        </p:spPr>
        <p:txBody>
          <a:bodyPr wrap="square">
            <a:spAutoFit/>
          </a:bodyPr>
          <a:lstStyle/>
          <a:p>
            <a:r>
              <a:rPr lang="en-GB" sz="2800" dirty="0"/>
              <a:t>The </a:t>
            </a:r>
            <a:r>
              <a:rPr lang="en-GB" sz="2800" b="1" dirty="0"/>
              <a:t>product is becoming more widely known and consumed. </a:t>
            </a:r>
          </a:p>
          <a:p>
            <a:endParaRPr lang="en-GB" sz="2800" dirty="0"/>
          </a:p>
          <a:p>
            <a:r>
              <a:rPr lang="en-GB" sz="2800" dirty="0"/>
              <a:t>Advertising tries to establish or strengthen the brand and develop an image for the product. </a:t>
            </a:r>
            <a:r>
              <a:rPr lang="en-GB" sz="2800" b="1" dirty="0"/>
              <a:t>Profits may start to be earned but advertising expenditure is still high. </a:t>
            </a:r>
            <a:r>
              <a:rPr lang="en-GB" sz="2800" dirty="0"/>
              <a:t>Prices may fall. </a:t>
            </a:r>
          </a:p>
          <a:p>
            <a:endParaRPr lang="en-GB" sz="2800" b="1" dirty="0"/>
          </a:p>
          <a:p>
            <a:r>
              <a:rPr lang="en-GB" sz="2800" b="1" dirty="0"/>
              <a:t>Example: Apple watch</a:t>
            </a:r>
          </a:p>
          <a:p>
            <a:endParaRPr lang="en-GB" sz="2800" dirty="0"/>
          </a:p>
          <a:p>
            <a:r>
              <a:rPr lang="en-GB" sz="2800" dirty="0"/>
              <a:t>Can you think of an example?</a:t>
            </a:r>
          </a:p>
        </p:txBody>
      </p:sp>
      <p:sp>
        <p:nvSpPr>
          <p:cNvPr id="3" name="Rectangle 2"/>
          <p:cNvSpPr/>
          <p:nvPr/>
        </p:nvSpPr>
        <p:spPr>
          <a:xfrm>
            <a:off x="4277736" y="281285"/>
            <a:ext cx="252210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Growth </a:t>
            </a:r>
          </a:p>
        </p:txBody>
      </p:sp>
      <p:pic>
        <p:nvPicPr>
          <p:cNvPr id="4" name="Picture 3"/>
          <p:cNvPicPr>
            <a:picLocks noChangeAspect="1"/>
          </p:cNvPicPr>
          <p:nvPr/>
        </p:nvPicPr>
        <p:blipFill>
          <a:blip r:embed="rId2"/>
          <a:stretch>
            <a:fillRect/>
          </a:stretch>
        </p:blipFill>
        <p:spPr>
          <a:xfrm>
            <a:off x="7353299" y="4100512"/>
            <a:ext cx="2143125" cy="2143125"/>
          </a:xfrm>
          <a:prstGeom prst="rect">
            <a:avLst/>
          </a:prstGeom>
        </p:spPr>
      </p:pic>
    </p:spTree>
    <p:extLst>
      <p:ext uri="{BB962C8B-B14F-4D97-AF65-F5344CB8AC3E}">
        <p14:creationId xmlns:p14="http://schemas.microsoft.com/office/powerpoint/2010/main" val="537368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1638" y="1500099"/>
            <a:ext cx="8601075" cy="4401205"/>
          </a:xfrm>
          <a:prstGeom prst="rect">
            <a:avLst/>
          </a:prstGeom>
        </p:spPr>
        <p:txBody>
          <a:bodyPr wrap="square">
            <a:spAutoFit/>
          </a:bodyPr>
          <a:lstStyle/>
          <a:p>
            <a:r>
              <a:rPr lang="en-GB" sz="2800" dirty="0"/>
              <a:t>The </a:t>
            </a:r>
            <a:r>
              <a:rPr lang="en-GB" sz="2800" b="1" dirty="0"/>
              <a:t>product range may be extended</a:t>
            </a:r>
            <a:r>
              <a:rPr lang="en-GB" sz="2800" dirty="0"/>
              <a:t>. Competition will increase and this has to be responded to. Advertising should be used to firm-up the image of the product in the consumers’ minds. </a:t>
            </a:r>
            <a:r>
              <a:rPr lang="en-GB" sz="2800" b="1" dirty="0">
                <a:solidFill>
                  <a:srgbClr val="FF0000"/>
                </a:solidFill>
              </a:rPr>
              <a:t>Sales are at their peak, profits should be high. </a:t>
            </a:r>
          </a:p>
          <a:p>
            <a:endParaRPr lang="en-GB" sz="2800" dirty="0"/>
          </a:p>
          <a:p>
            <a:endParaRPr lang="en-GB" sz="2800" b="1" dirty="0"/>
          </a:p>
          <a:p>
            <a:r>
              <a:rPr lang="en-GB" sz="2800" b="1" dirty="0"/>
              <a:t>Example: Coca Cola, Ford Fiesta </a:t>
            </a:r>
          </a:p>
          <a:p>
            <a:endParaRPr lang="en-GB" sz="2800" dirty="0"/>
          </a:p>
          <a:p>
            <a:r>
              <a:rPr lang="en-GB" sz="2800" dirty="0"/>
              <a:t>Can you think of an example?</a:t>
            </a:r>
          </a:p>
        </p:txBody>
      </p:sp>
      <p:sp>
        <p:nvSpPr>
          <p:cNvPr id="3" name="Rectangle 2"/>
          <p:cNvSpPr/>
          <p:nvPr/>
        </p:nvSpPr>
        <p:spPr>
          <a:xfrm>
            <a:off x="4191164" y="324148"/>
            <a:ext cx="272382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Maturity</a:t>
            </a:r>
          </a:p>
        </p:txBody>
      </p:sp>
      <p:pic>
        <p:nvPicPr>
          <p:cNvPr id="4" name="Picture 3"/>
          <p:cNvPicPr>
            <a:picLocks noChangeAspect="1"/>
          </p:cNvPicPr>
          <p:nvPr/>
        </p:nvPicPr>
        <p:blipFill>
          <a:blip r:embed="rId2"/>
          <a:stretch>
            <a:fillRect/>
          </a:stretch>
        </p:blipFill>
        <p:spPr>
          <a:xfrm>
            <a:off x="7686676" y="3515503"/>
            <a:ext cx="2795586" cy="2795586"/>
          </a:xfrm>
          <a:prstGeom prst="rect">
            <a:avLst/>
          </a:prstGeom>
        </p:spPr>
      </p:pic>
    </p:spTree>
    <p:extLst>
      <p:ext uri="{BB962C8B-B14F-4D97-AF65-F5344CB8AC3E}">
        <p14:creationId xmlns:p14="http://schemas.microsoft.com/office/powerpoint/2010/main" val="2666542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0771" y="1318737"/>
            <a:ext cx="9329738" cy="4401205"/>
          </a:xfrm>
          <a:prstGeom prst="rect">
            <a:avLst/>
          </a:prstGeom>
        </p:spPr>
        <p:txBody>
          <a:bodyPr wrap="square">
            <a:spAutoFit/>
          </a:bodyPr>
          <a:lstStyle/>
          <a:p>
            <a:r>
              <a:rPr lang="en-GB" sz="2800" b="1" dirty="0"/>
              <a:t>Very few new customers are gained</a:t>
            </a:r>
            <a:r>
              <a:rPr lang="en-GB" sz="2800" dirty="0"/>
              <a:t>, replacement purchases are the trend. Businesses should try to reduce their costs, so that prices can be more flexible. </a:t>
            </a:r>
          </a:p>
          <a:p>
            <a:endParaRPr lang="en-GB" sz="2800" dirty="0"/>
          </a:p>
          <a:p>
            <a:r>
              <a:rPr lang="en-GB" sz="2800" dirty="0">
                <a:solidFill>
                  <a:srgbClr val="FF0000"/>
                </a:solidFill>
              </a:rPr>
              <a:t>The battle to survive is beginning </a:t>
            </a:r>
            <a:r>
              <a:rPr lang="en-GB" sz="2800" dirty="0"/>
              <a:t>and the market for the product is ‘full’. Profits may start to decline. </a:t>
            </a:r>
          </a:p>
          <a:p>
            <a:endParaRPr lang="en-GB" sz="2800" dirty="0"/>
          </a:p>
          <a:p>
            <a:r>
              <a:rPr lang="en-GB" sz="2800" b="1" dirty="0"/>
              <a:t>Example: iPhone 6</a:t>
            </a:r>
            <a:r>
              <a:rPr lang="en-GB" sz="2800" b="1" dirty="0" smtClean="0"/>
              <a:t>/ </a:t>
            </a:r>
            <a:r>
              <a:rPr lang="en-GB" sz="2800" b="1" dirty="0"/>
              <a:t>MP3 players. </a:t>
            </a:r>
          </a:p>
          <a:p>
            <a:endParaRPr lang="en-GB" sz="2800" dirty="0"/>
          </a:p>
          <a:p>
            <a:r>
              <a:rPr lang="en-GB" sz="2800" dirty="0"/>
              <a:t>Can you think of an example?</a:t>
            </a:r>
          </a:p>
        </p:txBody>
      </p:sp>
      <p:sp>
        <p:nvSpPr>
          <p:cNvPr id="3" name="Rectangle 2"/>
          <p:cNvSpPr/>
          <p:nvPr/>
        </p:nvSpPr>
        <p:spPr>
          <a:xfrm>
            <a:off x="3062288" y="395407"/>
            <a:ext cx="4912016" cy="923330"/>
          </a:xfrm>
          <a:prstGeom prst="rect">
            <a:avLst/>
          </a:prstGeom>
          <a:noFill/>
        </p:spPr>
        <p:txBody>
          <a:bodyPr wrap="squar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Saturation </a:t>
            </a:r>
          </a:p>
        </p:txBody>
      </p:sp>
      <p:pic>
        <p:nvPicPr>
          <p:cNvPr id="4" name="Picture 3"/>
          <p:cNvPicPr>
            <a:picLocks noChangeAspect="1"/>
          </p:cNvPicPr>
          <p:nvPr/>
        </p:nvPicPr>
        <p:blipFill>
          <a:blip r:embed="rId2"/>
          <a:stretch>
            <a:fillRect/>
          </a:stretch>
        </p:blipFill>
        <p:spPr>
          <a:xfrm>
            <a:off x="7472362" y="4810301"/>
            <a:ext cx="3533775" cy="1295400"/>
          </a:xfrm>
          <a:prstGeom prst="rect">
            <a:avLst/>
          </a:prstGeom>
        </p:spPr>
      </p:pic>
    </p:spTree>
    <p:extLst>
      <p:ext uri="{BB962C8B-B14F-4D97-AF65-F5344CB8AC3E}">
        <p14:creationId xmlns:p14="http://schemas.microsoft.com/office/powerpoint/2010/main" val="91945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0804" y="1111970"/>
            <a:ext cx="9571138" cy="4401205"/>
          </a:xfrm>
          <a:prstGeom prst="rect">
            <a:avLst/>
          </a:prstGeom>
        </p:spPr>
        <p:txBody>
          <a:bodyPr wrap="square">
            <a:spAutoFit/>
          </a:bodyPr>
          <a:lstStyle/>
          <a:p>
            <a:r>
              <a:rPr lang="en-GB" sz="2800" dirty="0">
                <a:solidFill>
                  <a:prstClr val="black"/>
                </a:solidFill>
              </a:rPr>
              <a:t>The product is any good or service offered for sale to customers.</a:t>
            </a:r>
          </a:p>
          <a:p>
            <a:r>
              <a:rPr lang="en-GB" sz="2800" dirty="0" smtClean="0">
                <a:solidFill>
                  <a:prstClr val="black"/>
                </a:solidFill>
              </a:rPr>
              <a:t>A </a:t>
            </a:r>
            <a:r>
              <a:rPr lang="en-GB" sz="2800" dirty="0">
                <a:solidFill>
                  <a:prstClr val="black"/>
                </a:solidFill>
              </a:rPr>
              <a:t>product can be quite </a:t>
            </a:r>
            <a:r>
              <a:rPr lang="en-GB" sz="2800" b="1" dirty="0">
                <a:solidFill>
                  <a:prstClr val="black"/>
                </a:solidFill>
              </a:rPr>
              <a:t>simple such as a biro or a pair of socks; </a:t>
            </a:r>
            <a:r>
              <a:rPr lang="en-GB" sz="2800" dirty="0">
                <a:solidFill>
                  <a:prstClr val="black"/>
                </a:solidFill>
              </a:rPr>
              <a:t>but often there is more to a product than just the item itself. </a:t>
            </a:r>
          </a:p>
          <a:p>
            <a:endParaRPr lang="en-GB" sz="2800" dirty="0">
              <a:solidFill>
                <a:prstClr val="black"/>
              </a:solidFill>
            </a:endParaRPr>
          </a:p>
          <a:p>
            <a:r>
              <a:rPr lang="en-GB" sz="2800" b="1" u="sng" dirty="0">
                <a:solidFill>
                  <a:prstClr val="black"/>
                </a:solidFill>
              </a:rPr>
              <a:t>For example: </a:t>
            </a:r>
          </a:p>
          <a:p>
            <a:endParaRPr lang="en-GB" sz="2800" dirty="0">
              <a:solidFill>
                <a:prstClr val="black"/>
              </a:solidFill>
            </a:endParaRPr>
          </a:p>
          <a:p>
            <a:r>
              <a:rPr lang="en-GB" sz="2800" dirty="0">
                <a:solidFill>
                  <a:prstClr val="black"/>
                </a:solidFill>
              </a:rPr>
              <a:t>A </a:t>
            </a:r>
            <a:r>
              <a:rPr lang="en-GB" sz="2800" b="1" dirty="0">
                <a:solidFill>
                  <a:prstClr val="black"/>
                </a:solidFill>
              </a:rPr>
              <a:t>jar of coffee is not just a jar of coffee </a:t>
            </a:r>
            <a:r>
              <a:rPr lang="en-GB" sz="2800" dirty="0">
                <a:solidFill>
                  <a:prstClr val="black"/>
                </a:solidFill>
              </a:rPr>
              <a:t>– it </a:t>
            </a:r>
          </a:p>
          <a:p>
            <a:r>
              <a:rPr lang="en-GB" sz="2800" dirty="0">
                <a:solidFill>
                  <a:prstClr val="black"/>
                </a:solidFill>
              </a:rPr>
              <a:t>is a gateway to a more exotic life, or a </a:t>
            </a:r>
          </a:p>
          <a:p>
            <a:r>
              <a:rPr lang="en-GB" sz="2800" b="1" dirty="0">
                <a:solidFill>
                  <a:prstClr val="black"/>
                </a:solidFill>
              </a:rPr>
              <a:t>method of ensuring that friends come</a:t>
            </a:r>
          </a:p>
          <a:p>
            <a:r>
              <a:rPr lang="en-GB" sz="2800" b="1" dirty="0" smtClean="0">
                <a:solidFill>
                  <a:prstClr val="black"/>
                </a:solidFill>
              </a:rPr>
              <a:t>round </a:t>
            </a:r>
            <a:r>
              <a:rPr lang="en-GB" sz="2800" b="1" dirty="0">
                <a:solidFill>
                  <a:prstClr val="black"/>
                </a:solidFill>
              </a:rPr>
              <a:t>for a chat in the </a:t>
            </a:r>
            <a:r>
              <a:rPr lang="en-GB" sz="2800" b="1" dirty="0" smtClean="0">
                <a:solidFill>
                  <a:prstClr val="black"/>
                </a:solidFill>
              </a:rPr>
              <a:t>morning.</a:t>
            </a:r>
            <a:endParaRPr lang="en-GB" sz="2800" b="1" dirty="0">
              <a:solidFill>
                <a:prstClr val="black"/>
              </a:solidFill>
            </a:endParaRPr>
          </a:p>
        </p:txBody>
      </p:sp>
      <p:sp>
        <p:nvSpPr>
          <p:cNvPr id="5" name="Rectangle 4"/>
          <p:cNvSpPr/>
          <p:nvPr/>
        </p:nvSpPr>
        <p:spPr>
          <a:xfrm>
            <a:off x="4511824" y="188640"/>
            <a:ext cx="2595134"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Product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418" y="2768632"/>
            <a:ext cx="1478113" cy="146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62" y="4562658"/>
            <a:ext cx="2865880" cy="1901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9002" y="2524368"/>
            <a:ext cx="1724006" cy="171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939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62" y="1190328"/>
            <a:ext cx="10086975" cy="4832092"/>
          </a:xfrm>
          <a:prstGeom prst="rect">
            <a:avLst/>
          </a:prstGeom>
        </p:spPr>
        <p:txBody>
          <a:bodyPr wrap="square">
            <a:spAutoFit/>
          </a:bodyPr>
          <a:lstStyle/>
          <a:p>
            <a:r>
              <a:rPr lang="en-GB" sz="2800" b="1" dirty="0"/>
              <a:t>Sales can now fall fast and the product range may be reduced</a:t>
            </a:r>
            <a:r>
              <a:rPr lang="en-GB" sz="2800" dirty="0"/>
              <a:t>, with the business concentrating on core products. Advertising costs will be reduced, with attempts made to mop-up what is left of the potential market. </a:t>
            </a:r>
          </a:p>
          <a:p>
            <a:endParaRPr lang="en-GB" sz="2800" dirty="0"/>
          </a:p>
          <a:p>
            <a:r>
              <a:rPr lang="en-GB" sz="2800" b="1" dirty="0">
                <a:solidFill>
                  <a:srgbClr val="FF0000"/>
                </a:solidFill>
              </a:rPr>
              <a:t>Overall profits will fall. Price is likely to fall</a:t>
            </a:r>
            <a:r>
              <a:rPr lang="en-GB" sz="2800" dirty="0"/>
              <a:t>, but by concentrating on remaining market niches there may be some price stability. </a:t>
            </a:r>
          </a:p>
          <a:p>
            <a:endParaRPr lang="en-GB" sz="2800" dirty="0"/>
          </a:p>
          <a:p>
            <a:r>
              <a:rPr lang="en-GB" sz="2800" b="1" dirty="0"/>
              <a:t>Example: PC/ Cassette player. </a:t>
            </a:r>
          </a:p>
          <a:p>
            <a:endParaRPr lang="en-GB" sz="2800" b="1" dirty="0"/>
          </a:p>
          <a:p>
            <a:r>
              <a:rPr lang="en-GB" sz="2800" dirty="0"/>
              <a:t>Can you think of an example?</a:t>
            </a:r>
          </a:p>
        </p:txBody>
      </p:sp>
      <p:sp>
        <p:nvSpPr>
          <p:cNvPr id="3" name="Rectangle 2"/>
          <p:cNvSpPr/>
          <p:nvPr/>
        </p:nvSpPr>
        <p:spPr>
          <a:xfrm>
            <a:off x="4265358" y="266998"/>
            <a:ext cx="2318263"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Decline</a:t>
            </a:r>
          </a:p>
        </p:txBody>
      </p:sp>
      <p:pic>
        <p:nvPicPr>
          <p:cNvPr id="4" name="Picture 3"/>
          <p:cNvPicPr>
            <a:picLocks noChangeAspect="1"/>
          </p:cNvPicPr>
          <p:nvPr/>
        </p:nvPicPr>
        <p:blipFill>
          <a:blip r:embed="rId2"/>
          <a:stretch>
            <a:fillRect/>
          </a:stretch>
        </p:blipFill>
        <p:spPr>
          <a:xfrm>
            <a:off x="6729413" y="4586288"/>
            <a:ext cx="3267075" cy="2143125"/>
          </a:xfrm>
          <a:prstGeom prst="rect">
            <a:avLst/>
          </a:prstGeom>
        </p:spPr>
      </p:pic>
    </p:spTree>
    <p:extLst>
      <p:ext uri="{BB962C8B-B14F-4D97-AF65-F5344CB8AC3E}">
        <p14:creationId xmlns:p14="http://schemas.microsoft.com/office/powerpoint/2010/main" val="1138192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7325" y="1118890"/>
            <a:ext cx="9358313" cy="3108543"/>
          </a:xfrm>
          <a:prstGeom prst="rect">
            <a:avLst/>
          </a:prstGeom>
        </p:spPr>
        <p:txBody>
          <a:bodyPr wrap="square">
            <a:spAutoFit/>
          </a:bodyPr>
          <a:lstStyle/>
          <a:p>
            <a:endParaRPr lang="en-GB" sz="2800" dirty="0"/>
          </a:p>
          <a:p>
            <a:r>
              <a:rPr lang="en-GB" sz="2800" dirty="0"/>
              <a:t>Businesses will try to </a:t>
            </a:r>
            <a:r>
              <a:rPr lang="en-GB" sz="2800" b="1" dirty="0">
                <a:solidFill>
                  <a:srgbClr val="FF0000"/>
                </a:solidFill>
              </a:rPr>
              <a:t>make the product stay in the maturity stage as long as possible </a:t>
            </a:r>
            <a:r>
              <a:rPr lang="en-GB" sz="2800" dirty="0"/>
              <a:t>as this will maximise profits and help the business gain the greatest return on the money invested in the product. </a:t>
            </a:r>
          </a:p>
          <a:p>
            <a:endParaRPr lang="en-GB" sz="2800" b="1" dirty="0"/>
          </a:p>
          <a:p>
            <a:r>
              <a:rPr lang="en-GB" sz="2800" b="1" dirty="0"/>
              <a:t>To do this, the business will need to use </a:t>
            </a:r>
            <a:r>
              <a:rPr lang="en-GB" sz="2800" b="1" dirty="0">
                <a:solidFill>
                  <a:srgbClr val="FF0000"/>
                </a:solidFill>
              </a:rPr>
              <a:t>extension strategies.</a:t>
            </a:r>
          </a:p>
        </p:txBody>
      </p:sp>
      <p:sp>
        <p:nvSpPr>
          <p:cNvPr id="3" name="Rectangle 2"/>
          <p:cNvSpPr/>
          <p:nvPr/>
        </p:nvSpPr>
        <p:spPr>
          <a:xfrm>
            <a:off x="4472560" y="381297"/>
            <a:ext cx="247535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Decline </a:t>
            </a:r>
          </a:p>
        </p:txBody>
      </p:sp>
      <p:sp>
        <p:nvSpPr>
          <p:cNvPr id="4" name="AutoShape 2" descr="Image result for xbox 720 consol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7272338" y="4550094"/>
            <a:ext cx="2090736" cy="1829394"/>
          </a:xfrm>
          <a:prstGeom prst="rect">
            <a:avLst/>
          </a:prstGeom>
        </p:spPr>
      </p:pic>
    </p:spTree>
    <p:extLst>
      <p:ext uri="{BB962C8B-B14F-4D97-AF65-F5344CB8AC3E}">
        <p14:creationId xmlns:p14="http://schemas.microsoft.com/office/powerpoint/2010/main" val="1435250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roduct life cycle satu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355" y="909790"/>
            <a:ext cx="10524555" cy="550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594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 y="142875"/>
            <a:ext cx="11901487" cy="6591299"/>
          </a:xfrm>
          <a:prstGeom prst="rect">
            <a:avLst/>
          </a:prstGeom>
        </p:spPr>
      </p:pic>
    </p:spTree>
    <p:extLst>
      <p:ext uri="{BB962C8B-B14F-4D97-AF65-F5344CB8AC3E}">
        <p14:creationId xmlns:p14="http://schemas.microsoft.com/office/powerpoint/2010/main" val="2391994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3980" y="1537424"/>
            <a:ext cx="8643937" cy="3539430"/>
          </a:xfrm>
          <a:prstGeom prst="rect">
            <a:avLst/>
          </a:prstGeom>
        </p:spPr>
        <p:txBody>
          <a:bodyPr wrap="square">
            <a:spAutoFit/>
          </a:bodyPr>
          <a:lstStyle/>
          <a:p>
            <a:r>
              <a:rPr lang="en-GB" sz="2800" dirty="0"/>
              <a:t>The ‘Extended’ product life cycle demonstrates that some products remain in the marketplace for a long time – often much longer than competitor products.</a:t>
            </a:r>
          </a:p>
          <a:p>
            <a:endParaRPr lang="en-GB" sz="2800" dirty="0"/>
          </a:p>
          <a:p>
            <a:r>
              <a:rPr lang="en-GB" sz="2800" dirty="0"/>
              <a:t> These products </a:t>
            </a:r>
            <a:r>
              <a:rPr lang="en-GB" sz="2800" b="1" dirty="0"/>
              <a:t>stay in maturity and seem to avoid decline.</a:t>
            </a:r>
            <a:r>
              <a:rPr lang="en-GB" sz="2800" dirty="0"/>
              <a:t> Consider the shape of the life cycle of </a:t>
            </a:r>
            <a:r>
              <a:rPr lang="en-GB" sz="2800" b="1" dirty="0"/>
              <a:t>Coca Cola or Rice Krispies. Are these products in decline, or are sales being maintained?</a:t>
            </a:r>
          </a:p>
        </p:txBody>
      </p:sp>
      <p:sp>
        <p:nvSpPr>
          <p:cNvPr id="3" name="Rectangle 2"/>
          <p:cNvSpPr/>
          <p:nvPr/>
        </p:nvSpPr>
        <p:spPr>
          <a:xfrm>
            <a:off x="2008500" y="395585"/>
            <a:ext cx="8174995"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Product life cycle extension </a:t>
            </a:r>
          </a:p>
        </p:txBody>
      </p:sp>
      <p:pic>
        <p:nvPicPr>
          <p:cNvPr id="4" name="Picture 3"/>
          <p:cNvPicPr>
            <a:picLocks noChangeAspect="1"/>
          </p:cNvPicPr>
          <p:nvPr/>
        </p:nvPicPr>
        <p:blipFill>
          <a:blip r:embed="rId2"/>
          <a:stretch>
            <a:fillRect/>
          </a:stretch>
        </p:blipFill>
        <p:spPr>
          <a:xfrm>
            <a:off x="6095997" y="4892932"/>
            <a:ext cx="1662141" cy="1662141"/>
          </a:xfrm>
          <a:prstGeom prst="rect">
            <a:avLst/>
          </a:prstGeom>
        </p:spPr>
      </p:pic>
      <p:pic>
        <p:nvPicPr>
          <p:cNvPr id="5" name="Picture 4"/>
          <p:cNvPicPr>
            <a:picLocks noChangeAspect="1"/>
          </p:cNvPicPr>
          <p:nvPr/>
        </p:nvPicPr>
        <p:blipFill>
          <a:blip r:embed="rId3"/>
          <a:stretch>
            <a:fillRect/>
          </a:stretch>
        </p:blipFill>
        <p:spPr>
          <a:xfrm>
            <a:off x="9863130" y="3369080"/>
            <a:ext cx="1600200" cy="2847975"/>
          </a:xfrm>
          <a:prstGeom prst="rect">
            <a:avLst/>
          </a:prstGeom>
        </p:spPr>
      </p:pic>
    </p:spTree>
    <p:extLst>
      <p:ext uri="{BB962C8B-B14F-4D97-AF65-F5344CB8AC3E}">
        <p14:creationId xmlns:p14="http://schemas.microsoft.com/office/powerpoint/2010/main" val="3232173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9195" y="1502151"/>
            <a:ext cx="9558338" cy="4832092"/>
          </a:xfrm>
          <a:prstGeom prst="rect">
            <a:avLst/>
          </a:prstGeom>
        </p:spPr>
        <p:txBody>
          <a:bodyPr wrap="square">
            <a:spAutoFit/>
          </a:bodyPr>
          <a:lstStyle/>
          <a:p>
            <a:r>
              <a:rPr lang="en-GB" sz="2800" dirty="0"/>
              <a:t>These are used to </a:t>
            </a:r>
            <a:r>
              <a:rPr lang="en-GB" sz="2800" b="1" dirty="0"/>
              <a:t>extend the life cycle of the product. </a:t>
            </a:r>
            <a:r>
              <a:rPr lang="en-GB" sz="2800" dirty="0"/>
              <a:t>They may be necessary because a new product has not been developed to replace an ageing product. </a:t>
            </a:r>
          </a:p>
          <a:p>
            <a:endParaRPr lang="en-GB" sz="2800" dirty="0"/>
          </a:p>
          <a:p>
            <a:endParaRPr lang="en-GB" sz="2800" dirty="0"/>
          </a:p>
          <a:p>
            <a:endParaRPr lang="en-GB" sz="2800" dirty="0"/>
          </a:p>
          <a:p>
            <a:endParaRPr lang="en-GB" sz="2800" dirty="0" smtClean="0"/>
          </a:p>
          <a:p>
            <a:endParaRPr lang="en-GB" sz="2800" dirty="0"/>
          </a:p>
          <a:p>
            <a:endParaRPr lang="en-GB" sz="2800" dirty="0"/>
          </a:p>
          <a:p>
            <a:r>
              <a:rPr lang="en-GB" sz="2800" dirty="0"/>
              <a:t>They may also be used as a product has a declining market share in a large or growing market.</a:t>
            </a:r>
          </a:p>
        </p:txBody>
      </p:sp>
      <p:sp>
        <p:nvSpPr>
          <p:cNvPr id="4" name="Rectangle 3"/>
          <p:cNvSpPr/>
          <p:nvPr/>
        </p:nvSpPr>
        <p:spPr>
          <a:xfrm>
            <a:off x="2773910" y="382013"/>
            <a:ext cx="607268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Extension strategies </a:t>
            </a:r>
          </a:p>
        </p:txBody>
      </p:sp>
      <p:pic>
        <p:nvPicPr>
          <p:cNvPr id="5" name="Picture 4"/>
          <p:cNvPicPr>
            <a:picLocks noChangeAspect="1"/>
          </p:cNvPicPr>
          <p:nvPr/>
        </p:nvPicPr>
        <p:blipFill>
          <a:blip r:embed="rId2"/>
          <a:stretch>
            <a:fillRect/>
          </a:stretch>
        </p:blipFill>
        <p:spPr>
          <a:xfrm>
            <a:off x="6863073" y="2662517"/>
            <a:ext cx="2802280" cy="2273336"/>
          </a:xfrm>
          <a:prstGeom prst="rect">
            <a:avLst/>
          </a:prstGeom>
        </p:spPr>
      </p:pic>
      <p:pic>
        <p:nvPicPr>
          <p:cNvPr id="6" name="Picture 5"/>
          <p:cNvPicPr>
            <a:picLocks noChangeAspect="1"/>
          </p:cNvPicPr>
          <p:nvPr/>
        </p:nvPicPr>
        <p:blipFill>
          <a:blip r:embed="rId3"/>
          <a:stretch>
            <a:fillRect/>
          </a:stretch>
        </p:blipFill>
        <p:spPr>
          <a:xfrm>
            <a:off x="1997377" y="2985247"/>
            <a:ext cx="3129481" cy="2071630"/>
          </a:xfrm>
          <a:prstGeom prst="rect">
            <a:avLst/>
          </a:prstGeom>
        </p:spPr>
      </p:pic>
    </p:spTree>
    <p:extLst>
      <p:ext uri="{BB962C8B-B14F-4D97-AF65-F5344CB8AC3E}">
        <p14:creationId xmlns:p14="http://schemas.microsoft.com/office/powerpoint/2010/main" val="3058658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24" y="1404462"/>
            <a:ext cx="9744075" cy="3970318"/>
          </a:xfrm>
          <a:prstGeom prst="rect">
            <a:avLst/>
          </a:prstGeom>
        </p:spPr>
        <p:txBody>
          <a:bodyPr wrap="square">
            <a:spAutoFit/>
          </a:bodyPr>
          <a:lstStyle/>
          <a:p>
            <a:r>
              <a:rPr lang="en-GB" sz="2800" b="1" dirty="0"/>
              <a:t>Extension strategies could include:</a:t>
            </a:r>
          </a:p>
          <a:p>
            <a:endParaRPr lang="en-GB" sz="2800" dirty="0"/>
          </a:p>
          <a:p>
            <a:r>
              <a:rPr lang="en-GB" sz="2800" dirty="0"/>
              <a:t>• </a:t>
            </a:r>
            <a:r>
              <a:rPr lang="en-GB" sz="2800" b="1" dirty="0">
                <a:solidFill>
                  <a:srgbClr val="FF0000"/>
                </a:solidFill>
              </a:rPr>
              <a:t>repositioning</a:t>
            </a:r>
            <a:r>
              <a:rPr lang="en-GB" sz="2800" dirty="0"/>
              <a:t> </a:t>
            </a:r>
            <a:r>
              <a:rPr lang="en-GB" sz="2800" dirty="0" smtClean="0"/>
              <a:t>(Coca Cola Life) the </a:t>
            </a:r>
            <a:r>
              <a:rPr lang="en-GB" sz="2800" dirty="0"/>
              <a:t>product in the marketplace; </a:t>
            </a:r>
          </a:p>
          <a:p>
            <a:endParaRPr lang="en-GB" sz="2800" dirty="0"/>
          </a:p>
          <a:p>
            <a:r>
              <a:rPr lang="en-GB" sz="2800" dirty="0"/>
              <a:t>• </a:t>
            </a:r>
            <a:r>
              <a:rPr lang="en-GB" sz="2800" b="1" dirty="0"/>
              <a:t>relaunching the product</a:t>
            </a:r>
            <a:r>
              <a:rPr lang="en-GB" sz="2800" dirty="0"/>
              <a:t>, aiming at a different segment, e.g. promoting the healthy aspects of consuming the product; </a:t>
            </a:r>
          </a:p>
          <a:p>
            <a:endParaRPr lang="en-GB" sz="2800" dirty="0"/>
          </a:p>
          <a:p>
            <a:r>
              <a:rPr lang="en-GB" sz="2800" dirty="0"/>
              <a:t>• using the ‘now with’ policy – this tactic is often used with limited edition cars</a:t>
            </a:r>
            <a:r>
              <a:rPr lang="en-GB" dirty="0"/>
              <a:t>.</a:t>
            </a:r>
          </a:p>
        </p:txBody>
      </p:sp>
      <p:sp>
        <p:nvSpPr>
          <p:cNvPr id="3" name="Rectangle 2"/>
          <p:cNvSpPr/>
          <p:nvPr/>
        </p:nvSpPr>
        <p:spPr>
          <a:xfrm>
            <a:off x="2731048" y="152698"/>
            <a:ext cx="607268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Exte</a:t>
            </a:r>
            <a:r>
              <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nsion strategies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9407010" y="782866"/>
            <a:ext cx="1868183" cy="1243191"/>
          </a:xfrm>
          <a:prstGeom prst="rect">
            <a:avLst/>
          </a:prstGeom>
        </p:spPr>
      </p:pic>
      <p:pic>
        <p:nvPicPr>
          <p:cNvPr id="5" name="Picture 4"/>
          <p:cNvPicPr>
            <a:picLocks noChangeAspect="1"/>
          </p:cNvPicPr>
          <p:nvPr/>
        </p:nvPicPr>
        <p:blipFill>
          <a:blip r:embed="rId3"/>
          <a:stretch>
            <a:fillRect/>
          </a:stretch>
        </p:blipFill>
        <p:spPr>
          <a:xfrm>
            <a:off x="5767392" y="5133054"/>
            <a:ext cx="4814886" cy="1483220"/>
          </a:xfrm>
          <a:prstGeom prst="rect">
            <a:avLst/>
          </a:prstGeom>
        </p:spPr>
      </p:pic>
    </p:spTree>
    <p:extLst>
      <p:ext uri="{BB962C8B-B14F-4D97-AF65-F5344CB8AC3E}">
        <p14:creationId xmlns:p14="http://schemas.microsoft.com/office/powerpoint/2010/main" val="2219197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379" y="1304627"/>
            <a:ext cx="9744075" cy="3970318"/>
          </a:xfrm>
          <a:prstGeom prst="rect">
            <a:avLst/>
          </a:prstGeom>
        </p:spPr>
        <p:txBody>
          <a:bodyPr wrap="square">
            <a:spAutoFit/>
          </a:bodyPr>
          <a:lstStyle/>
          <a:p>
            <a:r>
              <a:rPr lang="en-GB" sz="2800" dirty="0" smtClean="0"/>
              <a:t>Successful extension strategies can transform the position of a product in the marketplace. </a:t>
            </a:r>
            <a:r>
              <a:rPr lang="en-GB" sz="2800" b="1" dirty="0" smtClean="0"/>
              <a:t>Lucozade was once a drink for children who were unwell – now it is marketed as a sports drink. </a:t>
            </a:r>
          </a:p>
          <a:p>
            <a:endParaRPr lang="en-GB" sz="2800" b="1" dirty="0" smtClean="0"/>
          </a:p>
          <a:p>
            <a:r>
              <a:rPr lang="en-GB" sz="2800" dirty="0" smtClean="0"/>
              <a:t>Other extension strategies do little more than delay the end of the life cycle. Hopefully the delay will be long enough to allow a new profitable product to become established, replace the product in decline and help the business keep a balanced product portfolio. </a:t>
            </a:r>
            <a:endParaRPr lang="en-GB" sz="2800" dirty="0"/>
          </a:p>
        </p:txBody>
      </p:sp>
      <p:sp>
        <p:nvSpPr>
          <p:cNvPr id="3" name="Rectangle 2"/>
          <p:cNvSpPr/>
          <p:nvPr/>
        </p:nvSpPr>
        <p:spPr>
          <a:xfrm>
            <a:off x="2715277" y="266997"/>
            <a:ext cx="650428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Successful extensions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4286250" y="4910137"/>
            <a:ext cx="4414841" cy="1495425"/>
          </a:xfrm>
          <a:prstGeom prst="rect">
            <a:avLst/>
          </a:prstGeom>
        </p:spPr>
      </p:pic>
    </p:spTree>
    <p:extLst>
      <p:ext uri="{BB962C8B-B14F-4D97-AF65-F5344CB8AC3E}">
        <p14:creationId xmlns:p14="http://schemas.microsoft.com/office/powerpoint/2010/main" val="2477430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 y="142875"/>
            <a:ext cx="11901487" cy="6591299"/>
          </a:xfrm>
          <a:prstGeom prst="rect">
            <a:avLst/>
          </a:prstGeom>
        </p:spPr>
      </p:pic>
    </p:spTree>
    <p:extLst>
      <p:ext uri="{BB962C8B-B14F-4D97-AF65-F5344CB8AC3E}">
        <p14:creationId xmlns:p14="http://schemas.microsoft.com/office/powerpoint/2010/main" val="1244363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1" y="1513226"/>
            <a:ext cx="9658350" cy="4401205"/>
          </a:xfrm>
          <a:prstGeom prst="rect">
            <a:avLst/>
          </a:prstGeom>
        </p:spPr>
        <p:txBody>
          <a:bodyPr wrap="square">
            <a:spAutoFit/>
          </a:bodyPr>
          <a:lstStyle/>
          <a:p>
            <a:r>
              <a:rPr lang="en-GB" sz="2800" b="1" dirty="0"/>
              <a:t>Profits can be plotted against a life cycle. </a:t>
            </a:r>
          </a:p>
          <a:p>
            <a:endParaRPr lang="en-GB" sz="2800" b="1" dirty="0"/>
          </a:p>
          <a:p>
            <a:r>
              <a:rPr lang="en-GB" sz="2800" dirty="0"/>
              <a:t>The </a:t>
            </a:r>
            <a:r>
              <a:rPr lang="en-GB" sz="2800" b="1" dirty="0">
                <a:solidFill>
                  <a:srgbClr val="FF0000"/>
                </a:solidFill>
              </a:rPr>
              <a:t>red line below shows the likely change in profitability of the product over its life.</a:t>
            </a:r>
            <a:r>
              <a:rPr lang="en-GB" sz="2800" dirty="0"/>
              <a:t> Initially losses are made as research and development costs have to be recouped and advertising costs are likely to be high. As the life cycle moves through growth into maturity, profits are made. </a:t>
            </a:r>
          </a:p>
          <a:p>
            <a:endParaRPr lang="en-GB" sz="2800" dirty="0"/>
          </a:p>
          <a:p>
            <a:r>
              <a:rPr lang="en-GB" sz="2800" b="1" dirty="0"/>
              <a:t>Profits are likely to continue to be made through to the end of the cycle, though at a lower level.</a:t>
            </a:r>
          </a:p>
        </p:txBody>
      </p:sp>
      <p:sp>
        <p:nvSpPr>
          <p:cNvPr id="4" name="Rectangle 3"/>
          <p:cNvSpPr/>
          <p:nvPr/>
        </p:nvSpPr>
        <p:spPr>
          <a:xfrm>
            <a:off x="3557244" y="352722"/>
            <a:ext cx="3905942"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PLC – Profits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8486775" y="352722"/>
            <a:ext cx="1485901" cy="1479297"/>
          </a:xfrm>
          <a:prstGeom prst="rect">
            <a:avLst/>
          </a:prstGeom>
        </p:spPr>
      </p:pic>
    </p:spTree>
    <p:extLst>
      <p:ext uri="{BB962C8B-B14F-4D97-AF65-F5344CB8AC3E}">
        <p14:creationId xmlns:p14="http://schemas.microsoft.com/office/powerpoint/2010/main" val="100635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6787" y="1246442"/>
            <a:ext cx="9453283" cy="4401205"/>
          </a:xfrm>
          <a:prstGeom prst="rect">
            <a:avLst/>
          </a:prstGeom>
        </p:spPr>
        <p:txBody>
          <a:bodyPr wrap="square">
            <a:spAutoFit/>
          </a:bodyPr>
          <a:lstStyle/>
          <a:p>
            <a:r>
              <a:rPr lang="en-GB" sz="2800" dirty="0">
                <a:solidFill>
                  <a:prstClr val="black"/>
                </a:solidFill>
              </a:rPr>
              <a:t>Some products are </a:t>
            </a:r>
            <a:r>
              <a:rPr lang="en-GB" sz="2800" b="1" dirty="0">
                <a:solidFill>
                  <a:prstClr val="black"/>
                </a:solidFill>
              </a:rPr>
              <a:t>purchased to show personal style </a:t>
            </a:r>
            <a:r>
              <a:rPr lang="en-GB" sz="2800" dirty="0">
                <a:solidFill>
                  <a:prstClr val="black"/>
                </a:solidFill>
              </a:rPr>
              <a:t>or to pretentiously demonstrate wealth. Products often come wrapped in add-ons, such as service packages or free delivery and installation on electrical goods. </a:t>
            </a:r>
          </a:p>
          <a:p>
            <a:endParaRPr lang="en-GB" sz="2800" dirty="0">
              <a:solidFill>
                <a:prstClr val="black"/>
              </a:solidFill>
            </a:endParaRPr>
          </a:p>
          <a:p>
            <a:r>
              <a:rPr lang="en-GB" sz="2800" b="1" dirty="0">
                <a:solidFill>
                  <a:prstClr val="black"/>
                </a:solidFill>
              </a:rPr>
              <a:t>Do not just think of a product as a purely functional item: </a:t>
            </a:r>
          </a:p>
          <a:p>
            <a:r>
              <a:rPr lang="en-GB" sz="2800" b="1" dirty="0">
                <a:solidFill>
                  <a:prstClr val="black"/>
                </a:solidFill>
              </a:rPr>
              <a:t> personality and what it says about the consumer too.</a:t>
            </a:r>
          </a:p>
          <a:p>
            <a:endParaRPr lang="en-GB" sz="2800" dirty="0">
              <a:solidFill>
                <a:prstClr val="black"/>
              </a:solidFill>
            </a:endParaRPr>
          </a:p>
          <a:p>
            <a:r>
              <a:rPr lang="en-GB" sz="2800" dirty="0">
                <a:solidFill>
                  <a:prstClr val="black"/>
                </a:solidFill>
              </a:rPr>
              <a:t>Consider </a:t>
            </a:r>
            <a:r>
              <a:rPr lang="en-GB" sz="2800" dirty="0" smtClean="0">
                <a:solidFill>
                  <a:prstClr val="black"/>
                </a:solidFill>
              </a:rPr>
              <a:t>its</a:t>
            </a:r>
            <a:endParaRPr lang="en-GB" sz="2800" dirty="0">
              <a:solidFill>
                <a:prstClr val="black"/>
              </a:solidFill>
            </a:endParaRPr>
          </a:p>
          <a:p>
            <a:r>
              <a:rPr lang="en-GB" sz="2800" b="1" dirty="0">
                <a:solidFill>
                  <a:prstClr val="black"/>
                </a:solidFill>
              </a:rPr>
              <a:t>E.G </a:t>
            </a:r>
            <a:r>
              <a:rPr lang="en-GB" sz="2800" dirty="0">
                <a:solidFill>
                  <a:prstClr val="black"/>
                </a:solidFill>
              </a:rPr>
              <a:t>– Sports car, designer cloths </a:t>
            </a:r>
          </a:p>
        </p:txBody>
      </p:sp>
      <p:sp>
        <p:nvSpPr>
          <p:cNvPr id="5" name="Rectangle 4"/>
          <p:cNvSpPr/>
          <p:nvPr/>
        </p:nvSpPr>
        <p:spPr>
          <a:xfrm>
            <a:off x="4439816" y="188640"/>
            <a:ext cx="2595134"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Product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1" y="4691546"/>
            <a:ext cx="2544914" cy="191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670" y="4464422"/>
            <a:ext cx="2434595" cy="1963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372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3037" y="948747"/>
            <a:ext cx="8753475" cy="5437765"/>
          </a:xfrm>
          <a:prstGeom prst="rect">
            <a:avLst/>
          </a:prstGeom>
        </p:spPr>
      </p:pic>
    </p:spTree>
    <p:extLst>
      <p:ext uri="{BB962C8B-B14F-4D97-AF65-F5344CB8AC3E}">
        <p14:creationId xmlns:p14="http://schemas.microsoft.com/office/powerpoint/2010/main" val="1940390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2219" y="438448"/>
            <a:ext cx="621317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 PLC </a:t>
            </a:r>
          </a:p>
        </p:txBody>
      </p:sp>
      <p:sp>
        <p:nvSpPr>
          <p:cNvPr id="3" name="Rectangle 2"/>
          <p:cNvSpPr/>
          <p:nvPr/>
        </p:nvSpPr>
        <p:spPr>
          <a:xfrm>
            <a:off x="1979543" y="1929884"/>
            <a:ext cx="7817974" cy="523220"/>
          </a:xfrm>
          <a:prstGeom prst="rect">
            <a:avLst/>
          </a:prstGeom>
        </p:spPr>
        <p:txBody>
          <a:bodyPr wrap="none">
            <a:spAutoFit/>
          </a:bodyPr>
          <a:lstStyle/>
          <a:p>
            <a:r>
              <a:rPr lang="en-GB" sz="2800" dirty="0"/>
              <a:t>https://www.youtube.com/watch?v=_26E6QR_hmU</a:t>
            </a:r>
          </a:p>
        </p:txBody>
      </p:sp>
      <p:pic>
        <p:nvPicPr>
          <p:cNvPr id="4" name="Picture 3"/>
          <p:cNvPicPr>
            <a:picLocks noChangeAspect="1"/>
          </p:cNvPicPr>
          <p:nvPr/>
        </p:nvPicPr>
        <p:blipFill>
          <a:blip r:embed="rId2"/>
          <a:stretch>
            <a:fillRect/>
          </a:stretch>
        </p:blipFill>
        <p:spPr>
          <a:xfrm>
            <a:off x="2728913" y="2798657"/>
            <a:ext cx="6288348" cy="3485652"/>
          </a:xfrm>
          <a:prstGeom prst="rect">
            <a:avLst/>
          </a:prstGeom>
        </p:spPr>
      </p:pic>
    </p:spTree>
    <p:extLst>
      <p:ext uri="{BB962C8B-B14F-4D97-AF65-F5344CB8AC3E}">
        <p14:creationId xmlns:p14="http://schemas.microsoft.com/office/powerpoint/2010/main" val="3008544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4950" y="1552873"/>
            <a:ext cx="10396538" cy="3970318"/>
          </a:xfrm>
          <a:prstGeom prst="rect">
            <a:avLst/>
          </a:prstGeom>
        </p:spPr>
        <p:txBody>
          <a:bodyPr wrap="square">
            <a:spAutoFit/>
          </a:bodyPr>
          <a:lstStyle/>
          <a:p>
            <a:r>
              <a:rPr lang="en-GB" sz="2800" b="1" u="sng" dirty="0"/>
              <a:t>Task: </a:t>
            </a:r>
          </a:p>
          <a:p>
            <a:endParaRPr lang="en-GB" sz="2800" dirty="0"/>
          </a:p>
          <a:p>
            <a:r>
              <a:rPr lang="en-GB" sz="2800" dirty="0"/>
              <a:t>Draw a product life cycle and place products on the cycle. </a:t>
            </a:r>
          </a:p>
          <a:p>
            <a:endParaRPr lang="en-GB" sz="2800" dirty="0"/>
          </a:p>
          <a:p>
            <a:endParaRPr lang="en-GB" sz="2800" dirty="0"/>
          </a:p>
          <a:p>
            <a:endParaRPr lang="en-GB" sz="2800" dirty="0"/>
          </a:p>
          <a:p>
            <a:endParaRPr lang="en-GB" sz="2800" dirty="0"/>
          </a:p>
          <a:p>
            <a:endParaRPr lang="en-GB" sz="2800" b="1" dirty="0"/>
          </a:p>
          <a:p>
            <a:r>
              <a:rPr lang="en-GB" sz="2800" b="1" dirty="0"/>
              <a:t>Time: 15 mins </a:t>
            </a:r>
          </a:p>
        </p:txBody>
      </p:sp>
      <p:sp>
        <p:nvSpPr>
          <p:cNvPr id="3" name="Rectangle 2"/>
          <p:cNvSpPr/>
          <p:nvPr/>
        </p:nvSpPr>
        <p:spPr>
          <a:xfrm>
            <a:off x="3992009" y="409873"/>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a:t>
            </a:r>
            <a:r>
              <a:rPr lang="en-GB"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329238" y="3546479"/>
            <a:ext cx="5262563" cy="2681561"/>
          </a:xfrm>
          <a:prstGeom prst="rect">
            <a:avLst/>
          </a:prstGeom>
        </p:spPr>
      </p:pic>
    </p:spTree>
    <p:extLst>
      <p:ext uri="{BB962C8B-B14F-4D97-AF65-F5344CB8AC3E}">
        <p14:creationId xmlns:p14="http://schemas.microsoft.com/office/powerpoint/2010/main" val="4274421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250" y="1481435"/>
            <a:ext cx="6096000" cy="4401205"/>
          </a:xfrm>
          <a:prstGeom prst="rect">
            <a:avLst/>
          </a:prstGeom>
        </p:spPr>
        <p:txBody>
          <a:bodyPr>
            <a:spAutoFit/>
          </a:bodyPr>
          <a:lstStyle/>
          <a:p>
            <a:r>
              <a:rPr lang="en-GB" sz="2800" b="1" u="sng" dirty="0"/>
              <a:t>Task:</a:t>
            </a:r>
          </a:p>
          <a:p>
            <a:endParaRPr lang="en-GB" sz="2800" dirty="0"/>
          </a:p>
          <a:p>
            <a:r>
              <a:rPr lang="en-GB" sz="2800" dirty="0"/>
              <a:t>Card game – Place products on PLC </a:t>
            </a:r>
          </a:p>
          <a:p>
            <a:endParaRPr lang="en-GB" sz="2800" dirty="0"/>
          </a:p>
          <a:p>
            <a:endParaRPr lang="en-GB" sz="2800" dirty="0"/>
          </a:p>
          <a:p>
            <a:endParaRPr lang="en-GB" sz="2800" dirty="0"/>
          </a:p>
          <a:p>
            <a:endParaRPr lang="en-GB" sz="2800" dirty="0"/>
          </a:p>
          <a:p>
            <a:endParaRPr lang="en-GB" sz="2800" b="1" dirty="0"/>
          </a:p>
          <a:p>
            <a:endParaRPr lang="en-GB" sz="2800" b="1" dirty="0"/>
          </a:p>
          <a:p>
            <a:r>
              <a:rPr lang="en-GB" sz="2800" b="1" dirty="0"/>
              <a:t>Time: 10 mins </a:t>
            </a:r>
          </a:p>
        </p:txBody>
      </p:sp>
      <p:sp>
        <p:nvSpPr>
          <p:cNvPr id="3" name="Rectangle 2"/>
          <p:cNvSpPr/>
          <p:nvPr/>
        </p:nvSpPr>
        <p:spPr>
          <a:xfrm>
            <a:off x="3934861" y="352723"/>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550985" y="3444240"/>
            <a:ext cx="4564566" cy="2438400"/>
          </a:xfrm>
          <a:prstGeom prst="rect">
            <a:avLst/>
          </a:prstGeom>
        </p:spPr>
      </p:pic>
    </p:spTree>
    <p:extLst>
      <p:ext uri="{BB962C8B-B14F-4D97-AF65-F5344CB8AC3E}">
        <p14:creationId xmlns:p14="http://schemas.microsoft.com/office/powerpoint/2010/main" val="1418442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7831" y="237582"/>
            <a:ext cx="3036409"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5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1371601" y="1160912"/>
            <a:ext cx="5123582" cy="4401205"/>
          </a:xfrm>
          <a:prstGeom prst="rect">
            <a:avLst/>
          </a:prstGeom>
          <a:noFill/>
        </p:spPr>
        <p:txBody>
          <a:bodyPr wrap="none" rtlCol="0">
            <a:spAutoFit/>
          </a:bodyPr>
          <a:lstStyle/>
          <a:p>
            <a:r>
              <a:rPr lang="en-GB" sz="2800" b="1" u="sng" dirty="0" smtClean="0"/>
              <a:t>Task: </a:t>
            </a:r>
          </a:p>
          <a:p>
            <a:endParaRPr lang="en-GB" sz="2800" dirty="0"/>
          </a:p>
          <a:p>
            <a:r>
              <a:rPr lang="en-GB" sz="2800" dirty="0" smtClean="0"/>
              <a:t>Complete PLC exam questions. </a:t>
            </a:r>
          </a:p>
          <a:p>
            <a:endParaRPr lang="en-GB" sz="2800" dirty="0"/>
          </a:p>
          <a:p>
            <a:r>
              <a:rPr lang="en-GB" sz="2800" dirty="0" smtClean="0"/>
              <a:t>Complete the rest for homework. </a:t>
            </a:r>
          </a:p>
          <a:p>
            <a:endParaRPr lang="en-GB" sz="2800" dirty="0"/>
          </a:p>
          <a:p>
            <a:endParaRPr lang="en-GB" sz="2800" dirty="0" smtClean="0"/>
          </a:p>
          <a:p>
            <a:endParaRPr lang="en-GB" sz="2800" dirty="0" smtClean="0"/>
          </a:p>
          <a:p>
            <a:endParaRPr lang="en-GB" sz="2800" b="1" dirty="0"/>
          </a:p>
          <a:p>
            <a:r>
              <a:rPr lang="en-GB" sz="2800" b="1" dirty="0" smtClean="0"/>
              <a:t>Time: 15 mins </a:t>
            </a:r>
            <a:endParaRPr lang="en-GB" sz="2800" b="1" dirty="0"/>
          </a:p>
        </p:txBody>
      </p:sp>
      <p:pic>
        <p:nvPicPr>
          <p:cNvPr id="4" name="Picture 3"/>
          <p:cNvPicPr>
            <a:picLocks noChangeAspect="1"/>
          </p:cNvPicPr>
          <p:nvPr/>
        </p:nvPicPr>
        <p:blipFill>
          <a:blip r:embed="rId2"/>
          <a:stretch>
            <a:fillRect/>
          </a:stretch>
        </p:blipFill>
        <p:spPr>
          <a:xfrm>
            <a:off x="5706035" y="3472811"/>
            <a:ext cx="5267401" cy="2682472"/>
          </a:xfrm>
          <a:prstGeom prst="rect">
            <a:avLst/>
          </a:prstGeom>
        </p:spPr>
      </p:pic>
    </p:spTree>
    <p:extLst>
      <p:ext uri="{BB962C8B-B14F-4D97-AF65-F5344CB8AC3E}">
        <p14:creationId xmlns:p14="http://schemas.microsoft.com/office/powerpoint/2010/main" val="200435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134" y="1614746"/>
            <a:ext cx="8660706" cy="4154984"/>
          </a:xfrm>
          <a:prstGeom prst="rect">
            <a:avLst/>
          </a:prstGeom>
        </p:spPr>
        <p:txBody>
          <a:bodyPr wrap="square">
            <a:spAutoFit/>
          </a:bodyPr>
          <a:lstStyle/>
          <a:p>
            <a:pPr marL="342900" indent="-342900">
              <a:buFont typeface="Arial" panose="020B0604020202020204" pitchFamily="34" charset="0"/>
              <a:buChar char="•"/>
            </a:pPr>
            <a:r>
              <a:rPr lang="en-GB" sz="2400" dirty="0">
                <a:solidFill>
                  <a:prstClr val="black"/>
                </a:solidFill>
              </a:rPr>
              <a:t>Introduce the aims and objectives for the session.</a:t>
            </a:r>
          </a:p>
          <a:p>
            <a:pPr marL="342900" indent="-342900">
              <a:buFont typeface="Arial" panose="020B0604020202020204" pitchFamily="34" charset="0"/>
              <a:buChar char="•"/>
            </a:pPr>
            <a:r>
              <a:rPr lang="en-GB" sz="2400" dirty="0">
                <a:solidFill>
                  <a:prstClr val="black"/>
                </a:solidFill>
              </a:rPr>
              <a:t>Discuss the importance of product in the  4Ps. </a:t>
            </a:r>
          </a:p>
          <a:p>
            <a:pPr marL="342900" indent="-342900">
              <a:buFont typeface="Arial" panose="020B0604020202020204" pitchFamily="34" charset="0"/>
              <a:buChar char="•"/>
            </a:pPr>
            <a:r>
              <a:rPr lang="en-GB" sz="2400" dirty="0">
                <a:solidFill>
                  <a:prstClr val="black"/>
                </a:solidFill>
              </a:rPr>
              <a:t>Explain product portfolios, branding and USP and give examples. </a:t>
            </a:r>
          </a:p>
          <a:p>
            <a:pPr marL="342900" indent="-342900">
              <a:buFont typeface="Arial" panose="020B0604020202020204" pitchFamily="34" charset="0"/>
              <a:buChar char="•"/>
            </a:pPr>
            <a:r>
              <a:rPr lang="en-GB" sz="2400" dirty="0">
                <a:solidFill>
                  <a:prstClr val="black"/>
                </a:solidFill>
              </a:rPr>
              <a:t>Show a YouTube video on USP. </a:t>
            </a:r>
          </a:p>
          <a:p>
            <a:pPr marL="342900" indent="-342900">
              <a:buFont typeface="Arial" panose="020B0604020202020204" pitchFamily="34" charset="0"/>
              <a:buChar char="•"/>
            </a:pPr>
            <a:r>
              <a:rPr lang="en-GB" sz="2400" dirty="0">
                <a:solidFill>
                  <a:prstClr val="black"/>
                </a:solidFill>
              </a:rPr>
              <a:t>Answer the quiz questions on branding and USP. </a:t>
            </a:r>
            <a:endParaRPr lang="en-GB" sz="2400" dirty="0" smtClean="0">
              <a:solidFill>
                <a:prstClr val="black"/>
              </a:solidFill>
            </a:endParaRPr>
          </a:p>
          <a:p>
            <a:pPr marL="342900" indent="-342900">
              <a:buFont typeface="Arial" panose="020B0604020202020204" pitchFamily="34" charset="0"/>
              <a:buChar char="•"/>
            </a:pPr>
            <a:r>
              <a:rPr lang="en-GB" sz="2400" dirty="0" smtClean="0">
                <a:solidFill>
                  <a:prstClr val="black"/>
                </a:solidFill>
              </a:rPr>
              <a:t>Explain </a:t>
            </a:r>
            <a:r>
              <a:rPr lang="en-GB" sz="2400" dirty="0">
                <a:solidFill>
                  <a:prstClr val="black"/>
                </a:solidFill>
              </a:rPr>
              <a:t>the product life cycle various stages and suggest extension strategies. </a:t>
            </a:r>
          </a:p>
          <a:p>
            <a:pPr marL="342900" indent="-342900">
              <a:buFont typeface="Arial" panose="020B0604020202020204" pitchFamily="34" charset="0"/>
              <a:buChar char="•"/>
            </a:pPr>
            <a:r>
              <a:rPr lang="en-GB" sz="2400" dirty="0">
                <a:solidFill>
                  <a:prstClr val="black"/>
                </a:solidFill>
              </a:rPr>
              <a:t>Show a YouTube video on the product life cycle. </a:t>
            </a:r>
          </a:p>
          <a:p>
            <a:pPr marL="342900" indent="-342900">
              <a:buFont typeface="Arial" panose="020B0604020202020204" pitchFamily="34" charset="0"/>
              <a:buChar char="•"/>
            </a:pPr>
            <a:r>
              <a:rPr lang="en-GB" sz="2400" dirty="0">
                <a:solidFill>
                  <a:prstClr val="black"/>
                </a:solidFill>
              </a:rPr>
              <a:t>Draw a product life cycle and place products on the cycle. </a:t>
            </a:r>
          </a:p>
          <a:p>
            <a:pPr marL="342900" indent="-342900">
              <a:buFont typeface="Arial" panose="020B0604020202020204" pitchFamily="34" charset="0"/>
              <a:buChar char="•"/>
            </a:pPr>
            <a:r>
              <a:rPr lang="en-GB" sz="2400" dirty="0">
                <a:solidFill>
                  <a:prstClr val="black"/>
                </a:solidFill>
              </a:rPr>
              <a:t>Place new products on the product life cycle. </a:t>
            </a:r>
          </a:p>
          <a:p>
            <a:pPr marL="342900" indent="-342900">
              <a:buFont typeface="Arial" panose="020B0604020202020204" pitchFamily="34" charset="0"/>
              <a:buChar char="•"/>
            </a:pPr>
            <a:r>
              <a:rPr lang="en-GB" sz="2400" dirty="0" smtClean="0">
                <a:solidFill>
                  <a:prstClr val="black"/>
                </a:solidFill>
              </a:rPr>
              <a:t>Recap </a:t>
            </a:r>
            <a:r>
              <a:rPr lang="en-GB" sz="2400" dirty="0">
                <a:solidFill>
                  <a:prstClr val="black"/>
                </a:solidFill>
              </a:rPr>
              <a:t>the aims and objectives for the session.</a:t>
            </a:r>
          </a:p>
        </p:txBody>
      </p:sp>
      <p:sp>
        <p:nvSpPr>
          <p:cNvPr id="5" name="Rectangle 4"/>
          <p:cNvSpPr/>
          <p:nvPr/>
        </p:nvSpPr>
        <p:spPr>
          <a:xfrm>
            <a:off x="3647729" y="332656"/>
            <a:ext cx="4173065"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Product (4Ps)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7840" y="3980330"/>
            <a:ext cx="2151528" cy="215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722" y="1303854"/>
            <a:ext cx="3044477" cy="2128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50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5259" y="1255986"/>
            <a:ext cx="8942423" cy="5262979"/>
          </a:xfrm>
          <a:prstGeom prst="rect">
            <a:avLst/>
          </a:prstGeom>
        </p:spPr>
        <p:txBody>
          <a:bodyPr wrap="square">
            <a:spAutoFit/>
          </a:bodyPr>
          <a:lstStyle/>
          <a:p>
            <a:r>
              <a:rPr lang="en-GB" sz="2800" dirty="0">
                <a:solidFill>
                  <a:prstClr val="black"/>
                </a:solidFill>
              </a:rPr>
              <a:t>The product portfolio is the mix of products the business produces and sells. Having a product portfolio makes a great deal of sense in a number of ways.</a:t>
            </a:r>
          </a:p>
          <a:p>
            <a:endParaRPr lang="en-GB" sz="2800" dirty="0">
              <a:solidFill>
                <a:prstClr val="black"/>
              </a:solidFill>
            </a:endParaRPr>
          </a:p>
          <a:p>
            <a:r>
              <a:rPr lang="en-GB" sz="2800" b="1" dirty="0">
                <a:solidFill>
                  <a:prstClr val="black"/>
                </a:solidFill>
              </a:rPr>
              <a:t> A product portfolio:</a:t>
            </a:r>
          </a:p>
          <a:p>
            <a:endParaRPr lang="en-GB" sz="2800" dirty="0">
              <a:solidFill>
                <a:prstClr val="black"/>
              </a:solidFill>
            </a:endParaRPr>
          </a:p>
          <a:p>
            <a:r>
              <a:rPr lang="en-GB" sz="2800" dirty="0">
                <a:solidFill>
                  <a:prstClr val="black"/>
                </a:solidFill>
              </a:rPr>
              <a:t>• spreads fixed costs;</a:t>
            </a:r>
          </a:p>
          <a:p>
            <a:r>
              <a:rPr lang="en-GB" sz="2800" dirty="0">
                <a:solidFill>
                  <a:prstClr val="black"/>
                </a:solidFill>
              </a:rPr>
              <a:t>• allows for greater economies of scale;</a:t>
            </a:r>
          </a:p>
          <a:p>
            <a:r>
              <a:rPr lang="en-GB" sz="2800" dirty="0">
                <a:solidFill>
                  <a:prstClr val="black"/>
                </a:solidFill>
              </a:rPr>
              <a:t>• allows the targeting of wider markets;</a:t>
            </a:r>
          </a:p>
          <a:p>
            <a:r>
              <a:rPr lang="en-GB" sz="2800" dirty="0">
                <a:solidFill>
                  <a:prstClr val="black"/>
                </a:solidFill>
              </a:rPr>
              <a:t>• reduces risk;</a:t>
            </a:r>
          </a:p>
          <a:p>
            <a:r>
              <a:rPr lang="en-GB" sz="2800" dirty="0">
                <a:solidFill>
                  <a:prstClr val="black"/>
                </a:solidFill>
              </a:rPr>
              <a:t>• </a:t>
            </a:r>
            <a:r>
              <a:rPr lang="en-GB" sz="2800" dirty="0" err="1">
                <a:solidFill>
                  <a:prstClr val="black"/>
                </a:solidFill>
              </a:rPr>
              <a:t>smoothes</a:t>
            </a:r>
            <a:r>
              <a:rPr lang="en-GB" sz="2800" dirty="0">
                <a:solidFill>
                  <a:prstClr val="black"/>
                </a:solidFill>
              </a:rPr>
              <a:t> out overall sales;</a:t>
            </a:r>
          </a:p>
          <a:p>
            <a:r>
              <a:rPr lang="en-GB" sz="2800" dirty="0">
                <a:solidFill>
                  <a:prstClr val="black"/>
                </a:solidFill>
              </a:rPr>
              <a:t>• creates opportunities for growth.</a:t>
            </a:r>
          </a:p>
        </p:txBody>
      </p:sp>
      <p:sp>
        <p:nvSpPr>
          <p:cNvPr id="3" name="Rectangle 2"/>
          <p:cNvSpPr/>
          <p:nvPr/>
        </p:nvSpPr>
        <p:spPr>
          <a:xfrm>
            <a:off x="3143672" y="332656"/>
            <a:ext cx="5276124"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Product portfolio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284" y="2645038"/>
            <a:ext cx="3623609" cy="1811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043" y="4830505"/>
            <a:ext cx="3023651" cy="157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34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753" y="2044959"/>
            <a:ext cx="8432673" cy="4418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67315" y="184865"/>
            <a:ext cx="8657370" cy="1754326"/>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product portfolio of </a:t>
            </a:r>
          </a:p>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Proctor and Gamble includes:</a:t>
            </a:r>
          </a:p>
        </p:txBody>
      </p:sp>
    </p:spTree>
    <p:extLst>
      <p:ext uri="{BB962C8B-B14F-4D97-AF65-F5344CB8AC3E}">
        <p14:creationId xmlns:p14="http://schemas.microsoft.com/office/powerpoint/2010/main" val="264874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115" y="1503836"/>
            <a:ext cx="9049052" cy="3539430"/>
          </a:xfrm>
          <a:prstGeom prst="rect">
            <a:avLst/>
          </a:prstGeom>
        </p:spPr>
        <p:txBody>
          <a:bodyPr wrap="square">
            <a:spAutoFit/>
          </a:bodyPr>
          <a:lstStyle/>
          <a:p>
            <a:r>
              <a:rPr lang="en-GB" sz="2800" b="1" dirty="0">
                <a:solidFill>
                  <a:prstClr val="black"/>
                </a:solidFill>
              </a:rPr>
              <a:t>Breadth is the number of product lines a business produces or retails: </a:t>
            </a:r>
          </a:p>
          <a:p>
            <a:endParaRPr lang="en-GB" sz="2800" b="1" dirty="0">
              <a:solidFill>
                <a:prstClr val="black"/>
              </a:solidFill>
            </a:endParaRPr>
          </a:p>
          <a:p>
            <a:r>
              <a:rPr lang="en-GB" sz="2800" dirty="0">
                <a:solidFill>
                  <a:prstClr val="black"/>
                </a:solidFill>
              </a:rPr>
              <a:t>Its depth is the number of product varieties within each product line. The product portfolio of Proctor and Gamble is made up of over 20 brands (product breadth), but is also made up of the varieties within each branded product (product depth). </a:t>
            </a:r>
          </a:p>
        </p:txBody>
      </p:sp>
      <p:sp>
        <p:nvSpPr>
          <p:cNvPr id="3" name="Rectangle 2"/>
          <p:cNvSpPr/>
          <p:nvPr/>
        </p:nvSpPr>
        <p:spPr>
          <a:xfrm>
            <a:off x="3540468" y="404664"/>
            <a:ext cx="4879669" cy="923330"/>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Product breadth</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0137" y="4828928"/>
            <a:ext cx="2100030" cy="157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058" y="4828928"/>
            <a:ext cx="2685745" cy="168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65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9211" y="1083532"/>
            <a:ext cx="10529047" cy="5262979"/>
          </a:xfrm>
          <a:prstGeom prst="rect">
            <a:avLst/>
          </a:prstGeom>
        </p:spPr>
        <p:txBody>
          <a:bodyPr wrap="square">
            <a:spAutoFit/>
          </a:bodyPr>
          <a:lstStyle/>
          <a:p>
            <a:endParaRPr lang="en-GB" sz="2800" dirty="0">
              <a:solidFill>
                <a:prstClr val="black"/>
              </a:solidFill>
            </a:endParaRPr>
          </a:p>
          <a:p>
            <a:r>
              <a:rPr lang="en-GB" sz="2800" dirty="0">
                <a:solidFill>
                  <a:prstClr val="black"/>
                </a:solidFill>
              </a:rPr>
              <a:t>There will be a </a:t>
            </a:r>
            <a:r>
              <a:rPr lang="en-GB" sz="2800" b="1" dirty="0">
                <a:solidFill>
                  <a:prstClr val="black"/>
                </a:solidFill>
              </a:rPr>
              <a:t>number of sizes of Duracell batteries</a:t>
            </a:r>
            <a:r>
              <a:rPr lang="en-GB" sz="2800" dirty="0">
                <a:solidFill>
                  <a:prstClr val="black"/>
                </a:solidFill>
              </a:rPr>
              <a:t>, but also different sizes of packs. We can multiply the 20 products by the number of varieties to measure the complete product portfolio. </a:t>
            </a:r>
          </a:p>
          <a:p>
            <a:endParaRPr lang="en-GB" sz="2800" dirty="0" smtClean="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r>
              <a:rPr lang="en-GB" sz="2800" b="1" dirty="0">
                <a:solidFill>
                  <a:prstClr val="black"/>
                </a:solidFill>
              </a:rPr>
              <a:t>Having depth increases the number of repeat buyers </a:t>
            </a:r>
            <a:r>
              <a:rPr lang="en-GB" sz="2800" dirty="0">
                <a:solidFill>
                  <a:prstClr val="black"/>
                </a:solidFill>
              </a:rPr>
              <a:t>looking for variations of the product and also allows targeting of different market niches (rechargeable, alkaline and quantum batteries, for example).</a:t>
            </a:r>
          </a:p>
        </p:txBody>
      </p:sp>
      <p:sp>
        <p:nvSpPr>
          <p:cNvPr id="3" name="Rectangle 2"/>
          <p:cNvSpPr/>
          <p:nvPr/>
        </p:nvSpPr>
        <p:spPr>
          <a:xfrm>
            <a:off x="3680089" y="260648"/>
            <a:ext cx="4453527"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Product depth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059" y="3078717"/>
            <a:ext cx="3350595" cy="1700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336" y="3078717"/>
            <a:ext cx="3173506" cy="1588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75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0576" y="1168225"/>
            <a:ext cx="9964271" cy="5262979"/>
          </a:xfrm>
          <a:prstGeom prst="rect">
            <a:avLst/>
          </a:prstGeom>
        </p:spPr>
        <p:txBody>
          <a:bodyPr wrap="square">
            <a:spAutoFit/>
          </a:bodyPr>
          <a:lstStyle/>
          <a:p>
            <a:r>
              <a:rPr lang="en-GB" sz="2800" dirty="0">
                <a:solidFill>
                  <a:prstClr val="black"/>
                </a:solidFill>
              </a:rPr>
              <a:t>‘A brand is the </a:t>
            </a:r>
            <a:r>
              <a:rPr lang="en-GB" sz="2800" b="1" dirty="0">
                <a:solidFill>
                  <a:prstClr val="black"/>
                </a:solidFill>
              </a:rPr>
              <a:t>name</a:t>
            </a:r>
            <a:r>
              <a:rPr lang="en-GB" sz="2800" dirty="0">
                <a:solidFill>
                  <a:prstClr val="black"/>
                </a:solidFill>
              </a:rPr>
              <a:t> given to a product to </a:t>
            </a:r>
            <a:r>
              <a:rPr lang="en-GB" sz="2800" b="1" dirty="0">
                <a:solidFill>
                  <a:prstClr val="black"/>
                </a:solidFill>
              </a:rPr>
              <a:t>help differentiate it from other similar products.’</a:t>
            </a:r>
          </a:p>
          <a:p>
            <a:endParaRPr lang="en-GB" sz="2800" dirty="0">
              <a:solidFill>
                <a:prstClr val="black"/>
              </a:solidFill>
            </a:endParaRPr>
          </a:p>
          <a:p>
            <a:r>
              <a:rPr lang="en-GB" sz="2800" dirty="0">
                <a:solidFill>
                  <a:prstClr val="black"/>
                </a:solidFill>
              </a:rPr>
              <a:t>‘A brand is a </a:t>
            </a:r>
            <a:r>
              <a:rPr lang="en-GB" sz="2800" b="1" dirty="0">
                <a:solidFill>
                  <a:prstClr val="black"/>
                </a:solidFill>
              </a:rPr>
              <a:t>product consumers rely on</a:t>
            </a:r>
            <a:r>
              <a:rPr lang="en-GB" sz="2800" dirty="0">
                <a:solidFill>
                  <a:prstClr val="black"/>
                </a:solidFill>
              </a:rPr>
              <a:t>, for quality, value and service.’</a:t>
            </a:r>
          </a:p>
          <a:p>
            <a:endParaRPr lang="en-GB" sz="2800" dirty="0">
              <a:solidFill>
                <a:prstClr val="black"/>
              </a:solidFill>
            </a:endParaRPr>
          </a:p>
          <a:p>
            <a:r>
              <a:rPr lang="en-GB" sz="2800" dirty="0">
                <a:solidFill>
                  <a:prstClr val="black"/>
                </a:solidFill>
              </a:rPr>
              <a:t>‘A brand involves a </a:t>
            </a:r>
            <a:r>
              <a:rPr lang="en-GB" sz="2800" b="1" dirty="0">
                <a:solidFill>
                  <a:prstClr val="black"/>
                </a:solidFill>
              </a:rPr>
              <a:t>distinctive identity for a product </a:t>
            </a:r>
            <a:r>
              <a:rPr lang="en-GB" sz="2800" dirty="0">
                <a:solidFill>
                  <a:prstClr val="black"/>
                </a:solidFill>
              </a:rPr>
              <a:t>with which users can identify</a:t>
            </a:r>
            <a:r>
              <a:rPr lang="en-GB" sz="2800" dirty="0" smtClean="0">
                <a:solidFill>
                  <a:prstClr val="black"/>
                </a:solidFill>
              </a:rPr>
              <a:t>.’</a:t>
            </a:r>
          </a:p>
          <a:p>
            <a:endParaRPr lang="en-GB" sz="2800" dirty="0">
              <a:solidFill>
                <a:prstClr val="black"/>
              </a:solidFill>
            </a:endParaRPr>
          </a:p>
          <a:p>
            <a:r>
              <a:rPr lang="en-GB" sz="2800" dirty="0" smtClean="0">
                <a:solidFill>
                  <a:prstClr val="black"/>
                </a:solidFill>
              </a:rPr>
              <a:t>‘</a:t>
            </a:r>
            <a:r>
              <a:rPr lang="en-GB" sz="2800" dirty="0">
                <a:solidFill>
                  <a:prstClr val="black"/>
                </a:solidFill>
              </a:rPr>
              <a:t>A brand is a </a:t>
            </a:r>
            <a:r>
              <a:rPr lang="en-GB" sz="2800" b="1" dirty="0">
                <a:solidFill>
                  <a:prstClr val="black"/>
                </a:solidFill>
              </a:rPr>
              <a:t>name, term, sign, </a:t>
            </a:r>
            <a:r>
              <a:rPr lang="en-GB" sz="2800" b="1" dirty="0" smtClean="0">
                <a:solidFill>
                  <a:prstClr val="black"/>
                </a:solidFill>
              </a:rPr>
              <a:t>symbol </a:t>
            </a:r>
            <a:r>
              <a:rPr lang="en-GB" sz="2800" b="1" dirty="0">
                <a:solidFill>
                  <a:prstClr val="black"/>
                </a:solidFill>
              </a:rPr>
              <a:t>or design </a:t>
            </a:r>
            <a:r>
              <a:rPr lang="en-GB" sz="2800" dirty="0">
                <a:solidFill>
                  <a:prstClr val="black"/>
                </a:solidFill>
              </a:rPr>
              <a:t>which identifies </a:t>
            </a:r>
          </a:p>
          <a:p>
            <a:r>
              <a:rPr lang="en-GB" sz="2800" dirty="0">
                <a:solidFill>
                  <a:prstClr val="black"/>
                </a:solidFill>
              </a:rPr>
              <a:t>a seller’s products and </a:t>
            </a:r>
            <a:r>
              <a:rPr lang="en-GB" sz="2800" dirty="0" smtClean="0">
                <a:solidFill>
                  <a:prstClr val="black"/>
                </a:solidFill>
              </a:rPr>
              <a:t>differentiates </a:t>
            </a:r>
            <a:r>
              <a:rPr lang="en-GB" sz="2800" dirty="0">
                <a:solidFill>
                  <a:prstClr val="black"/>
                </a:solidFill>
              </a:rPr>
              <a:t>them from </a:t>
            </a:r>
            <a:r>
              <a:rPr lang="en-GB" sz="2800" dirty="0" smtClean="0">
                <a:solidFill>
                  <a:prstClr val="black"/>
                </a:solidFill>
              </a:rPr>
              <a:t>competitors</a:t>
            </a:r>
            <a:r>
              <a:rPr lang="en-GB" sz="2800" dirty="0">
                <a:solidFill>
                  <a:prstClr val="black"/>
                </a:solidFill>
              </a:rPr>
              <a:t>’ products.’</a:t>
            </a:r>
          </a:p>
        </p:txBody>
      </p:sp>
      <p:sp>
        <p:nvSpPr>
          <p:cNvPr id="3" name="Rectangle 2"/>
          <p:cNvSpPr/>
          <p:nvPr/>
        </p:nvSpPr>
        <p:spPr>
          <a:xfrm>
            <a:off x="2983499" y="188640"/>
            <a:ext cx="5874300"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Branding definition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3519" y="2326341"/>
            <a:ext cx="1386618" cy="256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525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2272</Words>
  <Application>Microsoft Office PowerPoint</Application>
  <PresentationFormat>Widescreen</PresentationFormat>
  <Paragraphs>297</Paragraphs>
  <Slides>45</Slides>
  <Notes>0</Notes>
  <HiddenSlides>0</HiddenSlides>
  <MMClips>0</MMClips>
  <ScaleCrop>false</ScaleCrop>
  <HeadingPairs>
    <vt:vector size="6" baseType="variant">
      <vt:variant>
        <vt:lpstr>Fonts Used</vt:lpstr>
      </vt:variant>
      <vt:variant>
        <vt:i4>3</vt:i4>
      </vt:variant>
      <vt:variant>
        <vt:lpstr>Theme</vt:lpstr>
      </vt:variant>
      <vt:variant>
        <vt:i4>21</vt:i4>
      </vt:variant>
      <vt:variant>
        <vt:lpstr>Slide Titles</vt:lpstr>
      </vt:variant>
      <vt:variant>
        <vt:i4>45</vt:i4>
      </vt:variant>
    </vt:vector>
  </HeadingPairs>
  <TitlesOfParts>
    <vt:vector size="69" baseType="lpstr">
      <vt:lpstr>Arial</vt:lpstr>
      <vt:lpstr>Calibri</vt:lpstr>
      <vt:lpstr>Calibri Light</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Tregoning, Daniel</cp:lastModifiedBy>
  <cp:revision>12</cp:revision>
  <cp:lastPrinted>2018-03-20T14:27:04Z</cp:lastPrinted>
  <dcterms:created xsi:type="dcterms:W3CDTF">2016-10-25T17:21:19Z</dcterms:created>
  <dcterms:modified xsi:type="dcterms:W3CDTF">2018-06-11T12:00:39Z</dcterms:modified>
</cp:coreProperties>
</file>