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5" r:id="rId5"/>
    <p:sldId id="259" r:id="rId6"/>
    <p:sldId id="266" r:id="rId7"/>
    <p:sldId id="260" r:id="rId8"/>
    <p:sldId id="267" r:id="rId9"/>
    <p:sldId id="261" r:id="rId10"/>
    <p:sldId id="268" r:id="rId11"/>
    <p:sldId id="269" r:id="rId12"/>
    <p:sldId id="262" r:id="rId13"/>
    <p:sldId id="270" r:id="rId14"/>
    <p:sldId id="272" r:id="rId15"/>
    <p:sldId id="271" r:id="rId16"/>
    <p:sldId id="263" r:id="rId17"/>
    <p:sldId id="264" r:id="rId18"/>
    <p:sldId id="273" r:id="rId19"/>
    <p:sldId id="274" r:id="rId20"/>
    <p:sldId id="275" r:id="rId21"/>
    <p:sldId id="277" r:id="rId22"/>
    <p:sldId id="276" r:id="rId23"/>
    <p:sldId id="278"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1" d="100"/>
          <a:sy n="71" d="100"/>
        </p:scale>
        <p:origin x="6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584EABB-37F9-4348-9138-F08513609EDA}" type="datetimeFigureOut">
              <a:rPr lang="en-GB" smtClean="0"/>
              <a:t>11/06/2018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2ECA792-2742-4482-B27A-7132EAEFAF40}" type="slidenum">
              <a:rPr lang="en-GB" smtClean="0"/>
              <a:t>‹#›</a:t>
            </a:fld>
            <a:endParaRPr lang="en-GB"/>
          </a:p>
        </p:txBody>
      </p:sp>
    </p:spTree>
    <p:extLst>
      <p:ext uri="{BB962C8B-B14F-4D97-AF65-F5344CB8AC3E}">
        <p14:creationId xmlns:p14="http://schemas.microsoft.com/office/powerpoint/2010/main" val="176351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BE3577-5051-439B-88CA-227FF9EFE479}" type="datetimeFigureOut">
              <a:rPr lang="en-GB" smtClean="0"/>
              <a:t>11/06/2018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3CF145-41ED-47D1-87E2-D93FE8A96A4C}" type="slidenum">
              <a:rPr lang="en-GB" smtClean="0"/>
              <a:t>‹#›</a:t>
            </a:fld>
            <a:endParaRPr lang="en-GB"/>
          </a:p>
        </p:txBody>
      </p:sp>
    </p:spTree>
    <p:extLst>
      <p:ext uri="{BB962C8B-B14F-4D97-AF65-F5344CB8AC3E}">
        <p14:creationId xmlns:p14="http://schemas.microsoft.com/office/powerpoint/2010/main" val="325016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0A3ADA-491C-4673-B25B-076C7DD09F9B}"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316821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0A3ADA-491C-4673-B25B-076C7DD09F9B}"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232747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0A3ADA-491C-4673-B25B-076C7DD09F9B}"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14498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0A3ADA-491C-4673-B25B-076C7DD09F9B}"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332393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0A3ADA-491C-4673-B25B-076C7DD09F9B}"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359603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0A3ADA-491C-4673-B25B-076C7DD09F9B}"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182788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0A3ADA-491C-4673-B25B-076C7DD09F9B}"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350815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0A3ADA-491C-4673-B25B-076C7DD09F9B}"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117627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A3ADA-491C-4673-B25B-076C7DD09F9B}"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41384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0A3ADA-491C-4673-B25B-076C7DD09F9B}"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400784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0A3ADA-491C-4673-B25B-076C7DD09F9B}"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A12D-9FEE-48CE-883D-E13CFF893AB4}" type="slidenum">
              <a:rPr lang="en-GB" smtClean="0"/>
              <a:t>‹#›</a:t>
            </a:fld>
            <a:endParaRPr lang="en-GB"/>
          </a:p>
        </p:txBody>
      </p:sp>
    </p:spTree>
    <p:extLst>
      <p:ext uri="{BB962C8B-B14F-4D97-AF65-F5344CB8AC3E}">
        <p14:creationId xmlns:p14="http://schemas.microsoft.com/office/powerpoint/2010/main" val="143132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A3ADA-491C-4673-B25B-076C7DD09F9B}"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1A12D-9FEE-48CE-883D-E13CFF893AB4}" type="slidenum">
              <a:rPr lang="en-GB" smtClean="0"/>
              <a:t>‹#›</a:t>
            </a:fld>
            <a:endParaRPr lang="en-GB"/>
          </a:p>
        </p:txBody>
      </p:sp>
    </p:spTree>
    <p:extLst>
      <p:ext uri="{BB962C8B-B14F-4D97-AF65-F5344CB8AC3E}">
        <p14:creationId xmlns:p14="http://schemas.microsoft.com/office/powerpoint/2010/main" val="2675714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526" y="876003"/>
            <a:ext cx="10529888" cy="4678204"/>
          </a:xfrm>
          <a:prstGeom prst="rect">
            <a:avLst/>
          </a:prstGeom>
        </p:spPr>
        <p:txBody>
          <a:bodyPr wrap="square">
            <a:spAutoFit/>
          </a:bodyPr>
          <a:lstStyle/>
          <a:p>
            <a:endParaRPr lang="en-GB" sz="2800" dirty="0"/>
          </a:p>
          <a:p>
            <a:pPr marL="457200" indent="-457200">
              <a:buFont typeface="Arial" panose="020B0604020202020204" pitchFamily="34" charset="0"/>
              <a:buChar char="•"/>
            </a:pPr>
            <a:r>
              <a:rPr lang="en-GB" sz="2800" dirty="0"/>
              <a:t>Introduce the aims and objectives for the session.</a:t>
            </a:r>
          </a:p>
          <a:p>
            <a:pPr marL="457200" indent="-457200">
              <a:buFont typeface="Arial" panose="020B0604020202020204" pitchFamily="34" charset="0"/>
              <a:buChar char="•"/>
            </a:pPr>
            <a:r>
              <a:rPr lang="en-GB" sz="2800" dirty="0"/>
              <a:t>Complete a product life cycle written task. </a:t>
            </a:r>
          </a:p>
          <a:p>
            <a:pPr marL="457200" indent="-457200">
              <a:buFont typeface="Arial" panose="020B0604020202020204" pitchFamily="34" charset="0"/>
              <a:buChar char="•"/>
            </a:pPr>
            <a:r>
              <a:rPr lang="en-GB" sz="2800" dirty="0"/>
              <a:t>Explain the Boston matrix and give examples of products at each stage.</a:t>
            </a:r>
          </a:p>
          <a:p>
            <a:pPr marL="457200" indent="-457200">
              <a:buFont typeface="Arial" panose="020B0604020202020204" pitchFamily="34" charset="0"/>
              <a:buChar char="•"/>
            </a:pPr>
            <a:r>
              <a:rPr lang="en-GB" sz="2800" dirty="0"/>
              <a:t>Show a YouTube video on the Boston Matrix. </a:t>
            </a:r>
          </a:p>
          <a:p>
            <a:pPr marL="457200" indent="-457200">
              <a:buFont typeface="Arial" panose="020B0604020202020204" pitchFamily="34" charset="0"/>
              <a:buChar char="•"/>
            </a:pPr>
            <a:r>
              <a:rPr lang="en-GB" sz="2800" dirty="0"/>
              <a:t>Place product examples on the Boston Matrix. </a:t>
            </a:r>
          </a:p>
          <a:p>
            <a:pPr marL="457200" indent="-457200">
              <a:buFont typeface="Arial" panose="020B0604020202020204" pitchFamily="34" charset="0"/>
              <a:buChar char="•"/>
            </a:pPr>
            <a:r>
              <a:rPr lang="en-GB" sz="2800" dirty="0"/>
              <a:t>Complete a </a:t>
            </a:r>
            <a:r>
              <a:rPr lang="en-GB" sz="2800" dirty="0" err="1"/>
              <a:t>Kahoot</a:t>
            </a:r>
            <a:r>
              <a:rPr lang="en-GB" sz="2800" dirty="0"/>
              <a:t> quiz on the Boston Matrix and Product life cycle. </a:t>
            </a:r>
          </a:p>
          <a:p>
            <a:pPr marL="457200" indent="-457200">
              <a:buFont typeface="Arial" panose="020B0604020202020204" pitchFamily="34" charset="0"/>
              <a:buChar char="•"/>
            </a:pPr>
            <a:r>
              <a:rPr lang="en-GB" sz="2800" dirty="0"/>
              <a:t>Evaluate the Boston Matrix in a written task. </a:t>
            </a:r>
          </a:p>
          <a:p>
            <a:pPr marL="457200" indent="-457200">
              <a:buFont typeface="Arial" panose="020B0604020202020204" pitchFamily="34" charset="0"/>
              <a:buChar char="•"/>
            </a:pPr>
            <a:r>
              <a:rPr lang="en-GB" sz="2800" dirty="0"/>
              <a:t>Recap the aims and objectives for the session.</a:t>
            </a:r>
          </a:p>
          <a:p>
            <a:endParaRPr lang="en-GB" dirty="0"/>
          </a:p>
        </p:txBody>
      </p:sp>
      <p:sp>
        <p:nvSpPr>
          <p:cNvPr id="5" name="Rectangle 4"/>
          <p:cNvSpPr/>
          <p:nvPr/>
        </p:nvSpPr>
        <p:spPr>
          <a:xfrm>
            <a:off x="2637154" y="238423"/>
            <a:ext cx="65068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Boston Matrix – Aims </a:t>
            </a:r>
          </a:p>
        </p:txBody>
      </p:sp>
      <p:pic>
        <p:nvPicPr>
          <p:cNvPr id="1026" name="Picture 2" descr="Image result for boston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334" y="4474140"/>
            <a:ext cx="3024187" cy="216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08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7" y="819031"/>
            <a:ext cx="9544050" cy="3970318"/>
          </a:xfrm>
          <a:prstGeom prst="rect">
            <a:avLst/>
          </a:prstGeom>
        </p:spPr>
        <p:txBody>
          <a:bodyPr wrap="square">
            <a:spAutoFit/>
          </a:bodyPr>
          <a:lstStyle/>
          <a:p>
            <a:endParaRPr lang="en-GB" sz="2800" dirty="0"/>
          </a:p>
          <a:p>
            <a:r>
              <a:rPr lang="en-GB" sz="2800" dirty="0"/>
              <a:t>For products which are question marks, a </a:t>
            </a:r>
            <a:r>
              <a:rPr lang="en-GB" sz="2800" b="1" dirty="0"/>
              <a:t>product relaunch may solve the problem </a:t>
            </a:r>
            <a:r>
              <a:rPr lang="en-GB" sz="2800" dirty="0"/>
              <a:t>or a basic redesign may increase sales.</a:t>
            </a:r>
          </a:p>
          <a:p>
            <a:endParaRPr lang="en-GB" sz="2800" dirty="0"/>
          </a:p>
          <a:p>
            <a:r>
              <a:rPr lang="en-GB" sz="2800" dirty="0"/>
              <a:t> In the mid 1980s jeans were out of fashion but the market for teenage clothes was growing fast. </a:t>
            </a:r>
            <a:r>
              <a:rPr lang="en-GB" sz="2800" b="1" dirty="0">
                <a:solidFill>
                  <a:srgbClr val="FF0000"/>
                </a:solidFill>
              </a:rPr>
              <a:t>Levi's relaunched their jeans, led by advertising for 501s,</a:t>
            </a:r>
            <a:r>
              <a:rPr lang="en-GB" sz="2800" dirty="0"/>
              <a:t> which had never been a style of jean worn for fashion. Within a few months sales had increased by a 10 times – the product became a star. </a:t>
            </a:r>
          </a:p>
        </p:txBody>
      </p:sp>
      <p:sp>
        <p:nvSpPr>
          <p:cNvPr id="3" name="Rectangle 2"/>
          <p:cNvSpPr/>
          <p:nvPr/>
        </p:nvSpPr>
        <p:spPr>
          <a:xfrm>
            <a:off x="3247698" y="252710"/>
            <a:ext cx="486793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 marks </a:t>
            </a:r>
          </a:p>
        </p:txBody>
      </p:sp>
      <p:pic>
        <p:nvPicPr>
          <p:cNvPr id="4" name="Picture 3"/>
          <p:cNvPicPr>
            <a:picLocks noChangeAspect="1"/>
          </p:cNvPicPr>
          <p:nvPr/>
        </p:nvPicPr>
        <p:blipFill>
          <a:blip r:embed="rId2"/>
          <a:stretch>
            <a:fillRect/>
          </a:stretch>
        </p:blipFill>
        <p:spPr>
          <a:xfrm>
            <a:off x="7967663" y="4714875"/>
            <a:ext cx="1700212" cy="1700212"/>
          </a:xfrm>
          <a:prstGeom prst="rect">
            <a:avLst/>
          </a:prstGeom>
        </p:spPr>
      </p:pic>
      <p:pic>
        <p:nvPicPr>
          <p:cNvPr id="5" name="Picture 4"/>
          <p:cNvPicPr>
            <a:picLocks noChangeAspect="1"/>
          </p:cNvPicPr>
          <p:nvPr/>
        </p:nvPicPr>
        <p:blipFill>
          <a:blip r:embed="rId3"/>
          <a:stretch>
            <a:fillRect/>
          </a:stretch>
        </p:blipFill>
        <p:spPr>
          <a:xfrm>
            <a:off x="2338391" y="5122068"/>
            <a:ext cx="3343275" cy="1371600"/>
          </a:xfrm>
          <a:prstGeom prst="rect">
            <a:avLst/>
          </a:prstGeom>
        </p:spPr>
      </p:pic>
    </p:spTree>
    <p:extLst>
      <p:ext uri="{BB962C8B-B14F-4D97-AF65-F5344CB8AC3E}">
        <p14:creationId xmlns:p14="http://schemas.microsoft.com/office/powerpoint/2010/main" val="246603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817" y="1747361"/>
            <a:ext cx="8456364" cy="1384995"/>
          </a:xfrm>
          <a:prstGeom prst="rect">
            <a:avLst/>
          </a:prstGeom>
        </p:spPr>
        <p:txBody>
          <a:bodyPr wrap="square">
            <a:spAutoFit/>
          </a:bodyPr>
          <a:lstStyle/>
          <a:p>
            <a:r>
              <a:rPr lang="en-GB" sz="2800" dirty="0"/>
              <a:t>In contrast, there have been </a:t>
            </a:r>
            <a:r>
              <a:rPr lang="en-GB" sz="2800" b="1" dirty="0"/>
              <a:t>many competitors to the iPad since launch</a:t>
            </a:r>
            <a:r>
              <a:rPr lang="en-GB" sz="2800" dirty="0"/>
              <a:t> and most have ended up as question marks, heavily discounted and eventually withdrawn.</a:t>
            </a:r>
          </a:p>
        </p:txBody>
      </p:sp>
      <p:sp>
        <p:nvSpPr>
          <p:cNvPr id="3" name="Rectangle 2"/>
          <p:cNvSpPr/>
          <p:nvPr/>
        </p:nvSpPr>
        <p:spPr>
          <a:xfrm>
            <a:off x="2063998" y="395585"/>
            <a:ext cx="806400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 marks gone bad ! </a:t>
            </a:r>
          </a:p>
        </p:txBody>
      </p:sp>
      <p:pic>
        <p:nvPicPr>
          <p:cNvPr id="4" name="Picture 3"/>
          <p:cNvPicPr>
            <a:picLocks noChangeAspect="1"/>
          </p:cNvPicPr>
          <p:nvPr/>
        </p:nvPicPr>
        <p:blipFill>
          <a:blip r:embed="rId2"/>
          <a:stretch>
            <a:fillRect/>
          </a:stretch>
        </p:blipFill>
        <p:spPr>
          <a:xfrm>
            <a:off x="931953" y="3560802"/>
            <a:ext cx="4173446" cy="2773322"/>
          </a:xfrm>
          <a:prstGeom prst="rect">
            <a:avLst/>
          </a:prstGeom>
        </p:spPr>
      </p:pic>
      <p:pic>
        <p:nvPicPr>
          <p:cNvPr id="2050" name="Picture 2" descr="Image result for bad tablets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124" y="3656141"/>
            <a:ext cx="3443525" cy="258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3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272" y="1407021"/>
            <a:ext cx="10287001" cy="4832092"/>
          </a:xfrm>
          <a:prstGeom prst="rect">
            <a:avLst/>
          </a:prstGeom>
        </p:spPr>
        <p:txBody>
          <a:bodyPr wrap="square">
            <a:spAutoFit/>
          </a:bodyPr>
          <a:lstStyle/>
          <a:p>
            <a:endParaRPr lang="en-GB" sz="2800" dirty="0"/>
          </a:p>
          <a:p>
            <a:r>
              <a:rPr lang="en-GB" sz="2800" b="1" dirty="0"/>
              <a:t>Dogs (Low market share – slow growing or shrinking market)</a:t>
            </a:r>
          </a:p>
          <a:p>
            <a:endParaRPr lang="en-GB" sz="2800" b="1" dirty="0"/>
          </a:p>
          <a:p>
            <a:r>
              <a:rPr lang="en-GB" sz="2800" dirty="0"/>
              <a:t>Dogs have </a:t>
            </a:r>
            <a:r>
              <a:rPr lang="en-GB" sz="2800" b="1" dirty="0"/>
              <a:t>low market share in a mature market. </a:t>
            </a:r>
            <a:r>
              <a:rPr lang="en-GB" sz="2800" dirty="0"/>
              <a:t>It is not generally worth spending money on redeveloping, redesigning or advertising the products as it is unlikely to be recouped in increased revenue.</a:t>
            </a:r>
          </a:p>
          <a:p>
            <a:endParaRPr lang="en-GB" sz="2800" dirty="0"/>
          </a:p>
          <a:p>
            <a:r>
              <a:rPr lang="en-GB" sz="2800" dirty="0"/>
              <a:t> Even so, </a:t>
            </a:r>
            <a:r>
              <a:rPr lang="en-GB" sz="2800" b="1" dirty="0">
                <a:solidFill>
                  <a:srgbClr val="FF0000"/>
                </a:solidFill>
              </a:rPr>
              <a:t>dogs may still be marginally profitable.</a:t>
            </a:r>
            <a:r>
              <a:rPr lang="en-GB" sz="2800" dirty="0"/>
              <a:t> Problems with dogs exist as they may take up management time, tie up assets and give very low returns. The issues surrounding so-called ‘dog’ products can be quite complex. </a:t>
            </a:r>
          </a:p>
        </p:txBody>
      </p:sp>
      <p:sp>
        <p:nvSpPr>
          <p:cNvPr id="3" name="Rectangle 2"/>
          <p:cNvSpPr/>
          <p:nvPr/>
        </p:nvSpPr>
        <p:spPr>
          <a:xfrm>
            <a:off x="4446767" y="483691"/>
            <a:ext cx="17540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Dogs </a:t>
            </a:r>
          </a:p>
        </p:txBody>
      </p:sp>
      <p:pic>
        <p:nvPicPr>
          <p:cNvPr id="4" name="Picture 3"/>
          <p:cNvPicPr>
            <a:picLocks noChangeAspect="1"/>
          </p:cNvPicPr>
          <p:nvPr/>
        </p:nvPicPr>
        <p:blipFill>
          <a:blip r:embed="rId2"/>
          <a:stretch>
            <a:fillRect/>
          </a:stretch>
        </p:blipFill>
        <p:spPr>
          <a:xfrm>
            <a:off x="8501062" y="283368"/>
            <a:ext cx="1905000" cy="1323975"/>
          </a:xfrm>
          <a:prstGeom prst="rect">
            <a:avLst/>
          </a:prstGeom>
        </p:spPr>
      </p:pic>
      <p:pic>
        <p:nvPicPr>
          <p:cNvPr id="5" name="Picture 4"/>
          <p:cNvPicPr>
            <a:picLocks noChangeAspect="1"/>
          </p:cNvPicPr>
          <p:nvPr/>
        </p:nvPicPr>
        <p:blipFill>
          <a:blip r:embed="rId3"/>
          <a:stretch>
            <a:fillRect/>
          </a:stretch>
        </p:blipFill>
        <p:spPr>
          <a:xfrm>
            <a:off x="1754905" y="378617"/>
            <a:ext cx="1027812" cy="1133475"/>
          </a:xfrm>
          <a:prstGeom prst="rect">
            <a:avLst/>
          </a:prstGeom>
        </p:spPr>
      </p:pic>
    </p:spTree>
    <p:extLst>
      <p:ext uri="{BB962C8B-B14F-4D97-AF65-F5344CB8AC3E}">
        <p14:creationId xmlns:p14="http://schemas.microsoft.com/office/powerpoint/2010/main" val="34487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513" y="700087"/>
            <a:ext cx="9429750" cy="5693866"/>
          </a:xfrm>
          <a:prstGeom prst="rect">
            <a:avLst/>
          </a:prstGeom>
        </p:spPr>
        <p:txBody>
          <a:bodyPr wrap="square">
            <a:spAutoFit/>
          </a:bodyPr>
          <a:lstStyle/>
          <a:p>
            <a:endParaRPr lang="en-GB" sz="2800" dirty="0"/>
          </a:p>
          <a:p>
            <a:r>
              <a:rPr lang="en-GB" sz="2800" dirty="0"/>
              <a:t>Some businesses still sell </a:t>
            </a:r>
            <a:r>
              <a:rPr lang="en-GB" sz="2800" b="1" dirty="0"/>
              <a:t>hand carpet sweepers. </a:t>
            </a:r>
            <a:r>
              <a:rPr lang="en-GB" sz="2800" dirty="0"/>
              <a:t>You do not see them advertised on TV, competing for market share against the Dyson, but they still produce profits for niche businesses.</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The </a:t>
            </a:r>
            <a:r>
              <a:rPr lang="en-GB" sz="2800" b="1" dirty="0"/>
              <a:t>development costs of this type of product were paid back long ago</a:t>
            </a:r>
            <a:r>
              <a:rPr lang="en-GB" sz="2800" dirty="0"/>
              <a:t>, marketing is virtually non-existent and they are profitable enough to ensure that manufacture continues. </a:t>
            </a:r>
          </a:p>
        </p:txBody>
      </p:sp>
      <p:sp>
        <p:nvSpPr>
          <p:cNvPr id="3" name="Rectangle 2"/>
          <p:cNvSpPr/>
          <p:nvPr/>
        </p:nvSpPr>
        <p:spPr>
          <a:xfrm>
            <a:off x="4890385" y="238422"/>
            <a:ext cx="17540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Dogs </a:t>
            </a:r>
          </a:p>
        </p:txBody>
      </p:sp>
      <p:pic>
        <p:nvPicPr>
          <p:cNvPr id="4" name="Picture 3"/>
          <p:cNvPicPr>
            <a:picLocks noChangeAspect="1"/>
          </p:cNvPicPr>
          <p:nvPr/>
        </p:nvPicPr>
        <p:blipFill>
          <a:blip r:embed="rId2"/>
          <a:stretch>
            <a:fillRect/>
          </a:stretch>
        </p:blipFill>
        <p:spPr>
          <a:xfrm>
            <a:off x="1871663" y="2783479"/>
            <a:ext cx="2133599" cy="1766047"/>
          </a:xfrm>
          <a:prstGeom prst="rect">
            <a:avLst/>
          </a:prstGeom>
        </p:spPr>
      </p:pic>
      <p:pic>
        <p:nvPicPr>
          <p:cNvPr id="5" name="Picture 4"/>
          <p:cNvPicPr>
            <a:picLocks noChangeAspect="1"/>
          </p:cNvPicPr>
          <p:nvPr/>
        </p:nvPicPr>
        <p:blipFill>
          <a:blip r:embed="rId3"/>
          <a:stretch>
            <a:fillRect/>
          </a:stretch>
        </p:blipFill>
        <p:spPr>
          <a:xfrm>
            <a:off x="6205537" y="2778093"/>
            <a:ext cx="2466975" cy="1847850"/>
          </a:xfrm>
          <a:prstGeom prst="rect">
            <a:avLst/>
          </a:prstGeom>
        </p:spPr>
      </p:pic>
    </p:spTree>
    <p:extLst>
      <p:ext uri="{BB962C8B-B14F-4D97-AF65-F5344CB8AC3E}">
        <p14:creationId xmlns:p14="http://schemas.microsoft.com/office/powerpoint/2010/main" val="327586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2" y="933151"/>
            <a:ext cx="9572625" cy="2677656"/>
          </a:xfrm>
          <a:prstGeom prst="rect">
            <a:avLst/>
          </a:prstGeom>
        </p:spPr>
        <p:txBody>
          <a:bodyPr wrap="square">
            <a:spAutoFit/>
          </a:bodyPr>
          <a:lstStyle/>
          <a:p>
            <a:endParaRPr lang="en-GB" sz="2800" dirty="0"/>
          </a:p>
          <a:p>
            <a:r>
              <a:rPr lang="en-GB" sz="2800" dirty="0"/>
              <a:t>Currently sales of alcohol through public houses are falling and there is a shrinking market. Businesses with a portfolio of bars and pubs sell off the less successful ones (often small pubs with no food facilities) and focus on large city centre bars and gastropubs where profits are higher. </a:t>
            </a:r>
          </a:p>
        </p:txBody>
      </p:sp>
      <p:sp>
        <p:nvSpPr>
          <p:cNvPr id="3" name="Rectangle 2"/>
          <p:cNvSpPr/>
          <p:nvPr/>
        </p:nvSpPr>
        <p:spPr>
          <a:xfrm>
            <a:off x="4704647" y="295572"/>
            <a:ext cx="17540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Dogs </a:t>
            </a:r>
          </a:p>
        </p:txBody>
      </p:sp>
      <p:pic>
        <p:nvPicPr>
          <p:cNvPr id="4" name="Picture 3"/>
          <p:cNvPicPr>
            <a:picLocks noChangeAspect="1"/>
          </p:cNvPicPr>
          <p:nvPr/>
        </p:nvPicPr>
        <p:blipFill>
          <a:blip r:embed="rId2"/>
          <a:stretch>
            <a:fillRect/>
          </a:stretch>
        </p:blipFill>
        <p:spPr>
          <a:xfrm>
            <a:off x="2237672" y="4105274"/>
            <a:ext cx="2466975" cy="1847850"/>
          </a:xfrm>
          <a:prstGeom prst="rect">
            <a:avLst/>
          </a:prstGeom>
        </p:spPr>
      </p:pic>
      <p:pic>
        <p:nvPicPr>
          <p:cNvPr id="5" name="Picture 4"/>
          <p:cNvPicPr>
            <a:picLocks noChangeAspect="1"/>
          </p:cNvPicPr>
          <p:nvPr/>
        </p:nvPicPr>
        <p:blipFill>
          <a:blip r:embed="rId3"/>
          <a:stretch>
            <a:fillRect/>
          </a:stretch>
        </p:blipFill>
        <p:spPr>
          <a:xfrm>
            <a:off x="6200774" y="3843909"/>
            <a:ext cx="3562349" cy="2370581"/>
          </a:xfrm>
          <a:prstGeom prst="rect">
            <a:avLst/>
          </a:prstGeom>
        </p:spPr>
      </p:pic>
    </p:spTree>
    <p:extLst>
      <p:ext uri="{BB962C8B-B14F-4D97-AF65-F5344CB8AC3E}">
        <p14:creationId xmlns:p14="http://schemas.microsoft.com/office/powerpoint/2010/main" val="104684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4" y="1351410"/>
            <a:ext cx="9001125" cy="3600986"/>
          </a:xfrm>
          <a:prstGeom prst="rect">
            <a:avLst/>
          </a:prstGeom>
        </p:spPr>
        <p:txBody>
          <a:bodyPr wrap="square">
            <a:spAutoFit/>
          </a:bodyPr>
          <a:lstStyle/>
          <a:p>
            <a:r>
              <a:rPr lang="en-GB" sz="3200" b="1" dirty="0">
                <a:solidFill>
                  <a:srgbClr val="FF0000"/>
                </a:solidFill>
              </a:rPr>
              <a:t>Can it be worth holding on to dogs?</a:t>
            </a:r>
          </a:p>
          <a:p>
            <a:endParaRPr lang="en-GB" sz="2800" dirty="0"/>
          </a:p>
          <a:p>
            <a:r>
              <a:rPr lang="en-GB" sz="2800" dirty="0"/>
              <a:t> A business may also subsidise loss-making products in order to appear ethical – thereby winning customers and enhancing their reputation. If a business has dogs that are unproductive, one solution is to sell off the dogs to small specialist niche businesses and use the money raised to invest in developing new products.</a:t>
            </a:r>
          </a:p>
        </p:txBody>
      </p:sp>
      <p:sp>
        <p:nvSpPr>
          <p:cNvPr id="3" name="Rectangle 2"/>
          <p:cNvSpPr/>
          <p:nvPr/>
        </p:nvSpPr>
        <p:spPr>
          <a:xfrm>
            <a:off x="2782802" y="352421"/>
            <a:ext cx="602633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Dogs – Cut or keep ?</a:t>
            </a:r>
          </a:p>
        </p:txBody>
      </p:sp>
      <p:pic>
        <p:nvPicPr>
          <p:cNvPr id="4" name="Picture 3"/>
          <p:cNvPicPr>
            <a:picLocks noChangeAspect="1"/>
          </p:cNvPicPr>
          <p:nvPr/>
        </p:nvPicPr>
        <p:blipFill>
          <a:blip r:embed="rId2"/>
          <a:stretch>
            <a:fillRect/>
          </a:stretch>
        </p:blipFill>
        <p:spPr>
          <a:xfrm>
            <a:off x="8025699" y="4876795"/>
            <a:ext cx="1566867" cy="1566867"/>
          </a:xfrm>
          <a:prstGeom prst="rect">
            <a:avLst/>
          </a:prstGeom>
        </p:spPr>
      </p:pic>
      <p:pic>
        <p:nvPicPr>
          <p:cNvPr id="5" name="Picture 4"/>
          <p:cNvPicPr>
            <a:picLocks noChangeAspect="1"/>
          </p:cNvPicPr>
          <p:nvPr/>
        </p:nvPicPr>
        <p:blipFill>
          <a:blip r:embed="rId3"/>
          <a:stretch>
            <a:fillRect/>
          </a:stretch>
        </p:blipFill>
        <p:spPr>
          <a:xfrm>
            <a:off x="3186112" y="5338762"/>
            <a:ext cx="2209799" cy="1104900"/>
          </a:xfrm>
          <a:prstGeom prst="rect">
            <a:avLst/>
          </a:prstGeom>
        </p:spPr>
      </p:pic>
    </p:spTree>
    <p:extLst>
      <p:ext uri="{BB962C8B-B14F-4D97-AF65-F5344CB8AC3E}">
        <p14:creationId xmlns:p14="http://schemas.microsoft.com/office/powerpoint/2010/main" val="420370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413" y="1190328"/>
            <a:ext cx="9144000" cy="5262979"/>
          </a:xfrm>
          <a:prstGeom prst="rect">
            <a:avLst/>
          </a:prstGeom>
        </p:spPr>
        <p:txBody>
          <a:bodyPr wrap="square">
            <a:spAutoFit/>
          </a:bodyPr>
          <a:lstStyle/>
          <a:p>
            <a:r>
              <a:rPr lang="en-GB" sz="2800" b="1" dirty="0"/>
              <a:t>Businesses must ensure that they use the Boston Matrix in the way intended:</a:t>
            </a:r>
          </a:p>
          <a:p>
            <a:endParaRPr lang="en-GB" sz="2800" b="1" dirty="0"/>
          </a:p>
          <a:p>
            <a:r>
              <a:rPr lang="en-GB" sz="2800" dirty="0"/>
              <a:t>• To </a:t>
            </a:r>
            <a:r>
              <a:rPr lang="en-GB" sz="2800" b="1" dirty="0"/>
              <a:t>judge how to manage individual products </a:t>
            </a:r>
            <a:r>
              <a:rPr lang="en-GB" sz="2800" dirty="0"/>
              <a:t>and the product range, given market conditions; </a:t>
            </a:r>
          </a:p>
          <a:p>
            <a:endParaRPr lang="en-GB" sz="2800" dirty="0"/>
          </a:p>
          <a:p>
            <a:r>
              <a:rPr lang="en-GB" sz="2800" dirty="0"/>
              <a:t>• To recognise the importance of using successful, </a:t>
            </a:r>
            <a:r>
              <a:rPr lang="en-GB" sz="2800" b="1" dirty="0"/>
              <a:t>profitable products to fund the development of the stars and cash cows of the future; </a:t>
            </a:r>
          </a:p>
          <a:p>
            <a:endParaRPr lang="en-GB" sz="2800" dirty="0"/>
          </a:p>
          <a:p>
            <a:r>
              <a:rPr lang="en-GB" sz="2800" dirty="0"/>
              <a:t>• To see whether they have </a:t>
            </a:r>
            <a:r>
              <a:rPr lang="en-GB" sz="2800" b="1" dirty="0"/>
              <a:t>products in fast growing and potentially very profitable market sectors.</a:t>
            </a:r>
          </a:p>
        </p:txBody>
      </p:sp>
      <p:sp>
        <p:nvSpPr>
          <p:cNvPr id="3" name="Rectangle 2"/>
          <p:cNvSpPr/>
          <p:nvPr/>
        </p:nvSpPr>
        <p:spPr>
          <a:xfrm>
            <a:off x="1110294" y="266998"/>
            <a:ext cx="937134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use Boston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Matrix (A03)</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9625638" y="1843087"/>
            <a:ext cx="2067132" cy="1707267"/>
          </a:xfrm>
          <a:prstGeom prst="rect">
            <a:avLst/>
          </a:prstGeom>
        </p:spPr>
      </p:pic>
      <p:pic>
        <p:nvPicPr>
          <p:cNvPr id="5" name="Picture 4"/>
          <p:cNvPicPr>
            <a:picLocks noChangeAspect="1"/>
          </p:cNvPicPr>
          <p:nvPr/>
        </p:nvPicPr>
        <p:blipFill>
          <a:blip r:embed="rId2"/>
          <a:stretch>
            <a:fillRect/>
          </a:stretch>
        </p:blipFill>
        <p:spPr>
          <a:xfrm>
            <a:off x="9625638" y="4757738"/>
            <a:ext cx="2352675" cy="1943100"/>
          </a:xfrm>
          <a:prstGeom prst="rect">
            <a:avLst/>
          </a:prstGeom>
        </p:spPr>
      </p:pic>
    </p:spTree>
    <p:extLst>
      <p:ext uri="{BB962C8B-B14F-4D97-AF65-F5344CB8AC3E}">
        <p14:creationId xmlns:p14="http://schemas.microsoft.com/office/powerpoint/2010/main" val="279887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091" y="1368028"/>
            <a:ext cx="9439272" cy="4832092"/>
          </a:xfrm>
          <a:prstGeom prst="rect">
            <a:avLst/>
          </a:prstGeom>
        </p:spPr>
        <p:txBody>
          <a:bodyPr wrap="square">
            <a:spAutoFit/>
          </a:bodyPr>
          <a:lstStyle/>
          <a:p>
            <a:r>
              <a:rPr lang="en-GB" sz="2800" dirty="0"/>
              <a:t>The Boston Matrix can </a:t>
            </a:r>
            <a:r>
              <a:rPr lang="en-GB" sz="2800" b="1" dirty="0"/>
              <a:t>help businesses analyse whether they have the portfolio that they want</a:t>
            </a:r>
            <a:r>
              <a:rPr lang="en-GB" sz="2800" dirty="0"/>
              <a:t> and whether it matches the objectives of the organisation. </a:t>
            </a:r>
          </a:p>
          <a:p>
            <a:endParaRPr lang="en-GB" sz="2800" dirty="0"/>
          </a:p>
          <a:p>
            <a:endParaRPr lang="en-GB" sz="2800" dirty="0"/>
          </a:p>
          <a:p>
            <a:endParaRPr lang="en-GB" sz="2800" dirty="0"/>
          </a:p>
          <a:p>
            <a:endParaRPr lang="en-GB" sz="2800" dirty="0"/>
          </a:p>
          <a:p>
            <a:endParaRPr lang="en-GB" sz="2800" dirty="0"/>
          </a:p>
          <a:p>
            <a:r>
              <a:rPr lang="en-GB" sz="2800" dirty="0"/>
              <a:t>From analysing their product portfolio using the Boston Matrix, </a:t>
            </a:r>
            <a:r>
              <a:rPr lang="en-GB" sz="2800" b="1" dirty="0"/>
              <a:t>managers can then establish their marketing strategy </a:t>
            </a:r>
            <a:r>
              <a:rPr lang="en-GB" sz="2800" dirty="0"/>
              <a:t>in order to obtain the desired portfolio.</a:t>
            </a:r>
            <a:endParaRPr lang="en-GB" dirty="0"/>
          </a:p>
        </p:txBody>
      </p:sp>
      <p:sp>
        <p:nvSpPr>
          <p:cNvPr id="3" name="Rectangle 2"/>
          <p:cNvSpPr/>
          <p:nvPr/>
        </p:nvSpPr>
        <p:spPr>
          <a:xfrm>
            <a:off x="1140046" y="338435"/>
            <a:ext cx="93118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Boston Matrix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usefulness (A03)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038975" y="2605088"/>
            <a:ext cx="2828925" cy="1619250"/>
          </a:xfrm>
          <a:prstGeom prst="rect">
            <a:avLst/>
          </a:prstGeom>
        </p:spPr>
      </p:pic>
      <p:pic>
        <p:nvPicPr>
          <p:cNvPr id="5" name="Picture 4"/>
          <p:cNvPicPr>
            <a:picLocks noChangeAspect="1"/>
          </p:cNvPicPr>
          <p:nvPr/>
        </p:nvPicPr>
        <p:blipFill>
          <a:blip r:embed="rId3"/>
          <a:stretch>
            <a:fillRect/>
          </a:stretch>
        </p:blipFill>
        <p:spPr>
          <a:xfrm>
            <a:off x="2896670" y="2900363"/>
            <a:ext cx="2465905" cy="1640948"/>
          </a:xfrm>
          <a:prstGeom prst="rect">
            <a:avLst/>
          </a:prstGeom>
        </p:spPr>
      </p:pic>
    </p:spTree>
    <p:extLst>
      <p:ext uri="{BB962C8B-B14F-4D97-AF65-F5344CB8AC3E}">
        <p14:creationId xmlns:p14="http://schemas.microsoft.com/office/powerpoint/2010/main" val="146587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7772" y="863530"/>
            <a:ext cx="9682163" cy="5693866"/>
          </a:xfrm>
          <a:prstGeom prst="rect">
            <a:avLst/>
          </a:prstGeom>
        </p:spPr>
        <p:txBody>
          <a:bodyPr wrap="square">
            <a:spAutoFit/>
          </a:bodyPr>
          <a:lstStyle/>
          <a:p>
            <a:endParaRPr lang="en-GB" sz="2800" dirty="0"/>
          </a:p>
          <a:p>
            <a:r>
              <a:rPr lang="en-GB" sz="2800" dirty="0"/>
              <a:t>Most businesses would like to have a </a:t>
            </a:r>
            <a:r>
              <a:rPr lang="en-GB" sz="2800" b="1" dirty="0"/>
              <a:t>product mix or portfolio which has no problem children,</a:t>
            </a:r>
            <a:r>
              <a:rPr lang="en-GB" sz="2800" dirty="0"/>
              <a:t> many cash cows and plenty of stars that look like developing into cash cows.</a:t>
            </a:r>
          </a:p>
          <a:p>
            <a:endParaRPr lang="en-GB" sz="2800" dirty="0"/>
          </a:p>
          <a:p>
            <a:endParaRPr lang="en-GB" sz="2800" dirty="0"/>
          </a:p>
          <a:p>
            <a:endParaRPr lang="en-GB" sz="2800" dirty="0"/>
          </a:p>
          <a:p>
            <a:endParaRPr lang="en-GB" sz="2800" dirty="0"/>
          </a:p>
          <a:p>
            <a:endParaRPr lang="en-GB" sz="2800" dirty="0"/>
          </a:p>
          <a:p>
            <a:r>
              <a:rPr lang="en-GB" sz="2800" dirty="0"/>
              <a:t> However, in the real world there are very few businesses that are that successful. Even </a:t>
            </a:r>
            <a:r>
              <a:rPr lang="en-GB" sz="2800" b="1" dirty="0"/>
              <a:t>Microsoft</a:t>
            </a:r>
            <a:r>
              <a:rPr lang="en-GB" sz="2800" dirty="0"/>
              <a:t>, the world’s largest software company, is </a:t>
            </a:r>
            <a:r>
              <a:rPr lang="en-GB" sz="2800" b="1" dirty="0"/>
              <a:t>struggling in some sectors </a:t>
            </a:r>
            <a:r>
              <a:rPr lang="en-GB" sz="2800" dirty="0"/>
              <a:t>including tablets and mobile phones.</a:t>
            </a:r>
          </a:p>
        </p:txBody>
      </p:sp>
      <p:sp>
        <p:nvSpPr>
          <p:cNvPr id="3" name="Rectangle 2"/>
          <p:cNvSpPr/>
          <p:nvPr/>
        </p:nvSpPr>
        <p:spPr>
          <a:xfrm>
            <a:off x="1936018" y="324147"/>
            <a:ext cx="830567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Boston Matrix best sections </a:t>
            </a:r>
          </a:p>
        </p:txBody>
      </p:sp>
      <p:pic>
        <p:nvPicPr>
          <p:cNvPr id="4" name="Picture 3"/>
          <p:cNvPicPr>
            <a:picLocks noChangeAspect="1"/>
          </p:cNvPicPr>
          <p:nvPr/>
        </p:nvPicPr>
        <p:blipFill>
          <a:blip r:embed="rId2"/>
          <a:stretch>
            <a:fillRect/>
          </a:stretch>
        </p:blipFill>
        <p:spPr>
          <a:xfrm>
            <a:off x="8133542" y="2743200"/>
            <a:ext cx="2108148" cy="1363027"/>
          </a:xfrm>
          <a:prstGeom prst="rect">
            <a:avLst/>
          </a:prstGeom>
        </p:spPr>
      </p:pic>
      <p:pic>
        <p:nvPicPr>
          <p:cNvPr id="5" name="Picture 4"/>
          <p:cNvPicPr>
            <a:picLocks noChangeAspect="1"/>
          </p:cNvPicPr>
          <p:nvPr/>
        </p:nvPicPr>
        <p:blipFill>
          <a:blip r:embed="rId3"/>
          <a:stretch>
            <a:fillRect/>
          </a:stretch>
        </p:blipFill>
        <p:spPr>
          <a:xfrm rot="1269488">
            <a:off x="5871721" y="2887693"/>
            <a:ext cx="1063925" cy="1409700"/>
          </a:xfrm>
          <a:prstGeom prst="rect">
            <a:avLst/>
          </a:prstGeom>
        </p:spPr>
      </p:pic>
      <p:pic>
        <p:nvPicPr>
          <p:cNvPr id="6" name="Picture 5"/>
          <p:cNvPicPr>
            <a:picLocks noChangeAspect="1"/>
          </p:cNvPicPr>
          <p:nvPr/>
        </p:nvPicPr>
        <p:blipFill>
          <a:blip r:embed="rId4"/>
          <a:stretch>
            <a:fillRect/>
          </a:stretch>
        </p:blipFill>
        <p:spPr>
          <a:xfrm>
            <a:off x="1247772" y="3019900"/>
            <a:ext cx="3324225" cy="1381125"/>
          </a:xfrm>
          <a:prstGeom prst="rect">
            <a:avLst/>
          </a:prstGeom>
        </p:spPr>
      </p:pic>
    </p:spTree>
    <p:extLst>
      <p:ext uri="{BB962C8B-B14F-4D97-AF65-F5344CB8AC3E}">
        <p14:creationId xmlns:p14="http://schemas.microsoft.com/office/powerpoint/2010/main" val="320237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5269" y="552748"/>
            <a:ext cx="92272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 Boston matrix </a:t>
            </a:r>
          </a:p>
        </p:txBody>
      </p:sp>
      <p:sp>
        <p:nvSpPr>
          <p:cNvPr id="3" name="Rectangle 2"/>
          <p:cNvSpPr/>
          <p:nvPr/>
        </p:nvSpPr>
        <p:spPr>
          <a:xfrm>
            <a:off x="2165304" y="2044184"/>
            <a:ext cx="7725576" cy="523220"/>
          </a:xfrm>
          <a:prstGeom prst="rect">
            <a:avLst/>
          </a:prstGeom>
        </p:spPr>
        <p:txBody>
          <a:bodyPr wrap="none">
            <a:spAutoFit/>
          </a:bodyPr>
          <a:lstStyle/>
          <a:p>
            <a:r>
              <a:rPr lang="en-GB" sz="2800" dirty="0"/>
              <a:t>https://www.youtube.com/watch?v=rW5SOENyq5g</a:t>
            </a:r>
          </a:p>
        </p:txBody>
      </p:sp>
      <p:pic>
        <p:nvPicPr>
          <p:cNvPr id="4" name="Picture 3"/>
          <p:cNvPicPr>
            <a:picLocks noChangeAspect="1"/>
          </p:cNvPicPr>
          <p:nvPr/>
        </p:nvPicPr>
        <p:blipFill>
          <a:blip r:embed="rId2"/>
          <a:stretch>
            <a:fillRect/>
          </a:stretch>
        </p:blipFill>
        <p:spPr>
          <a:xfrm>
            <a:off x="4243387" y="3011438"/>
            <a:ext cx="3835107" cy="3169429"/>
          </a:xfrm>
          <a:prstGeom prst="rect">
            <a:avLst/>
          </a:prstGeom>
        </p:spPr>
      </p:pic>
    </p:spTree>
    <p:extLst>
      <p:ext uri="{BB962C8B-B14F-4D97-AF65-F5344CB8AC3E}">
        <p14:creationId xmlns:p14="http://schemas.microsoft.com/office/powerpoint/2010/main" val="64075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7" y="1677085"/>
            <a:ext cx="6096000" cy="3970318"/>
          </a:xfrm>
          <a:prstGeom prst="rect">
            <a:avLst/>
          </a:prstGeom>
        </p:spPr>
        <p:txBody>
          <a:bodyPr>
            <a:spAutoFit/>
          </a:bodyPr>
          <a:lstStyle/>
          <a:p>
            <a:r>
              <a:rPr lang="en-GB" sz="2800" b="1" u="sng" dirty="0"/>
              <a:t>Task: </a:t>
            </a:r>
          </a:p>
          <a:p>
            <a:endParaRPr lang="en-GB" sz="2800" dirty="0"/>
          </a:p>
          <a:p>
            <a:r>
              <a:rPr lang="en-GB" sz="2800" dirty="0"/>
              <a:t>Product life cycle </a:t>
            </a:r>
            <a:r>
              <a:rPr lang="en-GB" sz="2800" dirty="0" smtClean="0"/>
              <a:t>– Past paper question. </a:t>
            </a:r>
            <a:endParaRPr lang="en-GB" sz="2800" dirty="0"/>
          </a:p>
          <a:p>
            <a:endParaRPr lang="en-GB" sz="2800" dirty="0"/>
          </a:p>
          <a:p>
            <a:endParaRPr lang="en-GB" sz="2800" b="1" dirty="0"/>
          </a:p>
          <a:p>
            <a:endParaRPr lang="en-GB" sz="2800" b="1" dirty="0"/>
          </a:p>
          <a:p>
            <a:endParaRPr lang="en-GB" sz="2800" b="1" dirty="0"/>
          </a:p>
          <a:p>
            <a:endParaRPr lang="en-GB" sz="2800" b="1" dirty="0"/>
          </a:p>
          <a:p>
            <a:r>
              <a:rPr lang="en-GB" sz="2800" b="1" dirty="0"/>
              <a:t>Time: </a:t>
            </a:r>
            <a:r>
              <a:rPr lang="en-GB" sz="2800" b="1" dirty="0" smtClean="0"/>
              <a:t>20 </a:t>
            </a:r>
            <a:r>
              <a:rPr lang="en-GB" sz="2800" b="1" dirty="0"/>
              <a:t>mins </a:t>
            </a:r>
          </a:p>
        </p:txBody>
      </p:sp>
      <p:sp>
        <p:nvSpPr>
          <p:cNvPr id="3" name="Rectangle 2"/>
          <p:cNvSpPr/>
          <p:nvPr/>
        </p:nvSpPr>
        <p:spPr>
          <a:xfrm>
            <a:off x="1808105" y="338435"/>
            <a:ext cx="857581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 Product life cycle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096010" y="3557588"/>
            <a:ext cx="5154371" cy="2366962"/>
          </a:xfrm>
          <a:prstGeom prst="rect">
            <a:avLst/>
          </a:prstGeom>
        </p:spPr>
      </p:pic>
    </p:spTree>
    <p:extLst>
      <p:ext uri="{BB962C8B-B14F-4D97-AF65-F5344CB8AC3E}">
        <p14:creationId xmlns:p14="http://schemas.microsoft.com/office/powerpoint/2010/main" val="1013555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499" y="1457237"/>
            <a:ext cx="6096000" cy="4678204"/>
          </a:xfrm>
          <a:prstGeom prst="rect">
            <a:avLst/>
          </a:prstGeom>
        </p:spPr>
        <p:txBody>
          <a:bodyPr>
            <a:spAutoFit/>
          </a:bodyPr>
          <a:lstStyle/>
          <a:p>
            <a:r>
              <a:rPr lang="en-GB" sz="2800" b="1" u="sng" dirty="0"/>
              <a:t>Task: </a:t>
            </a:r>
          </a:p>
          <a:p>
            <a:endParaRPr lang="en-GB" sz="2800" dirty="0"/>
          </a:p>
          <a:p>
            <a:r>
              <a:rPr lang="en-GB" sz="2800" dirty="0"/>
              <a:t>Place products on the Boston Matrix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10 mins </a:t>
            </a:r>
          </a:p>
          <a:p>
            <a:endParaRPr lang="en-GB" dirty="0"/>
          </a:p>
        </p:txBody>
      </p:sp>
      <p:sp>
        <p:nvSpPr>
          <p:cNvPr id="3" name="Rectangle 2"/>
          <p:cNvSpPr/>
          <p:nvPr/>
        </p:nvSpPr>
        <p:spPr>
          <a:xfrm>
            <a:off x="3833147" y="409872"/>
            <a:ext cx="30398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7272336" y="2278027"/>
            <a:ext cx="3981449" cy="3981449"/>
          </a:xfrm>
          <a:prstGeom prst="rect">
            <a:avLst/>
          </a:prstGeom>
        </p:spPr>
      </p:pic>
    </p:spTree>
    <p:extLst>
      <p:ext uri="{BB962C8B-B14F-4D97-AF65-F5344CB8AC3E}">
        <p14:creationId xmlns:p14="http://schemas.microsoft.com/office/powerpoint/2010/main" val="339292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2074" y="1485811"/>
            <a:ext cx="6096000" cy="4678204"/>
          </a:xfrm>
          <a:prstGeom prst="rect">
            <a:avLst/>
          </a:prstGeom>
        </p:spPr>
        <p:txBody>
          <a:bodyPr>
            <a:spAutoFit/>
          </a:bodyPr>
          <a:lstStyle/>
          <a:p>
            <a:r>
              <a:rPr lang="en-GB" sz="2800" b="1" u="sng" dirty="0"/>
              <a:t>Task: </a:t>
            </a:r>
          </a:p>
          <a:p>
            <a:endParaRPr lang="en-GB" sz="2800" dirty="0"/>
          </a:p>
          <a:p>
            <a:r>
              <a:rPr lang="en-GB" sz="2800" dirty="0"/>
              <a:t>Boston Matrix </a:t>
            </a:r>
            <a:r>
              <a:rPr lang="en-GB" sz="2800" dirty="0" smtClean="0"/>
              <a:t>– Exa</a:t>
            </a:r>
            <a:r>
              <a:rPr lang="en-GB" sz="2800" dirty="0" smtClean="0"/>
              <a:t>m question.</a:t>
            </a:r>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30 mins </a:t>
            </a:r>
          </a:p>
          <a:p>
            <a:endParaRPr lang="en-GB" dirty="0"/>
          </a:p>
        </p:txBody>
      </p:sp>
      <p:sp>
        <p:nvSpPr>
          <p:cNvPr id="3" name="Rectangle 2"/>
          <p:cNvSpPr/>
          <p:nvPr/>
        </p:nvSpPr>
        <p:spPr>
          <a:xfrm>
            <a:off x="4063447" y="338435"/>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6286500" y="1537899"/>
            <a:ext cx="4648200" cy="4574027"/>
          </a:xfrm>
          <a:prstGeom prst="rect">
            <a:avLst/>
          </a:prstGeom>
        </p:spPr>
      </p:pic>
    </p:spTree>
    <p:extLst>
      <p:ext uri="{BB962C8B-B14F-4D97-AF65-F5344CB8AC3E}">
        <p14:creationId xmlns:p14="http://schemas.microsoft.com/office/powerpoint/2010/main" val="1210092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442948"/>
            <a:ext cx="9182100" cy="4801314"/>
          </a:xfrm>
          <a:prstGeom prst="rect">
            <a:avLst/>
          </a:prstGeom>
        </p:spPr>
        <p:txBody>
          <a:bodyPr wrap="square">
            <a:spAutoFit/>
          </a:bodyPr>
          <a:lstStyle/>
          <a:p>
            <a:r>
              <a:rPr lang="en-GB" sz="3200" b="1" u="sng" dirty="0"/>
              <a:t>Task:</a:t>
            </a:r>
            <a:r>
              <a:rPr lang="en-GB" sz="3200" dirty="0"/>
              <a:t> </a:t>
            </a:r>
          </a:p>
          <a:p>
            <a:endParaRPr lang="en-GB" sz="3200" dirty="0"/>
          </a:p>
          <a:p>
            <a:r>
              <a:rPr lang="en-GB" sz="3200" dirty="0" err="1"/>
              <a:t>Kahoot</a:t>
            </a:r>
            <a:r>
              <a:rPr lang="en-GB" sz="3200" dirty="0"/>
              <a:t> quiz – PLC and Boston matrix </a:t>
            </a:r>
          </a:p>
          <a:p>
            <a:endParaRPr lang="en-GB" sz="3200" dirty="0"/>
          </a:p>
          <a:p>
            <a:endParaRPr lang="en-GB" sz="3200" dirty="0"/>
          </a:p>
          <a:p>
            <a:endParaRPr lang="en-GB" sz="3200" dirty="0"/>
          </a:p>
          <a:p>
            <a:endParaRPr lang="en-GB" sz="3200" dirty="0"/>
          </a:p>
          <a:p>
            <a:endParaRPr lang="en-GB" sz="3200" dirty="0"/>
          </a:p>
          <a:p>
            <a:r>
              <a:rPr lang="en-GB" sz="3200" b="1" dirty="0"/>
              <a:t>Time: 15 mins </a:t>
            </a:r>
          </a:p>
          <a:p>
            <a:endParaRPr lang="en-GB" dirty="0"/>
          </a:p>
        </p:txBody>
      </p:sp>
      <p:sp>
        <p:nvSpPr>
          <p:cNvPr id="3" name="Rectangle 2"/>
          <p:cNvSpPr/>
          <p:nvPr/>
        </p:nvSpPr>
        <p:spPr>
          <a:xfrm>
            <a:off x="3734835" y="324147"/>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6771244" y="3302068"/>
            <a:ext cx="2942194" cy="2942194"/>
          </a:xfrm>
          <a:prstGeom prst="rect">
            <a:avLst/>
          </a:prstGeom>
        </p:spPr>
      </p:pic>
    </p:spTree>
    <p:extLst>
      <p:ext uri="{BB962C8B-B14F-4D97-AF65-F5344CB8AC3E}">
        <p14:creationId xmlns:p14="http://schemas.microsoft.com/office/powerpoint/2010/main" val="129566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1526" y="876003"/>
            <a:ext cx="10529888" cy="46782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product life cycle written task.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Boston matrix and give examples of products at each stage.</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the Boston Matrix.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Place product examples on the Boston Matrix.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on the Boston Matrix and Product life cycle.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Evaluate the Boston Matrix in a written task.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2637154" y="238423"/>
            <a:ext cx="6506846"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Boston Matrix – Aims </a:t>
            </a:r>
          </a:p>
        </p:txBody>
      </p:sp>
      <p:pic>
        <p:nvPicPr>
          <p:cNvPr id="1026" name="Picture 2" descr="Image result for boston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334" y="4474140"/>
            <a:ext cx="3024187" cy="216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3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612" y="1374726"/>
            <a:ext cx="9344025" cy="3539430"/>
          </a:xfrm>
          <a:prstGeom prst="rect">
            <a:avLst/>
          </a:prstGeom>
        </p:spPr>
        <p:txBody>
          <a:bodyPr wrap="square">
            <a:spAutoFit/>
          </a:bodyPr>
          <a:lstStyle/>
          <a:p>
            <a:r>
              <a:rPr lang="en-GB" sz="2800" dirty="0"/>
              <a:t>The Boston Matrix was devised by the Boston Consultancy Group in the 1960s and it allows the </a:t>
            </a:r>
            <a:r>
              <a:rPr lang="en-GB" sz="2800" b="1" dirty="0"/>
              <a:t>analysis of a business’s products by dividing the products into four categories. </a:t>
            </a:r>
          </a:p>
          <a:p>
            <a:endParaRPr lang="en-GB" sz="2800" b="1" dirty="0"/>
          </a:p>
          <a:p>
            <a:r>
              <a:rPr lang="en-GB" sz="2800" dirty="0"/>
              <a:t>The categories the products are placed in depend on their </a:t>
            </a:r>
            <a:r>
              <a:rPr lang="en-GB" sz="2800" b="1" dirty="0"/>
              <a:t>market share and the level of growth </a:t>
            </a:r>
            <a:r>
              <a:rPr lang="en-GB" sz="2800" dirty="0"/>
              <a:t>that is occurring in the market. This structure can be used as a guide to product mix management.</a:t>
            </a:r>
          </a:p>
        </p:txBody>
      </p:sp>
      <p:sp>
        <p:nvSpPr>
          <p:cNvPr id="3" name="Rectangle 2"/>
          <p:cNvSpPr/>
          <p:nvPr/>
        </p:nvSpPr>
        <p:spPr>
          <a:xfrm>
            <a:off x="1976115" y="309860"/>
            <a:ext cx="778258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Boston Matrix (BCG, 1960)</a:t>
            </a:r>
          </a:p>
        </p:txBody>
      </p:sp>
      <p:pic>
        <p:nvPicPr>
          <p:cNvPr id="4" name="Picture 3"/>
          <p:cNvPicPr>
            <a:picLocks noChangeAspect="1"/>
          </p:cNvPicPr>
          <p:nvPr/>
        </p:nvPicPr>
        <p:blipFill>
          <a:blip r:embed="rId2"/>
          <a:stretch>
            <a:fillRect/>
          </a:stretch>
        </p:blipFill>
        <p:spPr>
          <a:xfrm>
            <a:off x="5086349" y="4586288"/>
            <a:ext cx="4420721" cy="2057400"/>
          </a:xfrm>
          <a:prstGeom prst="rect">
            <a:avLst/>
          </a:prstGeom>
        </p:spPr>
      </p:pic>
    </p:spTree>
    <p:extLst>
      <p:ext uri="{BB962C8B-B14F-4D97-AF65-F5344CB8AC3E}">
        <p14:creationId xmlns:p14="http://schemas.microsoft.com/office/powerpoint/2010/main" val="274724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1532"/>
            <a:ext cx="12058650" cy="6587881"/>
          </a:xfrm>
          <a:prstGeom prst="rect">
            <a:avLst/>
          </a:prstGeom>
        </p:spPr>
      </p:pic>
    </p:spTree>
    <p:extLst>
      <p:ext uri="{BB962C8B-B14F-4D97-AF65-F5344CB8AC3E}">
        <p14:creationId xmlns:p14="http://schemas.microsoft.com/office/powerpoint/2010/main" val="60751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63" y="1104602"/>
            <a:ext cx="9144000" cy="3970318"/>
          </a:xfrm>
          <a:prstGeom prst="rect">
            <a:avLst/>
          </a:prstGeom>
        </p:spPr>
        <p:txBody>
          <a:bodyPr wrap="square">
            <a:spAutoFit/>
          </a:bodyPr>
          <a:lstStyle/>
          <a:p>
            <a:r>
              <a:rPr lang="en-GB" sz="2800" b="1" dirty="0"/>
              <a:t>Cash cows (High market share – slow market growth)</a:t>
            </a:r>
          </a:p>
          <a:p>
            <a:endParaRPr lang="en-GB" sz="2800" b="1" dirty="0"/>
          </a:p>
          <a:p>
            <a:r>
              <a:rPr lang="en-GB" sz="2800" dirty="0"/>
              <a:t>Cash cows are </a:t>
            </a:r>
            <a:r>
              <a:rPr lang="en-GB" sz="2800" b="1" dirty="0"/>
              <a:t>very profitable products </a:t>
            </a:r>
            <a:r>
              <a:rPr lang="en-GB" sz="2800" dirty="0"/>
              <a:t>and expenditure on such things as </a:t>
            </a:r>
            <a:r>
              <a:rPr lang="en-GB" sz="2800" b="1" dirty="0"/>
              <a:t>advertising is relatively low. </a:t>
            </a:r>
          </a:p>
          <a:p>
            <a:endParaRPr lang="en-GB" sz="2800" dirty="0"/>
          </a:p>
          <a:p>
            <a:r>
              <a:rPr lang="en-GB" sz="2800" dirty="0"/>
              <a:t>Customers know and understand the product, and brand value has been established. It is also likely that </a:t>
            </a:r>
            <a:r>
              <a:rPr lang="en-GB" sz="2800" b="1" dirty="0"/>
              <a:t>development costs have already been recouped</a:t>
            </a:r>
            <a:r>
              <a:rPr lang="en-GB" sz="2800" dirty="0"/>
              <a:t>, increasing profitability further. </a:t>
            </a:r>
          </a:p>
        </p:txBody>
      </p:sp>
      <p:sp>
        <p:nvSpPr>
          <p:cNvPr id="3" name="Rectangle 2"/>
          <p:cNvSpPr/>
          <p:nvPr/>
        </p:nvSpPr>
        <p:spPr>
          <a:xfrm>
            <a:off x="3974639" y="181272"/>
            <a:ext cx="329975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cows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974639" y="5059294"/>
            <a:ext cx="1856903" cy="1460568"/>
          </a:xfrm>
          <a:prstGeom prst="rect">
            <a:avLst/>
          </a:prstGeom>
        </p:spPr>
      </p:pic>
      <p:pic>
        <p:nvPicPr>
          <p:cNvPr id="5" name="Picture 4"/>
          <p:cNvPicPr>
            <a:picLocks noChangeAspect="1"/>
          </p:cNvPicPr>
          <p:nvPr/>
        </p:nvPicPr>
        <p:blipFill>
          <a:blip r:embed="rId3"/>
          <a:stretch>
            <a:fillRect/>
          </a:stretch>
        </p:blipFill>
        <p:spPr>
          <a:xfrm>
            <a:off x="7400926" y="4832023"/>
            <a:ext cx="2257424" cy="1915110"/>
          </a:xfrm>
          <a:prstGeom prst="rect">
            <a:avLst/>
          </a:prstGeom>
        </p:spPr>
      </p:pic>
    </p:spTree>
    <p:extLst>
      <p:ext uri="{BB962C8B-B14F-4D97-AF65-F5344CB8AC3E}">
        <p14:creationId xmlns:p14="http://schemas.microsoft.com/office/powerpoint/2010/main" val="146928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07" y="1347489"/>
            <a:ext cx="6986587" cy="4401205"/>
          </a:xfrm>
          <a:prstGeom prst="rect">
            <a:avLst/>
          </a:prstGeom>
        </p:spPr>
        <p:txBody>
          <a:bodyPr wrap="square">
            <a:spAutoFit/>
          </a:bodyPr>
          <a:lstStyle/>
          <a:p>
            <a:r>
              <a:rPr lang="en-GB" sz="2800" b="1" u="sng" dirty="0"/>
              <a:t>Examples: </a:t>
            </a:r>
          </a:p>
          <a:p>
            <a:endParaRPr lang="en-GB" sz="2800" dirty="0"/>
          </a:p>
          <a:p>
            <a:r>
              <a:rPr lang="en-GB" sz="2800" dirty="0"/>
              <a:t>Ford Focus</a:t>
            </a:r>
          </a:p>
          <a:p>
            <a:endParaRPr lang="en-GB" sz="2800" dirty="0"/>
          </a:p>
          <a:p>
            <a:r>
              <a:rPr lang="en-GB" sz="2800" dirty="0"/>
              <a:t>Kellogg’s Corn Flakes </a:t>
            </a:r>
          </a:p>
          <a:p>
            <a:endParaRPr lang="en-GB" sz="2800" dirty="0"/>
          </a:p>
          <a:p>
            <a:r>
              <a:rPr lang="en-GB" sz="2800" dirty="0"/>
              <a:t>Cadbury’s Dairy Milk</a:t>
            </a:r>
          </a:p>
          <a:p>
            <a:endParaRPr lang="en-GB" sz="2800" dirty="0"/>
          </a:p>
          <a:p>
            <a:endParaRPr lang="en-GB" sz="2800" b="1" dirty="0"/>
          </a:p>
          <a:p>
            <a:r>
              <a:rPr lang="en-GB" sz="2800" b="1" dirty="0"/>
              <a:t>Can you think of an example?</a:t>
            </a:r>
          </a:p>
        </p:txBody>
      </p:sp>
      <p:sp>
        <p:nvSpPr>
          <p:cNvPr id="3" name="Rectangle 2"/>
          <p:cNvSpPr/>
          <p:nvPr/>
        </p:nvSpPr>
        <p:spPr>
          <a:xfrm>
            <a:off x="3746040" y="424159"/>
            <a:ext cx="329975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Cash cows </a:t>
            </a:r>
          </a:p>
        </p:txBody>
      </p:sp>
      <p:pic>
        <p:nvPicPr>
          <p:cNvPr id="4" name="Picture 3"/>
          <p:cNvPicPr>
            <a:picLocks noChangeAspect="1"/>
          </p:cNvPicPr>
          <p:nvPr/>
        </p:nvPicPr>
        <p:blipFill>
          <a:blip r:embed="rId2"/>
          <a:stretch>
            <a:fillRect/>
          </a:stretch>
        </p:blipFill>
        <p:spPr>
          <a:xfrm>
            <a:off x="7897619" y="1270740"/>
            <a:ext cx="2981325" cy="1533525"/>
          </a:xfrm>
          <a:prstGeom prst="rect">
            <a:avLst/>
          </a:prstGeom>
        </p:spPr>
      </p:pic>
      <p:pic>
        <p:nvPicPr>
          <p:cNvPr id="5" name="Picture 4"/>
          <p:cNvPicPr>
            <a:picLocks noChangeAspect="1"/>
          </p:cNvPicPr>
          <p:nvPr/>
        </p:nvPicPr>
        <p:blipFill>
          <a:blip r:embed="rId3"/>
          <a:stretch>
            <a:fillRect/>
          </a:stretch>
        </p:blipFill>
        <p:spPr>
          <a:xfrm>
            <a:off x="4976155" y="2185987"/>
            <a:ext cx="2143125" cy="2143125"/>
          </a:xfrm>
          <a:prstGeom prst="rect">
            <a:avLst/>
          </a:prstGeom>
        </p:spPr>
      </p:pic>
      <p:pic>
        <p:nvPicPr>
          <p:cNvPr id="6" name="Picture 5"/>
          <p:cNvPicPr>
            <a:picLocks noChangeAspect="1"/>
          </p:cNvPicPr>
          <p:nvPr/>
        </p:nvPicPr>
        <p:blipFill>
          <a:blip r:embed="rId4"/>
          <a:stretch>
            <a:fillRect/>
          </a:stretch>
        </p:blipFill>
        <p:spPr>
          <a:xfrm>
            <a:off x="7419491" y="3592952"/>
            <a:ext cx="4401517" cy="2743199"/>
          </a:xfrm>
          <a:prstGeom prst="rect">
            <a:avLst/>
          </a:prstGeom>
        </p:spPr>
      </p:pic>
    </p:spTree>
    <p:extLst>
      <p:ext uri="{BB962C8B-B14F-4D97-AF65-F5344CB8AC3E}">
        <p14:creationId xmlns:p14="http://schemas.microsoft.com/office/powerpoint/2010/main" val="361358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036" y="1520816"/>
            <a:ext cx="10467976" cy="4832092"/>
          </a:xfrm>
          <a:prstGeom prst="rect">
            <a:avLst/>
          </a:prstGeom>
        </p:spPr>
        <p:txBody>
          <a:bodyPr wrap="square">
            <a:spAutoFit/>
          </a:bodyPr>
          <a:lstStyle/>
          <a:p>
            <a:r>
              <a:rPr lang="en-GB" sz="2800" b="1" dirty="0"/>
              <a:t>Stars (High market share – fast market growth)</a:t>
            </a:r>
          </a:p>
          <a:p>
            <a:endParaRPr lang="en-GB" sz="2800" b="1" dirty="0"/>
          </a:p>
          <a:p>
            <a:r>
              <a:rPr lang="en-GB" sz="2800" dirty="0"/>
              <a:t>The </a:t>
            </a:r>
            <a:r>
              <a:rPr lang="en-GB" sz="2800" b="1" dirty="0"/>
              <a:t>market may be somewhat immature</a:t>
            </a:r>
            <a:r>
              <a:rPr lang="en-GB" sz="2800" dirty="0"/>
              <a:t>, with new customers being attracted to the marketplace and new competitors being tempted by potential profits and market share. </a:t>
            </a:r>
          </a:p>
          <a:p>
            <a:endParaRPr lang="en-GB" sz="2800" b="1" dirty="0"/>
          </a:p>
          <a:p>
            <a:r>
              <a:rPr lang="en-GB" sz="2800" b="1" dirty="0">
                <a:solidFill>
                  <a:srgbClr val="FF0000"/>
                </a:solidFill>
              </a:rPr>
              <a:t>Competition is high </a:t>
            </a:r>
            <a:r>
              <a:rPr lang="en-GB" sz="2800" dirty="0"/>
              <a:t>– businesses are </a:t>
            </a:r>
            <a:r>
              <a:rPr lang="en-GB" sz="2800" b="1" dirty="0"/>
              <a:t>fighting for a share of potentially huge profits.</a:t>
            </a:r>
            <a:r>
              <a:rPr lang="en-GB" sz="2800" dirty="0"/>
              <a:t> Stars are products that have a </a:t>
            </a:r>
            <a:r>
              <a:rPr lang="en-GB" sz="2800" b="1" dirty="0"/>
              <a:t>high market share</a:t>
            </a:r>
            <a:r>
              <a:rPr lang="en-GB" sz="2800" dirty="0"/>
              <a:t> in a fast growing market. Star products have </a:t>
            </a:r>
            <a:r>
              <a:rPr lang="en-GB" sz="2800" b="1" dirty="0"/>
              <a:t>high levels of revenue</a:t>
            </a:r>
            <a:r>
              <a:rPr lang="en-GB" sz="2800" dirty="0"/>
              <a:t>, but also have high levels of costs. </a:t>
            </a:r>
            <a:r>
              <a:rPr lang="en-GB" sz="2800" b="1" dirty="0"/>
              <a:t>Advertising and marketing expenditure is high. </a:t>
            </a:r>
          </a:p>
        </p:txBody>
      </p:sp>
      <p:sp>
        <p:nvSpPr>
          <p:cNvPr id="3" name="Rectangle 2"/>
          <p:cNvSpPr/>
          <p:nvPr/>
        </p:nvSpPr>
        <p:spPr>
          <a:xfrm>
            <a:off x="4537979" y="138410"/>
            <a:ext cx="17580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Stars </a:t>
            </a:r>
          </a:p>
        </p:txBody>
      </p:sp>
      <p:pic>
        <p:nvPicPr>
          <p:cNvPr id="4" name="Picture 3"/>
          <p:cNvPicPr>
            <a:picLocks noChangeAspect="1"/>
          </p:cNvPicPr>
          <p:nvPr/>
        </p:nvPicPr>
        <p:blipFill>
          <a:blip r:embed="rId2"/>
          <a:stretch>
            <a:fillRect/>
          </a:stretch>
        </p:blipFill>
        <p:spPr>
          <a:xfrm>
            <a:off x="8929687" y="338778"/>
            <a:ext cx="1905000" cy="1905000"/>
          </a:xfrm>
          <a:prstGeom prst="rect">
            <a:avLst/>
          </a:prstGeom>
        </p:spPr>
      </p:pic>
    </p:spTree>
    <p:extLst>
      <p:ext uri="{BB962C8B-B14F-4D97-AF65-F5344CB8AC3E}">
        <p14:creationId xmlns:p14="http://schemas.microsoft.com/office/powerpoint/2010/main" val="369361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84" y="1485810"/>
            <a:ext cx="8586787" cy="3539430"/>
          </a:xfrm>
          <a:prstGeom prst="rect">
            <a:avLst/>
          </a:prstGeom>
        </p:spPr>
        <p:txBody>
          <a:bodyPr wrap="square">
            <a:spAutoFit/>
          </a:bodyPr>
          <a:lstStyle/>
          <a:p>
            <a:r>
              <a:rPr lang="en-GB" sz="2800" dirty="0"/>
              <a:t>Brands have to be established and </a:t>
            </a:r>
            <a:r>
              <a:rPr lang="en-GB" sz="2800" b="1" dirty="0"/>
              <a:t>hopefully the products will develop into cash cows</a:t>
            </a:r>
            <a:r>
              <a:rPr lang="en-GB" sz="2800" dirty="0"/>
              <a:t>. The classic example of a recent product that was a star and has become a </a:t>
            </a:r>
            <a:r>
              <a:rPr lang="en-GB" sz="2800" b="1" dirty="0"/>
              <a:t>cash cow is the Apple iPad.</a:t>
            </a:r>
          </a:p>
          <a:p>
            <a:endParaRPr lang="en-GB" sz="2800" dirty="0"/>
          </a:p>
          <a:p>
            <a:r>
              <a:rPr lang="en-GB" sz="2800" b="1" dirty="0"/>
              <a:t>Examples : </a:t>
            </a:r>
            <a:r>
              <a:rPr lang="en-GB" sz="2800"/>
              <a:t>Apple </a:t>
            </a:r>
            <a:r>
              <a:rPr lang="en-GB" sz="2800" smtClean="0"/>
              <a:t>watch</a:t>
            </a:r>
            <a:endParaRPr lang="en-GB" sz="2800" dirty="0"/>
          </a:p>
          <a:p>
            <a:endParaRPr lang="en-GB" sz="2800" dirty="0"/>
          </a:p>
          <a:p>
            <a:r>
              <a:rPr lang="en-GB" sz="2800" b="1" dirty="0"/>
              <a:t>Can you think of an example?</a:t>
            </a:r>
          </a:p>
        </p:txBody>
      </p:sp>
      <p:sp>
        <p:nvSpPr>
          <p:cNvPr id="3" name="Rectangle 2"/>
          <p:cNvSpPr/>
          <p:nvPr/>
        </p:nvSpPr>
        <p:spPr>
          <a:xfrm>
            <a:off x="3686935" y="352722"/>
            <a:ext cx="436093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Star examples </a:t>
            </a:r>
          </a:p>
        </p:txBody>
      </p:sp>
      <p:pic>
        <p:nvPicPr>
          <p:cNvPr id="4" name="Picture 3"/>
          <p:cNvPicPr>
            <a:picLocks noChangeAspect="1"/>
          </p:cNvPicPr>
          <p:nvPr/>
        </p:nvPicPr>
        <p:blipFill>
          <a:blip r:embed="rId2"/>
          <a:stretch>
            <a:fillRect/>
          </a:stretch>
        </p:blipFill>
        <p:spPr>
          <a:xfrm>
            <a:off x="9496425" y="2957512"/>
            <a:ext cx="2143125" cy="2143125"/>
          </a:xfrm>
          <a:prstGeom prst="rect">
            <a:avLst/>
          </a:prstGeom>
        </p:spPr>
      </p:pic>
      <p:pic>
        <p:nvPicPr>
          <p:cNvPr id="5" name="Picture 4"/>
          <p:cNvPicPr>
            <a:picLocks noChangeAspect="1"/>
          </p:cNvPicPr>
          <p:nvPr/>
        </p:nvPicPr>
        <p:blipFill>
          <a:blip r:embed="rId3"/>
          <a:stretch>
            <a:fillRect/>
          </a:stretch>
        </p:blipFill>
        <p:spPr>
          <a:xfrm>
            <a:off x="6274596" y="4656028"/>
            <a:ext cx="2857500" cy="1600200"/>
          </a:xfrm>
          <a:prstGeom prst="rect">
            <a:avLst/>
          </a:prstGeom>
        </p:spPr>
      </p:pic>
    </p:spTree>
    <p:extLst>
      <p:ext uri="{BB962C8B-B14F-4D97-AF65-F5344CB8AC3E}">
        <p14:creationId xmlns:p14="http://schemas.microsoft.com/office/powerpoint/2010/main" val="251442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21658"/>
            <a:ext cx="9729788" cy="5447645"/>
          </a:xfrm>
          <a:prstGeom prst="rect">
            <a:avLst/>
          </a:prstGeom>
        </p:spPr>
        <p:txBody>
          <a:bodyPr wrap="square">
            <a:spAutoFit/>
          </a:bodyPr>
          <a:lstStyle/>
          <a:p>
            <a:r>
              <a:rPr lang="en-GB" sz="2800" b="1" dirty="0"/>
              <a:t>Question marks/Problem children (Low market share </a:t>
            </a:r>
          </a:p>
          <a:p>
            <a:r>
              <a:rPr lang="en-GB" sz="2800" b="1" dirty="0"/>
              <a:t>– fast growing market</a:t>
            </a:r>
            <a:r>
              <a:rPr lang="en-GB" sz="2800" b="1" dirty="0" smtClean="0"/>
              <a:t>)</a:t>
            </a:r>
          </a:p>
          <a:p>
            <a:endParaRPr lang="en-GB" sz="4000" b="1" dirty="0"/>
          </a:p>
          <a:p>
            <a:r>
              <a:rPr lang="en-GB" sz="2800" dirty="0"/>
              <a:t>This is one of the </a:t>
            </a:r>
            <a:r>
              <a:rPr lang="en-GB" sz="2800" b="1" dirty="0"/>
              <a:t>worst situations </a:t>
            </a:r>
            <a:r>
              <a:rPr lang="en-GB" sz="2800" dirty="0"/>
              <a:t>for professional marketing people. They have a </a:t>
            </a:r>
            <a:r>
              <a:rPr lang="en-GB" sz="2800" b="1" dirty="0"/>
              <a:t>product in a fast growing market but the products are not selling. </a:t>
            </a:r>
            <a:r>
              <a:rPr lang="en-GB" sz="2800" dirty="0"/>
              <a:t>They are being beaten by the competition. They are failing, but it is likely to be worth doing something about it. </a:t>
            </a:r>
          </a:p>
          <a:p>
            <a:endParaRPr lang="en-GB" sz="2800" dirty="0"/>
          </a:p>
          <a:p>
            <a:r>
              <a:rPr lang="en-GB" sz="2800" dirty="0"/>
              <a:t>After all, it is not good business for businesses to have products that fail to capture market share in markets that are growing in importance. </a:t>
            </a:r>
          </a:p>
        </p:txBody>
      </p:sp>
      <p:sp>
        <p:nvSpPr>
          <p:cNvPr id="3" name="Rectangle 2"/>
          <p:cNvSpPr/>
          <p:nvPr/>
        </p:nvSpPr>
        <p:spPr>
          <a:xfrm>
            <a:off x="3233411" y="198328"/>
            <a:ext cx="486793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 marks </a:t>
            </a:r>
          </a:p>
        </p:txBody>
      </p:sp>
      <p:pic>
        <p:nvPicPr>
          <p:cNvPr id="4" name="Picture 3"/>
          <p:cNvPicPr>
            <a:picLocks noChangeAspect="1"/>
          </p:cNvPicPr>
          <p:nvPr/>
        </p:nvPicPr>
        <p:blipFill>
          <a:blip r:embed="rId2"/>
          <a:stretch>
            <a:fillRect/>
          </a:stretch>
        </p:blipFill>
        <p:spPr>
          <a:xfrm>
            <a:off x="9512608" y="198328"/>
            <a:ext cx="2263160" cy="2263160"/>
          </a:xfrm>
          <a:prstGeom prst="rect">
            <a:avLst/>
          </a:prstGeom>
        </p:spPr>
      </p:pic>
    </p:spTree>
    <p:extLst>
      <p:ext uri="{BB962C8B-B14F-4D97-AF65-F5344CB8AC3E}">
        <p14:creationId xmlns:p14="http://schemas.microsoft.com/office/powerpoint/2010/main" val="2385039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1234</Words>
  <Application>Microsoft Office PowerPoint</Application>
  <PresentationFormat>Widescreen</PresentationFormat>
  <Paragraphs>160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8</cp:revision>
  <cp:lastPrinted>2018-03-20T14:26:45Z</cp:lastPrinted>
  <dcterms:created xsi:type="dcterms:W3CDTF">2016-10-25T18:02:28Z</dcterms:created>
  <dcterms:modified xsi:type="dcterms:W3CDTF">2018-06-11T12:02:35Z</dcterms:modified>
</cp:coreProperties>
</file>