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34529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623042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32262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383737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327559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88197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237208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384069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702452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1741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62D1F1-4B18-4CF1-8C71-5F5F496CCDC6}" type="datetimeFigureOut">
              <a:rPr lang="en-GB" smtClean="0"/>
              <a:t>25/10/2016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F009A21-2C9F-4686-9CAF-BC6659F6B509}" type="slidenum">
              <a:rPr lang="en-GB" smtClean="0"/>
              <a:t>‹#›</a:t>
            </a:fld>
            <a:endParaRPr lang="en-GB" dirty="0"/>
          </a:p>
        </p:txBody>
      </p:sp>
    </p:spTree>
    <p:extLst>
      <p:ext uri="{BB962C8B-B14F-4D97-AF65-F5344CB8AC3E}">
        <p14:creationId xmlns:p14="http://schemas.microsoft.com/office/powerpoint/2010/main" val="40987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2D1F1-4B18-4CF1-8C71-5F5F496CCDC6}" type="datetimeFigureOut">
              <a:rPr lang="en-GB" smtClean="0"/>
              <a:t>25/10/2016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09A21-2C9F-4686-9CAF-BC6659F6B509}" type="slidenum">
              <a:rPr lang="en-GB" smtClean="0"/>
              <a:t>‹#›</a:t>
            </a:fld>
            <a:endParaRPr lang="en-GB" dirty="0"/>
          </a:p>
        </p:txBody>
      </p:sp>
    </p:spTree>
    <p:extLst>
      <p:ext uri="{BB962C8B-B14F-4D97-AF65-F5344CB8AC3E}">
        <p14:creationId xmlns:p14="http://schemas.microsoft.com/office/powerpoint/2010/main" val="1965961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7165" y="256888"/>
            <a:ext cx="9872870" cy="1417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6" name="Picture 5"/>
          <p:cNvPicPr>
            <a:picLocks noChangeAspect="1"/>
          </p:cNvPicPr>
          <p:nvPr/>
        </p:nvPicPr>
        <p:blipFill>
          <a:blip r:embed="rId2"/>
          <a:stretch>
            <a:fillRect/>
          </a:stretch>
        </p:blipFill>
        <p:spPr>
          <a:xfrm>
            <a:off x="1007165" y="1924867"/>
            <a:ext cx="9872870" cy="1432684"/>
          </a:xfrm>
          <a:prstGeom prst="rect">
            <a:avLst/>
          </a:prstGeom>
        </p:spPr>
      </p:pic>
      <p:pic>
        <p:nvPicPr>
          <p:cNvPr id="7" name="Picture 6"/>
          <p:cNvPicPr>
            <a:picLocks noChangeAspect="1"/>
          </p:cNvPicPr>
          <p:nvPr/>
        </p:nvPicPr>
        <p:blipFill>
          <a:blip r:embed="rId2"/>
          <a:stretch>
            <a:fillRect/>
          </a:stretch>
        </p:blipFill>
        <p:spPr>
          <a:xfrm>
            <a:off x="1007165" y="3589554"/>
            <a:ext cx="9872870" cy="1432684"/>
          </a:xfrm>
          <a:prstGeom prst="rect">
            <a:avLst/>
          </a:prstGeom>
        </p:spPr>
      </p:pic>
      <p:pic>
        <p:nvPicPr>
          <p:cNvPr id="8" name="Picture 7"/>
          <p:cNvPicPr>
            <a:picLocks noChangeAspect="1"/>
          </p:cNvPicPr>
          <p:nvPr/>
        </p:nvPicPr>
        <p:blipFill>
          <a:blip r:embed="rId2"/>
          <a:stretch>
            <a:fillRect/>
          </a:stretch>
        </p:blipFill>
        <p:spPr>
          <a:xfrm>
            <a:off x="1007165" y="5254241"/>
            <a:ext cx="9780105" cy="1432684"/>
          </a:xfrm>
          <a:prstGeom prst="rect">
            <a:avLst/>
          </a:prstGeom>
        </p:spPr>
      </p:pic>
      <p:sp>
        <p:nvSpPr>
          <p:cNvPr id="12" name="Rectangle 11"/>
          <p:cNvSpPr/>
          <p:nvPr/>
        </p:nvSpPr>
        <p:spPr>
          <a:xfrm>
            <a:off x="1537073" y="530978"/>
            <a:ext cx="9064666"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0000"/>
                </a:solidFill>
                <a:effectLst/>
                <a:uLnTx/>
                <a:uFillTx/>
              </a:rPr>
              <a:t>Price set to ‘penetrate the market a low price to secure high volumes. Suitable for products with long anticipated life cycles.</a:t>
            </a:r>
          </a:p>
        </p:txBody>
      </p:sp>
      <p:sp>
        <p:nvSpPr>
          <p:cNvPr id="13" name="Rectangle 12"/>
          <p:cNvSpPr/>
          <p:nvPr/>
        </p:nvSpPr>
        <p:spPr>
          <a:xfrm>
            <a:off x="1311965" y="2027438"/>
            <a:ext cx="9568070"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0000"/>
                </a:solidFill>
                <a:effectLst/>
                <a:uLnTx/>
                <a:uFillTx/>
              </a:rPr>
              <a:t>This approach was used by Sky TV. They offer free telephones or satellite dishes at discounted rates in order to get people to sign up for their services. Prices gradually creep up.</a:t>
            </a:r>
          </a:p>
        </p:txBody>
      </p:sp>
      <p:sp>
        <p:nvSpPr>
          <p:cNvPr id="14" name="Rectangle 13"/>
          <p:cNvSpPr/>
          <p:nvPr/>
        </p:nvSpPr>
        <p:spPr>
          <a:xfrm>
            <a:off x="1252330" y="3705731"/>
            <a:ext cx="9289774"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92D050"/>
                </a:solidFill>
                <a:effectLst/>
                <a:uLnTx/>
                <a:uFillTx/>
              </a:rPr>
              <a:t>High price, Low volumes and skim the profit from the market. Suitable for products that have short life cycles or which will face competition at some point in the future.</a:t>
            </a:r>
          </a:p>
        </p:txBody>
      </p:sp>
      <p:sp>
        <p:nvSpPr>
          <p:cNvPr id="15" name="Rectangle 14"/>
          <p:cNvSpPr/>
          <p:nvPr/>
        </p:nvSpPr>
        <p:spPr>
          <a:xfrm>
            <a:off x="1391478" y="5555084"/>
            <a:ext cx="9011478"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92D050"/>
                </a:solidFill>
                <a:effectLst/>
                <a:uLnTx/>
                <a:uFillTx/>
              </a:rPr>
              <a:t>Examples of this pricing strategy include PlayStation, jewellery, digital technology, new DVDs and plasma screen TVs.</a:t>
            </a:r>
          </a:p>
        </p:txBody>
      </p:sp>
    </p:spTree>
    <p:extLst>
      <p:ext uri="{BB962C8B-B14F-4D97-AF65-F5344CB8AC3E}">
        <p14:creationId xmlns:p14="http://schemas.microsoft.com/office/powerpoint/2010/main" val="2317618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9653" y="256888"/>
            <a:ext cx="5473148" cy="1417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5" name="Picture 4"/>
          <p:cNvPicPr>
            <a:picLocks noChangeAspect="1"/>
          </p:cNvPicPr>
          <p:nvPr/>
        </p:nvPicPr>
        <p:blipFill>
          <a:blip r:embed="rId2"/>
          <a:stretch>
            <a:fillRect/>
          </a:stretch>
        </p:blipFill>
        <p:spPr>
          <a:xfrm>
            <a:off x="6433386" y="256888"/>
            <a:ext cx="5486876" cy="1432684"/>
          </a:xfrm>
          <a:prstGeom prst="rect">
            <a:avLst/>
          </a:prstGeom>
        </p:spPr>
      </p:pic>
      <p:pic>
        <p:nvPicPr>
          <p:cNvPr id="7" name="Picture 6"/>
          <p:cNvPicPr>
            <a:picLocks noChangeAspect="1"/>
          </p:cNvPicPr>
          <p:nvPr/>
        </p:nvPicPr>
        <p:blipFill>
          <a:blip r:embed="rId2"/>
          <a:stretch>
            <a:fillRect/>
          </a:stretch>
        </p:blipFill>
        <p:spPr>
          <a:xfrm>
            <a:off x="349653" y="3607547"/>
            <a:ext cx="5486876" cy="1432684"/>
          </a:xfrm>
          <a:prstGeom prst="rect">
            <a:avLst/>
          </a:prstGeom>
        </p:spPr>
      </p:pic>
      <p:pic>
        <p:nvPicPr>
          <p:cNvPr id="9" name="Picture 8"/>
          <p:cNvPicPr>
            <a:picLocks noChangeAspect="1"/>
          </p:cNvPicPr>
          <p:nvPr/>
        </p:nvPicPr>
        <p:blipFill>
          <a:blip r:embed="rId2"/>
          <a:stretch>
            <a:fillRect/>
          </a:stretch>
        </p:blipFill>
        <p:spPr>
          <a:xfrm>
            <a:off x="6488814" y="1938097"/>
            <a:ext cx="5486876" cy="1432684"/>
          </a:xfrm>
          <a:prstGeom prst="rect">
            <a:avLst/>
          </a:prstGeom>
        </p:spPr>
      </p:pic>
      <p:pic>
        <p:nvPicPr>
          <p:cNvPr id="10" name="Picture 9"/>
          <p:cNvPicPr>
            <a:picLocks noChangeAspect="1"/>
          </p:cNvPicPr>
          <p:nvPr/>
        </p:nvPicPr>
        <p:blipFill>
          <a:blip r:embed="rId2"/>
          <a:stretch>
            <a:fillRect/>
          </a:stretch>
        </p:blipFill>
        <p:spPr>
          <a:xfrm>
            <a:off x="6433386" y="3616354"/>
            <a:ext cx="5486876" cy="1432684"/>
          </a:xfrm>
          <a:prstGeom prst="rect">
            <a:avLst/>
          </a:prstGeom>
        </p:spPr>
      </p:pic>
      <p:pic>
        <p:nvPicPr>
          <p:cNvPr id="11" name="Picture 10"/>
          <p:cNvPicPr>
            <a:picLocks noChangeAspect="1"/>
          </p:cNvPicPr>
          <p:nvPr/>
        </p:nvPicPr>
        <p:blipFill>
          <a:blip r:embed="rId2"/>
          <a:stretch>
            <a:fillRect/>
          </a:stretch>
        </p:blipFill>
        <p:spPr>
          <a:xfrm>
            <a:off x="6433386" y="5254242"/>
            <a:ext cx="5486876" cy="1432684"/>
          </a:xfrm>
          <a:prstGeom prst="rect">
            <a:avLst/>
          </a:prstGeom>
        </p:spPr>
      </p:pic>
      <p:sp>
        <p:nvSpPr>
          <p:cNvPr id="3" name="Rectangle 2"/>
          <p:cNvSpPr/>
          <p:nvPr/>
        </p:nvSpPr>
        <p:spPr>
          <a:xfrm>
            <a:off x="6577266" y="545679"/>
            <a:ext cx="5199116" cy="830997"/>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rPr>
              <a:t>Penetration pricing </a:t>
            </a:r>
          </a:p>
        </p:txBody>
      </p:sp>
      <p:sp>
        <p:nvSpPr>
          <p:cNvPr id="12" name="Rectangle 11"/>
          <p:cNvSpPr/>
          <p:nvPr/>
        </p:nvSpPr>
        <p:spPr>
          <a:xfrm>
            <a:off x="473779" y="453346"/>
            <a:ext cx="5362750"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rPr>
              <a:t>Market skimming </a:t>
            </a:r>
          </a:p>
        </p:txBody>
      </p:sp>
      <p:sp>
        <p:nvSpPr>
          <p:cNvPr id="15" name="Rectangle 14"/>
          <p:cNvSpPr/>
          <p:nvPr/>
        </p:nvSpPr>
        <p:spPr>
          <a:xfrm>
            <a:off x="6488814" y="2108573"/>
            <a:ext cx="5647700"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rPr>
              <a:t>Loss leader pricing </a:t>
            </a:r>
          </a:p>
        </p:txBody>
      </p:sp>
      <p:sp>
        <p:nvSpPr>
          <p:cNvPr id="16" name="Rectangle 15"/>
          <p:cNvSpPr/>
          <p:nvPr/>
        </p:nvSpPr>
        <p:spPr>
          <a:xfrm>
            <a:off x="588328" y="3889355"/>
            <a:ext cx="5133649" cy="769441"/>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rPr>
              <a:t>Psychological pricing </a:t>
            </a:r>
          </a:p>
        </p:txBody>
      </p:sp>
      <p:sp>
        <p:nvSpPr>
          <p:cNvPr id="17" name="Rectangle 16"/>
          <p:cNvSpPr/>
          <p:nvPr/>
        </p:nvSpPr>
        <p:spPr>
          <a:xfrm>
            <a:off x="6540804" y="3766645"/>
            <a:ext cx="5434886"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rPr>
              <a:t>Going rate pricing </a:t>
            </a:r>
          </a:p>
        </p:txBody>
      </p:sp>
      <p:pic>
        <p:nvPicPr>
          <p:cNvPr id="2" name="Picture 1"/>
          <p:cNvPicPr>
            <a:picLocks noChangeAspect="1"/>
          </p:cNvPicPr>
          <p:nvPr/>
        </p:nvPicPr>
        <p:blipFill>
          <a:blip r:embed="rId3"/>
          <a:stretch>
            <a:fillRect/>
          </a:stretch>
        </p:blipFill>
        <p:spPr>
          <a:xfrm>
            <a:off x="6799737" y="5607867"/>
            <a:ext cx="4865030" cy="615749"/>
          </a:xfrm>
          <a:prstGeom prst="rect">
            <a:avLst/>
          </a:prstGeom>
        </p:spPr>
      </p:pic>
      <p:pic>
        <p:nvPicPr>
          <p:cNvPr id="13" name="Picture 12"/>
          <p:cNvPicPr>
            <a:picLocks noChangeAspect="1"/>
          </p:cNvPicPr>
          <p:nvPr/>
        </p:nvPicPr>
        <p:blipFill>
          <a:blip r:embed="rId2"/>
          <a:stretch>
            <a:fillRect/>
          </a:stretch>
        </p:blipFill>
        <p:spPr>
          <a:xfrm>
            <a:off x="335925" y="1876668"/>
            <a:ext cx="5486876" cy="1432684"/>
          </a:xfrm>
          <a:prstGeom prst="rect">
            <a:avLst/>
          </a:prstGeom>
        </p:spPr>
      </p:pic>
      <p:sp>
        <p:nvSpPr>
          <p:cNvPr id="20" name="Rectangle 19"/>
          <p:cNvSpPr/>
          <p:nvPr/>
        </p:nvSpPr>
        <p:spPr>
          <a:xfrm>
            <a:off x="473779" y="2081648"/>
            <a:ext cx="5042021"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Cost plus pricing </a:t>
            </a:r>
          </a:p>
        </p:txBody>
      </p:sp>
      <p:pic>
        <p:nvPicPr>
          <p:cNvPr id="22" name="Picture 21"/>
          <p:cNvPicPr>
            <a:picLocks noChangeAspect="1"/>
          </p:cNvPicPr>
          <p:nvPr/>
        </p:nvPicPr>
        <p:blipFill>
          <a:blip r:embed="rId2"/>
          <a:stretch>
            <a:fillRect/>
          </a:stretch>
        </p:blipFill>
        <p:spPr>
          <a:xfrm>
            <a:off x="385764" y="5228733"/>
            <a:ext cx="5486876" cy="1432684"/>
          </a:xfrm>
          <a:prstGeom prst="rect">
            <a:avLst/>
          </a:prstGeom>
        </p:spPr>
      </p:pic>
      <p:sp>
        <p:nvSpPr>
          <p:cNvPr id="24" name="Rectangle 23"/>
          <p:cNvSpPr/>
          <p:nvPr/>
        </p:nvSpPr>
        <p:spPr>
          <a:xfrm>
            <a:off x="401321" y="5500242"/>
            <a:ext cx="5443221" cy="830997"/>
          </a:xfrm>
          <a:prstGeom prst="rect">
            <a:avLst/>
          </a:prstGeom>
        </p:spPr>
        <p:txBody>
          <a:bodyPr wrap="none">
            <a:spAutoFit/>
          </a:bodyPr>
          <a:lstStyle/>
          <a:p>
            <a:pPr lvl="0" algn="ctr"/>
            <a:r>
              <a:rPr lang="en-US" sz="4800" b="1" dirty="0">
                <a:ln w="12700">
                  <a:solidFill>
                    <a:srgbClr val="5B9BD5"/>
                  </a:solidFill>
                  <a:prstDash val="solid"/>
                </a:ln>
                <a:pattFill prst="pct50">
                  <a:fgClr>
                    <a:srgbClr val="5B9BD5"/>
                  </a:fgClr>
                  <a:bgClr>
                    <a:srgbClr val="5B9BD5">
                      <a:lumMod val="20000"/>
                      <a:lumOff val="80000"/>
                    </a:srgbClr>
                  </a:bgClr>
                </a:pattFill>
                <a:effectLst>
                  <a:outerShdw dist="38100" dir="2640000" algn="bl" rotWithShape="0">
                    <a:srgbClr val="5B9BD5"/>
                  </a:outerShdw>
                </a:effectLst>
              </a:rPr>
              <a:t>Contribution pricing </a:t>
            </a:r>
          </a:p>
        </p:txBody>
      </p:sp>
    </p:spTree>
    <p:extLst>
      <p:ext uri="{BB962C8B-B14F-4D97-AF65-F5344CB8AC3E}">
        <p14:creationId xmlns:p14="http://schemas.microsoft.com/office/powerpoint/2010/main" val="290790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07165" y="3589554"/>
            <a:ext cx="9872870" cy="1432684"/>
          </a:xfrm>
          <a:prstGeom prst="rect">
            <a:avLst/>
          </a:prstGeom>
        </p:spPr>
      </p:pic>
      <p:pic>
        <p:nvPicPr>
          <p:cNvPr id="8" name="Picture 7"/>
          <p:cNvPicPr>
            <a:picLocks noChangeAspect="1"/>
          </p:cNvPicPr>
          <p:nvPr/>
        </p:nvPicPr>
        <p:blipFill>
          <a:blip r:embed="rId2"/>
          <a:stretch>
            <a:fillRect/>
          </a:stretch>
        </p:blipFill>
        <p:spPr>
          <a:xfrm>
            <a:off x="1007165" y="5254241"/>
            <a:ext cx="9780105" cy="1432684"/>
          </a:xfrm>
          <a:prstGeom prst="rect">
            <a:avLst/>
          </a:prstGeom>
        </p:spPr>
      </p:pic>
      <p:sp>
        <p:nvSpPr>
          <p:cNvPr id="5" name="Rectangle 4"/>
          <p:cNvSpPr/>
          <p:nvPr/>
        </p:nvSpPr>
        <p:spPr>
          <a:xfrm>
            <a:off x="1232450" y="3625583"/>
            <a:ext cx="9329531"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B0F0"/>
                </a:solidFill>
                <a:effectLst/>
                <a:uLnTx/>
                <a:uFillTx/>
              </a:rPr>
              <a:t>Goods/services deliberately sold below cost to encourage sales elsewhere. Purchases of other items more than covers ‘loss’ on item sold. For example, a free mobile phone when taking on contract package.</a:t>
            </a:r>
          </a:p>
        </p:txBody>
      </p:sp>
      <p:sp>
        <p:nvSpPr>
          <p:cNvPr id="9" name="Rectangle 8"/>
          <p:cNvSpPr/>
          <p:nvPr/>
        </p:nvSpPr>
        <p:spPr>
          <a:xfrm>
            <a:off x="1149626" y="5349268"/>
            <a:ext cx="9412356"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B0F0"/>
                </a:solidFill>
                <a:effectLst/>
                <a:uLnTx/>
                <a:uFillTx/>
              </a:rPr>
              <a:t>A classic example is that of razor blades. Companies like Gillette give their razor units away for free, knowing that customers will have to buy their replacement blades, which is where the company makes all of its profit. </a:t>
            </a:r>
          </a:p>
        </p:txBody>
      </p:sp>
      <p:pic>
        <p:nvPicPr>
          <p:cNvPr id="11" name="Picture 10"/>
          <p:cNvPicPr>
            <a:picLocks noChangeAspect="1"/>
          </p:cNvPicPr>
          <p:nvPr/>
        </p:nvPicPr>
        <p:blipFill>
          <a:blip r:embed="rId3"/>
          <a:stretch>
            <a:fillRect/>
          </a:stretch>
        </p:blipFill>
        <p:spPr>
          <a:xfrm>
            <a:off x="959027" y="226633"/>
            <a:ext cx="9876376" cy="1432684"/>
          </a:xfrm>
          <a:prstGeom prst="rect">
            <a:avLst/>
          </a:prstGeom>
        </p:spPr>
      </p:pic>
      <p:sp>
        <p:nvSpPr>
          <p:cNvPr id="12" name="Rectangle 11"/>
          <p:cNvSpPr/>
          <p:nvPr/>
        </p:nvSpPr>
        <p:spPr>
          <a:xfrm>
            <a:off x="1445313" y="527476"/>
            <a:ext cx="8903804" cy="830997"/>
          </a:xfrm>
          <a:prstGeom prst="rect">
            <a:avLst/>
          </a:prstGeom>
        </p:spPr>
        <p:txBody>
          <a:bodyPr wrap="square">
            <a:spAutoFit/>
          </a:bodyPr>
          <a:lstStyle/>
          <a:p>
            <a:r>
              <a:rPr lang="en-GB" sz="2400" dirty="0">
                <a:solidFill>
                  <a:srgbClr val="C00000"/>
                </a:solidFill>
              </a:rPr>
              <a:t>Using this method, a profit percentage is added to the average cost of producing the good. This is known as adding a mark-up</a:t>
            </a:r>
            <a:r>
              <a:rPr lang="en-GB" dirty="0">
                <a:solidFill>
                  <a:srgbClr val="C00000"/>
                </a:solidFill>
              </a:rPr>
              <a:t>.</a:t>
            </a:r>
          </a:p>
        </p:txBody>
      </p:sp>
      <p:pic>
        <p:nvPicPr>
          <p:cNvPr id="14" name="Picture 13"/>
          <p:cNvPicPr>
            <a:picLocks noChangeAspect="1"/>
          </p:cNvPicPr>
          <p:nvPr/>
        </p:nvPicPr>
        <p:blipFill>
          <a:blip r:embed="rId3"/>
          <a:stretch>
            <a:fillRect/>
          </a:stretch>
        </p:blipFill>
        <p:spPr>
          <a:xfrm>
            <a:off x="959027" y="1885172"/>
            <a:ext cx="9876376" cy="1432684"/>
          </a:xfrm>
          <a:prstGeom prst="rect">
            <a:avLst/>
          </a:prstGeom>
        </p:spPr>
      </p:pic>
      <p:sp>
        <p:nvSpPr>
          <p:cNvPr id="15" name="Rectangle 14"/>
          <p:cNvSpPr/>
          <p:nvPr/>
        </p:nvSpPr>
        <p:spPr>
          <a:xfrm>
            <a:off x="1403902" y="2001349"/>
            <a:ext cx="8903804" cy="1200329"/>
          </a:xfrm>
          <a:prstGeom prst="rect">
            <a:avLst/>
          </a:prstGeom>
        </p:spPr>
        <p:txBody>
          <a:bodyPr wrap="square">
            <a:spAutoFit/>
          </a:bodyPr>
          <a:lstStyle/>
          <a:p>
            <a:r>
              <a:rPr lang="en-GB" sz="2400" dirty="0">
                <a:solidFill>
                  <a:srgbClr val="C00000"/>
                </a:solidFill>
              </a:rPr>
              <a:t>Therefore, if the production costs of the good are £1, and the business adds a profit percentage of 40%, then the business will sell the good at £1.40</a:t>
            </a:r>
          </a:p>
        </p:txBody>
      </p:sp>
    </p:spTree>
    <p:extLst>
      <p:ext uri="{BB962C8B-B14F-4D97-AF65-F5344CB8AC3E}">
        <p14:creationId xmlns:p14="http://schemas.microsoft.com/office/powerpoint/2010/main" val="331966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7165" y="206040"/>
            <a:ext cx="9872870" cy="1417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6" name="Picture 5"/>
          <p:cNvPicPr>
            <a:picLocks noChangeAspect="1"/>
          </p:cNvPicPr>
          <p:nvPr/>
        </p:nvPicPr>
        <p:blipFill>
          <a:blip r:embed="rId2"/>
          <a:stretch>
            <a:fillRect/>
          </a:stretch>
        </p:blipFill>
        <p:spPr>
          <a:xfrm>
            <a:off x="1007165" y="1814248"/>
            <a:ext cx="9872870" cy="1432684"/>
          </a:xfrm>
          <a:prstGeom prst="rect">
            <a:avLst/>
          </a:prstGeom>
        </p:spPr>
      </p:pic>
      <p:pic>
        <p:nvPicPr>
          <p:cNvPr id="7" name="Picture 6"/>
          <p:cNvPicPr>
            <a:picLocks noChangeAspect="1"/>
          </p:cNvPicPr>
          <p:nvPr/>
        </p:nvPicPr>
        <p:blipFill>
          <a:blip r:embed="rId2"/>
          <a:stretch>
            <a:fillRect/>
          </a:stretch>
        </p:blipFill>
        <p:spPr>
          <a:xfrm>
            <a:off x="1007165" y="3589554"/>
            <a:ext cx="9872870" cy="1432684"/>
          </a:xfrm>
          <a:prstGeom prst="rect">
            <a:avLst/>
          </a:prstGeom>
        </p:spPr>
      </p:pic>
      <p:pic>
        <p:nvPicPr>
          <p:cNvPr id="8" name="Picture 7"/>
          <p:cNvPicPr>
            <a:picLocks noChangeAspect="1"/>
          </p:cNvPicPr>
          <p:nvPr/>
        </p:nvPicPr>
        <p:blipFill>
          <a:blip r:embed="rId2"/>
          <a:stretch>
            <a:fillRect/>
          </a:stretch>
        </p:blipFill>
        <p:spPr>
          <a:xfrm>
            <a:off x="1007165" y="5254241"/>
            <a:ext cx="9780105" cy="1432684"/>
          </a:xfrm>
          <a:prstGeom prst="rect">
            <a:avLst/>
          </a:prstGeom>
        </p:spPr>
      </p:pic>
      <p:sp>
        <p:nvSpPr>
          <p:cNvPr id="2" name="Rectangle 1"/>
          <p:cNvSpPr/>
          <p:nvPr/>
        </p:nvSpPr>
        <p:spPr>
          <a:xfrm>
            <a:off x="1643269" y="499532"/>
            <a:ext cx="8839200"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70C0"/>
                </a:solidFill>
                <a:effectLst/>
                <a:uLnTx/>
                <a:uFillTx/>
              </a:rPr>
              <a:t>Used to play on consumer perceptions, classic example - £9.99 instead of £10.99. Links with value pricing.</a:t>
            </a:r>
          </a:p>
        </p:txBody>
      </p:sp>
      <p:sp>
        <p:nvSpPr>
          <p:cNvPr id="3" name="Rectangle 2"/>
          <p:cNvSpPr/>
          <p:nvPr/>
        </p:nvSpPr>
        <p:spPr>
          <a:xfrm>
            <a:off x="1643269" y="2225710"/>
            <a:ext cx="8388626"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70C0"/>
                </a:solidFill>
                <a:effectLst/>
                <a:uLnTx/>
                <a:uFillTx/>
              </a:rPr>
              <a:t>Examples - Supermarkets 99p or £1.99 offers and the new 99p stores instead of pound land.</a:t>
            </a:r>
          </a:p>
        </p:txBody>
      </p:sp>
      <p:sp>
        <p:nvSpPr>
          <p:cNvPr id="5" name="Rectangle 4"/>
          <p:cNvSpPr/>
          <p:nvPr/>
        </p:nvSpPr>
        <p:spPr>
          <a:xfrm>
            <a:off x="1325217" y="3891744"/>
            <a:ext cx="8468139"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rPr>
              <a:t>May follow pricing leads of rivals especially where those rivals have a clear dominance of market share.</a:t>
            </a:r>
          </a:p>
        </p:txBody>
      </p:sp>
      <p:sp>
        <p:nvSpPr>
          <p:cNvPr id="9" name="Rectangle 8"/>
          <p:cNvSpPr/>
          <p:nvPr/>
        </p:nvSpPr>
        <p:spPr>
          <a:xfrm>
            <a:off x="1325217" y="5323081"/>
            <a:ext cx="9236765"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rPr>
              <a:t>Where competition is limited, going rate pricing may be applicable. Examples such as Banks, petrol, supermarkets, electrical goods – find very similar prices in all outlets.</a:t>
            </a:r>
          </a:p>
        </p:txBody>
      </p:sp>
    </p:spTree>
    <p:extLst>
      <p:ext uri="{BB962C8B-B14F-4D97-AF65-F5344CB8AC3E}">
        <p14:creationId xmlns:p14="http://schemas.microsoft.com/office/powerpoint/2010/main" val="384026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7165" y="274881"/>
            <a:ext cx="9872870" cy="1417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6" name="Picture 5"/>
          <p:cNvPicPr>
            <a:picLocks noChangeAspect="1"/>
          </p:cNvPicPr>
          <p:nvPr/>
        </p:nvPicPr>
        <p:blipFill>
          <a:blip r:embed="rId2"/>
          <a:stretch>
            <a:fillRect/>
          </a:stretch>
        </p:blipFill>
        <p:spPr>
          <a:xfrm>
            <a:off x="1007165" y="1924867"/>
            <a:ext cx="9872870" cy="1432684"/>
          </a:xfrm>
          <a:prstGeom prst="rect">
            <a:avLst/>
          </a:prstGeom>
        </p:spPr>
      </p:pic>
      <p:sp>
        <p:nvSpPr>
          <p:cNvPr id="2" name="Rectangle 1"/>
          <p:cNvSpPr/>
          <p:nvPr/>
        </p:nvSpPr>
        <p:spPr>
          <a:xfrm>
            <a:off x="1358347" y="383707"/>
            <a:ext cx="8958469"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92D050"/>
                </a:solidFill>
                <a:effectLst/>
                <a:uLnTx/>
                <a:uFillTx/>
              </a:rPr>
              <a:t>Deliberate price cutting or offer of ‘free gifts/products’ to force rivals (normally smaller and weaker) out of business or prevent new entrants.</a:t>
            </a:r>
          </a:p>
        </p:txBody>
      </p:sp>
      <p:sp>
        <p:nvSpPr>
          <p:cNvPr id="3" name="Rectangle 2"/>
          <p:cNvSpPr/>
          <p:nvPr/>
        </p:nvSpPr>
        <p:spPr>
          <a:xfrm>
            <a:off x="1358347" y="2041044"/>
            <a:ext cx="9170505"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92D050"/>
                </a:solidFill>
                <a:effectLst/>
                <a:uLnTx/>
                <a:uFillTx/>
              </a:rPr>
              <a:t>Microsoft, have been accused of predatory pricing strategies in offering Internet Explorer and Windows Media Player - forcing competitors like Netscape and Real Player out of the market.</a:t>
            </a:r>
          </a:p>
        </p:txBody>
      </p:sp>
      <p:pic>
        <p:nvPicPr>
          <p:cNvPr id="12" name="Picture 11"/>
          <p:cNvPicPr>
            <a:picLocks noChangeAspect="1"/>
          </p:cNvPicPr>
          <p:nvPr/>
        </p:nvPicPr>
        <p:blipFill>
          <a:blip r:embed="rId3"/>
          <a:stretch>
            <a:fillRect/>
          </a:stretch>
        </p:blipFill>
        <p:spPr>
          <a:xfrm>
            <a:off x="1003659" y="5235355"/>
            <a:ext cx="9876376" cy="1432684"/>
          </a:xfrm>
          <a:prstGeom prst="rect">
            <a:avLst/>
          </a:prstGeom>
        </p:spPr>
      </p:pic>
      <p:pic>
        <p:nvPicPr>
          <p:cNvPr id="13" name="Picture 12"/>
          <p:cNvPicPr>
            <a:picLocks noChangeAspect="1"/>
          </p:cNvPicPr>
          <p:nvPr/>
        </p:nvPicPr>
        <p:blipFill>
          <a:blip r:embed="rId3"/>
          <a:stretch>
            <a:fillRect/>
          </a:stretch>
        </p:blipFill>
        <p:spPr>
          <a:xfrm>
            <a:off x="1003659" y="3652308"/>
            <a:ext cx="9876376" cy="1432684"/>
          </a:xfrm>
          <a:prstGeom prst="rect">
            <a:avLst/>
          </a:prstGeom>
        </p:spPr>
      </p:pic>
      <p:sp>
        <p:nvSpPr>
          <p:cNvPr id="15" name="Rectangle 14"/>
          <p:cNvSpPr/>
          <p:nvPr/>
        </p:nvSpPr>
        <p:spPr>
          <a:xfrm>
            <a:off x="1041234" y="3411018"/>
            <a:ext cx="9801225" cy="1569660"/>
          </a:xfrm>
          <a:prstGeom prst="rect">
            <a:avLst/>
          </a:prstGeom>
        </p:spPr>
        <p:txBody>
          <a:bodyPr wrap="square">
            <a:spAutoFit/>
          </a:bodyPr>
          <a:lstStyle/>
          <a:p>
            <a:endParaRPr lang="en-GB" sz="2400" dirty="0">
              <a:solidFill>
                <a:srgbClr val="7030A0"/>
              </a:solidFill>
            </a:endParaRPr>
          </a:p>
          <a:p>
            <a:r>
              <a:rPr lang="en-GB" sz="2400" dirty="0">
                <a:solidFill>
                  <a:srgbClr val="7030A0"/>
                </a:solidFill>
              </a:rPr>
              <a:t>This method can give flexibility because orders can be accepted on a different contribution basis for different products. This flexibility allows pricing strategies, such as price discrimination between different buyers, to be used. </a:t>
            </a:r>
          </a:p>
        </p:txBody>
      </p:sp>
      <p:sp>
        <p:nvSpPr>
          <p:cNvPr id="16" name="Rectangle 15"/>
          <p:cNvSpPr/>
          <p:nvPr/>
        </p:nvSpPr>
        <p:spPr>
          <a:xfrm>
            <a:off x="1358346" y="5379749"/>
            <a:ext cx="8958469" cy="1200329"/>
          </a:xfrm>
          <a:prstGeom prst="rect">
            <a:avLst/>
          </a:prstGeom>
        </p:spPr>
        <p:txBody>
          <a:bodyPr wrap="square">
            <a:spAutoFit/>
          </a:bodyPr>
          <a:lstStyle/>
          <a:p>
            <a:r>
              <a:rPr lang="en-GB" sz="2400" dirty="0">
                <a:solidFill>
                  <a:srgbClr val="7030A0"/>
                </a:solidFill>
              </a:rPr>
              <a:t>This is another variation on the same theme, but in this case price will be based on the variable costs plus a contribution towards overheads and profits. </a:t>
            </a:r>
          </a:p>
        </p:txBody>
      </p:sp>
    </p:spTree>
    <p:extLst>
      <p:ext uri="{BB962C8B-B14F-4D97-AF65-F5344CB8AC3E}">
        <p14:creationId xmlns:p14="http://schemas.microsoft.com/office/powerpoint/2010/main" val="1668967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480</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Geoff</cp:lastModifiedBy>
  <cp:revision>2</cp:revision>
  <dcterms:created xsi:type="dcterms:W3CDTF">2016-10-25T20:55:59Z</dcterms:created>
  <dcterms:modified xsi:type="dcterms:W3CDTF">2016-10-25T20:57:42Z</dcterms:modified>
</cp:coreProperties>
</file>