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82" r:id="rId7"/>
    <p:sldId id="261" r:id="rId8"/>
    <p:sldId id="283" r:id="rId9"/>
    <p:sldId id="262" r:id="rId10"/>
    <p:sldId id="263" r:id="rId11"/>
    <p:sldId id="284" r:id="rId12"/>
    <p:sldId id="264" r:id="rId13"/>
    <p:sldId id="285" r:id="rId14"/>
    <p:sldId id="265" r:id="rId15"/>
    <p:sldId id="286" r:id="rId16"/>
    <p:sldId id="266" r:id="rId17"/>
    <p:sldId id="267" r:id="rId18"/>
    <p:sldId id="287" r:id="rId19"/>
    <p:sldId id="268" r:id="rId20"/>
    <p:sldId id="288" r:id="rId21"/>
    <p:sldId id="269" r:id="rId22"/>
    <p:sldId id="289" r:id="rId23"/>
    <p:sldId id="292" r:id="rId24"/>
    <p:sldId id="271" r:id="rId25"/>
    <p:sldId id="270" r:id="rId26"/>
    <p:sldId id="272" r:id="rId27"/>
    <p:sldId id="290" r:id="rId28"/>
    <p:sldId id="273" r:id="rId29"/>
    <p:sldId id="274" r:id="rId30"/>
    <p:sldId id="275" r:id="rId31"/>
    <p:sldId id="291" r:id="rId32"/>
    <p:sldId id="277" r:id="rId33"/>
    <p:sldId id="279" r:id="rId34"/>
    <p:sldId id="278" r:id="rId35"/>
    <p:sldId id="2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9" autoAdjust="0"/>
    <p:restoredTop sz="94660"/>
  </p:normalViewPr>
  <p:slideViewPr>
    <p:cSldViewPr snapToGrid="0">
      <p:cViewPr varScale="1">
        <p:scale>
          <a:sx n="71" d="100"/>
          <a:sy n="71"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CAAF3-AF20-4AE4-81CC-D1E97BC03B1B}" type="datetimeFigureOut">
              <a:rPr lang="en-GB" smtClean="0"/>
              <a:t>11/06/2018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C4EFC-5245-4BF6-BF08-F38829FC082B}" type="slidenum">
              <a:rPr lang="en-GB" smtClean="0"/>
              <a:t>‹#›</a:t>
            </a:fld>
            <a:endParaRPr lang="en-GB"/>
          </a:p>
        </p:txBody>
      </p:sp>
    </p:spTree>
    <p:extLst>
      <p:ext uri="{BB962C8B-B14F-4D97-AF65-F5344CB8AC3E}">
        <p14:creationId xmlns:p14="http://schemas.microsoft.com/office/powerpoint/2010/main" val="333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DEADF1-87CA-4829-89F1-55F3B466E0C4}"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176298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DEADF1-87CA-4829-89F1-55F3B466E0C4}"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377808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DEADF1-87CA-4829-89F1-55F3B466E0C4}"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315462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DEADF1-87CA-4829-89F1-55F3B466E0C4}"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356215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DEADF1-87CA-4829-89F1-55F3B466E0C4}" type="datetimeFigureOut">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179669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DEADF1-87CA-4829-89F1-55F3B466E0C4}"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505488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DEADF1-87CA-4829-89F1-55F3B466E0C4}" type="datetimeFigureOut">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2805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DEADF1-87CA-4829-89F1-55F3B466E0C4}" type="datetimeFigureOut">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152458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EADF1-87CA-4829-89F1-55F3B466E0C4}" type="datetimeFigureOut">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426030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DEADF1-87CA-4829-89F1-55F3B466E0C4}"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206095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DEADF1-87CA-4829-89F1-55F3B466E0C4}" type="datetimeFigureOut">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8CBA00-BEB2-4541-8BED-6B8C3322CA64}" type="slidenum">
              <a:rPr lang="en-GB" smtClean="0"/>
              <a:t>‹#›</a:t>
            </a:fld>
            <a:endParaRPr lang="en-GB"/>
          </a:p>
        </p:txBody>
      </p:sp>
    </p:spTree>
    <p:extLst>
      <p:ext uri="{BB962C8B-B14F-4D97-AF65-F5344CB8AC3E}">
        <p14:creationId xmlns:p14="http://schemas.microsoft.com/office/powerpoint/2010/main" val="289204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EADF1-87CA-4829-89F1-55F3B466E0C4}" type="datetimeFigureOut">
              <a:rPr lang="en-GB" smtClean="0"/>
              <a:t>11/06/2018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CBA00-BEB2-4541-8BED-6B8C3322CA64}" type="slidenum">
              <a:rPr lang="en-GB" smtClean="0"/>
              <a:t>‹#›</a:t>
            </a:fld>
            <a:endParaRPr lang="en-GB"/>
          </a:p>
        </p:txBody>
      </p:sp>
    </p:spTree>
    <p:extLst>
      <p:ext uri="{BB962C8B-B14F-4D97-AF65-F5344CB8AC3E}">
        <p14:creationId xmlns:p14="http://schemas.microsoft.com/office/powerpoint/2010/main" val="638745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49" y="1147465"/>
            <a:ext cx="10558463" cy="5109091"/>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a:t>
            </a:r>
          </a:p>
          <a:p>
            <a:pPr marL="457200" indent="-457200">
              <a:buFont typeface="Arial" panose="020B0604020202020204" pitchFamily="34" charset="0"/>
              <a:buChar char="•"/>
            </a:pPr>
            <a:r>
              <a:rPr lang="en-GB" sz="2800" dirty="0"/>
              <a:t>Discuss in groups what a price maker or price taker is. </a:t>
            </a:r>
          </a:p>
          <a:p>
            <a:pPr marL="457200" indent="-457200">
              <a:buFont typeface="Arial" panose="020B0604020202020204" pitchFamily="34" charset="0"/>
              <a:buChar char="•"/>
            </a:pPr>
            <a:r>
              <a:rPr lang="en-GB" sz="2800" dirty="0"/>
              <a:t>Explain the difference between a price maker and price taker. </a:t>
            </a:r>
          </a:p>
          <a:p>
            <a:pPr marL="457200" indent="-457200">
              <a:buFont typeface="Arial" panose="020B0604020202020204" pitchFamily="34" charset="0"/>
              <a:buChar char="•"/>
            </a:pPr>
            <a:r>
              <a:rPr lang="en-GB" sz="2800" dirty="0"/>
              <a:t>Complete a price maker or taker quiz. </a:t>
            </a:r>
          </a:p>
          <a:p>
            <a:pPr marL="457200" indent="-457200">
              <a:buFont typeface="Arial" panose="020B0604020202020204" pitchFamily="34" charset="0"/>
              <a:buChar char="•"/>
            </a:pPr>
            <a:r>
              <a:rPr lang="en-GB" sz="2800" dirty="0"/>
              <a:t>Explain the various pricing strategies and give examples. </a:t>
            </a:r>
          </a:p>
          <a:p>
            <a:pPr marL="457200" indent="-457200">
              <a:buFont typeface="Arial" panose="020B0604020202020204" pitchFamily="34" charset="0"/>
              <a:buChar char="•"/>
            </a:pPr>
            <a:r>
              <a:rPr lang="en-GB" sz="2800" dirty="0"/>
              <a:t>Show a YouTube video on pricing strategies. </a:t>
            </a:r>
          </a:p>
          <a:p>
            <a:pPr marL="457200" indent="-457200">
              <a:buFont typeface="Arial" panose="020B0604020202020204" pitchFamily="34" charset="0"/>
              <a:buChar char="•"/>
            </a:pPr>
            <a:r>
              <a:rPr lang="en-GB" sz="2800" dirty="0"/>
              <a:t>Arrange the pricing strategies definition cards in groups. </a:t>
            </a:r>
          </a:p>
          <a:p>
            <a:pPr marL="457200" indent="-457200">
              <a:buFont typeface="Arial" panose="020B0604020202020204" pitchFamily="34" charset="0"/>
              <a:buChar char="•"/>
            </a:pPr>
            <a:r>
              <a:rPr lang="en-GB" sz="2800" dirty="0"/>
              <a:t>Complete a pricing strategies </a:t>
            </a:r>
            <a:r>
              <a:rPr lang="en-GB" sz="2800" dirty="0" err="1"/>
              <a:t>Kahoot</a:t>
            </a:r>
            <a:r>
              <a:rPr lang="en-GB" sz="2800" dirty="0"/>
              <a:t> quiz. </a:t>
            </a:r>
          </a:p>
          <a:p>
            <a:pPr marL="457200" indent="-457200">
              <a:buFont typeface="Arial" panose="020B0604020202020204" pitchFamily="34" charset="0"/>
              <a:buChar char="•"/>
            </a:pPr>
            <a:r>
              <a:rPr lang="en-GB" sz="2800" dirty="0"/>
              <a:t>Examine and evaluate the various pricing strategies in a written task. </a:t>
            </a:r>
          </a:p>
          <a:p>
            <a:pPr marL="457200" indent="-457200">
              <a:buFont typeface="Arial" panose="020B0604020202020204" pitchFamily="34" charset="0"/>
              <a:buChar char="•"/>
            </a:pPr>
            <a:r>
              <a:rPr lang="en-GB" sz="2800" dirty="0"/>
              <a:t>Answer the group questions using your buzzers. </a:t>
            </a:r>
          </a:p>
          <a:p>
            <a:pPr marL="457200" indent="-457200">
              <a:buFont typeface="Arial" panose="020B0604020202020204" pitchFamily="34" charset="0"/>
              <a:buChar char="•"/>
            </a:pPr>
            <a:r>
              <a:rPr lang="en-GB" sz="2800" dirty="0"/>
              <a:t>Recap the aims and objectives for the session.</a:t>
            </a:r>
          </a:p>
          <a:p>
            <a:endParaRPr lang="en-GB" dirty="0"/>
          </a:p>
        </p:txBody>
      </p:sp>
      <p:sp>
        <p:nvSpPr>
          <p:cNvPr id="5" name="Rectangle 4"/>
          <p:cNvSpPr/>
          <p:nvPr/>
        </p:nvSpPr>
        <p:spPr>
          <a:xfrm>
            <a:off x="2356965" y="224135"/>
            <a:ext cx="659225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Marketing mix – Price </a:t>
            </a:r>
          </a:p>
        </p:txBody>
      </p:sp>
      <p:pic>
        <p:nvPicPr>
          <p:cNvPr id="6" name="Picture 5"/>
          <p:cNvPicPr>
            <a:picLocks noChangeAspect="1"/>
          </p:cNvPicPr>
          <p:nvPr/>
        </p:nvPicPr>
        <p:blipFill>
          <a:blip r:embed="rId2"/>
          <a:stretch>
            <a:fillRect/>
          </a:stretch>
        </p:blipFill>
        <p:spPr>
          <a:xfrm>
            <a:off x="8949219" y="5241693"/>
            <a:ext cx="1814512" cy="1359132"/>
          </a:xfrm>
          <a:prstGeom prst="rect">
            <a:avLst/>
          </a:prstGeom>
        </p:spPr>
      </p:pic>
      <p:pic>
        <p:nvPicPr>
          <p:cNvPr id="7" name="Picture 6"/>
          <p:cNvPicPr>
            <a:picLocks noChangeAspect="1"/>
          </p:cNvPicPr>
          <p:nvPr/>
        </p:nvPicPr>
        <p:blipFill>
          <a:blip r:embed="rId3"/>
          <a:stretch>
            <a:fillRect/>
          </a:stretch>
        </p:blipFill>
        <p:spPr>
          <a:xfrm>
            <a:off x="9856475" y="2311665"/>
            <a:ext cx="1765829" cy="1765829"/>
          </a:xfrm>
          <a:prstGeom prst="rect">
            <a:avLst/>
          </a:prstGeom>
        </p:spPr>
      </p:pic>
    </p:spTree>
    <p:extLst>
      <p:ext uri="{BB962C8B-B14F-4D97-AF65-F5344CB8AC3E}">
        <p14:creationId xmlns:p14="http://schemas.microsoft.com/office/powerpoint/2010/main" val="405288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1" y="1761648"/>
            <a:ext cx="8729662" cy="3816429"/>
          </a:xfrm>
          <a:prstGeom prst="rect">
            <a:avLst/>
          </a:prstGeom>
        </p:spPr>
        <p:txBody>
          <a:bodyPr wrap="square">
            <a:spAutoFit/>
          </a:bodyPr>
          <a:lstStyle/>
          <a:p>
            <a:r>
              <a:rPr lang="en-GB" sz="2800" b="1" dirty="0"/>
              <a:t>Market orientation pricing strategies: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Market skimming</a:t>
            </a:r>
          </a:p>
          <a:p>
            <a:pPr marL="457200" indent="-457200">
              <a:buFont typeface="Arial" panose="020B0604020202020204" pitchFamily="34" charset="0"/>
              <a:buChar char="•"/>
            </a:pPr>
            <a:r>
              <a:rPr lang="en-GB" sz="2800" dirty="0"/>
              <a:t>Destroyer pricing</a:t>
            </a:r>
          </a:p>
          <a:p>
            <a:pPr marL="457200" indent="-457200">
              <a:buFont typeface="Arial" panose="020B0604020202020204" pitchFamily="34" charset="0"/>
              <a:buChar char="•"/>
            </a:pPr>
            <a:r>
              <a:rPr lang="en-GB" sz="2800" dirty="0"/>
              <a:t>Loss leader pricing</a:t>
            </a:r>
          </a:p>
          <a:p>
            <a:pPr marL="457200" indent="-457200">
              <a:buFont typeface="Arial" panose="020B0604020202020204" pitchFamily="34" charset="0"/>
              <a:buChar char="•"/>
            </a:pPr>
            <a:r>
              <a:rPr lang="en-GB" sz="2800" dirty="0"/>
              <a:t>Going rate pricing</a:t>
            </a:r>
          </a:p>
          <a:p>
            <a:pPr marL="457200" indent="-457200">
              <a:buFont typeface="Arial" panose="020B0604020202020204" pitchFamily="34" charset="0"/>
              <a:buChar char="•"/>
            </a:pPr>
            <a:r>
              <a:rPr lang="en-GB" sz="2800" dirty="0"/>
              <a:t>Market penetration</a:t>
            </a:r>
          </a:p>
          <a:p>
            <a:pPr marL="457200" indent="-457200">
              <a:buFont typeface="Arial" panose="020B0604020202020204" pitchFamily="34" charset="0"/>
              <a:buChar char="•"/>
            </a:pPr>
            <a:r>
              <a:rPr lang="en-GB" sz="2800" dirty="0"/>
              <a:t>Psychological pricing</a:t>
            </a:r>
          </a:p>
          <a:p>
            <a:endParaRPr lang="en-GB" dirty="0"/>
          </a:p>
        </p:txBody>
      </p:sp>
      <p:sp>
        <p:nvSpPr>
          <p:cNvPr id="3" name="Rectangle 2"/>
          <p:cNvSpPr/>
          <p:nvPr/>
        </p:nvSpPr>
        <p:spPr>
          <a:xfrm>
            <a:off x="431948" y="452735"/>
            <a:ext cx="113566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orientation – pricing strategies </a:t>
            </a:r>
          </a:p>
        </p:txBody>
      </p:sp>
      <p:pic>
        <p:nvPicPr>
          <p:cNvPr id="4" name="Picture 3"/>
          <p:cNvPicPr>
            <a:picLocks noChangeAspect="1"/>
          </p:cNvPicPr>
          <p:nvPr/>
        </p:nvPicPr>
        <p:blipFill>
          <a:blip r:embed="rId2"/>
          <a:stretch>
            <a:fillRect/>
          </a:stretch>
        </p:blipFill>
        <p:spPr>
          <a:xfrm>
            <a:off x="6629399" y="2559558"/>
            <a:ext cx="4919663" cy="3693603"/>
          </a:xfrm>
          <a:prstGeom prst="rect">
            <a:avLst/>
          </a:prstGeom>
        </p:spPr>
      </p:pic>
    </p:spTree>
    <p:extLst>
      <p:ext uri="{BB962C8B-B14F-4D97-AF65-F5344CB8AC3E}">
        <p14:creationId xmlns:p14="http://schemas.microsoft.com/office/powerpoint/2010/main" val="297802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87" y="1247477"/>
            <a:ext cx="9701213" cy="4401205"/>
          </a:xfrm>
          <a:prstGeom prst="rect">
            <a:avLst/>
          </a:prstGeom>
        </p:spPr>
        <p:txBody>
          <a:bodyPr wrap="square">
            <a:spAutoFit/>
          </a:bodyPr>
          <a:lstStyle/>
          <a:p>
            <a:endParaRPr lang="en-GB" sz="2800" dirty="0"/>
          </a:p>
          <a:p>
            <a:r>
              <a:rPr lang="en-GB" sz="2800" dirty="0"/>
              <a:t>The type of strategy used will depend upon several factors. </a:t>
            </a:r>
          </a:p>
          <a:p>
            <a:endParaRPr lang="en-GB" sz="2800" dirty="0"/>
          </a:p>
          <a:p>
            <a:r>
              <a:rPr lang="en-GB" sz="2800" b="1" dirty="0"/>
              <a:t>These may include: </a:t>
            </a:r>
          </a:p>
          <a:p>
            <a:endParaRPr lang="en-GB" sz="2800" dirty="0"/>
          </a:p>
          <a:p>
            <a:pPr marL="457200" indent="-457200">
              <a:buFont typeface="Arial" panose="020B0604020202020204" pitchFamily="34" charset="0"/>
              <a:buChar char="•"/>
            </a:pPr>
            <a:r>
              <a:rPr lang="en-GB" sz="2800" dirty="0"/>
              <a:t>The type of product</a:t>
            </a:r>
          </a:p>
          <a:p>
            <a:pPr marL="457200" indent="-457200">
              <a:buFont typeface="Arial" panose="020B0604020202020204" pitchFamily="34" charset="0"/>
              <a:buChar char="•"/>
            </a:pPr>
            <a:r>
              <a:rPr lang="en-GB" sz="2800" dirty="0"/>
              <a:t>The product range</a:t>
            </a:r>
          </a:p>
          <a:p>
            <a:pPr marL="457200" indent="-457200">
              <a:buFont typeface="Arial" panose="020B0604020202020204" pitchFamily="34" charset="0"/>
              <a:buChar char="•"/>
            </a:pPr>
            <a:r>
              <a:rPr lang="en-GB" sz="2800" dirty="0"/>
              <a:t>Economic circumstances</a:t>
            </a:r>
          </a:p>
          <a:p>
            <a:pPr marL="457200" indent="-457200">
              <a:buFont typeface="Arial" panose="020B0604020202020204" pitchFamily="34" charset="0"/>
              <a:buChar char="•"/>
            </a:pPr>
            <a:r>
              <a:rPr lang="en-GB" sz="2800" dirty="0"/>
              <a:t>The financial strength of the business</a:t>
            </a:r>
          </a:p>
          <a:p>
            <a:pPr marL="457200" indent="-457200">
              <a:buFont typeface="Arial" panose="020B0604020202020204" pitchFamily="34" charset="0"/>
              <a:buChar char="•"/>
            </a:pPr>
            <a:r>
              <a:rPr lang="en-GB" sz="2800" dirty="0"/>
              <a:t>The levels of competition in the market.</a:t>
            </a:r>
          </a:p>
        </p:txBody>
      </p:sp>
      <p:sp>
        <p:nvSpPr>
          <p:cNvPr id="3" name="Rectangle 2"/>
          <p:cNvSpPr/>
          <p:nvPr/>
        </p:nvSpPr>
        <p:spPr>
          <a:xfrm>
            <a:off x="545458" y="324147"/>
            <a:ext cx="113534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orientation – Pricing strategies </a:t>
            </a:r>
          </a:p>
        </p:txBody>
      </p:sp>
      <p:pic>
        <p:nvPicPr>
          <p:cNvPr id="5" name="Picture 4"/>
          <p:cNvPicPr>
            <a:picLocks noChangeAspect="1"/>
          </p:cNvPicPr>
          <p:nvPr/>
        </p:nvPicPr>
        <p:blipFill>
          <a:blip r:embed="rId2"/>
          <a:stretch>
            <a:fillRect/>
          </a:stretch>
        </p:blipFill>
        <p:spPr>
          <a:xfrm>
            <a:off x="5911381" y="2614612"/>
            <a:ext cx="4647082" cy="1509712"/>
          </a:xfrm>
          <a:prstGeom prst="rect">
            <a:avLst/>
          </a:prstGeom>
        </p:spPr>
      </p:pic>
      <p:pic>
        <p:nvPicPr>
          <p:cNvPr id="6" name="Picture 5"/>
          <p:cNvPicPr>
            <a:picLocks noChangeAspect="1"/>
          </p:cNvPicPr>
          <p:nvPr/>
        </p:nvPicPr>
        <p:blipFill>
          <a:blip r:embed="rId3"/>
          <a:stretch>
            <a:fillRect/>
          </a:stretch>
        </p:blipFill>
        <p:spPr>
          <a:xfrm>
            <a:off x="8112798" y="4677310"/>
            <a:ext cx="2445665" cy="1628298"/>
          </a:xfrm>
          <a:prstGeom prst="rect">
            <a:avLst/>
          </a:prstGeom>
        </p:spPr>
      </p:pic>
    </p:spTree>
    <p:extLst>
      <p:ext uri="{BB962C8B-B14F-4D97-AF65-F5344CB8AC3E}">
        <p14:creationId xmlns:p14="http://schemas.microsoft.com/office/powerpoint/2010/main" val="210591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49" y="1190327"/>
            <a:ext cx="9910763" cy="5262979"/>
          </a:xfrm>
          <a:prstGeom prst="rect">
            <a:avLst/>
          </a:prstGeom>
        </p:spPr>
        <p:txBody>
          <a:bodyPr wrap="square">
            <a:spAutoFit/>
          </a:bodyPr>
          <a:lstStyle/>
          <a:p>
            <a:r>
              <a:rPr lang="en-GB" sz="2800" b="1" dirty="0"/>
              <a:t>Market skimming means charging a high price to maximise profits on each item sold for a limited period</a:t>
            </a:r>
            <a:r>
              <a:rPr lang="en-GB" sz="2800" dirty="0"/>
              <a:t>. The aim is to gain as much profit as possible for a new product while it remains unique in the market. </a:t>
            </a:r>
          </a:p>
          <a:p>
            <a:endParaRPr lang="en-GB" sz="2800" dirty="0"/>
          </a:p>
          <a:p>
            <a:endParaRPr lang="en-GB" sz="2800" dirty="0"/>
          </a:p>
          <a:p>
            <a:endParaRPr lang="en-GB" sz="2800" dirty="0"/>
          </a:p>
          <a:p>
            <a:r>
              <a:rPr lang="en-GB" sz="2800" dirty="0"/>
              <a:t>The ability to skim depends on having either a </a:t>
            </a:r>
            <a:r>
              <a:rPr lang="en-GB" sz="2800" b="1" dirty="0"/>
              <a:t>technological advantage</a:t>
            </a:r>
            <a:r>
              <a:rPr lang="en-GB" sz="2800" dirty="0"/>
              <a:t> or an </a:t>
            </a:r>
            <a:r>
              <a:rPr lang="en-GB" sz="2800" b="1" dirty="0"/>
              <a:t>advantage based on brand image.</a:t>
            </a:r>
            <a:r>
              <a:rPr lang="en-GB" sz="2800" dirty="0"/>
              <a:t> If technological advantages exist, then some consumers, known as </a:t>
            </a:r>
            <a:r>
              <a:rPr lang="en-GB" sz="2800" b="1" dirty="0"/>
              <a:t>early adopters</a:t>
            </a:r>
            <a:r>
              <a:rPr lang="en-GB" sz="2800" dirty="0"/>
              <a:t>, are willing to purchase products so that they can be the first to own these products.. </a:t>
            </a:r>
          </a:p>
        </p:txBody>
      </p:sp>
      <p:sp>
        <p:nvSpPr>
          <p:cNvPr id="3" name="Rectangle 2"/>
          <p:cNvSpPr/>
          <p:nvPr/>
        </p:nvSpPr>
        <p:spPr>
          <a:xfrm>
            <a:off x="3148013" y="266997"/>
            <a:ext cx="536275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skimming </a:t>
            </a:r>
          </a:p>
        </p:txBody>
      </p:sp>
      <p:pic>
        <p:nvPicPr>
          <p:cNvPr id="4" name="Picture 3"/>
          <p:cNvPicPr>
            <a:picLocks noChangeAspect="1"/>
          </p:cNvPicPr>
          <p:nvPr/>
        </p:nvPicPr>
        <p:blipFill>
          <a:blip r:embed="rId2"/>
          <a:stretch>
            <a:fillRect/>
          </a:stretch>
        </p:blipFill>
        <p:spPr>
          <a:xfrm>
            <a:off x="7600950" y="2785664"/>
            <a:ext cx="2995612" cy="1248172"/>
          </a:xfrm>
          <a:prstGeom prst="rect">
            <a:avLst/>
          </a:prstGeom>
        </p:spPr>
      </p:pic>
      <p:pic>
        <p:nvPicPr>
          <p:cNvPr id="5" name="Picture 4"/>
          <p:cNvPicPr>
            <a:picLocks noChangeAspect="1"/>
          </p:cNvPicPr>
          <p:nvPr/>
        </p:nvPicPr>
        <p:blipFill>
          <a:blip r:embed="rId3"/>
          <a:stretch>
            <a:fillRect/>
          </a:stretch>
        </p:blipFill>
        <p:spPr>
          <a:xfrm>
            <a:off x="3048000" y="2524125"/>
            <a:ext cx="3867150" cy="1181100"/>
          </a:xfrm>
          <a:prstGeom prst="rect">
            <a:avLst/>
          </a:prstGeom>
        </p:spPr>
      </p:pic>
    </p:spTree>
    <p:extLst>
      <p:ext uri="{BB962C8B-B14F-4D97-AF65-F5344CB8AC3E}">
        <p14:creationId xmlns:p14="http://schemas.microsoft.com/office/powerpoint/2010/main" val="128230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805" y="1233190"/>
            <a:ext cx="9958388" cy="5262979"/>
          </a:xfrm>
          <a:prstGeom prst="rect">
            <a:avLst/>
          </a:prstGeom>
        </p:spPr>
        <p:txBody>
          <a:bodyPr wrap="square">
            <a:spAutoFit/>
          </a:bodyPr>
          <a:lstStyle/>
          <a:p>
            <a:r>
              <a:rPr lang="en-GB" sz="2800" dirty="0"/>
              <a:t>Digital watches are a good example of this. When they were </a:t>
            </a:r>
            <a:r>
              <a:rPr lang="en-GB" sz="2800" b="1" dirty="0"/>
              <a:t>first launched, digital watches may have sold for around £500</a:t>
            </a:r>
            <a:r>
              <a:rPr lang="en-GB" sz="2800" dirty="0"/>
              <a:t>: similar watches </a:t>
            </a:r>
            <a:r>
              <a:rPr lang="en-GB" sz="2800" b="1" dirty="0"/>
              <a:t>today might sell for £25. </a:t>
            </a:r>
            <a:r>
              <a:rPr lang="en-GB" sz="2800" dirty="0"/>
              <a:t>Each generation iPhone initially ‘skims’ the market when first released.</a:t>
            </a:r>
          </a:p>
          <a:p>
            <a:endParaRPr lang="en-GB" sz="2800" dirty="0"/>
          </a:p>
          <a:p>
            <a:endParaRPr lang="en-GB" sz="2800" dirty="0"/>
          </a:p>
          <a:p>
            <a:endParaRPr lang="en-GB" sz="2800" dirty="0"/>
          </a:p>
          <a:p>
            <a:r>
              <a:rPr lang="en-GB" sz="2800" b="1" dirty="0"/>
              <a:t>Brand image can also allow market skimming to occur.</a:t>
            </a:r>
            <a:r>
              <a:rPr lang="en-GB" sz="2800" dirty="0"/>
              <a:t> Products from brands such as Armani or Chanel will be at the top of the market price band. Businesses will work hard to protect, develop and increase the value of their brand image to allow skimming strategies to continue.</a:t>
            </a:r>
          </a:p>
        </p:txBody>
      </p:sp>
      <p:sp>
        <p:nvSpPr>
          <p:cNvPr id="3" name="Rectangle 2"/>
          <p:cNvSpPr/>
          <p:nvPr/>
        </p:nvSpPr>
        <p:spPr>
          <a:xfrm>
            <a:off x="3186028" y="243065"/>
            <a:ext cx="536275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Market skimming </a:t>
            </a:r>
          </a:p>
        </p:txBody>
      </p:sp>
      <p:pic>
        <p:nvPicPr>
          <p:cNvPr id="4" name="Picture 3"/>
          <p:cNvPicPr>
            <a:picLocks noChangeAspect="1"/>
          </p:cNvPicPr>
          <p:nvPr/>
        </p:nvPicPr>
        <p:blipFill>
          <a:blip r:embed="rId2"/>
          <a:stretch>
            <a:fillRect/>
          </a:stretch>
        </p:blipFill>
        <p:spPr>
          <a:xfrm>
            <a:off x="9067800" y="2728913"/>
            <a:ext cx="1371599" cy="1371599"/>
          </a:xfrm>
          <a:prstGeom prst="rect">
            <a:avLst/>
          </a:prstGeom>
        </p:spPr>
      </p:pic>
      <p:pic>
        <p:nvPicPr>
          <p:cNvPr id="5" name="Picture 4"/>
          <p:cNvPicPr>
            <a:picLocks noChangeAspect="1"/>
          </p:cNvPicPr>
          <p:nvPr/>
        </p:nvPicPr>
        <p:blipFill>
          <a:blip r:embed="rId3"/>
          <a:stretch>
            <a:fillRect/>
          </a:stretch>
        </p:blipFill>
        <p:spPr>
          <a:xfrm>
            <a:off x="2462212" y="3100387"/>
            <a:ext cx="4581525" cy="1000125"/>
          </a:xfrm>
          <a:prstGeom prst="rect">
            <a:avLst/>
          </a:prstGeom>
        </p:spPr>
      </p:pic>
    </p:spTree>
    <p:extLst>
      <p:ext uri="{BB962C8B-B14F-4D97-AF65-F5344CB8AC3E}">
        <p14:creationId xmlns:p14="http://schemas.microsoft.com/office/powerpoint/2010/main" val="142204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013" y="1138485"/>
            <a:ext cx="9629776" cy="5693866"/>
          </a:xfrm>
          <a:prstGeom prst="rect">
            <a:avLst/>
          </a:prstGeom>
        </p:spPr>
        <p:txBody>
          <a:bodyPr wrap="square">
            <a:spAutoFit/>
          </a:bodyPr>
          <a:lstStyle/>
          <a:p>
            <a:r>
              <a:rPr lang="en-GB" sz="2800" dirty="0"/>
              <a:t>In this case the objective is to gain market share</a:t>
            </a:r>
            <a:r>
              <a:rPr lang="en-GB" sz="2800" b="1" dirty="0"/>
              <a:t>. It involves pricing a product at a low level so that retailers and consumers are encouraged to purchase the product in large quantities</a:t>
            </a:r>
            <a:r>
              <a:rPr lang="en-GB" sz="2800" dirty="0"/>
              <a:t>. </a:t>
            </a:r>
          </a:p>
          <a:p>
            <a:endParaRPr lang="en-GB" sz="2800" dirty="0"/>
          </a:p>
          <a:p>
            <a:endParaRPr lang="en-GB" sz="2800" dirty="0"/>
          </a:p>
          <a:p>
            <a:endParaRPr lang="en-GB" sz="2800" dirty="0"/>
          </a:p>
          <a:p>
            <a:endParaRPr lang="en-GB" sz="2800" dirty="0"/>
          </a:p>
          <a:p>
            <a:r>
              <a:rPr lang="en-GB" sz="2800" dirty="0"/>
              <a:t>This pricing strategy can </a:t>
            </a:r>
            <a:r>
              <a:rPr lang="en-GB" sz="2800" b="1" dirty="0"/>
              <a:t>help establish brand loyalty </a:t>
            </a:r>
            <a:r>
              <a:rPr lang="en-GB" sz="2800" dirty="0"/>
              <a:t>– when the price of the product does rise from the initially low level, customers will continue to purchase it. However, if the </a:t>
            </a:r>
            <a:r>
              <a:rPr lang="en-GB" sz="2800" b="1" dirty="0">
                <a:solidFill>
                  <a:srgbClr val="FF0000"/>
                </a:solidFill>
              </a:rPr>
              <a:t>price is set too low, customers may take the view that the product is low quality</a:t>
            </a:r>
            <a:r>
              <a:rPr lang="en-GB" sz="2800" dirty="0"/>
              <a:t> and therefore they will not purchase it in the first place. </a:t>
            </a:r>
          </a:p>
        </p:txBody>
      </p:sp>
      <p:sp>
        <p:nvSpPr>
          <p:cNvPr id="3" name="Rectangle 2"/>
          <p:cNvSpPr/>
          <p:nvPr/>
        </p:nvSpPr>
        <p:spPr>
          <a:xfrm>
            <a:off x="3048000" y="224136"/>
            <a:ext cx="582980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Penetration pricing </a:t>
            </a:r>
          </a:p>
        </p:txBody>
      </p:sp>
      <p:pic>
        <p:nvPicPr>
          <p:cNvPr id="4" name="Picture 3"/>
          <p:cNvPicPr>
            <a:picLocks noChangeAspect="1"/>
          </p:cNvPicPr>
          <p:nvPr/>
        </p:nvPicPr>
        <p:blipFill>
          <a:blip r:embed="rId2"/>
          <a:stretch>
            <a:fillRect/>
          </a:stretch>
        </p:blipFill>
        <p:spPr>
          <a:xfrm>
            <a:off x="1985962" y="2911902"/>
            <a:ext cx="2124075" cy="1102885"/>
          </a:xfrm>
          <a:prstGeom prst="rect">
            <a:avLst/>
          </a:prstGeom>
        </p:spPr>
      </p:pic>
      <p:pic>
        <p:nvPicPr>
          <p:cNvPr id="5" name="Picture 4"/>
          <p:cNvPicPr>
            <a:picLocks noChangeAspect="1"/>
          </p:cNvPicPr>
          <p:nvPr/>
        </p:nvPicPr>
        <p:blipFill>
          <a:blip r:embed="rId3"/>
          <a:stretch>
            <a:fillRect/>
          </a:stretch>
        </p:blipFill>
        <p:spPr>
          <a:xfrm>
            <a:off x="5814080" y="2611864"/>
            <a:ext cx="2044044" cy="1402923"/>
          </a:xfrm>
          <a:prstGeom prst="rect">
            <a:avLst/>
          </a:prstGeom>
        </p:spPr>
      </p:pic>
    </p:spTree>
    <p:extLst>
      <p:ext uri="{BB962C8B-B14F-4D97-AF65-F5344CB8AC3E}">
        <p14:creationId xmlns:p14="http://schemas.microsoft.com/office/powerpoint/2010/main" val="283908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6637" y="1229619"/>
            <a:ext cx="9496175" cy="5262979"/>
          </a:xfrm>
          <a:prstGeom prst="rect">
            <a:avLst/>
          </a:prstGeom>
        </p:spPr>
        <p:txBody>
          <a:bodyPr wrap="square">
            <a:spAutoFit/>
          </a:bodyPr>
          <a:lstStyle/>
          <a:p>
            <a:r>
              <a:rPr lang="en-GB" sz="2800" dirty="0"/>
              <a:t>Businesses using this policy to </a:t>
            </a:r>
            <a:r>
              <a:rPr lang="en-GB" sz="2800" b="1" dirty="0"/>
              <a:t>break into a new market may initially lose revenue</a:t>
            </a:r>
            <a:r>
              <a:rPr lang="en-GB" sz="2800" dirty="0"/>
              <a:t>. If the life cycle of the product is relatively short this policy should be avoided, as the business will not have enough time to recover the cost of this strategy. </a:t>
            </a:r>
          </a:p>
          <a:p>
            <a:endParaRPr lang="en-GB" sz="2800" dirty="0"/>
          </a:p>
          <a:p>
            <a:endParaRPr lang="en-GB" sz="2800" dirty="0"/>
          </a:p>
          <a:p>
            <a:endParaRPr lang="en-GB" sz="2800" dirty="0"/>
          </a:p>
          <a:p>
            <a:endParaRPr lang="en-GB" sz="2800" dirty="0"/>
          </a:p>
          <a:p>
            <a:endParaRPr lang="en-GB" sz="2800" dirty="0"/>
          </a:p>
          <a:p>
            <a:r>
              <a:rPr lang="en-GB" sz="2800" dirty="0"/>
              <a:t>There </a:t>
            </a:r>
            <a:r>
              <a:rPr lang="en-GB" sz="2800" b="1" dirty="0"/>
              <a:t>must be enough time for market share to grow and then the price can be gradually raised</a:t>
            </a:r>
            <a:r>
              <a:rPr lang="en-GB" sz="2800" dirty="0"/>
              <a:t> and the initial cost of the penetration strategy can be recovered.</a:t>
            </a:r>
          </a:p>
        </p:txBody>
      </p:sp>
      <p:sp>
        <p:nvSpPr>
          <p:cNvPr id="3" name="Rectangle 2"/>
          <p:cNvSpPr/>
          <p:nvPr/>
        </p:nvSpPr>
        <p:spPr>
          <a:xfrm>
            <a:off x="3090862" y="159860"/>
            <a:ext cx="582980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Penetration pricing </a:t>
            </a:r>
          </a:p>
        </p:txBody>
      </p:sp>
      <p:pic>
        <p:nvPicPr>
          <p:cNvPr id="4" name="Picture 3"/>
          <p:cNvPicPr>
            <a:picLocks noChangeAspect="1"/>
          </p:cNvPicPr>
          <p:nvPr/>
        </p:nvPicPr>
        <p:blipFill>
          <a:blip r:embed="rId2"/>
          <a:stretch>
            <a:fillRect/>
          </a:stretch>
        </p:blipFill>
        <p:spPr>
          <a:xfrm>
            <a:off x="8920664" y="2994333"/>
            <a:ext cx="1733550" cy="1733550"/>
          </a:xfrm>
          <a:prstGeom prst="rect">
            <a:avLst/>
          </a:prstGeom>
        </p:spPr>
      </p:pic>
      <p:pic>
        <p:nvPicPr>
          <p:cNvPr id="5" name="Picture 4"/>
          <p:cNvPicPr>
            <a:picLocks noChangeAspect="1"/>
          </p:cNvPicPr>
          <p:nvPr/>
        </p:nvPicPr>
        <p:blipFill>
          <a:blip r:embed="rId3"/>
          <a:stretch>
            <a:fillRect/>
          </a:stretch>
        </p:blipFill>
        <p:spPr>
          <a:xfrm>
            <a:off x="1866638" y="3289609"/>
            <a:ext cx="1523931" cy="1292843"/>
          </a:xfrm>
          <a:prstGeom prst="rect">
            <a:avLst/>
          </a:prstGeom>
        </p:spPr>
      </p:pic>
      <p:pic>
        <p:nvPicPr>
          <p:cNvPr id="6" name="Picture 5"/>
          <p:cNvPicPr>
            <a:picLocks noChangeAspect="1"/>
          </p:cNvPicPr>
          <p:nvPr/>
        </p:nvPicPr>
        <p:blipFill>
          <a:blip r:embed="rId4"/>
          <a:stretch>
            <a:fillRect/>
          </a:stretch>
        </p:blipFill>
        <p:spPr>
          <a:xfrm>
            <a:off x="4672013" y="3364530"/>
            <a:ext cx="2265662" cy="1143000"/>
          </a:xfrm>
          <a:prstGeom prst="rect">
            <a:avLst/>
          </a:prstGeom>
        </p:spPr>
      </p:pic>
    </p:spTree>
    <p:extLst>
      <p:ext uri="{BB962C8B-B14F-4D97-AF65-F5344CB8AC3E}">
        <p14:creationId xmlns:p14="http://schemas.microsoft.com/office/powerpoint/2010/main" val="58713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176040"/>
            <a:ext cx="9658350" cy="5262979"/>
          </a:xfrm>
          <a:prstGeom prst="rect">
            <a:avLst/>
          </a:prstGeom>
        </p:spPr>
        <p:txBody>
          <a:bodyPr wrap="square">
            <a:spAutoFit/>
          </a:bodyPr>
          <a:lstStyle/>
          <a:p>
            <a:r>
              <a:rPr lang="en-GB" sz="2800" dirty="0"/>
              <a:t>For many small businesses accepting the current market pricing structure is all they are able to do. </a:t>
            </a:r>
            <a:r>
              <a:rPr lang="en-GB" sz="2800" b="1" dirty="0"/>
              <a:t>When this is the only option there is a strong element of being a price taker. </a:t>
            </a:r>
          </a:p>
          <a:p>
            <a:endParaRPr lang="en-GB" sz="2800" dirty="0"/>
          </a:p>
          <a:p>
            <a:endParaRPr lang="en-GB" sz="2800" dirty="0"/>
          </a:p>
          <a:p>
            <a:endParaRPr lang="en-GB" sz="2800" dirty="0"/>
          </a:p>
          <a:p>
            <a:endParaRPr lang="en-GB" sz="2800" dirty="0"/>
          </a:p>
          <a:p>
            <a:endParaRPr lang="en-GB" sz="2800" dirty="0"/>
          </a:p>
          <a:p>
            <a:r>
              <a:rPr lang="en-GB" sz="2800" dirty="0"/>
              <a:t>They must sell their goods or services at a price broadly in line with the price charged by their competitors. Normally as new entrants enter the market, the </a:t>
            </a:r>
            <a:r>
              <a:rPr lang="en-GB" sz="2800" b="1" dirty="0"/>
              <a:t>price charged will have to be similar to that of the market leader.</a:t>
            </a:r>
          </a:p>
        </p:txBody>
      </p:sp>
      <p:sp>
        <p:nvSpPr>
          <p:cNvPr id="3" name="Rectangle 2"/>
          <p:cNvSpPr/>
          <p:nvPr/>
        </p:nvSpPr>
        <p:spPr>
          <a:xfrm>
            <a:off x="3178536" y="252710"/>
            <a:ext cx="543488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Going rate pricing </a:t>
            </a:r>
          </a:p>
        </p:txBody>
      </p:sp>
      <p:pic>
        <p:nvPicPr>
          <p:cNvPr id="4" name="Picture 3"/>
          <p:cNvPicPr>
            <a:picLocks noChangeAspect="1"/>
          </p:cNvPicPr>
          <p:nvPr/>
        </p:nvPicPr>
        <p:blipFill>
          <a:blip r:embed="rId2"/>
          <a:stretch>
            <a:fillRect/>
          </a:stretch>
        </p:blipFill>
        <p:spPr>
          <a:xfrm>
            <a:off x="6086475" y="2832768"/>
            <a:ext cx="4019554" cy="1305845"/>
          </a:xfrm>
          <a:prstGeom prst="rect">
            <a:avLst/>
          </a:prstGeom>
        </p:spPr>
      </p:pic>
      <p:pic>
        <p:nvPicPr>
          <p:cNvPr id="5" name="Picture 4"/>
          <p:cNvPicPr>
            <a:picLocks noChangeAspect="1"/>
          </p:cNvPicPr>
          <p:nvPr/>
        </p:nvPicPr>
        <p:blipFill>
          <a:blip r:embed="rId3"/>
          <a:stretch>
            <a:fillRect/>
          </a:stretch>
        </p:blipFill>
        <p:spPr>
          <a:xfrm>
            <a:off x="2219325" y="2832768"/>
            <a:ext cx="3133725" cy="1457325"/>
          </a:xfrm>
          <a:prstGeom prst="rect">
            <a:avLst/>
          </a:prstGeom>
        </p:spPr>
      </p:pic>
    </p:spTree>
    <p:extLst>
      <p:ext uri="{BB962C8B-B14F-4D97-AF65-F5344CB8AC3E}">
        <p14:creationId xmlns:p14="http://schemas.microsoft.com/office/powerpoint/2010/main" val="215453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118" y="1251941"/>
            <a:ext cx="9999764" cy="5262979"/>
          </a:xfrm>
          <a:prstGeom prst="rect">
            <a:avLst/>
          </a:prstGeom>
        </p:spPr>
        <p:txBody>
          <a:bodyPr wrap="square">
            <a:spAutoFit/>
          </a:bodyPr>
          <a:lstStyle/>
          <a:p>
            <a:r>
              <a:rPr lang="en-GB" sz="2800" dirty="0"/>
              <a:t>Using this strategy, prices are set at the level that matches what consumers may expect to pay. Consumers perceive that they are receiving value from the price paid. </a:t>
            </a:r>
          </a:p>
          <a:p>
            <a:endParaRPr lang="en-GB" sz="2800" dirty="0"/>
          </a:p>
          <a:p>
            <a:endParaRPr lang="en-GB" sz="2800" dirty="0"/>
          </a:p>
          <a:p>
            <a:endParaRPr lang="en-GB" sz="2800" dirty="0"/>
          </a:p>
          <a:p>
            <a:endParaRPr lang="en-GB" sz="2800" dirty="0"/>
          </a:p>
          <a:p>
            <a:r>
              <a:rPr lang="en-GB" sz="2800" b="1" dirty="0"/>
              <a:t>For example: </a:t>
            </a:r>
            <a:r>
              <a:rPr lang="en-GB" sz="2800" dirty="0"/>
              <a:t>A producer of shirts which has </a:t>
            </a:r>
            <a:r>
              <a:rPr lang="en-GB" sz="2800" b="1" dirty="0" smtClean="0"/>
              <a:t>established a reputation for quality and style</a:t>
            </a:r>
            <a:r>
              <a:rPr lang="en-GB" sz="2800" dirty="0" smtClean="0"/>
              <a:t> would </a:t>
            </a:r>
            <a:r>
              <a:rPr lang="en-GB" sz="2800" dirty="0"/>
              <a:t>set a price well above what a high street store such as </a:t>
            </a:r>
            <a:r>
              <a:rPr lang="en-GB" sz="2800" dirty="0" smtClean="0"/>
              <a:t>Marks </a:t>
            </a:r>
            <a:r>
              <a:rPr lang="en-GB" sz="2800" dirty="0"/>
              <a:t>and Spencer might charge, even though the difference in quality may be marginal. This will </a:t>
            </a:r>
            <a:r>
              <a:rPr lang="en-GB" sz="2800" b="1" dirty="0"/>
              <a:t>help to reinforce the image of the company.</a:t>
            </a:r>
          </a:p>
        </p:txBody>
      </p:sp>
      <p:sp>
        <p:nvSpPr>
          <p:cNvPr id="3" name="Rectangle 2"/>
          <p:cNvSpPr/>
          <p:nvPr/>
        </p:nvSpPr>
        <p:spPr>
          <a:xfrm>
            <a:off x="2912858" y="152697"/>
            <a:ext cx="610910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Psychological pricing</a:t>
            </a:r>
          </a:p>
        </p:txBody>
      </p:sp>
      <p:pic>
        <p:nvPicPr>
          <p:cNvPr id="5" name="Picture 4"/>
          <p:cNvPicPr>
            <a:picLocks noChangeAspect="1"/>
          </p:cNvPicPr>
          <p:nvPr/>
        </p:nvPicPr>
        <p:blipFill>
          <a:blip r:embed="rId2"/>
          <a:stretch>
            <a:fillRect/>
          </a:stretch>
        </p:blipFill>
        <p:spPr>
          <a:xfrm>
            <a:off x="7092886" y="2401431"/>
            <a:ext cx="2646427" cy="1481999"/>
          </a:xfrm>
          <a:prstGeom prst="rect">
            <a:avLst/>
          </a:prstGeom>
        </p:spPr>
      </p:pic>
      <p:pic>
        <p:nvPicPr>
          <p:cNvPr id="6" name="Picture 5"/>
          <p:cNvPicPr>
            <a:picLocks noChangeAspect="1"/>
          </p:cNvPicPr>
          <p:nvPr/>
        </p:nvPicPr>
        <p:blipFill>
          <a:blip r:embed="rId3"/>
          <a:stretch>
            <a:fillRect/>
          </a:stretch>
        </p:blipFill>
        <p:spPr>
          <a:xfrm>
            <a:off x="1840323" y="2826975"/>
            <a:ext cx="1056455" cy="1056455"/>
          </a:xfrm>
          <a:prstGeom prst="rect">
            <a:avLst/>
          </a:prstGeom>
        </p:spPr>
      </p:pic>
      <p:pic>
        <p:nvPicPr>
          <p:cNvPr id="7" name="Picture 6"/>
          <p:cNvPicPr>
            <a:picLocks noChangeAspect="1"/>
          </p:cNvPicPr>
          <p:nvPr/>
        </p:nvPicPr>
        <p:blipFill>
          <a:blip r:embed="rId4"/>
          <a:stretch>
            <a:fillRect/>
          </a:stretch>
        </p:blipFill>
        <p:spPr>
          <a:xfrm>
            <a:off x="4166354" y="2826975"/>
            <a:ext cx="1341363" cy="1222492"/>
          </a:xfrm>
          <a:prstGeom prst="rect">
            <a:avLst/>
          </a:prstGeom>
        </p:spPr>
      </p:pic>
    </p:spTree>
    <p:extLst>
      <p:ext uri="{BB962C8B-B14F-4D97-AF65-F5344CB8AC3E}">
        <p14:creationId xmlns:p14="http://schemas.microsoft.com/office/powerpoint/2010/main" val="1207276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138" y="1161752"/>
            <a:ext cx="10301287" cy="4832092"/>
          </a:xfrm>
          <a:prstGeom prst="rect">
            <a:avLst/>
          </a:prstGeom>
        </p:spPr>
        <p:txBody>
          <a:bodyPr wrap="square">
            <a:spAutoFit/>
          </a:bodyPr>
          <a:lstStyle/>
          <a:p>
            <a:endParaRPr lang="en-GB" sz="2800" dirty="0"/>
          </a:p>
          <a:p>
            <a:r>
              <a:rPr lang="en-GB" sz="2800" b="1" dirty="0"/>
              <a:t>The policy of pricing goods just a little below a round figure, such as £19.99, is also an example of psychological pricing.</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 Businesses using this tactic hope to convince potential purchasers to buy their goods in the belief that they are getting value for money.</a:t>
            </a:r>
          </a:p>
        </p:txBody>
      </p:sp>
      <p:sp>
        <p:nvSpPr>
          <p:cNvPr id="3" name="Rectangle 2"/>
          <p:cNvSpPr/>
          <p:nvPr/>
        </p:nvSpPr>
        <p:spPr>
          <a:xfrm>
            <a:off x="2734921" y="409872"/>
            <a:ext cx="62662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Psychological pricing </a:t>
            </a:r>
          </a:p>
        </p:txBody>
      </p:sp>
      <p:pic>
        <p:nvPicPr>
          <p:cNvPr id="4" name="Picture 3"/>
          <p:cNvPicPr>
            <a:picLocks noChangeAspect="1"/>
          </p:cNvPicPr>
          <p:nvPr/>
        </p:nvPicPr>
        <p:blipFill>
          <a:blip r:embed="rId2"/>
          <a:stretch>
            <a:fillRect/>
          </a:stretch>
        </p:blipFill>
        <p:spPr>
          <a:xfrm>
            <a:off x="8296273" y="2591960"/>
            <a:ext cx="2143125" cy="2143125"/>
          </a:xfrm>
          <a:prstGeom prst="rect">
            <a:avLst/>
          </a:prstGeom>
        </p:spPr>
      </p:pic>
      <p:pic>
        <p:nvPicPr>
          <p:cNvPr id="5" name="Picture 4"/>
          <p:cNvPicPr>
            <a:picLocks noChangeAspect="1"/>
          </p:cNvPicPr>
          <p:nvPr/>
        </p:nvPicPr>
        <p:blipFill>
          <a:blip r:embed="rId3"/>
          <a:stretch>
            <a:fillRect/>
          </a:stretch>
        </p:blipFill>
        <p:spPr>
          <a:xfrm>
            <a:off x="2201467" y="2727692"/>
            <a:ext cx="1700212" cy="1700212"/>
          </a:xfrm>
          <a:prstGeom prst="rect">
            <a:avLst/>
          </a:prstGeom>
        </p:spPr>
      </p:pic>
      <p:pic>
        <p:nvPicPr>
          <p:cNvPr id="6" name="Picture 5"/>
          <p:cNvPicPr>
            <a:picLocks noChangeAspect="1"/>
          </p:cNvPicPr>
          <p:nvPr/>
        </p:nvPicPr>
        <p:blipFill>
          <a:blip r:embed="rId4"/>
          <a:stretch>
            <a:fillRect/>
          </a:stretch>
        </p:blipFill>
        <p:spPr>
          <a:xfrm>
            <a:off x="5298281" y="2839610"/>
            <a:ext cx="1905000" cy="1895475"/>
          </a:xfrm>
          <a:prstGeom prst="rect">
            <a:avLst/>
          </a:prstGeom>
        </p:spPr>
      </p:pic>
    </p:spTree>
    <p:extLst>
      <p:ext uri="{BB962C8B-B14F-4D97-AF65-F5344CB8AC3E}">
        <p14:creationId xmlns:p14="http://schemas.microsoft.com/office/powerpoint/2010/main" val="123514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672" y="1118890"/>
            <a:ext cx="9644063" cy="5262979"/>
          </a:xfrm>
          <a:prstGeom prst="rect">
            <a:avLst/>
          </a:prstGeom>
        </p:spPr>
        <p:txBody>
          <a:bodyPr wrap="square">
            <a:spAutoFit/>
          </a:bodyPr>
          <a:lstStyle/>
          <a:p>
            <a:r>
              <a:rPr lang="en-GB" sz="2800" b="1" dirty="0"/>
              <a:t>This strategy involves the selling of products at a loss, with the expectation that this will generate further sales of some form, elsewhere in the business. </a:t>
            </a:r>
          </a:p>
          <a:p>
            <a:endParaRPr lang="en-GB" sz="2800" dirty="0"/>
          </a:p>
          <a:p>
            <a:endParaRPr lang="en-GB" sz="2800" dirty="0"/>
          </a:p>
          <a:p>
            <a:endParaRPr lang="en-GB" sz="2800" dirty="0"/>
          </a:p>
          <a:p>
            <a:endParaRPr lang="en-GB" sz="2800" dirty="0"/>
          </a:p>
          <a:p>
            <a:endParaRPr lang="en-GB" sz="2800" dirty="0"/>
          </a:p>
          <a:p>
            <a:r>
              <a:rPr lang="en-GB" sz="2800" dirty="0"/>
              <a:t>The additional sales that occur will hopefully recoup the initial loss and subsequently make a profit for the business. The classic example of this has been </a:t>
            </a:r>
            <a:r>
              <a:rPr lang="en-GB" sz="2800" b="1" dirty="0"/>
              <a:t>supermarkets selling goods like bread at a loss in order to attract customers into their stores. </a:t>
            </a:r>
          </a:p>
        </p:txBody>
      </p:sp>
      <p:sp>
        <p:nvSpPr>
          <p:cNvPr id="3" name="Rectangle 2"/>
          <p:cNvSpPr/>
          <p:nvPr/>
        </p:nvSpPr>
        <p:spPr>
          <a:xfrm>
            <a:off x="3157854" y="195560"/>
            <a:ext cx="564770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Loss leader pricing </a:t>
            </a:r>
          </a:p>
        </p:txBody>
      </p:sp>
      <p:pic>
        <p:nvPicPr>
          <p:cNvPr id="4" name="Picture 3"/>
          <p:cNvPicPr>
            <a:picLocks noChangeAspect="1"/>
          </p:cNvPicPr>
          <p:nvPr/>
        </p:nvPicPr>
        <p:blipFill>
          <a:blip r:embed="rId2"/>
          <a:stretch>
            <a:fillRect/>
          </a:stretch>
        </p:blipFill>
        <p:spPr>
          <a:xfrm>
            <a:off x="6527636" y="2337920"/>
            <a:ext cx="2386013" cy="1796419"/>
          </a:xfrm>
          <a:prstGeom prst="rect">
            <a:avLst/>
          </a:prstGeom>
        </p:spPr>
      </p:pic>
      <p:pic>
        <p:nvPicPr>
          <p:cNvPr id="6" name="Picture 5"/>
          <p:cNvPicPr>
            <a:picLocks noChangeAspect="1"/>
          </p:cNvPicPr>
          <p:nvPr/>
        </p:nvPicPr>
        <p:blipFill>
          <a:blip r:embed="rId3"/>
          <a:stretch>
            <a:fillRect/>
          </a:stretch>
        </p:blipFill>
        <p:spPr>
          <a:xfrm>
            <a:off x="2416746" y="2890689"/>
            <a:ext cx="2220804" cy="1243650"/>
          </a:xfrm>
          <a:prstGeom prst="rect">
            <a:avLst/>
          </a:prstGeom>
        </p:spPr>
      </p:pic>
    </p:spTree>
    <p:extLst>
      <p:ext uri="{BB962C8B-B14F-4D97-AF65-F5344CB8AC3E}">
        <p14:creationId xmlns:p14="http://schemas.microsoft.com/office/powerpoint/2010/main" val="237767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0676" y="1276053"/>
            <a:ext cx="6096000" cy="4401205"/>
          </a:xfrm>
          <a:prstGeom prst="rect">
            <a:avLst/>
          </a:prstGeom>
        </p:spPr>
        <p:txBody>
          <a:bodyPr>
            <a:spAutoFit/>
          </a:bodyPr>
          <a:lstStyle/>
          <a:p>
            <a:endParaRPr lang="en-GB" sz="2800" dirty="0"/>
          </a:p>
          <a:p>
            <a:r>
              <a:rPr lang="en-GB" sz="2800" b="1" u="sng" dirty="0"/>
              <a:t>Task: </a:t>
            </a:r>
          </a:p>
          <a:p>
            <a:endParaRPr lang="en-GB" sz="2800" dirty="0"/>
          </a:p>
          <a:p>
            <a:r>
              <a:rPr lang="en-GB" sz="2800" dirty="0"/>
              <a:t>What is a price maker / taker? </a:t>
            </a:r>
          </a:p>
          <a:p>
            <a:endParaRPr lang="en-GB" sz="2800" dirty="0"/>
          </a:p>
          <a:p>
            <a:endParaRPr lang="en-GB" sz="2800" dirty="0"/>
          </a:p>
          <a:p>
            <a:endParaRPr lang="en-GB" sz="2800" dirty="0"/>
          </a:p>
          <a:p>
            <a:endParaRPr lang="en-GB" sz="2800" b="1" dirty="0"/>
          </a:p>
          <a:p>
            <a:endParaRPr lang="en-GB" sz="2800" b="1" dirty="0"/>
          </a:p>
          <a:p>
            <a:r>
              <a:rPr lang="en-GB" sz="2800" b="1" dirty="0"/>
              <a:t>Time: 5 mins </a:t>
            </a:r>
          </a:p>
        </p:txBody>
      </p:sp>
      <p:sp>
        <p:nvSpPr>
          <p:cNvPr id="5" name="Rectangle 4"/>
          <p:cNvSpPr/>
          <p:nvPr/>
        </p:nvSpPr>
        <p:spPr>
          <a:xfrm>
            <a:off x="4077735" y="352723"/>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pic>
        <p:nvPicPr>
          <p:cNvPr id="6" name="Picture 5"/>
          <p:cNvPicPr>
            <a:picLocks noChangeAspect="1"/>
          </p:cNvPicPr>
          <p:nvPr/>
        </p:nvPicPr>
        <p:blipFill>
          <a:blip r:embed="rId2"/>
          <a:stretch>
            <a:fillRect/>
          </a:stretch>
        </p:blipFill>
        <p:spPr>
          <a:xfrm>
            <a:off x="5272088" y="3777019"/>
            <a:ext cx="2414588" cy="2414588"/>
          </a:xfrm>
          <a:prstGeom prst="rect">
            <a:avLst/>
          </a:prstGeom>
        </p:spPr>
      </p:pic>
      <p:pic>
        <p:nvPicPr>
          <p:cNvPr id="7" name="Picture 6"/>
          <p:cNvPicPr>
            <a:picLocks noChangeAspect="1"/>
          </p:cNvPicPr>
          <p:nvPr/>
        </p:nvPicPr>
        <p:blipFill>
          <a:blip r:embed="rId3"/>
          <a:stretch>
            <a:fillRect/>
          </a:stretch>
        </p:blipFill>
        <p:spPr>
          <a:xfrm>
            <a:off x="7686676" y="1343384"/>
            <a:ext cx="3395661" cy="2190749"/>
          </a:xfrm>
          <a:prstGeom prst="rect">
            <a:avLst/>
          </a:prstGeom>
        </p:spPr>
      </p:pic>
    </p:spTree>
    <p:extLst>
      <p:ext uri="{BB962C8B-B14F-4D97-AF65-F5344CB8AC3E}">
        <p14:creationId xmlns:p14="http://schemas.microsoft.com/office/powerpoint/2010/main" val="2413102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75899"/>
            <a:ext cx="9144000" cy="4832092"/>
          </a:xfrm>
          <a:prstGeom prst="rect">
            <a:avLst/>
          </a:prstGeom>
        </p:spPr>
        <p:txBody>
          <a:bodyPr wrap="square">
            <a:spAutoFit/>
          </a:bodyPr>
          <a:lstStyle/>
          <a:p>
            <a:r>
              <a:rPr lang="en-GB" sz="2800" dirty="0"/>
              <a:t>An increasingly common example, which is much more controversial, is </a:t>
            </a:r>
            <a:r>
              <a:rPr lang="en-GB" sz="2800" b="1" dirty="0"/>
              <a:t>supermarkets selling heavily discounted beer and wines. </a:t>
            </a:r>
          </a:p>
          <a:p>
            <a:endParaRPr lang="en-GB" sz="2800" dirty="0"/>
          </a:p>
          <a:p>
            <a:endParaRPr lang="en-GB" sz="2800" dirty="0"/>
          </a:p>
          <a:p>
            <a:endParaRPr lang="en-GB" sz="2800" dirty="0"/>
          </a:p>
          <a:p>
            <a:endParaRPr lang="en-GB" sz="2800" dirty="0"/>
          </a:p>
          <a:p>
            <a:endParaRPr lang="en-GB" sz="2800" dirty="0"/>
          </a:p>
          <a:p>
            <a:r>
              <a:rPr lang="en-GB" sz="2800" dirty="0"/>
              <a:t>Other examples of loss leader pricing include free mobile phones, where profits will be made on line rentals. Most mobile phones are now sold on a loss leader basis.</a:t>
            </a:r>
          </a:p>
        </p:txBody>
      </p:sp>
      <p:sp>
        <p:nvSpPr>
          <p:cNvPr id="3" name="Rectangle 2"/>
          <p:cNvSpPr/>
          <p:nvPr/>
        </p:nvSpPr>
        <p:spPr>
          <a:xfrm>
            <a:off x="2857815" y="338435"/>
            <a:ext cx="56477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Loss leader pricing </a:t>
            </a:r>
          </a:p>
        </p:txBody>
      </p:sp>
      <p:pic>
        <p:nvPicPr>
          <p:cNvPr id="4" name="Picture 3"/>
          <p:cNvPicPr>
            <a:picLocks noChangeAspect="1"/>
          </p:cNvPicPr>
          <p:nvPr/>
        </p:nvPicPr>
        <p:blipFill>
          <a:blip r:embed="rId2"/>
          <a:stretch>
            <a:fillRect/>
          </a:stretch>
        </p:blipFill>
        <p:spPr>
          <a:xfrm>
            <a:off x="7316692" y="2825797"/>
            <a:ext cx="2377646" cy="1835055"/>
          </a:xfrm>
          <a:prstGeom prst="rect">
            <a:avLst/>
          </a:prstGeom>
        </p:spPr>
      </p:pic>
      <p:pic>
        <p:nvPicPr>
          <p:cNvPr id="5" name="Picture 4"/>
          <p:cNvPicPr>
            <a:picLocks noChangeAspect="1"/>
          </p:cNvPicPr>
          <p:nvPr/>
        </p:nvPicPr>
        <p:blipFill>
          <a:blip r:embed="rId3"/>
          <a:stretch>
            <a:fillRect/>
          </a:stretch>
        </p:blipFill>
        <p:spPr>
          <a:xfrm>
            <a:off x="2857815" y="2825797"/>
            <a:ext cx="3237880" cy="1670829"/>
          </a:xfrm>
          <a:prstGeom prst="rect">
            <a:avLst/>
          </a:prstGeom>
        </p:spPr>
      </p:pic>
    </p:spTree>
    <p:extLst>
      <p:ext uri="{BB962C8B-B14F-4D97-AF65-F5344CB8AC3E}">
        <p14:creationId xmlns:p14="http://schemas.microsoft.com/office/powerpoint/2010/main" val="202645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2560" y="1459290"/>
            <a:ext cx="9598816" cy="2677656"/>
          </a:xfrm>
          <a:prstGeom prst="rect">
            <a:avLst/>
          </a:prstGeom>
        </p:spPr>
        <p:txBody>
          <a:bodyPr wrap="square">
            <a:spAutoFit/>
          </a:bodyPr>
          <a:lstStyle/>
          <a:p>
            <a:r>
              <a:rPr lang="en-GB" sz="2800" b="1" dirty="0"/>
              <a:t>This is also known as predatory pricing. This involves setting a price low enough to drive competitors out of the market. </a:t>
            </a:r>
            <a:r>
              <a:rPr lang="en-GB" sz="2800" dirty="0"/>
              <a:t>This type of pricing is not only used by the largest businesses on a national scale, but it can also appear in battles between local businesses. </a:t>
            </a:r>
            <a:r>
              <a:rPr lang="en-GB" sz="2800" b="1" dirty="0">
                <a:solidFill>
                  <a:srgbClr val="FF0000"/>
                </a:solidFill>
              </a:rPr>
              <a:t>Destroyer pricing is often seen as anti-competitive and therefore illegal.</a:t>
            </a:r>
          </a:p>
        </p:txBody>
      </p:sp>
      <p:sp>
        <p:nvSpPr>
          <p:cNvPr id="3" name="Rectangle 2"/>
          <p:cNvSpPr/>
          <p:nvPr/>
        </p:nvSpPr>
        <p:spPr>
          <a:xfrm>
            <a:off x="3207724" y="209848"/>
            <a:ext cx="526221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Destroyer pricing </a:t>
            </a:r>
          </a:p>
        </p:txBody>
      </p:sp>
      <p:pic>
        <p:nvPicPr>
          <p:cNvPr id="4" name="Picture 3"/>
          <p:cNvPicPr>
            <a:picLocks noChangeAspect="1"/>
          </p:cNvPicPr>
          <p:nvPr/>
        </p:nvPicPr>
        <p:blipFill>
          <a:blip r:embed="rId2"/>
          <a:stretch>
            <a:fillRect/>
          </a:stretch>
        </p:blipFill>
        <p:spPr>
          <a:xfrm>
            <a:off x="5514976" y="3985106"/>
            <a:ext cx="4105275" cy="2558569"/>
          </a:xfrm>
          <a:prstGeom prst="rect">
            <a:avLst/>
          </a:prstGeom>
        </p:spPr>
      </p:pic>
      <p:pic>
        <p:nvPicPr>
          <p:cNvPr id="5" name="Picture 4"/>
          <p:cNvPicPr>
            <a:picLocks noChangeAspect="1"/>
          </p:cNvPicPr>
          <p:nvPr/>
        </p:nvPicPr>
        <p:blipFill>
          <a:blip r:embed="rId3"/>
          <a:stretch>
            <a:fillRect/>
          </a:stretch>
        </p:blipFill>
        <p:spPr>
          <a:xfrm>
            <a:off x="1881999" y="4657725"/>
            <a:ext cx="2651449" cy="1885950"/>
          </a:xfrm>
          <a:prstGeom prst="rect">
            <a:avLst/>
          </a:prstGeom>
        </p:spPr>
      </p:pic>
    </p:spTree>
    <p:extLst>
      <p:ext uri="{BB962C8B-B14F-4D97-AF65-F5344CB8AC3E}">
        <p14:creationId xmlns:p14="http://schemas.microsoft.com/office/powerpoint/2010/main" val="355622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323" y="1104424"/>
            <a:ext cx="9015412" cy="2246769"/>
          </a:xfrm>
          <a:prstGeom prst="rect">
            <a:avLst/>
          </a:prstGeom>
        </p:spPr>
        <p:txBody>
          <a:bodyPr wrap="square">
            <a:spAutoFit/>
          </a:bodyPr>
          <a:lstStyle/>
          <a:p>
            <a:endParaRPr lang="en-GB" sz="2800" dirty="0"/>
          </a:p>
          <a:p>
            <a:r>
              <a:rPr lang="en-GB" sz="2800" dirty="0"/>
              <a:t> Microsoft has been investigated by competition authorities in the US and Europe for allegedly using destroyer pricing strategies through the bundling of free programmes (such as Windows Media Player) within its operating systems.</a:t>
            </a:r>
          </a:p>
        </p:txBody>
      </p:sp>
      <p:sp>
        <p:nvSpPr>
          <p:cNvPr id="3" name="Rectangle 2"/>
          <p:cNvSpPr/>
          <p:nvPr/>
        </p:nvSpPr>
        <p:spPr>
          <a:xfrm>
            <a:off x="3322024" y="395406"/>
            <a:ext cx="526221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Destroyer pricing </a:t>
            </a:r>
          </a:p>
        </p:txBody>
      </p:sp>
      <p:pic>
        <p:nvPicPr>
          <p:cNvPr id="4" name="Picture 3"/>
          <p:cNvPicPr>
            <a:picLocks noChangeAspect="1"/>
          </p:cNvPicPr>
          <p:nvPr/>
        </p:nvPicPr>
        <p:blipFill>
          <a:blip r:embed="rId2"/>
          <a:stretch>
            <a:fillRect/>
          </a:stretch>
        </p:blipFill>
        <p:spPr>
          <a:xfrm>
            <a:off x="1657350" y="3879757"/>
            <a:ext cx="4148138" cy="2440081"/>
          </a:xfrm>
          <a:prstGeom prst="rect">
            <a:avLst/>
          </a:prstGeom>
        </p:spPr>
      </p:pic>
      <p:pic>
        <p:nvPicPr>
          <p:cNvPr id="5" name="Picture 4"/>
          <p:cNvPicPr>
            <a:picLocks noChangeAspect="1"/>
          </p:cNvPicPr>
          <p:nvPr/>
        </p:nvPicPr>
        <p:blipFill>
          <a:blip r:embed="rId3"/>
          <a:stretch>
            <a:fillRect/>
          </a:stretch>
        </p:blipFill>
        <p:spPr>
          <a:xfrm>
            <a:off x="6572249" y="4206334"/>
            <a:ext cx="4486275" cy="1456278"/>
          </a:xfrm>
          <a:prstGeom prst="rect">
            <a:avLst/>
          </a:prstGeom>
        </p:spPr>
      </p:pic>
    </p:spTree>
    <p:extLst>
      <p:ext uri="{BB962C8B-B14F-4D97-AF65-F5344CB8AC3E}">
        <p14:creationId xmlns:p14="http://schemas.microsoft.com/office/powerpoint/2010/main" val="232530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5037" y="224135"/>
            <a:ext cx="453367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2189870" y="1536558"/>
            <a:ext cx="7624010" cy="1384995"/>
          </a:xfrm>
          <a:prstGeom prst="rect">
            <a:avLst/>
          </a:prstGeom>
        </p:spPr>
        <p:txBody>
          <a:bodyPr wrap="none">
            <a:spAutoFit/>
          </a:bodyPr>
          <a:lstStyle/>
          <a:p>
            <a:r>
              <a:rPr lang="en-GB" sz="2800" b="1" u="sng" dirty="0" smtClean="0"/>
              <a:t>Pricing strategies </a:t>
            </a:r>
          </a:p>
          <a:p>
            <a:endParaRPr lang="en-GB" sz="2800" dirty="0"/>
          </a:p>
          <a:p>
            <a:r>
              <a:rPr lang="en-GB" sz="2800" dirty="0" smtClean="0"/>
              <a:t>https</a:t>
            </a:r>
            <a:r>
              <a:rPr lang="en-GB" sz="2800" dirty="0"/>
              <a:t>://www.youtube.com/watch?v=KMElsJcnbMo</a:t>
            </a:r>
          </a:p>
        </p:txBody>
      </p:sp>
      <p:pic>
        <p:nvPicPr>
          <p:cNvPr id="5" name="Picture 4"/>
          <p:cNvPicPr>
            <a:picLocks noChangeAspect="1"/>
          </p:cNvPicPr>
          <p:nvPr/>
        </p:nvPicPr>
        <p:blipFill>
          <a:blip r:embed="rId2"/>
          <a:stretch>
            <a:fillRect/>
          </a:stretch>
        </p:blipFill>
        <p:spPr>
          <a:xfrm>
            <a:off x="3229855" y="3106270"/>
            <a:ext cx="5558920" cy="3112995"/>
          </a:xfrm>
          <a:prstGeom prst="rect">
            <a:avLst/>
          </a:prstGeom>
        </p:spPr>
      </p:pic>
    </p:spTree>
    <p:extLst>
      <p:ext uri="{BB962C8B-B14F-4D97-AF65-F5344CB8AC3E}">
        <p14:creationId xmlns:p14="http://schemas.microsoft.com/office/powerpoint/2010/main" val="2604724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4" y="1819960"/>
            <a:ext cx="6096000" cy="3108543"/>
          </a:xfrm>
          <a:prstGeom prst="rect">
            <a:avLst/>
          </a:prstGeom>
        </p:spPr>
        <p:txBody>
          <a:bodyPr>
            <a:spAutoFit/>
          </a:bodyPr>
          <a:lstStyle/>
          <a:p>
            <a:pPr marL="457200" indent="-457200">
              <a:buFont typeface="Arial" panose="020B0604020202020204" pitchFamily="34" charset="0"/>
              <a:buChar char="•"/>
            </a:pPr>
            <a:r>
              <a:rPr lang="en-GB" sz="2800" dirty="0"/>
              <a:t>Contribution pricing</a:t>
            </a:r>
          </a:p>
          <a:p>
            <a:endParaRPr lang="en-GB" sz="2800" dirty="0"/>
          </a:p>
          <a:p>
            <a:endParaRPr lang="en-GB" sz="2800" dirty="0"/>
          </a:p>
          <a:p>
            <a:pPr marL="457200" indent="-457200">
              <a:buFont typeface="Arial" panose="020B0604020202020204" pitchFamily="34" charset="0"/>
              <a:buChar char="•"/>
            </a:pPr>
            <a:r>
              <a:rPr lang="en-GB" sz="2800" dirty="0"/>
              <a:t>Full cost pricing</a:t>
            </a:r>
          </a:p>
          <a:p>
            <a:endParaRPr lang="en-GB" sz="2800" dirty="0"/>
          </a:p>
          <a:p>
            <a:endParaRPr lang="en-GB" sz="2800" dirty="0"/>
          </a:p>
          <a:p>
            <a:pPr marL="457200" indent="-457200">
              <a:buFont typeface="Arial" panose="020B0604020202020204" pitchFamily="34" charset="0"/>
              <a:buChar char="•"/>
            </a:pPr>
            <a:r>
              <a:rPr lang="en-GB" sz="2800" dirty="0"/>
              <a:t>Cost plus pricing </a:t>
            </a:r>
          </a:p>
        </p:txBody>
      </p:sp>
      <p:sp>
        <p:nvSpPr>
          <p:cNvPr id="3" name="Rectangle 2"/>
          <p:cNvSpPr/>
          <p:nvPr/>
        </p:nvSpPr>
        <p:spPr>
          <a:xfrm>
            <a:off x="1967946" y="281285"/>
            <a:ext cx="82561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 based pricing methods </a:t>
            </a:r>
          </a:p>
        </p:txBody>
      </p:sp>
      <p:pic>
        <p:nvPicPr>
          <p:cNvPr id="4" name="Picture 3"/>
          <p:cNvPicPr>
            <a:picLocks noChangeAspect="1"/>
          </p:cNvPicPr>
          <p:nvPr/>
        </p:nvPicPr>
        <p:blipFill>
          <a:blip r:embed="rId2"/>
          <a:stretch>
            <a:fillRect/>
          </a:stretch>
        </p:blipFill>
        <p:spPr>
          <a:xfrm>
            <a:off x="6066910" y="1928813"/>
            <a:ext cx="5334515" cy="3995737"/>
          </a:xfrm>
          <a:prstGeom prst="rect">
            <a:avLst/>
          </a:prstGeom>
        </p:spPr>
      </p:pic>
    </p:spTree>
    <p:extLst>
      <p:ext uri="{BB962C8B-B14F-4D97-AF65-F5344CB8AC3E}">
        <p14:creationId xmlns:p14="http://schemas.microsoft.com/office/powerpoint/2010/main" val="21181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80" y="932239"/>
            <a:ext cx="9672639" cy="5262979"/>
          </a:xfrm>
          <a:prstGeom prst="rect">
            <a:avLst/>
          </a:prstGeom>
        </p:spPr>
        <p:txBody>
          <a:bodyPr wrap="square">
            <a:spAutoFit/>
          </a:bodyPr>
          <a:lstStyle/>
          <a:p>
            <a:endParaRPr lang="en-GB" sz="2800" dirty="0"/>
          </a:p>
          <a:p>
            <a:r>
              <a:rPr lang="en-GB" sz="2800" dirty="0"/>
              <a:t>Businesses which concentrate on internal costs when pricing products are known as product-orientated businesses. </a:t>
            </a:r>
            <a:r>
              <a:rPr lang="en-GB" sz="2800" b="1" dirty="0"/>
              <a:t>Pricing strategies used are based around the costs of production.</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There are three main types of product-based pricing, and each uses the costs of production/supply as the basis of deriving price.</a:t>
            </a:r>
          </a:p>
        </p:txBody>
      </p:sp>
      <p:sp>
        <p:nvSpPr>
          <p:cNvPr id="3" name="Rectangle 2"/>
          <p:cNvSpPr/>
          <p:nvPr/>
        </p:nvSpPr>
        <p:spPr>
          <a:xfrm>
            <a:off x="1722611" y="347008"/>
            <a:ext cx="8392939"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Cost-based pricing strategies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6560344" y="3090048"/>
            <a:ext cx="2590799" cy="1801039"/>
          </a:xfrm>
          <a:prstGeom prst="rect">
            <a:avLst/>
          </a:prstGeom>
        </p:spPr>
      </p:pic>
      <p:pic>
        <p:nvPicPr>
          <p:cNvPr id="5" name="Picture 4"/>
          <p:cNvPicPr>
            <a:picLocks noChangeAspect="1"/>
          </p:cNvPicPr>
          <p:nvPr/>
        </p:nvPicPr>
        <p:blipFill>
          <a:blip r:embed="rId3"/>
          <a:stretch>
            <a:fillRect/>
          </a:stretch>
        </p:blipFill>
        <p:spPr>
          <a:xfrm>
            <a:off x="2586037" y="3167062"/>
            <a:ext cx="2647950" cy="1724025"/>
          </a:xfrm>
          <a:prstGeom prst="rect">
            <a:avLst/>
          </a:prstGeom>
        </p:spPr>
      </p:pic>
    </p:spTree>
    <p:extLst>
      <p:ext uri="{BB962C8B-B14F-4D97-AF65-F5344CB8AC3E}">
        <p14:creationId xmlns:p14="http://schemas.microsoft.com/office/powerpoint/2010/main" val="184647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913" y="1508583"/>
            <a:ext cx="9086851" cy="4832092"/>
          </a:xfrm>
          <a:prstGeom prst="rect">
            <a:avLst/>
          </a:prstGeom>
        </p:spPr>
        <p:txBody>
          <a:bodyPr wrap="square">
            <a:spAutoFit/>
          </a:bodyPr>
          <a:lstStyle/>
          <a:p>
            <a:r>
              <a:rPr lang="en-GB" sz="2800" dirty="0"/>
              <a:t>Using this method, a </a:t>
            </a:r>
            <a:r>
              <a:rPr lang="en-GB" sz="2800" b="1" dirty="0"/>
              <a:t>profit percentage is added to the average cost of producing the good.</a:t>
            </a:r>
            <a:r>
              <a:rPr lang="en-GB" sz="2800" dirty="0"/>
              <a:t> This is known as adding a mark-up.</a:t>
            </a:r>
          </a:p>
          <a:p>
            <a:endParaRPr lang="en-GB" sz="2800" dirty="0"/>
          </a:p>
          <a:p>
            <a:endParaRPr lang="en-GB" sz="2800" dirty="0"/>
          </a:p>
          <a:p>
            <a:endParaRPr lang="en-GB" sz="2800" dirty="0"/>
          </a:p>
          <a:p>
            <a:endParaRPr lang="en-GB" sz="2800" dirty="0"/>
          </a:p>
          <a:p>
            <a:endParaRPr lang="en-GB" sz="2800" dirty="0"/>
          </a:p>
          <a:p>
            <a:r>
              <a:rPr lang="en-GB" sz="2800" dirty="0"/>
              <a:t> Therefore, if the production costs of the good are £1, and the business adds a profit percentage of 40%, then the business will sell the good at £1.40. </a:t>
            </a:r>
          </a:p>
        </p:txBody>
      </p:sp>
      <p:sp>
        <p:nvSpPr>
          <p:cNvPr id="5" name="Rectangle 4"/>
          <p:cNvSpPr/>
          <p:nvPr/>
        </p:nvSpPr>
        <p:spPr>
          <a:xfrm>
            <a:off x="3167763" y="470953"/>
            <a:ext cx="488492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 plus pricing</a:t>
            </a:r>
          </a:p>
        </p:txBody>
      </p:sp>
      <p:pic>
        <p:nvPicPr>
          <p:cNvPr id="6" name="Picture 5"/>
          <p:cNvPicPr>
            <a:picLocks noChangeAspect="1"/>
          </p:cNvPicPr>
          <p:nvPr/>
        </p:nvPicPr>
        <p:blipFill>
          <a:blip r:embed="rId2"/>
          <a:stretch>
            <a:fillRect/>
          </a:stretch>
        </p:blipFill>
        <p:spPr>
          <a:xfrm>
            <a:off x="7107590" y="2643187"/>
            <a:ext cx="1890200" cy="1932772"/>
          </a:xfrm>
          <a:prstGeom prst="rect">
            <a:avLst/>
          </a:prstGeom>
        </p:spPr>
      </p:pic>
      <p:pic>
        <p:nvPicPr>
          <p:cNvPr id="7" name="Picture 6"/>
          <p:cNvPicPr>
            <a:picLocks noChangeAspect="1"/>
          </p:cNvPicPr>
          <p:nvPr/>
        </p:nvPicPr>
        <p:blipFill>
          <a:blip r:embed="rId3"/>
          <a:stretch>
            <a:fillRect/>
          </a:stretch>
        </p:blipFill>
        <p:spPr>
          <a:xfrm>
            <a:off x="3376613" y="2643187"/>
            <a:ext cx="2495550" cy="1828800"/>
          </a:xfrm>
          <a:prstGeom prst="rect">
            <a:avLst/>
          </a:prstGeom>
        </p:spPr>
      </p:pic>
    </p:spTree>
    <p:extLst>
      <p:ext uri="{BB962C8B-B14F-4D97-AF65-F5344CB8AC3E}">
        <p14:creationId xmlns:p14="http://schemas.microsoft.com/office/powerpoint/2010/main" val="46768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5" y="983427"/>
            <a:ext cx="9801225" cy="4401205"/>
          </a:xfrm>
          <a:prstGeom prst="rect">
            <a:avLst/>
          </a:prstGeom>
        </p:spPr>
        <p:txBody>
          <a:bodyPr wrap="square">
            <a:spAutoFit/>
          </a:bodyPr>
          <a:lstStyle/>
          <a:p>
            <a:endParaRPr lang="en-GB" sz="2800" b="1" dirty="0"/>
          </a:p>
          <a:p>
            <a:r>
              <a:rPr lang="en-GB" sz="2800" b="1" dirty="0"/>
              <a:t>Advantages: </a:t>
            </a:r>
            <a:r>
              <a:rPr lang="en-GB" sz="2800" dirty="0"/>
              <a:t>firstly </a:t>
            </a:r>
            <a:r>
              <a:rPr lang="en-GB" sz="2800" b="1" dirty="0"/>
              <a:t>changes in costs can be passed directly on to the buyer</a:t>
            </a:r>
            <a:r>
              <a:rPr lang="en-GB" sz="2800" dirty="0"/>
              <a:t> and secondly, </a:t>
            </a:r>
            <a:r>
              <a:rPr lang="en-GB" sz="2800" b="1" dirty="0"/>
              <a:t>every good sold is sold at a profit. </a:t>
            </a:r>
          </a:p>
          <a:p>
            <a:endParaRPr lang="en-GB" sz="2800" b="1" dirty="0"/>
          </a:p>
          <a:p>
            <a:endParaRPr lang="en-GB" sz="2800" b="1" dirty="0"/>
          </a:p>
          <a:p>
            <a:r>
              <a:rPr lang="en-GB" sz="2800" b="1" dirty="0"/>
              <a:t>Disadvantages : </a:t>
            </a:r>
            <a:r>
              <a:rPr lang="en-GB" sz="2800" dirty="0"/>
              <a:t>Actions of </a:t>
            </a:r>
            <a:r>
              <a:rPr lang="en-GB" sz="2800" b="1" dirty="0"/>
              <a:t>competitors are often totally ignored</a:t>
            </a:r>
            <a:r>
              <a:rPr lang="en-GB" sz="2800" dirty="0"/>
              <a:t>. This can lead to loss of sales or loss of profits if a higher price could be charged because of little or no competition. Also, for exporters, this </a:t>
            </a:r>
            <a:r>
              <a:rPr lang="en-GB" sz="2800" b="1" dirty="0"/>
              <a:t>method makes no allowance for currency changes </a:t>
            </a:r>
            <a:r>
              <a:rPr lang="en-GB" sz="2800" dirty="0"/>
              <a:t>that will affect the price of goods and order levels.</a:t>
            </a:r>
          </a:p>
        </p:txBody>
      </p:sp>
      <p:sp>
        <p:nvSpPr>
          <p:cNvPr id="3" name="Rectangle 2"/>
          <p:cNvSpPr/>
          <p:nvPr/>
        </p:nvSpPr>
        <p:spPr>
          <a:xfrm>
            <a:off x="634779" y="324148"/>
            <a:ext cx="11065337"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 plus advantages and </a:t>
            </a:r>
            <a:r>
              <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disadvantages (A04) </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8415336" y="5153373"/>
            <a:ext cx="3202035" cy="1376313"/>
          </a:xfrm>
          <a:prstGeom prst="rect">
            <a:avLst/>
          </a:prstGeom>
        </p:spPr>
      </p:pic>
    </p:spTree>
    <p:extLst>
      <p:ext uri="{BB962C8B-B14F-4D97-AF65-F5344CB8AC3E}">
        <p14:creationId xmlns:p14="http://schemas.microsoft.com/office/powerpoint/2010/main" val="88988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40433"/>
            <a:ext cx="9544050" cy="5262979"/>
          </a:xfrm>
          <a:prstGeom prst="rect">
            <a:avLst/>
          </a:prstGeom>
        </p:spPr>
        <p:txBody>
          <a:bodyPr wrap="square">
            <a:spAutoFit/>
          </a:bodyPr>
          <a:lstStyle/>
          <a:p>
            <a:r>
              <a:rPr lang="en-GB" sz="2800" dirty="0"/>
              <a:t>This is similar to cost plus pricing but it takes the concept further. Now all the costs of the business are taken into consideration. </a:t>
            </a:r>
          </a:p>
          <a:p>
            <a:endParaRPr lang="en-GB" sz="2800" dirty="0"/>
          </a:p>
          <a:p>
            <a:endParaRPr lang="en-GB" sz="2800" dirty="0"/>
          </a:p>
          <a:p>
            <a:endParaRPr lang="en-GB" sz="2800" dirty="0"/>
          </a:p>
          <a:p>
            <a:endParaRPr lang="en-GB" sz="2800" dirty="0"/>
          </a:p>
          <a:p>
            <a:r>
              <a:rPr lang="en-GB" sz="2800" b="1" dirty="0"/>
              <a:t>This means that each good will bear its proportion of overhead costs such as marketing and administration. </a:t>
            </a:r>
            <a:r>
              <a:rPr lang="en-GB" sz="2800" dirty="0"/>
              <a:t>The advantages and disadvantages are similar to cost plus pricing but there is the added disadvantage of the complexity of apportioning overhead costs.</a:t>
            </a:r>
          </a:p>
        </p:txBody>
      </p:sp>
      <p:sp>
        <p:nvSpPr>
          <p:cNvPr id="3" name="Rectangle 2"/>
          <p:cNvSpPr/>
          <p:nvPr/>
        </p:nvSpPr>
        <p:spPr>
          <a:xfrm>
            <a:off x="3585771" y="216546"/>
            <a:ext cx="480137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Full cost pricing </a:t>
            </a:r>
          </a:p>
        </p:txBody>
      </p:sp>
      <p:pic>
        <p:nvPicPr>
          <p:cNvPr id="5" name="Picture 4"/>
          <p:cNvPicPr>
            <a:picLocks noChangeAspect="1"/>
          </p:cNvPicPr>
          <p:nvPr/>
        </p:nvPicPr>
        <p:blipFill>
          <a:blip r:embed="rId2"/>
          <a:stretch>
            <a:fillRect/>
          </a:stretch>
        </p:blipFill>
        <p:spPr>
          <a:xfrm>
            <a:off x="7149301" y="2493614"/>
            <a:ext cx="2475697" cy="1556444"/>
          </a:xfrm>
          <a:prstGeom prst="rect">
            <a:avLst/>
          </a:prstGeom>
        </p:spPr>
      </p:pic>
      <p:pic>
        <p:nvPicPr>
          <p:cNvPr id="6" name="Picture 5"/>
          <p:cNvPicPr>
            <a:picLocks noChangeAspect="1"/>
          </p:cNvPicPr>
          <p:nvPr/>
        </p:nvPicPr>
        <p:blipFill>
          <a:blip r:embed="rId3"/>
          <a:stretch>
            <a:fillRect/>
          </a:stretch>
        </p:blipFill>
        <p:spPr>
          <a:xfrm>
            <a:off x="4357688" y="2493614"/>
            <a:ext cx="2081212" cy="1441432"/>
          </a:xfrm>
          <a:prstGeom prst="rect">
            <a:avLst/>
          </a:prstGeom>
        </p:spPr>
      </p:pic>
    </p:spTree>
    <p:extLst>
      <p:ext uri="{BB962C8B-B14F-4D97-AF65-F5344CB8AC3E}">
        <p14:creationId xmlns:p14="http://schemas.microsoft.com/office/powerpoint/2010/main" val="29137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3" y="1223367"/>
            <a:ext cx="10058400" cy="5262979"/>
          </a:xfrm>
          <a:prstGeom prst="rect">
            <a:avLst/>
          </a:prstGeom>
        </p:spPr>
        <p:txBody>
          <a:bodyPr wrap="square">
            <a:spAutoFit/>
          </a:bodyPr>
          <a:lstStyle/>
          <a:p>
            <a:r>
              <a:rPr lang="en-GB" sz="2800" dirty="0"/>
              <a:t>This is another variation on the same theme, but in this case price will be </a:t>
            </a:r>
            <a:r>
              <a:rPr lang="en-GB" sz="2800" b="1" dirty="0"/>
              <a:t>based on the variable costs plus a contribution towards overheads and profits. </a:t>
            </a:r>
          </a:p>
          <a:p>
            <a:endParaRPr lang="en-GB" sz="2800" dirty="0"/>
          </a:p>
          <a:p>
            <a:endParaRPr lang="en-GB" sz="2800" dirty="0"/>
          </a:p>
          <a:p>
            <a:endParaRPr lang="en-GB" sz="2800" dirty="0"/>
          </a:p>
          <a:p>
            <a:endParaRPr lang="en-GB" sz="2800" dirty="0"/>
          </a:p>
          <a:p>
            <a:endParaRPr lang="en-GB" sz="2800" dirty="0"/>
          </a:p>
          <a:p>
            <a:r>
              <a:rPr lang="en-GB" sz="2800" dirty="0"/>
              <a:t>This method can give flexibility because orders can be accepted on a different contribution basis for different products. This flexibility allows pricing strategies, such as price discrimination between different buyers, to be used. </a:t>
            </a:r>
          </a:p>
        </p:txBody>
      </p:sp>
      <p:sp>
        <p:nvSpPr>
          <p:cNvPr id="3" name="Rectangle 2"/>
          <p:cNvSpPr/>
          <p:nvPr/>
        </p:nvSpPr>
        <p:spPr>
          <a:xfrm>
            <a:off x="2720616" y="182510"/>
            <a:ext cx="595066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Contribution pricing</a:t>
            </a:r>
          </a:p>
        </p:txBody>
      </p:sp>
      <p:pic>
        <p:nvPicPr>
          <p:cNvPr id="4" name="Picture 3"/>
          <p:cNvPicPr>
            <a:picLocks noChangeAspect="1"/>
          </p:cNvPicPr>
          <p:nvPr/>
        </p:nvPicPr>
        <p:blipFill>
          <a:blip r:embed="rId2"/>
          <a:stretch>
            <a:fillRect/>
          </a:stretch>
        </p:blipFill>
        <p:spPr>
          <a:xfrm>
            <a:off x="7651263" y="2417658"/>
            <a:ext cx="2040042" cy="2040042"/>
          </a:xfrm>
          <a:prstGeom prst="rect">
            <a:avLst/>
          </a:prstGeom>
        </p:spPr>
      </p:pic>
      <p:pic>
        <p:nvPicPr>
          <p:cNvPr id="5" name="Picture 4"/>
          <p:cNvPicPr>
            <a:picLocks noChangeAspect="1"/>
          </p:cNvPicPr>
          <p:nvPr/>
        </p:nvPicPr>
        <p:blipFill>
          <a:blip r:embed="rId3"/>
          <a:stretch>
            <a:fillRect/>
          </a:stretch>
        </p:blipFill>
        <p:spPr>
          <a:xfrm>
            <a:off x="2377716" y="2852737"/>
            <a:ext cx="4371975" cy="1323975"/>
          </a:xfrm>
          <a:prstGeom prst="rect">
            <a:avLst/>
          </a:prstGeom>
        </p:spPr>
      </p:pic>
    </p:spTree>
    <p:extLst>
      <p:ext uri="{BB962C8B-B14F-4D97-AF65-F5344CB8AC3E}">
        <p14:creationId xmlns:p14="http://schemas.microsoft.com/office/powerpoint/2010/main" val="264435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26" y="1433036"/>
            <a:ext cx="8672512" cy="4832092"/>
          </a:xfrm>
          <a:prstGeom prst="rect">
            <a:avLst/>
          </a:prstGeom>
        </p:spPr>
        <p:txBody>
          <a:bodyPr wrap="square">
            <a:spAutoFit/>
          </a:bodyPr>
          <a:lstStyle/>
          <a:p>
            <a:r>
              <a:rPr lang="en-GB" sz="2800" dirty="0"/>
              <a:t>There are a wide variety of pricing strategies available to businesses. </a:t>
            </a:r>
          </a:p>
          <a:p>
            <a:endParaRPr lang="en-GB" sz="2800" dirty="0"/>
          </a:p>
          <a:p>
            <a:endParaRPr lang="en-GB" sz="2800" dirty="0"/>
          </a:p>
          <a:p>
            <a:endParaRPr lang="en-GB" sz="2800" dirty="0"/>
          </a:p>
          <a:p>
            <a:endParaRPr lang="en-GB" sz="2800" dirty="0"/>
          </a:p>
          <a:p>
            <a:endParaRPr lang="en-GB" sz="2800" dirty="0"/>
          </a:p>
          <a:p>
            <a:r>
              <a:rPr lang="en-GB" sz="2800" dirty="0"/>
              <a:t>Before they can consider which to adopt, businesses must take into consideration the effects of supply and demand in the marketplace. This interaction of supply and demand is known as the market mechanism. </a:t>
            </a:r>
          </a:p>
        </p:txBody>
      </p:sp>
      <p:sp>
        <p:nvSpPr>
          <p:cNvPr id="3" name="Rectangle 2"/>
          <p:cNvSpPr/>
          <p:nvPr/>
        </p:nvSpPr>
        <p:spPr>
          <a:xfrm>
            <a:off x="3815889" y="352723"/>
            <a:ext cx="367440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Price – S&amp;D </a:t>
            </a:r>
          </a:p>
        </p:txBody>
      </p:sp>
      <p:pic>
        <p:nvPicPr>
          <p:cNvPr id="4" name="Picture 3"/>
          <p:cNvPicPr>
            <a:picLocks noChangeAspect="1"/>
          </p:cNvPicPr>
          <p:nvPr/>
        </p:nvPicPr>
        <p:blipFill>
          <a:blip r:embed="rId2"/>
          <a:stretch>
            <a:fillRect/>
          </a:stretch>
        </p:blipFill>
        <p:spPr>
          <a:xfrm>
            <a:off x="4400550" y="2276475"/>
            <a:ext cx="1709737" cy="1709737"/>
          </a:xfrm>
          <a:prstGeom prst="rect">
            <a:avLst/>
          </a:prstGeom>
        </p:spPr>
      </p:pic>
      <p:pic>
        <p:nvPicPr>
          <p:cNvPr id="5" name="Picture 4"/>
          <p:cNvPicPr>
            <a:picLocks noChangeAspect="1"/>
          </p:cNvPicPr>
          <p:nvPr/>
        </p:nvPicPr>
        <p:blipFill>
          <a:blip r:embed="rId3"/>
          <a:stretch>
            <a:fillRect/>
          </a:stretch>
        </p:blipFill>
        <p:spPr>
          <a:xfrm>
            <a:off x="7490293" y="2276475"/>
            <a:ext cx="2638425" cy="1733550"/>
          </a:xfrm>
          <a:prstGeom prst="rect">
            <a:avLst/>
          </a:prstGeom>
        </p:spPr>
      </p:pic>
    </p:spTree>
    <p:extLst>
      <p:ext uri="{BB962C8B-B14F-4D97-AF65-F5344CB8AC3E}">
        <p14:creationId xmlns:p14="http://schemas.microsoft.com/office/powerpoint/2010/main" val="2869458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678" y="1466614"/>
            <a:ext cx="9882189" cy="3539430"/>
          </a:xfrm>
          <a:prstGeom prst="rect">
            <a:avLst/>
          </a:prstGeom>
        </p:spPr>
        <p:txBody>
          <a:bodyPr wrap="square">
            <a:spAutoFit/>
          </a:bodyPr>
          <a:lstStyle/>
          <a:p>
            <a:r>
              <a:rPr lang="en-GB" sz="2800" dirty="0"/>
              <a:t>As a result of its product-orientated approach, </a:t>
            </a:r>
            <a:r>
              <a:rPr lang="en-GB" sz="2800" b="1" dirty="0"/>
              <a:t>cost-based pricing takes no account of customers’ needs or wishes.</a:t>
            </a:r>
            <a:r>
              <a:rPr lang="en-GB" sz="2800" dirty="0"/>
              <a:t> If prices are set too high then sales will inevitably suffer.</a:t>
            </a:r>
          </a:p>
          <a:p>
            <a:endParaRPr lang="en-GB" sz="2800" dirty="0"/>
          </a:p>
          <a:p>
            <a:r>
              <a:rPr lang="en-GB" sz="2800" dirty="0"/>
              <a:t>Using these methods means that a further increase in prices must occur as overheads are redistributed. Also, when a business produces a large range of products, allocating overheads is a complex and time-consuming procedure.</a:t>
            </a:r>
          </a:p>
        </p:txBody>
      </p:sp>
      <p:sp>
        <p:nvSpPr>
          <p:cNvPr id="3" name="Rectangle 2"/>
          <p:cNvSpPr/>
          <p:nvPr/>
        </p:nvSpPr>
        <p:spPr>
          <a:xfrm>
            <a:off x="313676" y="357075"/>
            <a:ext cx="1076455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Criticisms of cost-based </a:t>
            </a:r>
            <a:r>
              <a:rPr lang="en-GB"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pricing (A04)</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7639050" y="4819650"/>
            <a:ext cx="2828925" cy="1619250"/>
          </a:xfrm>
          <a:prstGeom prst="rect">
            <a:avLst/>
          </a:prstGeom>
        </p:spPr>
      </p:pic>
      <p:pic>
        <p:nvPicPr>
          <p:cNvPr id="6" name="Picture 5"/>
          <p:cNvPicPr>
            <a:picLocks noChangeAspect="1"/>
          </p:cNvPicPr>
          <p:nvPr/>
        </p:nvPicPr>
        <p:blipFill>
          <a:blip r:embed="rId3"/>
          <a:stretch>
            <a:fillRect/>
          </a:stretch>
        </p:blipFill>
        <p:spPr>
          <a:xfrm>
            <a:off x="2548422" y="5192253"/>
            <a:ext cx="3562350" cy="1285875"/>
          </a:xfrm>
          <a:prstGeom prst="rect">
            <a:avLst/>
          </a:prstGeom>
        </p:spPr>
      </p:pic>
    </p:spTree>
    <p:extLst>
      <p:ext uri="{BB962C8B-B14F-4D97-AF65-F5344CB8AC3E}">
        <p14:creationId xmlns:p14="http://schemas.microsoft.com/office/powerpoint/2010/main" val="1107984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763" y="1470363"/>
            <a:ext cx="8958262" cy="4832092"/>
          </a:xfrm>
          <a:prstGeom prst="rect">
            <a:avLst/>
          </a:prstGeom>
        </p:spPr>
        <p:txBody>
          <a:bodyPr wrap="square">
            <a:spAutoFit/>
          </a:bodyPr>
          <a:lstStyle/>
          <a:p>
            <a:r>
              <a:rPr lang="en-GB" sz="2800" dirty="0"/>
              <a:t>Cost-based pricing </a:t>
            </a:r>
            <a:r>
              <a:rPr lang="en-GB" sz="2800" b="1" dirty="0">
                <a:solidFill>
                  <a:srgbClr val="FF0000"/>
                </a:solidFill>
              </a:rPr>
              <a:t>takes no account of the situation in the marketplace and is too rigid </a:t>
            </a:r>
            <a:r>
              <a:rPr lang="en-GB" sz="2800" dirty="0"/>
              <a:t>when the pattern of demand changes. </a:t>
            </a:r>
          </a:p>
          <a:p>
            <a:endParaRPr lang="en-GB" sz="2800" dirty="0"/>
          </a:p>
          <a:p>
            <a:endParaRPr lang="en-GB" sz="2800" dirty="0"/>
          </a:p>
          <a:p>
            <a:endParaRPr lang="en-GB" sz="2800" dirty="0"/>
          </a:p>
          <a:p>
            <a:endParaRPr lang="en-GB" sz="2800" dirty="0"/>
          </a:p>
          <a:p>
            <a:r>
              <a:rPr lang="en-GB" sz="2800" dirty="0"/>
              <a:t>It can still be argued, however, that businesses using cost-based pricing methods concentrate more on their strengths and do not waste time, energy and money on futile price wars or price-based competition</a:t>
            </a:r>
          </a:p>
        </p:txBody>
      </p:sp>
      <p:sp>
        <p:nvSpPr>
          <p:cNvPr id="3" name="Rectangle 2"/>
          <p:cNvSpPr/>
          <p:nvPr/>
        </p:nvSpPr>
        <p:spPr>
          <a:xfrm>
            <a:off x="1528763" y="266998"/>
            <a:ext cx="91407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Criticisms</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of cost based pricing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4014787" y="2616993"/>
            <a:ext cx="1607344" cy="1607344"/>
          </a:xfrm>
          <a:prstGeom prst="rect">
            <a:avLst/>
          </a:prstGeom>
        </p:spPr>
      </p:pic>
      <p:pic>
        <p:nvPicPr>
          <p:cNvPr id="5" name="Picture 4"/>
          <p:cNvPicPr>
            <a:picLocks noChangeAspect="1"/>
          </p:cNvPicPr>
          <p:nvPr/>
        </p:nvPicPr>
        <p:blipFill>
          <a:blip r:embed="rId3"/>
          <a:stretch>
            <a:fillRect/>
          </a:stretch>
        </p:blipFill>
        <p:spPr>
          <a:xfrm>
            <a:off x="6833592" y="2616993"/>
            <a:ext cx="2199084" cy="1463390"/>
          </a:xfrm>
          <a:prstGeom prst="rect">
            <a:avLst/>
          </a:prstGeom>
        </p:spPr>
      </p:pic>
    </p:spTree>
    <p:extLst>
      <p:ext uri="{BB962C8B-B14F-4D97-AF65-F5344CB8AC3E}">
        <p14:creationId xmlns:p14="http://schemas.microsoft.com/office/powerpoint/2010/main" val="294518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538" y="1628686"/>
            <a:ext cx="6096000" cy="4247317"/>
          </a:xfrm>
          <a:prstGeom prst="rect">
            <a:avLst/>
          </a:prstGeom>
        </p:spPr>
        <p:txBody>
          <a:bodyPr>
            <a:spAutoFit/>
          </a:bodyPr>
          <a:lstStyle/>
          <a:p>
            <a:r>
              <a:rPr lang="en-GB" sz="2800" b="1" u="sng" dirty="0"/>
              <a:t>Task: </a:t>
            </a:r>
          </a:p>
          <a:p>
            <a:endParaRPr lang="en-GB" sz="2800" dirty="0"/>
          </a:p>
          <a:p>
            <a:r>
              <a:rPr lang="en-GB" sz="2800" dirty="0"/>
              <a:t>Pricing strategies – Arrange definitions </a:t>
            </a:r>
          </a:p>
          <a:p>
            <a:endParaRPr lang="en-GB" sz="2800" b="1" dirty="0"/>
          </a:p>
          <a:p>
            <a:endParaRPr lang="en-GB" sz="2800" b="1" dirty="0"/>
          </a:p>
          <a:p>
            <a:endParaRPr lang="en-GB" sz="2800" b="1" dirty="0"/>
          </a:p>
          <a:p>
            <a:endParaRPr lang="en-GB" sz="2800" b="1" dirty="0"/>
          </a:p>
          <a:p>
            <a:endParaRPr lang="en-GB" sz="2800" b="1" dirty="0"/>
          </a:p>
          <a:p>
            <a:r>
              <a:rPr lang="en-GB" sz="2800" b="1" dirty="0"/>
              <a:t>Time: 10 mins </a:t>
            </a:r>
          </a:p>
          <a:p>
            <a:endParaRPr lang="en-GB" dirty="0"/>
          </a:p>
        </p:txBody>
      </p:sp>
      <p:sp>
        <p:nvSpPr>
          <p:cNvPr id="3" name="Rectangle 2"/>
          <p:cNvSpPr/>
          <p:nvPr/>
        </p:nvSpPr>
        <p:spPr>
          <a:xfrm>
            <a:off x="3791984" y="324147"/>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4" name="Picture 3"/>
          <p:cNvPicPr>
            <a:picLocks noChangeAspect="1"/>
          </p:cNvPicPr>
          <p:nvPr/>
        </p:nvPicPr>
        <p:blipFill>
          <a:blip r:embed="rId2"/>
          <a:stretch>
            <a:fillRect/>
          </a:stretch>
        </p:blipFill>
        <p:spPr>
          <a:xfrm>
            <a:off x="5476911" y="3752344"/>
            <a:ext cx="4886289" cy="1824037"/>
          </a:xfrm>
          <a:prstGeom prst="rect">
            <a:avLst/>
          </a:prstGeom>
        </p:spPr>
      </p:pic>
    </p:spTree>
    <p:extLst>
      <p:ext uri="{BB962C8B-B14F-4D97-AF65-F5344CB8AC3E}">
        <p14:creationId xmlns:p14="http://schemas.microsoft.com/office/powerpoint/2010/main" val="3846604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75" y="1591361"/>
            <a:ext cx="6096000" cy="4401205"/>
          </a:xfrm>
          <a:prstGeom prst="rect">
            <a:avLst/>
          </a:prstGeom>
        </p:spPr>
        <p:txBody>
          <a:bodyPr>
            <a:spAutoFit/>
          </a:bodyPr>
          <a:lstStyle/>
          <a:p>
            <a:r>
              <a:rPr lang="en-GB" sz="2800" b="1" u="sng" dirty="0"/>
              <a:t>Task: </a:t>
            </a:r>
          </a:p>
          <a:p>
            <a:endParaRPr lang="en-GB" sz="2800" dirty="0"/>
          </a:p>
          <a:p>
            <a:r>
              <a:rPr lang="en-GB" sz="2800" dirty="0"/>
              <a:t>Pricing strategies </a:t>
            </a:r>
            <a:r>
              <a:rPr lang="en-GB" sz="2800" dirty="0" smtClean="0"/>
              <a:t>– </a:t>
            </a:r>
            <a:r>
              <a:rPr lang="en-GB" sz="2800" smtClean="0"/>
              <a:t>Exa</a:t>
            </a:r>
            <a:r>
              <a:rPr lang="en-GB" sz="2800" smtClean="0"/>
              <a:t>m question. </a:t>
            </a:r>
            <a:endParaRPr lang="en-GB" sz="2800" dirty="0"/>
          </a:p>
          <a:p>
            <a:endParaRPr lang="en-GB" sz="2800" dirty="0"/>
          </a:p>
          <a:p>
            <a:endParaRPr lang="en-GB" sz="2800" dirty="0"/>
          </a:p>
          <a:p>
            <a:endParaRPr lang="en-GB" sz="2800" dirty="0"/>
          </a:p>
          <a:p>
            <a:endParaRPr lang="en-GB" sz="2800" b="1" dirty="0"/>
          </a:p>
          <a:p>
            <a:endParaRPr lang="en-GB" sz="2800" b="1" dirty="0"/>
          </a:p>
          <a:p>
            <a:endParaRPr lang="en-GB" sz="2800" b="1" dirty="0"/>
          </a:p>
          <a:p>
            <a:r>
              <a:rPr lang="en-GB" sz="2800" b="1" dirty="0"/>
              <a:t>Time: 30 mins </a:t>
            </a:r>
          </a:p>
        </p:txBody>
      </p:sp>
      <p:sp>
        <p:nvSpPr>
          <p:cNvPr id="3" name="Rectangle 2"/>
          <p:cNvSpPr/>
          <p:nvPr/>
        </p:nvSpPr>
        <p:spPr>
          <a:xfrm>
            <a:off x="4106309" y="438447"/>
            <a:ext cx="303640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2"/>
          <a:stretch>
            <a:fillRect/>
          </a:stretch>
        </p:blipFill>
        <p:spPr>
          <a:xfrm>
            <a:off x="5624513" y="3088426"/>
            <a:ext cx="4619295" cy="2790824"/>
          </a:xfrm>
          <a:prstGeom prst="rect">
            <a:avLst/>
          </a:prstGeom>
        </p:spPr>
      </p:pic>
    </p:spTree>
    <p:extLst>
      <p:ext uri="{BB962C8B-B14F-4D97-AF65-F5344CB8AC3E}">
        <p14:creationId xmlns:p14="http://schemas.microsoft.com/office/powerpoint/2010/main" val="2024750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462772"/>
            <a:ext cx="6096000" cy="3970318"/>
          </a:xfrm>
          <a:prstGeom prst="rect">
            <a:avLst/>
          </a:prstGeom>
        </p:spPr>
        <p:txBody>
          <a:bodyPr>
            <a:spAutoFit/>
          </a:bodyPr>
          <a:lstStyle/>
          <a:p>
            <a:r>
              <a:rPr lang="en-GB" sz="2800" b="1" u="sng" dirty="0"/>
              <a:t>Task: </a:t>
            </a:r>
          </a:p>
          <a:p>
            <a:endParaRPr lang="en-GB" sz="2800" dirty="0"/>
          </a:p>
          <a:p>
            <a:r>
              <a:rPr lang="en-GB" sz="2800" dirty="0" err="1"/>
              <a:t>Kahoot</a:t>
            </a:r>
            <a:r>
              <a:rPr lang="en-GB" sz="2800" dirty="0"/>
              <a:t> quiz – Pricing strategies</a:t>
            </a:r>
          </a:p>
          <a:p>
            <a:endParaRPr lang="en-GB" sz="2800" dirty="0"/>
          </a:p>
          <a:p>
            <a:endParaRPr lang="en-GB" sz="2800" dirty="0"/>
          </a:p>
          <a:p>
            <a:endParaRPr lang="en-GB" sz="2800" dirty="0"/>
          </a:p>
          <a:p>
            <a:endParaRPr lang="en-GB" sz="2800" dirty="0"/>
          </a:p>
          <a:p>
            <a:endParaRPr lang="en-GB" sz="2800" b="1" dirty="0"/>
          </a:p>
          <a:p>
            <a:r>
              <a:rPr lang="en-GB" sz="2800" b="1" dirty="0"/>
              <a:t>Time: 15 mins </a:t>
            </a:r>
          </a:p>
        </p:txBody>
      </p:sp>
      <p:sp>
        <p:nvSpPr>
          <p:cNvPr id="3" name="Rectangle 2"/>
          <p:cNvSpPr/>
          <p:nvPr/>
        </p:nvSpPr>
        <p:spPr>
          <a:xfrm>
            <a:off x="4349197" y="367010"/>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a:t>
            </a:r>
          </a:p>
        </p:txBody>
      </p:sp>
      <p:pic>
        <p:nvPicPr>
          <p:cNvPr id="4" name="Picture 3"/>
          <p:cNvPicPr>
            <a:picLocks noChangeAspect="1"/>
          </p:cNvPicPr>
          <p:nvPr/>
        </p:nvPicPr>
        <p:blipFill>
          <a:blip r:embed="rId2"/>
          <a:stretch>
            <a:fillRect/>
          </a:stretch>
        </p:blipFill>
        <p:spPr>
          <a:xfrm>
            <a:off x="6729413" y="3162409"/>
            <a:ext cx="2699306" cy="2699306"/>
          </a:xfrm>
          <a:prstGeom prst="rect">
            <a:avLst/>
          </a:prstGeom>
        </p:spPr>
      </p:pic>
    </p:spTree>
    <p:extLst>
      <p:ext uri="{BB962C8B-B14F-4D97-AF65-F5344CB8AC3E}">
        <p14:creationId xmlns:p14="http://schemas.microsoft.com/office/powerpoint/2010/main" val="3947255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49" y="1147465"/>
            <a:ext cx="10558463" cy="5109091"/>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in groups what a price maker or price taker is.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difference between a price maker and price taker.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price maker or taker quiz.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various pricing strategies and give examples.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pricing strategies.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Arrange the pricing strategies definition cards in groups.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pricing strategies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Examine and evaluate the various pricing strategies in a written task.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Answer the group questions using your buzzers.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2356965" y="224135"/>
            <a:ext cx="6592254"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Marketing mix – Price </a:t>
            </a:r>
          </a:p>
        </p:txBody>
      </p:sp>
      <p:pic>
        <p:nvPicPr>
          <p:cNvPr id="6" name="Picture 5"/>
          <p:cNvPicPr>
            <a:picLocks noChangeAspect="1"/>
          </p:cNvPicPr>
          <p:nvPr/>
        </p:nvPicPr>
        <p:blipFill>
          <a:blip r:embed="rId2"/>
          <a:stretch>
            <a:fillRect/>
          </a:stretch>
        </p:blipFill>
        <p:spPr>
          <a:xfrm>
            <a:off x="8949219" y="5241693"/>
            <a:ext cx="1814512" cy="1359132"/>
          </a:xfrm>
          <a:prstGeom prst="rect">
            <a:avLst/>
          </a:prstGeom>
        </p:spPr>
      </p:pic>
      <p:pic>
        <p:nvPicPr>
          <p:cNvPr id="7" name="Picture 6"/>
          <p:cNvPicPr>
            <a:picLocks noChangeAspect="1"/>
          </p:cNvPicPr>
          <p:nvPr/>
        </p:nvPicPr>
        <p:blipFill>
          <a:blip r:embed="rId3"/>
          <a:stretch>
            <a:fillRect/>
          </a:stretch>
        </p:blipFill>
        <p:spPr>
          <a:xfrm>
            <a:off x="9856475" y="2311665"/>
            <a:ext cx="1765829" cy="1765829"/>
          </a:xfrm>
          <a:prstGeom prst="rect">
            <a:avLst/>
          </a:prstGeom>
        </p:spPr>
      </p:pic>
    </p:spTree>
    <p:extLst>
      <p:ext uri="{BB962C8B-B14F-4D97-AF65-F5344CB8AC3E}">
        <p14:creationId xmlns:p14="http://schemas.microsoft.com/office/powerpoint/2010/main" val="339413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487" y="1421965"/>
            <a:ext cx="9967914" cy="4832092"/>
          </a:xfrm>
          <a:prstGeom prst="rect">
            <a:avLst/>
          </a:prstGeom>
        </p:spPr>
        <p:txBody>
          <a:bodyPr wrap="square">
            <a:spAutoFit/>
          </a:bodyPr>
          <a:lstStyle/>
          <a:p>
            <a:r>
              <a:rPr lang="en-GB" sz="2800" dirty="0"/>
              <a:t>The market mechanism, through the interaction of supply and demand, will set the price of products and also determine the quantity supplied. </a:t>
            </a:r>
          </a:p>
          <a:p>
            <a:endParaRPr lang="en-GB" sz="2800" dirty="0"/>
          </a:p>
          <a:p>
            <a:endParaRPr lang="en-GB" sz="2800" dirty="0"/>
          </a:p>
          <a:p>
            <a:endParaRPr lang="en-GB" sz="2800" dirty="0"/>
          </a:p>
          <a:p>
            <a:endParaRPr lang="en-GB" sz="2800" dirty="0"/>
          </a:p>
          <a:p>
            <a:r>
              <a:rPr lang="en-GB" sz="2800" dirty="0"/>
              <a:t>However, in certain circumstances, businesses will have to accept the price set by the market. </a:t>
            </a:r>
            <a:r>
              <a:rPr lang="en-GB" sz="2800" b="1" dirty="0"/>
              <a:t>This type of business is known as a price taker. </a:t>
            </a:r>
            <a:r>
              <a:rPr lang="en-GB" sz="2800" dirty="0"/>
              <a:t>Accepting the market price (being a price taker) is the only option under perfect competition.</a:t>
            </a:r>
          </a:p>
        </p:txBody>
      </p:sp>
      <p:sp>
        <p:nvSpPr>
          <p:cNvPr id="3" name="Rectangle 2"/>
          <p:cNvSpPr/>
          <p:nvPr/>
        </p:nvSpPr>
        <p:spPr>
          <a:xfrm>
            <a:off x="3831202" y="338435"/>
            <a:ext cx="367235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Price takers </a:t>
            </a:r>
          </a:p>
        </p:txBody>
      </p:sp>
      <p:pic>
        <p:nvPicPr>
          <p:cNvPr id="4" name="Picture 3"/>
          <p:cNvPicPr>
            <a:picLocks noChangeAspect="1"/>
          </p:cNvPicPr>
          <p:nvPr/>
        </p:nvPicPr>
        <p:blipFill>
          <a:blip r:embed="rId2"/>
          <a:stretch>
            <a:fillRect/>
          </a:stretch>
        </p:blipFill>
        <p:spPr>
          <a:xfrm>
            <a:off x="7799389" y="2594999"/>
            <a:ext cx="1749424" cy="1243012"/>
          </a:xfrm>
          <a:prstGeom prst="rect">
            <a:avLst/>
          </a:prstGeom>
        </p:spPr>
      </p:pic>
      <p:pic>
        <p:nvPicPr>
          <p:cNvPr id="5" name="Picture 4"/>
          <p:cNvPicPr>
            <a:picLocks noChangeAspect="1"/>
          </p:cNvPicPr>
          <p:nvPr/>
        </p:nvPicPr>
        <p:blipFill>
          <a:blip r:embed="rId3"/>
          <a:stretch>
            <a:fillRect/>
          </a:stretch>
        </p:blipFill>
        <p:spPr>
          <a:xfrm>
            <a:off x="4537687" y="2594999"/>
            <a:ext cx="2310787" cy="1537724"/>
          </a:xfrm>
          <a:prstGeom prst="rect">
            <a:avLst/>
          </a:prstGeom>
        </p:spPr>
      </p:pic>
    </p:spTree>
    <p:extLst>
      <p:ext uri="{BB962C8B-B14F-4D97-AF65-F5344CB8AC3E}">
        <p14:creationId xmlns:p14="http://schemas.microsoft.com/office/powerpoint/2010/main" val="213611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4" y="1176040"/>
            <a:ext cx="9586913" cy="5262979"/>
          </a:xfrm>
          <a:prstGeom prst="rect">
            <a:avLst/>
          </a:prstGeom>
        </p:spPr>
        <p:txBody>
          <a:bodyPr wrap="square">
            <a:spAutoFit/>
          </a:bodyPr>
          <a:lstStyle/>
          <a:p>
            <a:r>
              <a:rPr lang="en-GB" sz="2800" b="1" dirty="0"/>
              <a:t>Perfect competition occurs when goods are undifferentiated (cannot be told apart</a:t>
            </a:r>
            <a:r>
              <a:rPr lang="en-GB" sz="2800" dirty="0"/>
              <a:t>), there are a large number of producers, and buyers have complete information about what is available on the marketplace. </a:t>
            </a:r>
          </a:p>
          <a:p>
            <a:endParaRPr lang="en-GB" sz="2800" dirty="0"/>
          </a:p>
          <a:p>
            <a:endParaRPr lang="en-GB" sz="2800" dirty="0"/>
          </a:p>
          <a:p>
            <a:endParaRPr lang="en-GB" sz="2800" dirty="0"/>
          </a:p>
          <a:p>
            <a:endParaRPr lang="en-GB" sz="2800" dirty="0"/>
          </a:p>
          <a:p>
            <a:endParaRPr lang="en-GB" sz="2800" dirty="0"/>
          </a:p>
          <a:p>
            <a:r>
              <a:rPr lang="en-GB" sz="2800" dirty="0"/>
              <a:t>When a good produced is indistinguishable from the competition and there are a large number of suppliers, then a situation nearing perfect competition can arise. </a:t>
            </a:r>
            <a:endParaRPr lang="en-GB" dirty="0"/>
          </a:p>
        </p:txBody>
      </p:sp>
      <p:sp>
        <p:nvSpPr>
          <p:cNvPr id="3" name="Rectangle 2"/>
          <p:cNvSpPr/>
          <p:nvPr/>
        </p:nvSpPr>
        <p:spPr>
          <a:xfrm>
            <a:off x="3859777" y="252710"/>
            <a:ext cx="367235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Price takers </a:t>
            </a:r>
          </a:p>
        </p:txBody>
      </p:sp>
      <p:sp>
        <p:nvSpPr>
          <p:cNvPr id="4" name="AutoShape 2" descr="Image result for carrots supermarke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7303529" y="3007429"/>
            <a:ext cx="2857500" cy="1600200"/>
          </a:xfrm>
          <a:prstGeom prst="rect">
            <a:avLst/>
          </a:prstGeom>
        </p:spPr>
      </p:pic>
      <p:pic>
        <p:nvPicPr>
          <p:cNvPr id="6" name="Picture 5"/>
          <p:cNvPicPr>
            <a:picLocks noChangeAspect="1"/>
          </p:cNvPicPr>
          <p:nvPr/>
        </p:nvPicPr>
        <p:blipFill>
          <a:blip r:embed="rId3"/>
          <a:stretch>
            <a:fillRect/>
          </a:stretch>
        </p:blipFill>
        <p:spPr>
          <a:xfrm>
            <a:off x="4462935" y="3007429"/>
            <a:ext cx="2071686" cy="1629508"/>
          </a:xfrm>
          <a:prstGeom prst="rect">
            <a:avLst/>
          </a:prstGeom>
        </p:spPr>
      </p:pic>
    </p:spTree>
    <p:extLst>
      <p:ext uri="{BB962C8B-B14F-4D97-AF65-F5344CB8AC3E}">
        <p14:creationId xmlns:p14="http://schemas.microsoft.com/office/powerpoint/2010/main" val="103864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788" y="1318737"/>
            <a:ext cx="8658225" cy="2246769"/>
          </a:xfrm>
          <a:prstGeom prst="rect">
            <a:avLst/>
          </a:prstGeom>
        </p:spPr>
        <p:txBody>
          <a:bodyPr wrap="square">
            <a:spAutoFit/>
          </a:bodyPr>
          <a:lstStyle/>
          <a:p>
            <a:r>
              <a:rPr lang="en-GB" sz="2800" dirty="0"/>
              <a:t>We can see near perfect competition in the markets for some fresh produce (lettuces, cucumbers, tomatoes etc.). In these circumstances the </a:t>
            </a:r>
            <a:r>
              <a:rPr lang="en-GB" sz="2800" b="1" dirty="0"/>
              <a:t>producer has little or no control over price</a:t>
            </a:r>
            <a:r>
              <a:rPr lang="en-GB" sz="2800" dirty="0"/>
              <a:t>, and so must accept the going market price. </a:t>
            </a:r>
            <a:r>
              <a:rPr lang="en-GB" sz="2800" b="1" dirty="0"/>
              <a:t>The producer is a price taker. </a:t>
            </a:r>
          </a:p>
        </p:txBody>
      </p:sp>
      <p:sp>
        <p:nvSpPr>
          <p:cNvPr id="3" name="Rectangle 2"/>
          <p:cNvSpPr/>
          <p:nvPr/>
        </p:nvSpPr>
        <p:spPr>
          <a:xfrm>
            <a:off x="3938324" y="266998"/>
            <a:ext cx="351525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Price takers</a:t>
            </a:r>
          </a:p>
        </p:txBody>
      </p:sp>
      <p:pic>
        <p:nvPicPr>
          <p:cNvPr id="4" name="Picture 3"/>
          <p:cNvPicPr>
            <a:picLocks noChangeAspect="1"/>
          </p:cNvPicPr>
          <p:nvPr/>
        </p:nvPicPr>
        <p:blipFill>
          <a:blip r:embed="rId2"/>
          <a:stretch>
            <a:fillRect/>
          </a:stretch>
        </p:blipFill>
        <p:spPr>
          <a:xfrm>
            <a:off x="7072313" y="4177301"/>
            <a:ext cx="3105149" cy="2066336"/>
          </a:xfrm>
          <a:prstGeom prst="rect">
            <a:avLst/>
          </a:prstGeom>
        </p:spPr>
      </p:pic>
      <p:pic>
        <p:nvPicPr>
          <p:cNvPr id="5" name="Picture 4"/>
          <p:cNvPicPr>
            <a:picLocks noChangeAspect="1"/>
          </p:cNvPicPr>
          <p:nvPr/>
        </p:nvPicPr>
        <p:blipFill>
          <a:blip r:embed="rId3"/>
          <a:stretch>
            <a:fillRect/>
          </a:stretch>
        </p:blipFill>
        <p:spPr>
          <a:xfrm>
            <a:off x="2085976" y="4063209"/>
            <a:ext cx="3276599" cy="2180428"/>
          </a:xfrm>
          <a:prstGeom prst="rect">
            <a:avLst/>
          </a:prstGeom>
        </p:spPr>
      </p:pic>
    </p:spTree>
    <p:extLst>
      <p:ext uri="{BB962C8B-B14F-4D97-AF65-F5344CB8AC3E}">
        <p14:creationId xmlns:p14="http://schemas.microsoft.com/office/powerpoint/2010/main" val="23017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7338" y="1409818"/>
            <a:ext cx="9144000" cy="4832092"/>
          </a:xfrm>
          <a:prstGeom prst="rect">
            <a:avLst/>
          </a:prstGeom>
        </p:spPr>
        <p:txBody>
          <a:bodyPr wrap="square">
            <a:spAutoFit/>
          </a:bodyPr>
          <a:lstStyle/>
          <a:p>
            <a:r>
              <a:rPr lang="en-GB" sz="2800" dirty="0"/>
              <a:t>When a business is not a price taker, which is the case in the majority of markets, then it </a:t>
            </a:r>
            <a:r>
              <a:rPr lang="en-GB" sz="2800" b="1" dirty="0"/>
              <a:t>has the opportunity of using pricing strategies.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Not all pricing strategies are available to all businesses, but there are still choices to be made. </a:t>
            </a:r>
          </a:p>
        </p:txBody>
      </p:sp>
      <p:sp>
        <p:nvSpPr>
          <p:cNvPr id="3" name="Rectangle 2"/>
          <p:cNvSpPr/>
          <p:nvPr/>
        </p:nvSpPr>
        <p:spPr>
          <a:xfrm>
            <a:off x="3652445" y="324148"/>
            <a:ext cx="400128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Price makers </a:t>
            </a:r>
          </a:p>
        </p:txBody>
      </p:sp>
      <p:pic>
        <p:nvPicPr>
          <p:cNvPr id="4" name="Picture 3"/>
          <p:cNvPicPr>
            <a:picLocks noChangeAspect="1"/>
          </p:cNvPicPr>
          <p:nvPr/>
        </p:nvPicPr>
        <p:blipFill>
          <a:blip r:embed="rId2"/>
          <a:stretch>
            <a:fillRect/>
          </a:stretch>
        </p:blipFill>
        <p:spPr>
          <a:xfrm>
            <a:off x="7177087" y="3011476"/>
            <a:ext cx="2809875" cy="1628775"/>
          </a:xfrm>
          <a:prstGeom prst="rect">
            <a:avLst/>
          </a:prstGeom>
        </p:spPr>
      </p:pic>
      <p:pic>
        <p:nvPicPr>
          <p:cNvPr id="5" name="Picture 4"/>
          <p:cNvPicPr>
            <a:picLocks noChangeAspect="1"/>
          </p:cNvPicPr>
          <p:nvPr/>
        </p:nvPicPr>
        <p:blipFill>
          <a:blip r:embed="rId3"/>
          <a:stretch>
            <a:fillRect/>
          </a:stretch>
        </p:blipFill>
        <p:spPr>
          <a:xfrm>
            <a:off x="2576120" y="3138487"/>
            <a:ext cx="2152650" cy="2124075"/>
          </a:xfrm>
          <a:prstGeom prst="rect">
            <a:avLst/>
          </a:prstGeom>
        </p:spPr>
      </p:pic>
    </p:spTree>
    <p:extLst>
      <p:ext uri="{BB962C8B-B14F-4D97-AF65-F5344CB8AC3E}">
        <p14:creationId xmlns:p14="http://schemas.microsoft.com/office/powerpoint/2010/main" val="192476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837" y="1126301"/>
            <a:ext cx="9915525" cy="5262979"/>
          </a:xfrm>
          <a:prstGeom prst="rect">
            <a:avLst/>
          </a:prstGeom>
        </p:spPr>
        <p:txBody>
          <a:bodyPr wrap="square">
            <a:spAutoFit/>
          </a:bodyPr>
          <a:lstStyle/>
          <a:p>
            <a:r>
              <a:rPr lang="en-GB" sz="2800" b="1" dirty="0"/>
              <a:t>Pricing strategies fall into two broad groups:</a:t>
            </a:r>
          </a:p>
          <a:p>
            <a:endParaRPr lang="en-GB" sz="2800" b="1" dirty="0"/>
          </a:p>
          <a:p>
            <a:r>
              <a:rPr lang="en-GB" sz="2800" b="1" dirty="0"/>
              <a:t>1. Market-orientated strategies </a:t>
            </a:r>
            <a:r>
              <a:rPr lang="en-GB" sz="2800" dirty="0"/>
              <a:t>– businesses are market-orientated when they </a:t>
            </a:r>
            <a:r>
              <a:rPr lang="en-GB" sz="2800" b="1" dirty="0"/>
              <a:t>produce what the market wants. </a:t>
            </a:r>
            <a:r>
              <a:rPr lang="en-GB" sz="2800" dirty="0"/>
              <a:t>With regard to price, this means that a market-orientated business will </a:t>
            </a:r>
            <a:r>
              <a:rPr lang="en-GB" sz="2800" b="1" dirty="0"/>
              <a:t>set a price at the level the market is willing to accept. </a:t>
            </a:r>
          </a:p>
          <a:p>
            <a:pPr marL="514350" indent="-514350">
              <a:buAutoNum type="arabicPeriod"/>
            </a:pPr>
            <a:endParaRPr lang="en-GB" sz="2800" dirty="0"/>
          </a:p>
          <a:p>
            <a:r>
              <a:rPr lang="en-GB" sz="2800" dirty="0"/>
              <a:t>2.  </a:t>
            </a:r>
            <a:r>
              <a:rPr lang="en-GB" sz="2800" b="1" dirty="0"/>
              <a:t>Cost-based strategies </a:t>
            </a:r>
            <a:r>
              <a:rPr lang="en-GB" sz="2800" dirty="0"/>
              <a:t>– businesses are </a:t>
            </a:r>
            <a:r>
              <a:rPr lang="en-GB" sz="2800" b="1" dirty="0"/>
              <a:t>product-orientated </a:t>
            </a:r>
            <a:r>
              <a:rPr lang="en-GB" sz="2800" dirty="0"/>
              <a:t>when they produce goods without in-depth reference to the needs of consumers. With regard to price, this means that a </a:t>
            </a:r>
            <a:r>
              <a:rPr lang="en-GB" sz="2800" b="1" dirty="0"/>
              <a:t>product-orientated business will set a price related to the cost of producing or supplying the product.</a:t>
            </a:r>
          </a:p>
        </p:txBody>
      </p:sp>
      <p:sp>
        <p:nvSpPr>
          <p:cNvPr id="3" name="Rectangle 2"/>
          <p:cNvSpPr/>
          <p:nvPr/>
        </p:nvSpPr>
        <p:spPr>
          <a:xfrm>
            <a:off x="3552433" y="202971"/>
            <a:ext cx="40012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Price makers </a:t>
            </a:r>
          </a:p>
        </p:txBody>
      </p:sp>
      <p:pic>
        <p:nvPicPr>
          <p:cNvPr id="4" name="Picture 3"/>
          <p:cNvPicPr>
            <a:picLocks noChangeAspect="1"/>
          </p:cNvPicPr>
          <p:nvPr/>
        </p:nvPicPr>
        <p:blipFill>
          <a:blip r:embed="rId2"/>
          <a:stretch>
            <a:fillRect/>
          </a:stretch>
        </p:blipFill>
        <p:spPr>
          <a:xfrm>
            <a:off x="9215438" y="383239"/>
            <a:ext cx="2290766" cy="1486124"/>
          </a:xfrm>
          <a:prstGeom prst="rect">
            <a:avLst/>
          </a:prstGeom>
        </p:spPr>
      </p:pic>
    </p:spTree>
    <p:extLst>
      <p:ext uri="{BB962C8B-B14F-4D97-AF65-F5344CB8AC3E}">
        <p14:creationId xmlns:p14="http://schemas.microsoft.com/office/powerpoint/2010/main" val="330573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7787" y="1681459"/>
            <a:ext cx="6096000" cy="3970318"/>
          </a:xfrm>
          <a:prstGeom prst="rect">
            <a:avLst/>
          </a:prstGeom>
        </p:spPr>
        <p:txBody>
          <a:bodyPr>
            <a:spAutoFit/>
          </a:bodyPr>
          <a:lstStyle/>
          <a:p>
            <a:r>
              <a:rPr lang="en-GB" sz="2800" b="1" u="sng" dirty="0"/>
              <a:t>Task: </a:t>
            </a:r>
          </a:p>
          <a:p>
            <a:endParaRPr lang="en-GB" sz="2800" dirty="0"/>
          </a:p>
          <a:p>
            <a:r>
              <a:rPr lang="en-GB" sz="2800" dirty="0"/>
              <a:t>Price takers / Price makers – Quiz </a:t>
            </a:r>
          </a:p>
          <a:p>
            <a:endParaRPr lang="en-GB" sz="2800" dirty="0"/>
          </a:p>
          <a:p>
            <a:endParaRPr lang="en-GB" sz="2800" dirty="0"/>
          </a:p>
          <a:p>
            <a:endParaRPr lang="en-GB" sz="2800" dirty="0"/>
          </a:p>
          <a:p>
            <a:endParaRPr lang="en-GB" sz="2800" dirty="0"/>
          </a:p>
          <a:p>
            <a:endParaRPr lang="en-GB" sz="2800" dirty="0"/>
          </a:p>
          <a:p>
            <a:r>
              <a:rPr lang="en-GB" sz="2800" b="1" dirty="0"/>
              <a:t>Time: 10 mins </a:t>
            </a:r>
          </a:p>
        </p:txBody>
      </p:sp>
      <p:sp>
        <p:nvSpPr>
          <p:cNvPr id="3" name="Rectangle 2"/>
          <p:cNvSpPr/>
          <p:nvPr/>
        </p:nvSpPr>
        <p:spPr>
          <a:xfrm>
            <a:off x="3763410" y="452735"/>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4" name="Picture 3"/>
          <p:cNvPicPr>
            <a:picLocks noChangeAspect="1"/>
          </p:cNvPicPr>
          <p:nvPr/>
        </p:nvPicPr>
        <p:blipFill>
          <a:blip r:embed="rId2"/>
          <a:stretch>
            <a:fillRect/>
          </a:stretch>
        </p:blipFill>
        <p:spPr>
          <a:xfrm>
            <a:off x="6295385" y="3429000"/>
            <a:ext cx="4391666" cy="2762249"/>
          </a:xfrm>
          <a:prstGeom prst="rect">
            <a:avLst/>
          </a:prstGeom>
        </p:spPr>
      </p:pic>
    </p:spTree>
    <p:extLst>
      <p:ext uri="{BB962C8B-B14F-4D97-AF65-F5344CB8AC3E}">
        <p14:creationId xmlns:p14="http://schemas.microsoft.com/office/powerpoint/2010/main" val="1807778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2075</Words>
  <Application>Microsoft Office PowerPoint</Application>
  <PresentationFormat>Widescreen</PresentationFormat>
  <Paragraphs>271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Tregoning, Daniel</cp:lastModifiedBy>
  <cp:revision>12</cp:revision>
  <dcterms:created xsi:type="dcterms:W3CDTF">2016-10-25T19:18:03Z</dcterms:created>
  <dcterms:modified xsi:type="dcterms:W3CDTF">2018-06-11T13:02:51Z</dcterms:modified>
</cp:coreProperties>
</file>