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83" r:id="rId15"/>
    <p:sldId id="268" r:id="rId16"/>
    <p:sldId id="288" r:id="rId17"/>
    <p:sldId id="284" r:id="rId18"/>
    <p:sldId id="269" r:id="rId19"/>
    <p:sldId id="270" r:id="rId20"/>
    <p:sldId id="271" r:id="rId21"/>
    <p:sldId id="272" r:id="rId22"/>
    <p:sldId id="273" r:id="rId23"/>
    <p:sldId id="287" r:id="rId24"/>
    <p:sldId id="274" r:id="rId25"/>
    <p:sldId id="289" r:id="rId26"/>
    <p:sldId id="275" r:id="rId27"/>
    <p:sldId id="290" r:id="rId28"/>
    <p:sldId id="285" r:id="rId29"/>
    <p:sldId id="276" r:id="rId30"/>
    <p:sldId id="291" r:id="rId31"/>
    <p:sldId id="278" r:id="rId32"/>
    <p:sldId id="279" r:id="rId33"/>
    <p:sldId id="286" r:id="rId34"/>
    <p:sldId id="280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4F2B1-87B2-48A0-8505-D09252C25D3E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AF5F5-C158-4A44-80F1-6644BBC42F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5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0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1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6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7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1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7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4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7356-FE60-4E64-A88A-82B30024C525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CDA4-8FAA-47A0-90BE-00FEE4DFA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237932"/>
            <a:ext cx="81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Introduce the aims and objectives for the session.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 promotion in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Explain the promotional objectives and give examples.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Complete a promotional objectives quiz.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Give examples of above and below the line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Show a YouTube video on above and below the line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Arrange the above and below the line promotion cards.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Analyse above and below the line promotion in a written task.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Complete a </a:t>
            </a:r>
            <a:r>
              <a:rPr lang="en-GB" sz="2400" dirty="0" err="1" smtClean="0"/>
              <a:t>Kahoot</a:t>
            </a:r>
            <a:r>
              <a:rPr lang="en-GB" sz="2400" dirty="0" smtClean="0"/>
              <a:t> quiz on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Recap the aims and objectives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for the session.</a:t>
            </a:r>
          </a:p>
          <a:p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23528" y="306083"/>
            <a:ext cx="823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mix –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1729"/>
            <a:ext cx="1750006" cy="16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2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379" y="1628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 smtClean="0"/>
              <a:t>Promotion can be :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Above-the-line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Below-the-line.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427822" y="332656"/>
            <a:ext cx="596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Types of promotion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74408" cy="231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0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591" y="1628800"/>
            <a:ext cx="739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https://www.youtube.com/watch?v=zzYFC-l-ZcE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427770" y="332656"/>
            <a:ext cx="8260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Promotion – YouTube video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4685691" cy="29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1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822" y="1535155"/>
            <a:ext cx="7038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Above-the-line promotion is what is generally called </a:t>
            </a:r>
            <a:r>
              <a:rPr lang="en-GB" sz="2400" b="1" dirty="0" smtClean="0"/>
              <a:t>advertising</a:t>
            </a:r>
            <a:r>
              <a:rPr lang="en-GB" sz="2400" dirty="0" smtClean="0"/>
              <a:t>. It is used to </a:t>
            </a:r>
            <a:r>
              <a:rPr lang="en-GB" sz="2400" b="1" dirty="0" smtClean="0"/>
              <a:t>reach a mass audience</a:t>
            </a:r>
            <a:r>
              <a:rPr lang="en-GB" sz="2400" dirty="0" smtClean="0"/>
              <a:t>. It is worth noting that advertising and promotion are not the same. </a:t>
            </a:r>
          </a:p>
          <a:p>
            <a:endParaRPr lang="en-GB" sz="2400" dirty="0"/>
          </a:p>
          <a:p>
            <a:r>
              <a:rPr lang="en-GB" sz="2400" dirty="0" smtClean="0"/>
              <a:t>Above-the-line promotion (advertising) is carried out through various independent media: </a:t>
            </a:r>
          </a:p>
          <a:p>
            <a:endParaRPr lang="en-GB" sz="2400" dirty="0"/>
          </a:p>
          <a:p>
            <a:r>
              <a:rPr lang="en-GB" sz="2400" b="1" dirty="0" smtClean="0"/>
              <a:t> </a:t>
            </a:r>
            <a:r>
              <a:rPr lang="en-GB" sz="2400" b="1" dirty="0"/>
              <a:t>T</a:t>
            </a:r>
            <a:r>
              <a:rPr lang="en-GB" sz="2400" b="1" dirty="0" smtClean="0"/>
              <a:t>he most important being TV, magazines, newspapers, radio, posters and, of increasing importance, the internet.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404664"/>
            <a:ext cx="7685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Above-the-line promotion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02" y="5445223"/>
            <a:ext cx="2065412" cy="11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48" y="4077072"/>
            <a:ext cx="1606390" cy="20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5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095" y="136078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The choice of media used depends on a number of factors:</a:t>
            </a:r>
          </a:p>
          <a:p>
            <a:endParaRPr lang="en-GB" sz="2400" b="1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Target market </a:t>
            </a:r>
            <a:r>
              <a:rPr lang="en-GB" sz="2400" dirty="0" smtClean="0"/>
              <a:t>– who is the business trying to sell to?</a:t>
            </a:r>
          </a:p>
          <a:p>
            <a:endParaRPr lang="en-GB" sz="2400" dirty="0" smtClean="0"/>
          </a:p>
          <a:p>
            <a:r>
              <a:rPr lang="en-GB" sz="2400" dirty="0" smtClean="0"/>
              <a:t>•Whether the objective is to convey information or another type of message – will the product sell only when consumers fully understand its function, or do people buy on impulse?</a:t>
            </a:r>
          </a:p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Cost</a:t>
            </a:r>
            <a:r>
              <a:rPr lang="en-GB" sz="2400" dirty="0" smtClean="0"/>
              <a:t> – for many </a:t>
            </a:r>
            <a:r>
              <a:rPr lang="en-GB" sz="2400" b="1" dirty="0" smtClean="0"/>
              <a:t>small businesses </a:t>
            </a:r>
            <a:r>
              <a:rPr lang="en-GB" sz="2400" dirty="0" smtClean="0"/>
              <a:t>this is the first question they ask about any form of promotion.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3" y="404664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Above the line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781478" cy="17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32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745" y="155679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choice of media used depends on a number of factors:</a:t>
            </a:r>
          </a:p>
          <a:p>
            <a:endParaRPr lang="en-GB" sz="2400" dirty="0"/>
          </a:p>
          <a:p>
            <a:r>
              <a:rPr lang="en-GB" sz="2400" dirty="0"/>
              <a:t>•</a:t>
            </a:r>
            <a:r>
              <a:rPr lang="en-GB" sz="2400" b="1" dirty="0"/>
              <a:t>The reach of the media </a:t>
            </a:r>
            <a:r>
              <a:rPr lang="en-GB" sz="2400" dirty="0"/>
              <a:t>– who reads the magazine or watches the adverts? Are they likely to buy the product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•</a:t>
            </a:r>
            <a:r>
              <a:rPr lang="en-GB" sz="2400" b="1" dirty="0"/>
              <a:t>The product itself </a:t>
            </a:r>
            <a:r>
              <a:rPr lang="en-GB" sz="2400" dirty="0"/>
              <a:t>– is the product suited to a certain type of promotion? For example, is the best way to promote plastic food containers through personal selling door to door or by an advert in the local paper?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6632"/>
            <a:ext cx="8401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207675" cy="16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34924"/>
            <a:ext cx="1882906" cy="126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8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209400"/>
            <a:ext cx="7254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For </a:t>
            </a:r>
            <a:r>
              <a:rPr lang="en-GB" sz="2400" b="1" dirty="0" smtClean="0"/>
              <a:t>most mass market products a</a:t>
            </a:r>
            <a:r>
              <a:rPr lang="en-GB" sz="2400" b="1" dirty="0" smtClean="0">
                <a:solidFill>
                  <a:srgbClr val="FF0000"/>
                </a:solidFill>
              </a:rPr>
              <a:t> combination </a:t>
            </a:r>
            <a:r>
              <a:rPr lang="en-GB" sz="2400" b="1" dirty="0" smtClean="0"/>
              <a:t>of the above media will be used</a:t>
            </a:r>
            <a:r>
              <a:rPr lang="en-GB" sz="2400" dirty="0" smtClean="0"/>
              <a:t>, each of which will be used to deliver a different message about the product.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/>
              <a:t>For example</a:t>
            </a:r>
            <a:r>
              <a:rPr lang="en-GB" sz="2400" dirty="0" smtClean="0"/>
              <a:t>, when promoting a car, the manufacturer may use </a:t>
            </a:r>
            <a:r>
              <a:rPr lang="en-GB" sz="2400" b="1" dirty="0" smtClean="0"/>
              <a:t>national television adverts </a:t>
            </a:r>
            <a:r>
              <a:rPr lang="en-GB" sz="2400" dirty="0" smtClean="0"/>
              <a:t>to project the image of the car to a wide market and appeal to the aspirations of the potential buyers.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7369" y="260648"/>
            <a:ext cx="7603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Above the line – Example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2" y="2708920"/>
            <a:ext cx="336612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08920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291448" cy="701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1124744"/>
            <a:ext cx="7723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/>
              <a:t>Magazines </a:t>
            </a:r>
            <a:r>
              <a:rPr lang="en-GB" sz="2800" dirty="0"/>
              <a:t>may be used to </a:t>
            </a:r>
            <a:r>
              <a:rPr lang="en-GB" sz="2800" b="1" dirty="0"/>
              <a:t>reinforce this </a:t>
            </a:r>
            <a:r>
              <a:rPr lang="en-GB" sz="2800" b="1" dirty="0" smtClean="0"/>
              <a:t>image</a:t>
            </a:r>
            <a:r>
              <a:rPr lang="en-GB" sz="2800" dirty="0"/>
              <a:t>, whilst </a:t>
            </a:r>
            <a:r>
              <a:rPr lang="en-GB" sz="2800" b="1" dirty="0"/>
              <a:t>local radio </a:t>
            </a:r>
            <a:r>
              <a:rPr lang="en-GB" sz="2800" dirty="0"/>
              <a:t>might be used </a:t>
            </a:r>
            <a:r>
              <a:rPr lang="en-GB" sz="2800" dirty="0" smtClean="0"/>
              <a:t>to </a:t>
            </a:r>
            <a:r>
              <a:rPr lang="en-GB" sz="2800" dirty="0"/>
              <a:t>tell customers about </a:t>
            </a:r>
            <a:r>
              <a:rPr lang="en-GB" sz="2800" b="1" dirty="0"/>
              <a:t>local price </a:t>
            </a:r>
            <a:r>
              <a:rPr lang="en-GB" sz="2800" b="1" dirty="0" smtClean="0"/>
              <a:t>and </a:t>
            </a:r>
            <a:r>
              <a:rPr lang="en-GB" sz="2800" b="1" dirty="0"/>
              <a:t>finance deals </a:t>
            </a:r>
            <a:r>
              <a:rPr lang="en-GB" sz="2800" dirty="0"/>
              <a:t>and which garages </a:t>
            </a:r>
            <a:r>
              <a:rPr lang="en-GB" sz="2800" dirty="0" smtClean="0"/>
              <a:t>in </a:t>
            </a:r>
            <a:r>
              <a:rPr lang="en-GB" sz="2800" dirty="0"/>
              <a:t>the area stock the car.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05064"/>
            <a:ext cx="294322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371513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966" y="1248616"/>
            <a:ext cx="6678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400" dirty="0"/>
              <a:t>In this example of promoting the car, we can see a division of the type of advertising message.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One </a:t>
            </a:r>
            <a:r>
              <a:rPr lang="en-GB" sz="2400" dirty="0"/>
              <a:t>type of message sells the product through </a:t>
            </a:r>
            <a:r>
              <a:rPr lang="en-GB" sz="2400" b="1" dirty="0"/>
              <a:t>image, style</a:t>
            </a:r>
            <a:r>
              <a:rPr lang="en-GB" sz="2400" dirty="0"/>
              <a:t> and the aspirations of the potential buyer – this is known as </a:t>
            </a:r>
            <a:r>
              <a:rPr lang="en-GB" sz="2400" b="1" dirty="0"/>
              <a:t>persuasive advertising</a:t>
            </a:r>
            <a:r>
              <a:rPr lang="en-GB" sz="2400" dirty="0"/>
              <a:t>. The </a:t>
            </a:r>
            <a:r>
              <a:rPr lang="en-GB" sz="2400" b="1" dirty="0"/>
              <a:t>local radio promotion is much more informative.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7603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Above the line – Example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55878"/>
            <a:ext cx="2250951" cy="16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24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340768"/>
            <a:ext cx="7182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Most products will use a </a:t>
            </a:r>
            <a:r>
              <a:rPr lang="en-GB" sz="2400" b="1" dirty="0" smtClean="0">
                <a:solidFill>
                  <a:srgbClr val="FF0000"/>
                </a:solidFill>
              </a:rPr>
              <a:t>combination of the two types of advertising</a:t>
            </a:r>
            <a:r>
              <a:rPr lang="en-GB" sz="2400" dirty="0" smtClean="0"/>
              <a:t>. The type of media used in advertising will, to a large extent, determine whether the emphasis is on persuasion or information.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Also certain products lend themselves to one or the other type. For example, the </a:t>
            </a:r>
            <a:r>
              <a:rPr lang="en-GB" sz="2400" b="1" dirty="0" smtClean="0"/>
              <a:t>promotion of ice cream brands will tend to be more persuasive</a:t>
            </a:r>
            <a:r>
              <a:rPr lang="en-GB" sz="2400" dirty="0" smtClean="0"/>
              <a:t>, while the </a:t>
            </a:r>
            <a:r>
              <a:rPr lang="en-GB" sz="2400" b="1" dirty="0" smtClean="0"/>
              <a:t>promotion of computers will tend to be more informative.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043608" y="260648"/>
            <a:ext cx="621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Above the line – mix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1149372" cy="15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2682999" cy="1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23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556792"/>
            <a:ext cx="6662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Below-the-line promotion offers a wide range of alternative promotional strategies and these are often </a:t>
            </a:r>
            <a:r>
              <a:rPr lang="en-GB" sz="2400" b="1" dirty="0" smtClean="0"/>
              <a:t>used to </a:t>
            </a:r>
            <a:r>
              <a:rPr lang="en-GB" sz="2400" b="1" dirty="0" smtClean="0">
                <a:solidFill>
                  <a:srgbClr val="FF0000"/>
                </a:solidFill>
              </a:rPr>
              <a:t>support </a:t>
            </a:r>
            <a:r>
              <a:rPr lang="en-GB" sz="2400" b="1" dirty="0" smtClean="0"/>
              <a:t>above-the-line promotion. 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 smtClean="0"/>
          </a:p>
          <a:p>
            <a:r>
              <a:rPr lang="en-GB" sz="2400" b="1" dirty="0" smtClean="0"/>
              <a:t>Below-the-line promotion targets consumers directly.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Below-the-line promotion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33" y="3140968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1714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9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105" y="16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smtClean="0"/>
              <a:t>What is promotion?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b="1" dirty="0" smtClean="0"/>
              <a:t>Time: 5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99792" y="404664"/>
            <a:ext cx="287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1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2609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78" y="2276872"/>
            <a:ext cx="3962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84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378566"/>
            <a:ext cx="5814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Examples of below-the-line promotion are:</a:t>
            </a:r>
          </a:p>
          <a:p>
            <a:endParaRPr lang="en-GB" sz="2400" b="1" dirty="0" smtClean="0"/>
          </a:p>
          <a:p>
            <a:r>
              <a:rPr lang="en-GB" sz="2400" dirty="0" smtClean="0"/>
              <a:t>•Personal </a:t>
            </a:r>
            <a:r>
              <a:rPr lang="en-GB" sz="2400" dirty="0" smtClean="0"/>
              <a:t>selling;</a:t>
            </a:r>
          </a:p>
          <a:p>
            <a:endParaRPr lang="en-GB" sz="2400" dirty="0" smtClean="0"/>
          </a:p>
          <a:p>
            <a:r>
              <a:rPr lang="en-GB" sz="2400" dirty="0" smtClean="0"/>
              <a:t>•Packaging</a:t>
            </a:r>
            <a:r>
              <a:rPr lang="en-GB" sz="2400" dirty="0" smtClean="0"/>
              <a:t>;</a:t>
            </a:r>
          </a:p>
          <a:p>
            <a:endParaRPr lang="en-GB" sz="2400" dirty="0" smtClean="0"/>
          </a:p>
          <a:p>
            <a:r>
              <a:rPr lang="en-GB" sz="2400" dirty="0" smtClean="0"/>
              <a:t>•Sales </a:t>
            </a:r>
            <a:r>
              <a:rPr lang="en-GB" sz="2400" dirty="0" smtClean="0"/>
              <a:t>promotions;</a:t>
            </a:r>
          </a:p>
          <a:p>
            <a:endParaRPr lang="en-GB" sz="2400" dirty="0" smtClean="0"/>
          </a:p>
          <a:p>
            <a:r>
              <a:rPr lang="en-GB" sz="2400" dirty="0" smtClean="0"/>
              <a:t>•Direct </a:t>
            </a:r>
            <a:r>
              <a:rPr lang="en-GB" sz="2400" dirty="0" smtClean="0"/>
              <a:t>mailing;</a:t>
            </a:r>
          </a:p>
          <a:p>
            <a:endParaRPr lang="en-GB" sz="2400" dirty="0" smtClean="0"/>
          </a:p>
          <a:p>
            <a:r>
              <a:rPr lang="en-GB" sz="2400" dirty="0" smtClean="0"/>
              <a:t>•Exhibitions </a:t>
            </a:r>
            <a:r>
              <a:rPr lang="en-GB" sz="2400" dirty="0" smtClean="0"/>
              <a:t>and trade fairs;</a:t>
            </a:r>
          </a:p>
          <a:p>
            <a:endParaRPr lang="en-GB" sz="2400" dirty="0" smtClean="0"/>
          </a:p>
          <a:p>
            <a:r>
              <a:rPr lang="en-GB" sz="2400" dirty="0" smtClean="0"/>
              <a:t>•Public </a:t>
            </a:r>
            <a:r>
              <a:rPr lang="en-GB" sz="2400" dirty="0" smtClean="0"/>
              <a:t>relations.</a:t>
            </a:r>
            <a:endParaRPr lang="en-GB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29785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189" y="332656"/>
            <a:ext cx="769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Below the line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96" y="42701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3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67339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For many consumer products, below-the-line promotion is used only for </a:t>
            </a:r>
            <a:r>
              <a:rPr lang="en-GB" sz="2400" b="1" dirty="0" smtClean="0"/>
              <a:t>short-term periods. Offers and promotions</a:t>
            </a:r>
            <a:r>
              <a:rPr lang="en-GB" sz="2400" dirty="0" smtClean="0"/>
              <a:t> come and go quite quickly.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However, for other products, such as industrial goods, producer goods and financial services, personal selling plays a long-term strategic role in establishing a </a:t>
            </a:r>
            <a:r>
              <a:rPr lang="en-GB" sz="2400" b="1" dirty="0" smtClean="0">
                <a:solidFill>
                  <a:srgbClr val="FF0000"/>
                </a:solidFill>
              </a:rPr>
              <a:t>relationship with the customer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768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Below the line promotion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7" y="2852936"/>
            <a:ext cx="2345417" cy="15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94" y="2872928"/>
            <a:ext cx="2286438" cy="15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7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070" y="1484784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Promotion is a complex issue. The </a:t>
            </a:r>
            <a:r>
              <a:rPr lang="en-GB" sz="2400" b="1" dirty="0" smtClean="0"/>
              <a:t>type of promotion used will differ between products</a:t>
            </a:r>
            <a:r>
              <a:rPr lang="en-GB" sz="2400" dirty="0" smtClean="0"/>
              <a:t>, the markets targeted and throughout the various stages of a product’s life cycle.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246892" y="332656"/>
            <a:ext cx="6586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Promotion is complex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23" y="3212976"/>
            <a:ext cx="5787751" cy="296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1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88640"/>
            <a:ext cx="4533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YouTube video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3095" y="141277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/>
              <a:t>Methods of promotion</a:t>
            </a:r>
          </a:p>
          <a:p>
            <a:endParaRPr lang="en-GB" sz="2800" dirty="0" smtClean="0"/>
          </a:p>
          <a:p>
            <a:r>
              <a:rPr lang="en-GB" sz="2800" dirty="0" smtClean="0"/>
              <a:t>https</a:t>
            </a:r>
            <a:r>
              <a:rPr lang="en-GB" sz="2800" dirty="0"/>
              <a:t>://www.youtube.com/watch?v=54OxSWV3RPI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429000"/>
            <a:ext cx="3210099" cy="21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716" y="1340768"/>
            <a:ext cx="7182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Product differentiation </a:t>
            </a:r>
            <a:r>
              <a:rPr lang="en-GB" sz="2400" dirty="0" smtClean="0"/>
              <a:t>– many markets are highly competitive. It is important that </a:t>
            </a:r>
            <a:r>
              <a:rPr lang="en-GB" sz="2400" b="1" dirty="0" smtClean="0"/>
              <a:t>promotion provides a method of product differentiation</a:t>
            </a:r>
            <a:r>
              <a:rPr lang="en-GB" sz="2400" dirty="0" smtClean="0"/>
              <a:t>. The role of promotion is to differentiate its product in the market and make it stand out from the crowd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400" dirty="0" smtClean="0"/>
              <a:t>The focus here remains on those </a:t>
            </a:r>
            <a:r>
              <a:rPr lang="en-GB" sz="2400" b="1" dirty="0" smtClean="0"/>
              <a:t>features, functions or benefits </a:t>
            </a:r>
            <a:r>
              <a:rPr lang="en-GB" sz="2400" dirty="0" smtClean="0"/>
              <a:t>that may not be offered by a competitor or may not be offered so well. </a:t>
            </a:r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-396552" y="260648"/>
            <a:ext cx="9721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Factors impacting strategy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451455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20" y="3140918"/>
            <a:ext cx="1628775" cy="157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08720"/>
            <a:ext cx="78306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Products, like </a:t>
            </a:r>
            <a:r>
              <a:rPr lang="en-GB" sz="2800" b="1" dirty="0"/>
              <a:t>Innocent smooth</a:t>
            </a:r>
            <a:r>
              <a:rPr lang="en-GB" sz="2800" dirty="0"/>
              <a:t>ies, differentiate through an </a:t>
            </a:r>
            <a:r>
              <a:rPr lang="en-GB" sz="2800" b="1" dirty="0"/>
              <a:t>ethical approach to their products. </a:t>
            </a:r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Coffee </a:t>
            </a:r>
            <a:r>
              <a:rPr lang="en-GB" sz="2800" b="1" dirty="0"/>
              <a:t>brands </a:t>
            </a:r>
            <a:r>
              <a:rPr lang="en-GB" sz="2800" dirty="0"/>
              <a:t>can be differentiated through types of user – </a:t>
            </a:r>
            <a:r>
              <a:rPr lang="en-GB" sz="2800" b="1" dirty="0"/>
              <a:t>value for money </a:t>
            </a:r>
            <a:r>
              <a:rPr lang="en-GB" sz="2800" dirty="0"/>
              <a:t>or </a:t>
            </a:r>
            <a:r>
              <a:rPr lang="en-GB" sz="2800" b="1" dirty="0"/>
              <a:t>luxuriously expensive.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88640"/>
            <a:ext cx="826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Factors impacting strategy</a:t>
            </a:r>
            <a:endParaRPr lang="en-GB" sz="54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63000"/>
                      <a:sat val="105000"/>
                    </a:srgbClr>
                  </a:gs>
                  <a:gs pos="90000">
                    <a:srgbClr val="4F81BD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07778"/>
            <a:ext cx="2952328" cy="267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507778"/>
            <a:ext cx="2657475" cy="24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759" y="1552575"/>
            <a:ext cx="77474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The marketing budget available </a:t>
            </a:r>
            <a:r>
              <a:rPr lang="en-GB" sz="2800" dirty="0" smtClean="0"/>
              <a:t>– it is normal to set a total budget for promotional activities </a:t>
            </a:r>
            <a:r>
              <a:rPr lang="en-GB" sz="2800" b="1" dirty="0" smtClean="0"/>
              <a:t>based on the objectives of the business,</a:t>
            </a:r>
            <a:r>
              <a:rPr lang="en-GB" sz="2800" dirty="0" smtClean="0"/>
              <a:t> the </a:t>
            </a:r>
            <a:r>
              <a:rPr lang="en-GB" sz="2800" b="1" dirty="0" smtClean="0"/>
              <a:t>availability of cash and actions of competitors.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525"/>
            <a:ext cx="83947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02" y="3921596"/>
            <a:ext cx="3103705" cy="17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3" y="3921596"/>
            <a:ext cx="3670109" cy="240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79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72002"/>
            <a:ext cx="76145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2800" b="1" dirty="0"/>
              <a:t>The stage in the product life cycle </a:t>
            </a:r>
            <a:r>
              <a:rPr lang="en-GB" sz="2800" dirty="0"/>
              <a:t>– during the </a:t>
            </a:r>
            <a:r>
              <a:rPr lang="en-GB" sz="2800" b="1" dirty="0"/>
              <a:t>introduction and growth stages </a:t>
            </a:r>
            <a:r>
              <a:rPr lang="en-GB" sz="2800" dirty="0"/>
              <a:t>of the product life cycle there may be a more </a:t>
            </a:r>
            <a:r>
              <a:rPr lang="en-GB" sz="2800" b="1" dirty="0"/>
              <a:t>informative approach</a:t>
            </a:r>
            <a:r>
              <a:rPr lang="en-GB" sz="2800" dirty="0"/>
              <a:t>, in order to raise customer awareness. During the </a:t>
            </a:r>
            <a:r>
              <a:rPr lang="en-GB" sz="2800" b="1" dirty="0"/>
              <a:t>maturity and saturation stages a more persuasive approach</a:t>
            </a:r>
            <a:r>
              <a:rPr lang="en-GB" sz="2800" dirty="0"/>
              <a:t> may be adopted to reinforce customers’ allegiance.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8401016" cy="1548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861048"/>
            <a:ext cx="4525491" cy="241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86" y="1268760"/>
            <a:ext cx="74705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b="1" dirty="0"/>
              <a:t>Cultural sensitivity </a:t>
            </a:r>
            <a:r>
              <a:rPr lang="en-GB" sz="2400" dirty="0"/>
              <a:t>– if a product is to be launched in a new international market or translated across markets, it becomes imperative to take into consideration local affiliations and sensitivities. These </a:t>
            </a:r>
            <a:r>
              <a:rPr lang="en-GB" sz="2400" b="1" dirty="0"/>
              <a:t>include both cultural and religious considerations</a:t>
            </a:r>
            <a:r>
              <a:rPr lang="en-GB" sz="2400" dirty="0"/>
              <a:t>. Often, these issues may even present themselves within one country.</a:t>
            </a:r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" y="116632"/>
            <a:ext cx="83947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74" y="4077072"/>
            <a:ext cx="3489639" cy="24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7431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4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348" y="112474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b="1" dirty="0" smtClean="0"/>
              <a:t>The target market </a:t>
            </a:r>
            <a:r>
              <a:rPr lang="en-GB" sz="2400" dirty="0" smtClean="0"/>
              <a:t>– the people who make up the target market need to be considered before committing to a promotional strategy.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If </a:t>
            </a:r>
            <a:r>
              <a:rPr lang="en-GB" sz="2400" dirty="0" smtClean="0"/>
              <a:t>a </a:t>
            </a:r>
            <a:r>
              <a:rPr lang="en-GB" sz="2400" b="1" dirty="0" smtClean="0"/>
              <a:t>market is not tech-savvy</a:t>
            </a:r>
            <a:r>
              <a:rPr lang="en-GB" sz="2400" dirty="0" smtClean="0"/>
              <a:t> (technically aware), then </a:t>
            </a:r>
            <a:r>
              <a:rPr lang="en-GB" sz="2400" b="1" dirty="0" smtClean="0"/>
              <a:t>more traditional means </a:t>
            </a:r>
            <a:r>
              <a:rPr lang="en-GB" sz="2400" dirty="0" smtClean="0"/>
              <a:t>may need to be employed. Conversely, the </a:t>
            </a:r>
            <a:r>
              <a:rPr lang="en-GB" sz="2400" b="1" dirty="0" smtClean="0"/>
              <a:t>younger generation</a:t>
            </a:r>
            <a:r>
              <a:rPr lang="en-GB" sz="2400" dirty="0" smtClean="0"/>
              <a:t>, used to accessing information on a daily basis via their iPhones, </a:t>
            </a:r>
            <a:r>
              <a:rPr lang="en-GB" sz="2400" b="1" dirty="0" smtClean="0"/>
              <a:t>may be targeted via the internet</a:t>
            </a:r>
            <a:r>
              <a:rPr lang="en-GB" sz="2400" b="1" dirty="0" smtClean="0"/>
              <a:t>.</a:t>
            </a:r>
            <a:endParaRPr lang="en-GB" sz="24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188640"/>
            <a:ext cx="83947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013" y="2564904"/>
            <a:ext cx="3465811" cy="1917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50" y="2975183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281" y="1364365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Promotion is the attempt, through various forms of media, to </a:t>
            </a:r>
            <a:r>
              <a:rPr lang="en-GB" sz="2400" b="1" dirty="0" smtClean="0"/>
              <a:t>draw attention to a product and thereby gain and retain customers.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All types of promotion try to communicate with the public in an attempt to encourage them to purchase a business’s products or services. As consumers we are surrounded by promotion.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2555776" y="332656"/>
            <a:ext cx="3409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29" y="2708920"/>
            <a:ext cx="2134956" cy="14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3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8401016" cy="15424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656" y="1124744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r>
              <a:rPr lang="en-GB" sz="2800" b="1" dirty="0"/>
              <a:t>Competitor actions </a:t>
            </a:r>
            <a:r>
              <a:rPr lang="en-GB" sz="2800" dirty="0"/>
              <a:t>– the promotional strategies a competitor uses need to be taken into account as well.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If </a:t>
            </a:r>
            <a:r>
              <a:rPr lang="en-GB" sz="2800" dirty="0"/>
              <a:t>a competitor is about to launch a campaign which targets a segment of the population not previously targeted, then perhaps a </a:t>
            </a:r>
            <a:r>
              <a:rPr lang="en-GB" sz="2800" b="1" dirty="0"/>
              <a:t>business needs to react in order to protect market share.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67166"/>
            <a:ext cx="3206568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622924"/>
            <a:ext cx="290520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600470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smtClean="0"/>
              <a:t>Arrange above and below line cards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/>
              <a:t>Time: 10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411760" y="4046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3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02884"/>
            <a:ext cx="4161780" cy="16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03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508651"/>
            <a:ext cx="6102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smtClean="0"/>
              <a:t>Exam question – Promotional strategies. 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 smtClean="0"/>
              <a:t>Time: 30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99792" y="260648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4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62" y="3140968"/>
            <a:ext cx="3429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3154"/>
            <a:ext cx="3143250" cy="21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98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60648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5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83978"/>
            <a:ext cx="682654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Task: </a:t>
            </a:r>
          </a:p>
          <a:p>
            <a:endParaRPr lang="en-GB" sz="2800" dirty="0"/>
          </a:p>
          <a:p>
            <a:r>
              <a:rPr lang="en-GB" sz="2800" dirty="0" smtClean="0"/>
              <a:t>Read an above and below the line promotion </a:t>
            </a:r>
          </a:p>
          <a:p>
            <a:r>
              <a:rPr lang="en-GB" sz="2800" dirty="0" smtClean="0"/>
              <a:t>case study with the group.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Time: 10 mins 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244" y="3602876"/>
            <a:ext cx="4163929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6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77281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err="1" smtClean="0"/>
              <a:t>Kahoot</a:t>
            </a:r>
            <a:r>
              <a:rPr lang="en-GB" sz="2400" dirty="0" smtClean="0"/>
              <a:t> quiz – Promotion 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Time: 10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27784" y="476672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</a:t>
            </a:r>
            <a:r>
              <a:rPr lang="en-GB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6 </a:t>
            </a:r>
            <a:endParaRPr lang="en-GB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70892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44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237932"/>
            <a:ext cx="8172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Introduce the aims and objectives for the session.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Discuss promotion in groups.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Explain the promotional objectives and give examples.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Complete a promotional objectives quiz.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Give examples of above and below the line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Show a YouTube video on above and below the line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Arrange the above and below the line promotion cards.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Analyse above and below the line promotion in a written task.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Complete a </a:t>
            </a:r>
            <a:r>
              <a:rPr lang="en-GB" sz="2400" dirty="0" err="1">
                <a:solidFill>
                  <a:prstClr val="black"/>
                </a:solidFill>
              </a:rPr>
              <a:t>Kahoot</a:t>
            </a:r>
            <a:r>
              <a:rPr lang="en-GB" sz="2400" dirty="0">
                <a:solidFill>
                  <a:prstClr val="black"/>
                </a:solidFill>
              </a:rPr>
              <a:t> quiz on promotion.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Recap the aims and objectives </a:t>
            </a:r>
          </a:p>
          <a:p>
            <a:r>
              <a:rPr lang="en-GB" sz="2400" dirty="0">
                <a:solidFill>
                  <a:prstClr val="black"/>
                </a:solidFill>
              </a:rPr>
              <a:t>     for the session.</a:t>
            </a:r>
          </a:p>
          <a:p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06083"/>
            <a:ext cx="8236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63000"/>
                        <a:sat val="105000"/>
                      </a:srgbClr>
                    </a:gs>
                    <a:gs pos="90000">
                      <a:srgbClr val="4F81BD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Marketing mix – Promotion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1729"/>
            <a:ext cx="1750006" cy="164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6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467" y="1124744"/>
            <a:ext cx="77668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We cannot get away from it – whether it is on TV, on buses, on the packaging of food we eat, or in the mail we receive almost every day.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Promotion allows us to find out about products and provides us with up-to-date information about those products. It also allows us to make educated choices about the goods we consume, provides free-to-view TV and internet and keeps thousands of people employed. </a:t>
            </a:r>
            <a:r>
              <a:rPr lang="en-GB" sz="2400" b="1" dirty="0" smtClean="0"/>
              <a:t>However, it can encourage a waste of resources, pushing up prices and encouraging greed and envy when wants cannot be satisfied.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27784" y="57398"/>
            <a:ext cx="3409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1959496" cy="10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072"/>
            <a:ext cx="1057680" cy="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61" y="2049925"/>
            <a:ext cx="1232613" cy="11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759" y="1152470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general description of the overall objective of </a:t>
            </a:r>
            <a:r>
              <a:rPr lang="en-GB" sz="2400" b="1" dirty="0" smtClean="0"/>
              <a:t>promotion to gain and retain customers </a:t>
            </a:r>
            <a:r>
              <a:rPr lang="en-GB" sz="2400" dirty="0" smtClean="0"/>
              <a:t>can be extended to include the following specific objectives:</a:t>
            </a:r>
          </a:p>
          <a:p>
            <a:endParaRPr lang="en-GB" sz="2400" dirty="0" smtClean="0"/>
          </a:p>
          <a:p>
            <a:r>
              <a:rPr lang="en-GB" sz="2400" dirty="0" smtClean="0"/>
              <a:t>• To </a:t>
            </a:r>
            <a:r>
              <a:rPr lang="en-GB" sz="2400" b="1" dirty="0" smtClean="0"/>
              <a:t>provide potential customers with readily available information</a:t>
            </a:r>
            <a:r>
              <a:rPr lang="en-GB" sz="2400" dirty="0" smtClean="0"/>
              <a:t> about the product so that the consumer knows the benefits of using the product and where to access the product. This is often the </a:t>
            </a:r>
            <a:r>
              <a:rPr lang="en-GB" sz="2400" b="1" dirty="0" smtClean="0"/>
              <a:t>objective for new product launches.</a:t>
            </a:r>
          </a:p>
          <a:p>
            <a:endParaRPr lang="en-GB" sz="2400" dirty="0" smtClean="0"/>
          </a:p>
          <a:p>
            <a:r>
              <a:rPr lang="en-GB" sz="2400" dirty="0" smtClean="0"/>
              <a:t>•To </a:t>
            </a:r>
            <a:r>
              <a:rPr lang="en-GB" sz="2400" b="1" dirty="0" smtClean="0"/>
              <a:t>increase sales or market </a:t>
            </a:r>
          </a:p>
          <a:p>
            <a:r>
              <a:rPr lang="en-GB" sz="2400" b="1" dirty="0" smtClean="0"/>
              <a:t>share </a:t>
            </a:r>
            <a:r>
              <a:rPr lang="en-GB" sz="2400" dirty="0" smtClean="0"/>
              <a:t>by targeting both </a:t>
            </a:r>
          </a:p>
          <a:p>
            <a:r>
              <a:rPr lang="en-GB" sz="2400" dirty="0" smtClean="0"/>
              <a:t>existing customers and </a:t>
            </a:r>
          </a:p>
          <a:p>
            <a:r>
              <a:rPr lang="en-GB" sz="2400" dirty="0" smtClean="0"/>
              <a:t>new customers.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84448"/>
            <a:ext cx="732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Objectives of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1657661" cy="110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8924"/>
            <a:ext cx="1752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1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48478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•To </a:t>
            </a:r>
            <a:r>
              <a:rPr lang="en-GB" sz="2400" b="1" dirty="0" smtClean="0"/>
              <a:t>give the products an image</a:t>
            </a:r>
            <a:r>
              <a:rPr lang="en-GB" sz="2400" dirty="0" smtClean="0"/>
              <a:t>, or to establish a brand identity. A great deal of promotional activity which takes place is done to keep the product in consumers’ minds. </a:t>
            </a:r>
            <a:r>
              <a:rPr lang="en-GB" sz="2400" b="1" dirty="0" smtClean="0"/>
              <a:t>This reminds consumers why they bought the product and why they should continue using it over rival brands.</a:t>
            </a:r>
          </a:p>
          <a:p>
            <a:endParaRPr lang="en-GB" sz="2400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To establish a corporate image</a:t>
            </a:r>
            <a:r>
              <a:rPr lang="en-GB" sz="2400" dirty="0" smtClean="0"/>
              <a:t>. Some advertising does not sell a specific product or range of products; instead the objective is to establish the right image of the producer or retailer within the mind of the consumer.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332656"/>
            <a:ext cx="732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Objectives of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58" y="5085184"/>
            <a:ext cx="1577258" cy="13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42" y="5318245"/>
            <a:ext cx="2046362" cy="11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0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7" y="1340768"/>
            <a:ext cx="6966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•To enable long-term business planning to take place. Promotion is part of the whole process of bringing a product or service to market. </a:t>
            </a:r>
            <a:r>
              <a:rPr lang="en-GB" sz="2400" b="1" dirty="0" smtClean="0"/>
              <a:t>Effective promotion allows life cycles to be developed and prolonged. </a:t>
            </a:r>
            <a:r>
              <a:rPr lang="en-GB" sz="2400" dirty="0" smtClean="0"/>
              <a:t>This then enables production and investment to occur with greater confidence.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863268" y="476672"/>
            <a:ext cx="7327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Objectives of promotion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67" y="3933056"/>
            <a:ext cx="3125990" cy="23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509120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0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827" y="1340768"/>
            <a:ext cx="7326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It must be remembered that </a:t>
            </a:r>
            <a:r>
              <a:rPr lang="en-GB" sz="2400" b="1" dirty="0" smtClean="0"/>
              <a:t>most products are not purchased on impulse</a:t>
            </a:r>
            <a:r>
              <a:rPr lang="en-GB" sz="2400" dirty="0" smtClean="0"/>
              <a:t>, before purchases are made the consumer moves through a series of phases or levels of commitment to the product. </a:t>
            </a:r>
          </a:p>
          <a:p>
            <a:endParaRPr lang="en-GB" sz="2400" dirty="0"/>
          </a:p>
          <a:p>
            <a:r>
              <a:rPr lang="en-GB" sz="2400" b="1" dirty="0" smtClean="0"/>
              <a:t>These phases can be outlined as:</a:t>
            </a:r>
          </a:p>
          <a:p>
            <a:endParaRPr lang="en-GB" sz="2400" dirty="0" smtClean="0"/>
          </a:p>
          <a:p>
            <a:r>
              <a:rPr lang="en-GB" sz="2400" dirty="0" smtClean="0"/>
              <a:t>1) Being </a:t>
            </a:r>
            <a:r>
              <a:rPr lang="en-GB" sz="2400" b="1" dirty="0" smtClean="0"/>
              <a:t>unaware</a:t>
            </a:r>
            <a:r>
              <a:rPr lang="en-GB" sz="2400" dirty="0" smtClean="0"/>
              <a:t> of the product’s existence</a:t>
            </a:r>
          </a:p>
          <a:p>
            <a:r>
              <a:rPr lang="en-GB" sz="2400" dirty="0" smtClean="0"/>
              <a:t>2) </a:t>
            </a:r>
            <a:r>
              <a:rPr lang="en-GB" sz="2400" b="1" dirty="0" smtClean="0"/>
              <a:t>Awareness </a:t>
            </a:r>
            <a:r>
              <a:rPr lang="en-GB" sz="2400" dirty="0" smtClean="0"/>
              <a:t>of the product’s existence</a:t>
            </a:r>
          </a:p>
          <a:p>
            <a:r>
              <a:rPr lang="en-GB" sz="2400" dirty="0" smtClean="0"/>
              <a:t>3) Understanding of the </a:t>
            </a:r>
            <a:r>
              <a:rPr lang="en-GB" sz="2400" b="1" dirty="0" smtClean="0"/>
              <a:t>benefits </a:t>
            </a:r>
            <a:r>
              <a:rPr lang="en-GB" sz="2400" dirty="0" smtClean="0"/>
              <a:t>of the product</a:t>
            </a:r>
          </a:p>
          <a:p>
            <a:r>
              <a:rPr lang="en-GB" sz="2400" dirty="0" smtClean="0"/>
              <a:t>4) Establishing a liking for, or </a:t>
            </a:r>
            <a:r>
              <a:rPr lang="en-GB" sz="2400" b="1" dirty="0" smtClean="0"/>
              <a:t>commitment to, the product</a:t>
            </a:r>
          </a:p>
          <a:p>
            <a:r>
              <a:rPr lang="en-GB" sz="2400" dirty="0" smtClean="0"/>
              <a:t>5) Finally - the </a:t>
            </a:r>
            <a:r>
              <a:rPr lang="en-GB" sz="2400" b="1" dirty="0" smtClean="0"/>
              <a:t>purchase of the product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47664" y="332656"/>
            <a:ext cx="5610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Purchasing phases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44" y="2859692"/>
            <a:ext cx="1872946" cy="148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3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3" y="1628800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Task: </a:t>
            </a:r>
          </a:p>
          <a:p>
            <a:endParaRPr lang="en-GB" sz="2400" dirty="0" smtClean="0"/>
          </a:p>
          <a:p>
            <a:r>
              <a:rPr lang="en-GB" sz="2400" dirty="0" smtClean="0"/>
              <a:t>Promotional objectives – Quiz questions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 smtClean="0"/>
              <a:t>Time: 10 mins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576615" y="40466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Activity 2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3701462" cy="24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03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1777</Words>
  <Application>Microsoft Office PowerPoint</Application>
  <PresentationFormat>On-screen Show (4:3)</PresentationFormat>
  <Paragraphs>273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Tregoning, Daniel</cp:lastModifiedBy>
  <cp:revision>9</cp:revision>
  <dcterms:created xsi:type="dcterms:W3CDTF">2016-10-26T09:10:16Z</dcterms:created>
  <dcterms:modified xsi:type="dcterms:W3CDTF">2018-06-11T13:25:42Z</dcterms:modified>
</cp:coreProperties>
</file>