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0"/>
  </p:handoutMasterIdLst>
  <p:sldIdLst>
    <p:sldId id="256" r:id="rId2"/>
    <p:sldId id="282" r:id="rId3"/>
    <p:sldId id="258" r:id="rId4"/>
    <p:sldId id="257" r:id="rId5"/>
    <p:sldId id="259" r:id="rId6"/>
    <p:sldId id="260" r:id="rId7"/>
    <p:sldId id="261" r:id="rId8"/>
    <p:sldId id="284" r:id="rId9"/>
    <p:sldId id="262" r:id="rId10"/>
    <p:sldId id="285" r:id="rId11"/>
    <p:sldId id="263" r:id="rId12"/>
    <p:sldId id="264" r:id="rId13"/>
    <p:sldId id="265" r:id="rId14"/>
    <p:sldId id="266" r:id="rId15"/>
    <p:sldId id="277" r:id="rId16"/>
    <p:sldId id="267" r:id="rId17"/>
    <p:sldId id="278" r:id="rId18"/>
    <p:sldId id="268" r:id="rId19"/>
    <p:sldId id="279" r:id="rId20"/>
    <p:sldId id="283" r:id="rId21"/>
    <p:sldId id="269" r:id="rId22"/>
    <p:sldId id="280" r:id="rId23"/>
    <p:sldId id="286" r:id="rId24"/>
    <p:sldId id="270" r:id="rId25"/>
    <p:sldId id="281" r:id="rId26"/>
    <p:sldId id="271" r:id="rId27"/>
    <p:sldId id="273" r:id="rId28"/>
    <p:sldId id="274" r:id="rId29"/>
    <p:sldId id="287" r:id="rId30"/>
    <p:sldId id="291" r:id="rId31"/>
    <p:sldId id="292" r:id="rId32"/>
    <p:sldId id="293" r:id="rId33"/>
    <p:sldId id="294" r:id="rId34"/>
    <p:sldId id="295" r:id="rId35"/>
    <p:sldId id="296" r:id="rId36"/>
    <p:sldId id="297" r:id="rId37"/>
    <p:sldId id="298" r:id="rId38"/>
    <p:sldId id="299" r:id="rId39"/>
    <p:sldId id="317" r:id="rId40"/>
    <p:sldId id="300" r:id="rId41"/>
    <p:sldId id="301" r:id="rId42"/>
    <p:sldId id="302" r:id="rId43"/>
    <p:sldId id="303" r:id="rId44"/>
    <p:sldId id="304" r:id="rId45"/>
    <p:sldId id="318" r:id="rId46"/>
    <p:sldId id="305" r:id="rId47"/>
    <p:sldId id="306" r:id="rId48"/>
    <p:sldId id="307" r:id="rId49"/>
    <p:sldId id="308" r:id="rId50"/>
    <p:sldId id="309" r:id="rId51"/>
    <p:sldId id="310" r:id="rId52"/>
    <p:sldId id="311" r:id="rId53"/>
    <p:sldId id="312" r:id="rId54"/>
    <p:sldId id="313" r:id="rId55"/>
    <p:sldId id="315" r:id="rId56"/>
    <p:sldId id="316" r:id="rId57"/>
    <p:sldId id="288" r:id="rId58"/>
    <p:sldId id="289" r:id="rId5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3527B7E-B209-44F2-B895-F0138DBD739C}" type="datetimeFigureOut">
              <a:rPr lang="en-GB" smtClean="0"/>
              <a:t>11/06/2018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2B62ACD-1C83-46E4-BD69-7CB9939D2549}" type="slidenum">
              <a:rPr lang="en-GB" smtClean="0"/>
              <a:t>‹#›</a:t>
            </a:fld>
            <a:endParaRPr lang="en-GB"/>
          </a:p>
        </p:txBody>
      </p:sp>
    </p:spTree>
    <p:extLst>
      <p:ext uri="{BB962C8B-B14F-4D97-AF65-F5344CB8AC3E}">
        <p14:creationId xmlns:p14="http://schemas.microsoft.com/office/powerpoint/2010/main" val="34389618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B1D242-7EDD-40A4-9F9E-C38D63CEAD3A}"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172CF-095C-4796-8CA0-FFE364D6292B}" type="slidenum">
              <a:rPr lang="en-GB" smtClean="0"/>
              <a:t>‹#›</a:t>
            </a:fld>
            <a:endParaRPr lang="en-GB"/>
          </a:p>
        </p:txBody>
      </p:sp>
    </p:spTree>
    <p:extLst>
      <p:ext uri="{BB962C8B-B14F-4D97-AF65-F5344CB8AC3E}">
        <p14:creationId xmlns:p14="http://schemas.microsoft.com/office/powerpoint/2010/main" val="3124352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B1D242-7EDD-40A4-9F9E-C38D63CEAD3A}"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172CF-095C-4796-8CA0-FFE364D6292B}" type="slidenum">
              <a:rPr lang="en-GB" smtClean="0"/>
              <a:t>‹#›</a:t>
            </a:fld>
            <a:endParaRPr lang="en-GB"/>
          </a:p>
        </p:txBody>
      </p:sp>
    </p:spTree>
    <p:extLst>
      <p:ext uri="{BB962C8B-B14F-4D97-AF65-F5344CB8AC3E}">
        <p14:creationId xmlns:p14="http://schemas.microsoft.com/office/powerpoint/2010/main" val="257443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B1D242-7EDD-40A4-9F9E-C38D63CEAD3A}"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172CF-095C-4796-8CA0-FFE364D6292B}" type="slidenum">
              <a:rPr lang="en-GB" smtClean="0"/>
              <a:t>‹#›</a:t>
            </a:fld>
            <a:endParaRPr lang="en-GB"/>
          </a:p>
        </p:txBody>
      </p:sp>
    </p:spTree>
    <p:extLst>
      <p:ext uri="{BB962C8B-B14F-4D97-AF65-F5344CB8AC3E}">
        <p14:creationId xmlns:p14="http://schemas.microsoft.com/office/powerpoint/2010/main" val="362641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B1D242-7EDD-40A4-9F9E-C38D63CEAD3A}"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172CF-095C-4796-8CA0-FFE364D6292B}" type="slidenum">
              <a:rPr lang="en-GB" smtClean="0"/>
              <a:t>‹#›</a:t>
            </a:fld>
            <a:endParaRPr lang="en-GB"/>
          </a:p>
        </p:txBody>
      </p:sp>
    </p:spTree>
    <p:extLst>
      <p:ext uri="{BB962C8B-B14F-4D97-AF65-F5344CB8AC3E}">
        <p14:creationId xmlns:p14="http://schemas.microsoft.com/office/powerpoint/2010/main" val="215865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1D242-7EDD-40A4-9F9E-C38D63CEAD3A}"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172CF-095C-4796-8CA0-FFE364D6292B}" type="slidenum">
              <a:rPr lang="en-GB" smtClean="0"/>
              <a:t>‹#›</a:t>
            </a:fld>
            <a:endParaRPr lang="en-GB"/>
          </a:p>
        </p:txBody>
      </p:sp>
    </p:spTree>
    <p:extLst>
      <p:ext uri="{BB962C8B-B14F-4D97-AF65-F5344CB8AC3E}">
        <p14:creationId xmlns:p14="http://schemas.microsoft.com/office/powerpoint/2010/main" val="159573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B1D242-7EDD-40A4-9F9E-C38D63CEAD3A}"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9172CF-095C-4796-8CA0-FFE364D6292B}" type="slidenum">
              <a:rPr lang="en-GB" smtClean="0"/>
              <a:t>‹#›</a:t>
            </a:fld>
            <a:endParaRPr lang="en-GB"/>
          </a:p>
        </p:txBody>
      </p:sp>
    </p:spTree>
    <p:extLst>
      <p:ext uri="{BB962C8B-B14F-4D97-AF65-F5344CB8AC3E}">
        <p14:creationId xmlns:p14="http://schemas.microsoft.com/office/powerpoint/2010/main" val="54885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B1D242-7EDD-40A4-9F9E-C38D63CEAD3A}" type="datetimeFigureOut">
              <a:rPr lang="en-GB" smtClean="0"/>
              <a:t>11/06/2018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9172CF-095C-4796-8CA0-FFE364D6292B}" type="slidenum">
              <a:rPr lang="en-GB" smtClean="0"/>
              <a:t>‹#›</a:t>
            </a:fld>
            <a:endParaRPr lang="en-GB"/>
          </a:p>
        </p:txBody>
      </p:sp>
    </p:spTree>
    <p:extLst>
      <p:ext uri="{BB962C8B-B14F-4D97-AF65-F5344CB8AC3E}">
        <p14:creationId xmlns:p14="http://schemas.microsoft.com/office/powerpoint/2010/main" val="377755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B1D242-7EDD-40A4-9F9E-C38D63CEAD3A}" type="datetimeFigureOut">
              <a:rPr lang="en-GB" smtClean="0"/>
              <a:t>11/06/2018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9172CF-095C-4796-8CA0-FFE364D6292B}" type="slidenum">
              <a:rPr lang="en-GB" smtClean="0"/>
              <a:t>‹#›</a:t>
            </a:fld>
            <a:endParaRPr lang="en-GB"/>
          </a:p>
        </p:txBody>
      </p:sp>
    </p:spTree>
    <p:extLst>
      <p:ext uri="{BB962C8B-B14F-4D97-AF65-F5344CB8AC3E}">
        <p14:creationId xmlns:p14="http://schemas.microsoft.com/office/powerpoint/2010/main" val="185280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1D242-7EDD-40A4-9F9E-C38D63CEAD3A}" type="datetimeFigureOut">
              <a:rPr lang="en-GB" smtClean="0"/>
              <a:t>11/06/2018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9172CF-095C-4796-8CA0-FFE364D6292B}" type="slidenum">
              <a:rPr lang="en-GB" smtClean="0"/>
              <a:t>‹#›</a:t>
            </a:fld>
            <a:endParaRPr lang="en-GB"/>
          </a:p>
        </p:txBody>
      </p:sp>
    </p:spTree>
    <p:extLst>
      <p:ext uri="{BB962C8B-B14F-4D97-AF65-F5344CB8AC3E}">
        <p14:creationId xmlns:p14="http://schemas.microsoft.com/office/powerpoint/2010/main" val="2784880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1D242-7EDD-40A4-9F9E-C38D63CEAD3A}"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9172CF-095C-4796-8CA0-FFE364D6292B}" type="slidenum">
              <a:rPr lang="en-GB" smtClean="0"/>
              <a:t>‹#›</a:t>
            </a:fld>
            <a:endParaRPr lang="en-GB"/>
          </a:p>
        </p:txBody>
      </p:sp>
    </p:spTree>
    <p:extLst>
      <p:ext uri="{BB962C8B-B14F-4D97-AF65-F5344CB8AC3E}">
        <p14:creationId xmlns:p14="http://schemas.microsoft.com/office/powerpoint/2010/main" val="22747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1D242-7EDD-40A4-9F9E-C38D63CEAD3A}"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9172CF-095C-4796-8CA0-FFE364D6292B}" type="slidenum">
              <a:rPr lang="en-GB" smtClean="0"/>
              <a:t>‹#›</a:t>
            </a:fld>
            <a:endParaRPr lang="en-GB"/>
          </a:p>
        </p:txBody>
      </p:sp>
    </p:spTree>
    <p:extLst>
      <p:ext uri="{BB962C8B-B14F-4D97-AF65-F5344CB8AC3E}">
        <p14:creationId xmlns:p14="http://schemas.microsoft.com/office/powerpoint/2010/main" val="1994521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1D242-7EDD-40A4-9F9E-C38D63CEAD3A}" type="datetimeFigureOut">
              <a:rPr lang="en-GB" smtClean="0"/>
              <a:t>11/06/2018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172CF-095C-4796-8CA0-FFE364D6292B}" type="slidenum">
              <a:rPr lang="en-GB" smtClean="0"/>
              <a:t>‹#›</a:t>
            </a:fld>
            <a:endParaRPr lang="en-GB"/>
          </a:p>
        </p:txBody>
      </p:sp>
    </p:spTree>
    <p:extLst>
      <p:ext uri="{BB962C8B-B14F-4D97-AF65-F5344CB8AC3E}">
        <p14:creationId xmlns:p14="http://schemas.microsoft.com/office/powerpoint/2010/main" val="1476255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4" Type="http://schemas.openxmlformats.org/officeDocument/2006/relationships/image" Target="../media/image108.png"/></Relationships>
</file>

<file path=ppt/slides/_rels/slide55.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440" y="1484784"/>
            <a:ext cx="7961056" cy="3046988"/>
          </a:xfrm>
          <a:prstGeom prst="rect">
            <a:avLst/>
          </a:prstGeom>
        </p:spPr>
        <p:txBody>
          <a:bodyPr wrap="square">
            <a:spAutoFit/>
          </a:bodyPr>
          <a:lstStyle/>
          <a:p>
            <a:pPr marL="342900" indent="-342900">
              <a:buFont typeface="Arial" panose="020B0604020202020204" pitchFamily="34" charset="0"/>
              <a:buChar char="•"/>
            </a:pPr>
            <a:r>
              <a:rPr lang="en-GB" sz="2400" dirty="0" smtClean="0"/>
              <a:t>Introduce the aims and objectives for the session.</a:t>
            </a:r>
          </a:p>
          <a:p>
            <a:pPr marL="342900" indent="-342900">
              <a:buFont typeface="Arial" panose="020B0604020202020204" pitchFamily="34" charset="0"/>
              <a:buChar char="•"/>
            </a:pPr>
            <a:r>
              <a:rPr lang="en-GB" sz="2400" dirty="0" smtClean="0"/>
              <a:t>Discuss in groups what distribution is. </a:t>
            </a:r>
          </a:p>
          <a:p>
            <a:pPr marL="342900" indent="-342900">
              <a:buFont typeface="Arial" panose="020B0604020202020204" pitchFamily="34" charset="0"/>
              <a:buChar char="•"/>
            </a:pPr>
            <a:r>
              <a:rPr lang="en-GB" sz="2400" dirty="0" smtClean="0"/>
              <a:t>Explain the various distribution channels available to businesses. </a:t>
            </a:r>
          </a:p>
          <a:p>
            <a:pPr marL="342900" indent="-342900">
              <a:buFont typeface="Arial" panose="020B0604020202020204" pitchFamily="34" charset="0"/>
              <a:buChar char="•"/>
            </a:pPr>
            <a:r>
              <a:rPr lang="en-GB" sz="2400" dirty="0" smtClean="0"/>
              <a:t>Show a YouTube video on distribution channels. </a:t>
            </a:r>
          </a:p>
          <a:p>
            <a:pPr marL="342900" indent="-342900">
              <a:buFont typeface="Arial" panose="020B0604020202020204" pitchFamily="34" charset="0"/>
              <a:buChar char="•"/>
            </a:pPr>
            <a:r>
              <a:rPr lang="en-GB" sz="2400" dirty="0" smtClean="0"/>
              <a:t>Discuss the usefulness of internet in marketing. </a:t>
            </a:r>
          </a:p>
          <a:p>
            <a:pPr marL="342900" indent="-342900">
              <a:buFont typeface="Arial" panose="020B0604020202020204" pitchFamily="34" charset="0"/>
              <a:buChar char="•"/>
            </a:pPr>
            <a:r>
              <a:rPr lang="en-GB" sz="2400" dirty="0" smtClean="0"/>
              <a:t>Arrange the distribution channel definition cards.</a:t>
            </a:r>
          </a:p>
          <a:p>
            <a:pPr marL="342900" indent="-342900">
              <a:buFont typeface="Arial" panose="020B0604020202020204" pitchFamily="34" charset="0"/>
              <a:buChar char="•"/>
            </a:pPr>
            <a:r>
              <a:rPr lang="en-GB" sz="2400" dirty="0"/>
              <a:t> Complete a distribution channel written task. </a:t>
            </a:r>
          </a:p>
        </p:txBody>
      </p:sp>
      <p:sp>
        <p:nvSpPr>
          <p:cNvPr id="5" name="Rectangle 4"/>
          <p:cNvSpPr/>
          <p:nvPr/>
        </p:nvSpPr>
        <p:spPr>
          <a:xfrm>
            <a:off x="1075440" y="404664"/>
            <a:ext cx="6686831"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Marketing mix – Place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503" y="4869159"/>
            <a:ext cx="3168352" cy="138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869160"/>
            <a:ext cx="2880320" cy="138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8744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153214"/>
            <a:ext cx="9630816" cy="1815882"/>
          </a:xfrm>
          <a:prstGeom prst="rect">
            <a:avLst/>
          </a:prstGeom>
        </p:spPr>
        <p:txBody>
          <a:bodyPr wrap="square">
            <a:spAutoFit/>
          </a:bodyPr>
          <a:lstStyle/>
          <a:p>
            <a:endParaRPr lang="en-GB" sz="2800" dirty="0"/>
          </a:p>
          <a:p>
            <a:r>
              <a:rPr lang="en-GB" sz="2800" dirty="0"/>
              <a:t> </a:t>
            </a:r>
            <a:r>
              <a:rPr lang="en-GB" sz="2800" b="1" dirty="0"/>
              <a:t>Premium prices are often </a:t>
            </a:r>
            <a:r>
              <a:rPr lang="en-GB" sz="2800" b="1" dirty="0" smtClean="0"/>
              <a:t>charged </a:t>
            </a:r>
            <a:r>
              <a:rPr lang="en-GB" sz="2800" dirty="0"/>
              <a:t>because demand </a:t>
            </a:r>
            <a:endParaRPr lang="en-GB" sz="2800" dirty="0" smtClean="0"/>
          </a:p>
          <a:p>
            <a:r>
              <a:rPr lang="en-GB" sz="2800" dirty="0" smtClean="0"/>
              <a:t>Is </a:t>
            </a:r>
            <a:r>
              <a:rPr lang="en-GB" sz="2800" dirty="0"/>
              <a:t>high – </a:t>
            </a:r>
            <a:r>
              <a:rPr lang="en-GB" sz="2800" dirty="0" smtClean="0"/>
              <a:t>participants </a:t>
            </a:r>
            <a:r>
              <a:rPr lang="en-GB" sz="2800" dirty="0"/>
              <a:t>are thirsty and hot </a:t>
            </a:r>
            <a:r>
              <a:rPr lang="en-GB" sz="2800" dirty="0" smtClean="0"/>
              <a:t>after </a:t>
            </a:r>
            <a:r>
              <a:rPr lang="en-GB" sz="2800" dirty="0"/>
              <a:t>a game </a:t>
            </a:r>
            <a:endParaRPr lang="en-GB" sz="2800" dirty="0" smtClean="0"/>
          </a:p>
          <a:p>
            <a:r>
              <a:rPr lang="en-GB" sz="2800" dirty="0" smtClean="0"/>
              <a:t>of </a:t>
            </a:r>
            <a:r>
              <a:rPr lang="en-GB" sz="2800" dirty="0"/>
              <a:t>squash and 90p </a:t>
            </a:r>
            <a:r>
              <a:rPr lang="en-GB" sz="2800" dirty="0" smtClean="0"/>
              <a:t> for </a:t>
            </a:r>
            <a:r>
              <a:rPr lang="en-GB" sz="2800" dirty="0"/>
              <a:t>a can of Coke is acceptable</a:t>
            </a:r>
            <a:r>
              <a:rPr lang="en-GB" dirty="0"/>
              <a:t>.</a:t>
            </a:r>
          </a:p>
        </p:txBody>
      </p:sp>
      <p:pic>
        <p:nvPicPr>
          <p:cNvPr id="3" name="Picture 2"/>
          <p:cNvPicPr>
            <a:picLocks noChangeAspect="1"/>
          </p:cNvPicPr>
          <p:nvPr/>
        </p:nvPicPr>
        <p:blipFill>
          <a:blip r:embed="rId2"/>
          <a:stretch>
            <a:fillRect/>
          </a:stretch>
        </p:blipFill>
        <p:spPr>
          <a:xfrm>
            <a:off x="1968782" y="548680"/>
            <a:ext cx="5206435" cy="591363"/>
          </a:xfrm>
          <a:prstGeom prst="rect">
            <a:avLst/>
          </a:prstGeom>
        </p:spPr>
      </p:pic>
      <p:pic>
        <p:nvPicPr>
          <p:cNvPr id="4" name="Picture 3"/>
          <p:cNvPicPr>
            <a:picLocks noChangeAspect="1"/>
          </p:cNvPicPr>
          <p:nvPr/>
        </p:nvPicPr>
        <p:blipFill>
          <a:blip r:embed="rId3"/>
          <a:stretch>
            <a:fillRect/>
          </a:stretch>
        </p:blipFill>
        <p:spPr>
          <a:xfrm>
            <a:off x="869304" y="3356992"/>
            <a:ext cx="3672408" cy="2684512"/>
          </a:xfrm>
          <a:prstGeom prst="rect">
            <a:avLst/>
          </a:prstGeom>
        </p:spPr>
      </p:pic>
      <p:pic>
        <p:nvPicPr>
          <p:cNvPr id="5" name="Picture 4"/>
          <p:cNvPicPr>
            <a:picLocks noChangeAspect="1"/>
          </p:cNvPicPr>
          <p:nvPr/>
        </p:nvPicPr>
        <p:blipFill>
          <a:blip r:embed="rId4"/>
          <a:stretch>
            <a:fillRect/>
          </a:stretch>
        </p:blipFill>
        <p:spPr>
          <a:xfrm>
            <a:off x="4932040" y="3717032"/>
            <a:ext cx="3513868" cy="2189981"/>
          </a:xfrm>
          <a:prstGeom prst="rect">
            <a:avLst/>
          </a:prstGeom>
        </p:spPr>
      </p:pic>
    </p:spTree>
    <p:extLst>
      <p:ext uri="{BB962C8B-B14F-4D97-AF65-F5344CB8AC3E}">
        <p14:creationId xmlns:p14="http://schemas.microsoft.com/office/powerpoint/2010/main" val="1371350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556792"/>
            <a:ext cx="6696744" cy="4893647"/>
          </a:xfrm>
          <a:prstGeom prst="rect">
            <a:avLst/>
          </a:prstGeom>
        </p:spPr>
        <p:txBody>
          <a:bodyPr wrap="square">
            <a:spAutoFit/>
          </a:bodyPr>
          <a:lstStyle/>
          <a:p>
            <a:r>
              <a:rPr lang="en-GB" sz="2400" b="1" dirty="0" smtClean="0"/>
              <a:t>Prime selling space can be jealously protected. </a:t>
            </a:r>
            <a:r>
              <a:rPr lang="en-GB" sz="2400" dirty="0" smtClean="0"/>
              <a:t>Manufacturers offer retailers discounts if their brand is given pride of place on supermarket shelves. </a:t>
            </a:r>
          </a:p>
          <a:p>
            <a:endParaRPr lang="en-GB" sz="2400" dirty="0"/>
          </a:p>
          <a:p>
            <a:endParaRPr lang="en-GB" sz="2400" dirty="0" smtClean="0"/>
          </a:p>
          <a:p>
            <a:endParaRPr lang="en-GB" sz="2400" dirty="0" smtClean="0"/>
          </a:p>
          <a:p>
            <a:endParaRPr lang="en-GB" sz="2400" dirty="0"/>
          </a:p>
          <a:p>
            <a:endParaRPr lang="en-GB" sz="2400" dirty="0" smtClean="0"/>
          </a:p>
          <a:p>
            <a:endParaRPr lang="en-GB" sz="2400" dirty="0"/>
          </a:p>
          <a:p>
            <a:r>
              <a:rPr lang="en-GB" sz="2400" dirty="0" smtClean="0"/>
              <a:t>Wall’s ice cream has fought through the courts to prevent other brands being sold in fridges they have supplied to local supermarkets and independent shops.</a:t>
            </a:r>
            <a:endParaRPr lang="en-GB" sz="2400" dirty="0"/>
          </a:p>
        </p:txBody>
      </p:sp>
      <p:sp>
        <p:nvSpPr>
          <p:cNvPr id="3" name="Rectangle 2"/>
          <p:cNvSpPr/>
          <p:nvPr/>
        </p:nvSpPr>
        <p:spPr>
          <a:xfrm>
            <a:off x="902071" y="404664"/>
            <a:ext cx="6982297"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Place – Walls ice cream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996952"/>
            <a:ext cx="2010319" cy="1645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458" y="2852937"/>
            <a:ext cx="2195074" cy="1789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210076"/>
            <a:ext cx="7254552" cy="4893647"/>
          </a:xfrm>
          <a:prstGeom prst="rect">
            <a:avLst/>
          </a:prstGeom>
        </p:spPr>
        <p:txBody>
          <a:bodyPr wrap="square">
            <a:spAutoFit/>
          </a:bodyPr>
          <a:lstStyle/>
          <a:p>
            <a:r>
              <a:rPr lang="en-GB" sz="2400" dirty="0" smtClean="0"/>
              <a:t>Distribution is all about </a:t>
            </a:r>
          </a:p>
          <a:p>
            <a:r>
              <a:rPr lang="en-GB" sz="2400" dirty="0" smtClean="0"/>
              <a:t>how to get the goods to the customer. </a:t>
            </a:r>
          </a:p>
          <a:p>
            <a:endParaRPr lang="en-GB" sz="2400" dirty="0"/>
          </a:p>
          <a:p>
            <a:r>
              <a:rPr lang="en-GB" sz="2400" b="1" dirty="0" smtClean="0"/>
              <a:t>Traditional methods have relied upon the </a:t>
            </a:r>
            <a:r>
              <a:rPr lang="en-GB" sz="2400" b="1" dirty="0" smtClean="0">
                <a:solidFill>
                  <a:srgbClr val="FF0000"/>
                </a:solidFill>
              </a:rPr>
              <a:t>‘Manufacturer – Wholesaler – Retailer – Consumer’ chain. </a:t>
            </a:r>
          </a:p>
          <a:p>
            <a:endParaRPr lang="en-GB" sz="2400" b="1" dirty="0"/>
          </a:p>
          <a:p>
            <a:endParaRPr lang="en-GB" sz="2400" b="1" dirty="0" smtClean="0"/>
          </a:p>
          <a:p>
            <a:r>
              <a:rPr lang="en-GB" sz="2400" dirty="0" smtClean="0"/>
              <a:t>However, for many goods and services this relationship has broken down. </a:t>
            </a:r>
            <a:r>
              <a:rPr lang="en-GB" sz="2400" b="1" dirty="0" smtClean="0"/>
              <a:t>Direct selling</a:t>
            </a:r>
            <a:r>
              <a:rPr lang="en-GB" sz="2400" dirty="0" smtClean="0"/>
              <a:t>, whether through the internet, or through magazines, catalogues or junk mail, can allow businesses to </a:t>
            </a:r>
            <a:r>
              <a:rPr lang="en-GB" sz="2400" b="1" dirty="0" smtClean="0"/>
              <a:t>supply their customers more readily – and often at much </a:t>
            </a:r>
            <a:r>
              <a:rPr lang="en-GB" sz="2400" b="1" dirty="0" smtClean="0">
                <a:solidFill>
                  <a:srgbClr val="FF0000"/>
                </a:solidFill>
              </a:rPr>
              <a:t>lower prices</a:t>
            </a:r>
            <a:r>
              <a:rPr lang="en-GB" sz="2400" b="1" dirty="0" smtClean="0"/>
              <a:t>.</a:t>
            </a:r>
            <a:endParaRPr lang="en-GB" sz="2400" b="1" dirty="0"/>
          </a:p>
        </p:txBody>
      </p:sp>
      <p:sp>
        <p:nvSpPr>
          <p:cNvPr id="3" name="Rectangle 2"/>
          <p:cNvSpPr/>
          <p:nvPr/>
        </p:nvSpPr>
        <p:spPr>
          <a:xfrm>
            <a:off x="2339752" y="260648"/>
            <a:ext cx="3613746"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Distribution</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48680"/>
            <a:ext cx="2188468" cy="1632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504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1424" y="1535155"/>
            <a:ext cx="7344816" cy="4893647"/>
          </a:xfrm>
          <a:prstGeom prst="rect">
            <a:avLst/>
          </a:prstGeom>
        </p:spPr>
        <p:txBody>
          <a:bodyPr wrap="square">
            <a:spAutoFit/>
          </a:bodyPr>
          <a:lstStyle/>
          <a:p>
            <a:r>
              <a:rPr lang="en-GB" sz="2400" dirty="0" smtClean="0"/>
              <a:t>With the growth in size of retailers and improvements in stock ordering methods, there has been a </a:t>
            </a:r>
            <a:r>
              <a:rPr lang="en-GB" sz="2400" b="1" dirty="0" smtClean="0"/>
              <a:t>reduction in the need for the ‘middleman’</a:t>
            </a:r>
            <a:r>
              <a:rPr lang="en-GB" sz="2400" dirty="0" smtClean="0"/>
              <a:t> – wholesalers are often cut out of the equation. </a:t>
            </a:r>
          </a:p>
          <a:p>
            <a:endParaRPr lang="en-GB" sz="2400" dirty="0"/>
          </a:p>
          <a:p>
            <a:endParaRPr lang="en-GB" sz="2400" dirty="0" smtClean="0"/>
          </a:p>
          <a:p>
            <a:endParaRPr lang="en-GB" sz="2400" dirty="0" smtClean="0"/>
          </a:p>
          <a:p>
            <a:endParaRPr lang="en-GB" sz="2400" dirty="0"/>
          </a:p>
          <a:p>
            <a:r>
              <a:rPr lang="en-GB" sz="2400" dirty="0" smtClean="0"/>
              <a:t>This use of a direct supply relationship between manufacturer and retailers cuts costs for large businesses. This puts </a:t>
            </a:r>
            <a:r>
              <a:rPr lang="en-GB" sz="2400" b="1" dirty="0" smtClean="0"/>
              <a:t>increasing pressure on smaller retailers, who still rely on wholesalers </a:t>
            </a:r>
            <a:r>
              <a:rPr lang="en-GB" sz="2400" dirty="0" smtClean="0"/>
              <a:t>to supply them with their goods for sale.</a:t>
            </a:r>
            <a:endParaRPr lang="en-GB" sz="2400" dirty="0"/>
          </a:p>
        </p:txBody>
      </p:sp>
      <p:sp>
        <p:nvSpPr>
          <p:cNvPr id="3" name="Rectangle 2"/>
          <p:cNvSpPr/>
          <p:nvPr/>
        </p:nvSpPr>
        <p:spPr>
          <a:xfrm>
            <a:off x="438560" y="332656"/>
            <a:ext cx="8266879"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Cutting out the middle man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890597"/>
            <a:ext cx="3876802"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067760"/>
            <a:ext cx="1647056" cy="118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2618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6150" y="1350240"/>
            <a:ext cx="6894512" cy="3293209"/>
          </a:xfrm>
          <a:prstGeom prst="rect">
            <a:avLst/>
          </a:prstGeom>
        </p:spPr>
        <p:txBody>
          <a:bodyPr wrap="square">
            <a:spAutoFit/>
          </a:bodyPr>
          <a:lstStyle/>
          <a:p>
            <a:r>
              <a:rPr lang="en-GB" sz="2800" b="1" dirty="0" smtClean="0"/>
              <a:t>Traditional methods of distribution have relied upon the </a:t>
            </a:r>
            <a:r>
              <a:rPr lang="en-GB" sz="2800" b="1" dirty="0" smtClean="0">
                <a:solidFill>
                  <a:srgbClr val="FF0000"/>
                </a:solidFill>
              </a:rPr>
              <a:t>‘Manufacturer – Wholesaler – Retailer – Consumer’</a:t>
            </a:r>
            <a:r>
              <a:rPr lang="en-GB" sz="2800" b="1" dirty="0" smtClean="0"/>
              <a:t> chain.</a:t>
            </a:r>
          </a:p>
          <a:p>
            <a:endParaRPr lang="en-GB" sz="2800" b="1" dirty="0" smtClean="0"/>
          </a:p>
          <a:p>
            <a:r>
              <a:rPr lang="en-GB" sz="2400" dirty="0" smtClean="0"/>
              <a:t>The wholesaler has a role in breaking bulk – this means buying large quantities from the manufacturer and selling smaller quantities to the retailer. This relationship is useful to all parties concerned. </a:t>
            </a:r>
            <a:endParaRPr lang="en-GB" sz="2400" dirty="0"/>
          </a:p>
        </p:txBody>
      </p:sp>
      <p:sp>
        <p:nvSpPr>
          <p:cNvPr id="3" name="Rectangle 2"/>
          <p:cNvSpPr/>
          <p:nvPr/>
        </p:nvSpPr>
        <p:spPr>
          <a:xfrm>
            <a:off x="1407096" y="260648"/>
            <a:ext cx="5598007"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Using a wholesaler</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4" name="AutoShape 2" descr="Image result for wholesale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869160"/>
            <a:ext cx="2416681" cy="1431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864832"/>
            <a:ext cx="1911528" cy="1431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322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412776"/>
            <a:ext cx="6984776" cy="4893647"/>
          </a:xfrm>
          <a:prstGeom prst="rect">
            <a:avLst/>
          </a:prstGeom>
        </p:spPr>
        <p:txBody>
          <a:bodyPr wrap="square">
            <a:spAutoFit/>
          </a:bodyPr>
          <a:lstStyle/>
          <a:p>
            <a:r>
              <a:rPr lang="en-GB" sz="2400" dirty="0" smtClean="0"/>
              <a:t>The </a:t>
            </a:r>
            <a:r>
              <a:rPr lang="en-GB" sz="2400" b="1" dirty="0" smtClean="0"/>
              <a:t>manufacturer has the convenience of selling in bulk </a:t>
            </a:r>
            <a:r>
              <a:rPr lang="en-GB" sz="2400" dirty="0" smtClean="0"/>
              <a:t>to the wholesaler. Single drops of very large quantities lower distribution expenses. </a:t>
            </a:r>
          </a:p>
          <a:p>
            <a:endParaRPr lang="en-GB" sz="2400" dirty="0"/>
          </a:p>
          <a:p>
            <a:endParaRPr lang="en-GB" sz="2400" dirty="0" smtClean="0"/>
          </a:p>
          <a:p>
            <a:endParaRPr lang="en-GB" sz="2400" dirty="0"/>
          </a:p>
          <a:p>
            <a:endParaRPr lang="en-GB" sz="2400" dirty="0" smtClean="0"/>
          </a:p>
          <a:p>
            <a:endParaRPr lang="en-GB" sz="2400" dirty="0" smtClean="0"/>
          </a:p>
          <a:p>
            <a:endParaRPr lang="en-GB" sz="2400" dirty="0"/>
          </a:p>
          <a:p>
            <a:r>
              <a:rPr lang="en-GB" sz="2400" dirty="0" smtClean="0"/>
              <a:t>The </a:t>
            </a:r>
            <a:r>
              <a:rPr lang="en-GB" sz="2400" b="1" dirty="0" smtClean="0"/>
              <a:t>small retailer, </a:t>
            </a:r>
            <a:r>
              <a:rPr lang="en-GB" sz="2400" dirty="0" smtClean="0"/>
              <a:t>who buys in quite small quantities, benefits because they </a:t>
            </a:r>
            <a:r>
              <a:rPr lang="en-GB" sz="2400" b="1" dirty="0" smtClean="0"/>
              <a:t>do not have to store large quantities of stock </a:t>
            </a:r>
            <a:r>
              <a:rPr lang="en-GB" sz="2400" dirty="0" smtClean="0"/>
              <a:t>and can buy at their own convenience.</a:t>
            </a:r>
            <a:endParaRPr lang="en-GB"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6632"/>
            <a:ext cx="630396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285" y="2924944"/>
            <a:ext cx="2096510" cy="1550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086256"/>
            <a:ext cx="343852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2151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556792"/>
            <a:ext cx="7200800" cy="4524315"/>
          </a:xfrm>
          <a:prstGeom prst="rect">
            <a:avLst/>
          </a:prstGeom>
        </p:spPr>
        <p:txBody>
          <a:bodyPr wrap="square">
            <a:spAutoFit/>
          </a:bodyPr>
          <a:lstStyle/>
          <a:p>
            <a:r>
              <a:rPr lang="en-GB" sz="2400" dirty="0" smtClean="0"/>
              <a:t>For many goods and services the use of wholesalers has declined significantly. With the retail market now dominated by big businesses the </a:t>
            </a:r>
            <a:r>
              <a:rPr lang="en-GB" sz="2400" b="1" dirty="0" smtClean="0"/>
              <a:t>role of the wholesaler has become much less important. </a:t>
            </a:r>
          </a:p>
          <a:p>
            <a:endParaRPr lang="en-GB" sz="2400" dirty="0" smtClean="0"/>
          </a:p>
          <a:p>
            <a:endParaRPr lang="en-GB" sz="2400" dirty="0"/>
          </a:p>
          <a:p>
            <a:endParaRPr lang="en-GB" sz="2400" dirty="0" smtClean="0"/>
          </a:p>
          <a:p>
            <a:endParaRPr lang="en-GB" sz="2400" dirty="0" smtClean="0"/>
          </a:p>
          <a:p>
            <a:endParaRPr lang="en-GB" sz="2400" dirty="0"/>
          </a:p>
          <a:p>
            <a:endParaRPr lang="en-GB" sz="2400" dirty="0"/>
          </a:p>
          <a:p>
            <a:r>
              <a:rPr lang="en-GB" sz="2400" b="1" dirty="0" smtClean="0"/>
              <a:t>Manufacturers supply most of their produce direct to the big retailers, </a:t>
            </a:r>
            <a:r>
              <a:rPr lang="en-GB" sz="2400" dirty="0" smtClean="0"/>
              <a:t>each of which buys massive quantities. </a:t>
            </a:r>
            <a:endParaRPr lang="en-GB" sz="2400" dirty="0"/>
          </a:p>
        </p:txBody>
      </p:sp>
      <p:sp>
        <p:nvSpPr>
          <p:cNvPr id="3" name="Rectangle 2"/>
          <p:cNvSpPr/>
          <p:nvPr/>
        </p:nvSpPr>
        <p:spPr>
          <a:xfrm>
            <a:off x="755576" y="404664"/>
            <a:ext cx="717375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Manufacturer to retailer</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140968"/>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084" y="3303216"/>
            <a:ext cx="2480118" cy="1437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0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467339"/>
            <a:ext cx="7254552" cy="4524315"/>
          </a:xfrm>
          <a:prstGeom prst="rect">
            <a:avLst/>
          </a:prstGeom>
        </p:spPr>
        <p:txBody>
          <a:bodyPr wrap="square">
            <a:spAutoFit/>
          </a:bodyPr>
          <a:lstStyle/>
          <a:p>
            <a:r>
              <a:rPr lang="en-GB" sz="2400" dirty="0" smtClean="0"/>
              <a:t>This growth in the size of retailers, and improvements in stock ordering and handling methods (</a:t>
            </a:r>
            <a:r>
              <a:rPr lang="en-GB" sz="2400" b="1" dirty="0" smtClean="0"/>
              <a:t>EPOS systems), has led to a reduction in the need for the middleman </a:t>
            </a:r>
            <a:r>
              <a:rPr lang="en-GB" sz="2400" dirty="0" smtClean="0"/>
              <a:t>– wholesalers are cut out of the chain. </a:t>
            </a:r>
          </a:p>
          <a:p>
            <a:endParaRPr lang="en-GB" sz="2400" dirty="0"/>
          </a:p>
          <a:p>
            <a:endParaRPr lang="en-GB" sz="2400" dirty="0" smtClean="0"/>
          </a:p>
          <a:p>
            <a:endParaRPr lang="en-GB" sz="2400" dirty="0" smtClean="0"/>
          </a:p>
          <a:p>
            <a:endParaRPr lang="en-GB" sz="2400" dirty="0"/>
          </a:p>
          <a:p>
            <a:endParaRPr lang="en-GB" sz="2400" dirty="0" smtClean="0"/>
          </a:p>
          <a:p>
            <a:r>
              <a:rPr lang="en-GB" sz="2400" dirty="0" smtClean="0"/>
              <a:t>This reduction in the length of the distribution chain cuts costs for large businesses and represents a good example of a purchasing economy of scale</a:t>
            </a:r>
            <a:r>
              <a:rPr lang="en-GB" dirty="0" smtClean="0"/>
              <a:t>.</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1608"/>
            <a:ext cx="78644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140968"/>
            <a:ext cx="1423045" cy="142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702" y="3170374"/>
            <a:ext cx="2974620" cy="1411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8494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320555"/>
            <a:ext cx="7200800" cy="4585871"/>
          </a:xfrm>
          <a:prstGeom prst="rect">
            <a:avLst/>
          </a:prstGeom>
        </p:spPr>
        <p:txBody>
          <a:bodyPr wrap="square">
            <a:spAutoFit/>
          </a:bodyPr>
          <a:lstStyle/>
          <a:p>
            <a:r>
              <a:rPr lang="en-GB" sz="2800" b="1" dirty="0" smtClean="0">
                <a:solidFill>
                  <a:srgbClr val="FF0000"/>
                </a:solidFill>
              </a:rPr>
              <a:t>Direct selling  - Manufacturer to Consumer</a:t>
            </a:r>
          </a:p>
          <a:p>
            <a:endParaRPr lang="en-GB" sz="2400" dirty="0" smtClean="0"/>
          </a:p>
          <a:p>
            <a:r>
              <a:rPr lang="en-GB" sz="2400" dirty="0" smtClean="0"/>
              <a:t>Direct selling, whether through junk mail, magazines and increasingly through the internet, has allowed manufacturers to charge much lower prices. </a:t>
            </a:r>
          </a:p>
          <a:p>
            <a:endParaRPr lang="en-GB" sz="2400" dirty="0"/>
          </a:p>
          <a:p>
            <a:endParaRPr lang="en-GB" sz="2400" dirty="0" smtClean="0"/>
          </a:p>
          <a:p>
            <a:endParaRPr lang="en-GB" sz="2400" dirty="0" smtClean="0"/>
          </a:p>
          <a:p>
            <a:endParaRPr lang="en-GB" sz="2400" dirty="0"/>
          </a:p>
          <a:p>
            <a:endParaRPr lang="en-GB" sz="2400" dirty="0" smtClean="0"/>
          </a:p>
          <a:p>
            <a:r>
              <a:rPr lang="en-GB" sz="2400" b="1" dirty="0" smtClean="0"/>
              <a:t>Books</a:t>
            </a:r>
            <a:r>
              <a:rPr lang="en-GB" sz="2400" dirty="0" smtClean="0"/>
              <a:t> bought over the internet can be </a:t>
            </a:r>
            <a:r>
              <a:rPr lang="en-GB" sz="2400" b="1" dirty="0" smtClean="0"/>
              <a:t>40% cheaper </a:t>
            </a:r>
            <a:r>
              <a:rPr lang="en-GB" sz="2400" dirty="0" smtClean="0"/>
              <a:t>than high street prices. </a:t>
            </a:r>
            <a:r>
              <a:rPr lang="en-GB" sz="2400" b="1" dirty="0" smtClean="0"/>
              <a:t>(Amazon)</a:t>
            </a:r>
          </a:p>
        </p:txBody>
      </p:sp>
      <p:sp>
        <p:nvSpPr>
          <p:cNvPr id="3" name="Rectangle 2"/>
          <p:cNvSpPr/>
          <p:nvPr/>
        </p:nvSpPr>
        <p:spPr>
          <a:xfrm>
            <a:off x="2475507" y="173030"/>
            <a:ext cx="4056175"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Direct selling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501008"/>
            <a:ext cx="2209428" cy="123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841" y="3538513"/>
            <a:ext cx="1882966" cy="1221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4334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3891" y="973420"/>
            <a:ext cx="7416824" cy="5262979"/>
          </a:xfrm>
          <a:prstGeom prst="rect">
            <a:avLst/>
          </a:prstGeom>
        </p:spPr>
        <p:txBody>
          <a:bodyPr wrap="square">
            <a:spAutoFit/>
          </a:bodyPr>
          <a:lstStyle/>
          <a:p>
            <a:endParaRPr lang="en-GB" sz="2400" dirty="0" smtClean="0"/>
          </a:p>
          <a:p>
            <a:r>
              <a:rPr lang="en-GB" sz="2400" dirty="0" smtClean="0"/>
              <a:t> More singles are </a:t>
            </a:r>
            <a:r>
              <a:rPr lang="en-GB" sz="2400" b="1" dirty="0" smtClean="0"/>
              <a:t>now sold as downloads from online music retailers</a:t>
            </a:r>
            <a:r>
              <a:rPr lang="en-GB" sz="2400" dirty="0" smtClean="0"/>
              <a:t> such as iTunes than as CDs through record shops. </a:t>
            </a:r>
          </a:p>
          <a:p>
            <a:endParaRPr lang="en-GB" sz="2400" dirty="0" smtClean="0"/>
          </a:p>
          <a:p>
            <a:endParaRPr lang="en-GB" sz="2400" dirty="0" smtClean="0"/>
          </a:p>
          <a:p>
            <a:endParaRPr lang="en-GB" sz="2400" dirty="0" smtClean="0"/>
          </a:p>
          <a:p>
            <a:endParaRPr lang="en-GB" sz="2400" dirty="0"/>
          </a:p>
          <a:p>
            <a:endParaRPr lang="en-GB" sz="2400" dirty="0"/>
          </a:p>
          <a:p>
            <a:r>
              <a:rPr lang="en-GB" sz="2400" dirty="0" smtClean="0"/>
              <a:t>Traditional catalogue shops, such as </a:t>
            </a:r>
            <a:r>
              <a:rPr lang="en-GB" sz="2400" b="1" dirty="0" smtClean="0"/>
              <a:t>Index,</a:t>
            </a:r>
            <a:r>
              <a:rPr lang="en-GB" sz="2400" dirty="0" smtClean="0"/>
              <a:t> have been </a:t>
            </a:r>
            <a:r>
              <a:rPr lang="en-GB" sz="2400" b="1" dirty="0" smtClean="0"/>
              <a:t>replaced by B2C </a:t>
            </a:r>
            <a:r>
              <a:rPr lang="en-GB" sz="2400" dirty="0" smtClean="0"/>
              <a:t>– Business to Consumer internet shopping. </a:t>
            </a:r>
            <a:r>
              <a:rPr lang="en-GB" sz="2400" b="1" dirty="0" smtClean="0"/>
              <a:t>Selling direct allows manufacturers to keep more of the profits</a:t>
            </a:r>
            <a:r>
              <a:rPr lang="en-GB" sz="2400" dirty="0" smtClean="0"/>
              <a:t> and attract customers through competitive prices and convenience.</a:t>
            </a:r>
            <a:endParaRPr lang="en-GB"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0"/>
            <a:ext cx="47609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933" y="2492896"/>
            <a:ext cx="1055351" cy="1407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413131"/>
            <a:ext cx="1830285" cy="156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00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525963"/>
          </a:xfrm>
        </p:spPr>
        <p:txBody>
          <a:bodyPr>
            <a:normAutofit/>
          </a:bodyPr>
          <a:lstStyle/>
          <a:p>
            <a:r>
              <a:rPr lang="en-GB" sz="2400" dirty="0"/>
              <a:t>Explain the importance of the marketing mix in decision making. </a:t>
            </a:r>
          </a:p>
          <a:p>
            <a:r>
              <a:rPr lang="en-GB" sz="2400" dirty="0"/>
              <a:t>Answer the marketing mix decision questions using your buzzers. </a:t>
            </a:r>
          </a:p>
          <a:p>
            <a:r>
              <a:rPr lang="en-GB" sz="2400" dirty="0"/>
              <a:t>Complete a marketing mix decisions quiz. </a:t>
            </a:r>
          </a:p>
          <a:p>
            <a:r>
              <a:rPr lang="en-GB" sz="2400" dirty="0"/>
              <a:t>Answer the </a:t>
            </a:r>
            <a:r>
              <a:rPr lang="en-GB" sz="2400" dirty="0" err="1"/>
              <a:t>Kahoot</a:t>
            </a:r>
            <a:r>
              <a:rPr lang="en-GB" sz="2400" dirty="0"/>
              <a:t> quiz questions on marketing mix decisions. </a:t>
            </a:r>
          </a:p>
          <a:p>
            <a:r>
              <a:rPr lang="en-GB" sz="2400" dirty="0"/>
              <a:t>Complete a written task on marketing mix decisions. </a:t>
            </a:r>
          </a:p>
          <a:p>
            <a:r>
              <a:rPr lang="en-GB" sz="2400" dirty="0"/>
              <a:t>Recap the aims and objectives for the session.</a:t>
            </a:r>
          </a:p>
          <a:p>
            <a:endParaRPr lang="en-GB" sz="2800" dirty="0"/>
          </a:p>
          <a:p>
            <a:endParaRPr lang="en-GB" sz="2800" dirty="0"/>
          </a:p>
          <a:p>
            <a:endParaRPr lang="en-GB" sz="2800" dirty="0"/>
          </a:p>
        </p:txBody>
      </p:sp>
      <p:pic>
        <p:nvPicPr>
          <p:cNvPr id="4" name="Picture 3"/>
          <p:cNvPicPr>
            <a:picLocks noChangeAspect="1"/>
          </p:cNvPicPr>
          <p:nvPr/>
        </p:nvPicPr>
        <p:blipFill>
          <a:blip r:embed="rId2"/>
          <a:stretch>
            <a:fillRect/>
          </a:stretch>
        </p:blipFill>
        <p:spPr>
          <a:xfrm>
            <a:off x="1407902" y="404664"/>
            <a:ext cx="6328196" cy="701101"/>
          </a:xfrm>
          <a:prstGeom prst="rect">
            <a:avLst/>
          </a:prstGeom>
        </p:spPr>
      </p:pic>
      <p:pic>
        <p:nvPicPr>
          <p:cNvPr id="5" name="Picture 4"/>
          <p:cNvPicPr>
            <a:picLocks noChangeAspect="1"/>
          </p:cNvPicPr>
          <p:nvPr/>
        </p:nvPicPr>
        <p:blipFill>
          <a:blip r:embed="rId3"/>
          <a:stretch>
            <a:fillRect/>
          </a:stretch>
        </p:blipFill>
        <p:spPr>
          <a:xfrm>
            <a:off x="1907704" y="5174775"/>
            <a:ext cx="4538347" cy="1383912"/>
          </a:xfrm>
          <a:prstGeom prst="rect">
            <a:avLst/>
          </a:prstGeom>
        </p:spPr>
      </p:pic>
    </p:spTree>
    <p:extLst>
      <p:ext uri="{BB962C8B-B14F-4D97-AF65-F5344CB8AC3E}">
        <p14:creationId xmlns:p14="http://schemas.microsoft.com/office/powerpoint/2010/main" val="1074918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188640"/>
            <a:ext cx="453367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angle 2"/>
          <p:cNvSpPr/>
          <p:nvPr/>
        </p:nvSpPr>
        <p:spPr>
          <a:xfrm>
            <a:off x="971600" y="1268760"/>
            <a:ext cx="8478688" cy="1384995"/>
          </a:xfrm>
          <a:prstGeom prst="rect">
            <a:avLst/>
          </a:prstGeom>
        </p:spPr>
        <p:txBody>
          <a:bodyPr wrap="square">
            <a:spAutoFit/>
          </a:bodyPr>
          <a:lstStyle/>
          <a:p>
            <a:r>
              <a:rPr lang="en-GB" sz="2800" b="1" u="sng" dirty="0" smtClean="0"/>
              <a:t>Place </a:t>
            </a:r>
          </a:p>
          <a:p>
            <a:endParaRPr lang="en-GB" sz="2800" dirty="0" smtClean="0"/>
          </a:p>
          <a:p>
            <a:r>
              <a:rPr lang="en-GB" sz="2800" dirty="0" smtClean="0"/>
              <a:t>https</a:t>
            </a:r>
            <a:r>
              <a:rPr lang="en-GB" sz="2800" dirty="0"/>
              <a:t>://www.youtube.com/watch?v=HF5DxyOqzo8</a:t>
            </a:r>
          </a:p>
        </p:txBody>
      </p:sp>
      <p:pic>
        <p:nvPicPr>
          <p:cNvPr id="4" name="Picture 3"/>
          <p:cNvPicPr>
            <a:picLocks noChangeAspect="1"/>
          </p:cNvPicPr>
          <p:nvPr/>
        </p:nvPicPr>
        <p:blipFill>
          <a:blip r:embed="rId2"/>
          <a:stretch>
            <a:fillRect/>
          </a:stretch>
        </p:blipFill>
        <p:spPr>
          <a:xfrm>
            <a:off x="1331640" y="3212976"/>
            <a:ext cx="5906988" cy="2461245"/>
          </a:xfrm>
          <a:prstGeom prst="rect">
            <a:avLst/>
          </a:prstGeom>
        </p:spPr>
      </p:pic>
    </p:spTree>
    <p:extLst>
      <p:ext uri="{BB962C8B-B14F-4D97-AF65-F5344CB8AC3E}">
        <p14:creationId xmlns:p14="http://schemas.microsoft.com/office/powerpoint/2010/main" val="3816450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340768"/>
            <a:ext cx="6804248" cy="4893647"/>
          </a:xfrm>
          <a:prstGeom prst="rect">
            <a:avLst/>
          </a:prstGeom>
        </p:spPr>
        <p:txBody>
          <a:bodyPr wrap="square">
            <a:spAutoFit/>
          </a:bodyPr>
          <a:lstStyle/>
          <a:p>
            <a:r>
              <a:rPr lang="en-GB" sz="2400" b="1" dirty="0" smtClean="0"/>
              <a:t>Internet sales are increasing massively</a:t>
            </a:r>
            <a:r>
              <a:rPr lang="en-GB" sz="2400" dirty="0" smtClean="0"/>
              <a:t>. </a:t>
            </a:r>
          </a:p>
          <a:p>
            <a:endParaRPr lang="en-GB" sz="2400" dirty="0"/>
          </a:p>
          <a:p>
            <a:r>
              <a:rPr lang="en-GB" sz="2400" dirty="0" smtClean="0"/>
              <a:t>During </a:t>
            </a:r>
            <a:r>
              <a:rPr lang="en-GB" sz="2400" b="1" dirty="0" smtClean="0"/>
              <a:t>November 2015 online sales were over £7 billion in the U</a:t>
            </a:r>
            <a:r>
              <a:rPr lang="en-GB" sz="2400" dirty="0" smtClean="0"/>
              <a:t>K, up 9% on the previous year. </a:t>
            </a:r>
          </a:p>
          <a:p>
            <a:endParaRPr lang="en-GB" sz="2400" dirty="0" smtClean="0"/>
          </a:p>
          <a:p>
            <a:endParaRPr lang="en-GB" sz="2400" dirty="0"/>
          </a:p>
          <a:p>
            <a:endParaRPr lang="en-GB" sz="2400" dirty="0" smtClean="0"/>
          </a:p>
          <a:p>
            <a:endParaRPr lang="en-GB" sz="2400" dirty="0" smtClean="0"/>
          </a:p>
          <a:p>
            <a:endParaRPr lang="en-GB" sz="2400" dirty="0"/>
          </a:p>
          <a:p>
            <a:r>
              <a:rPr lang="en-GB" sz="2400" dirty="0" smtClean="0"/>
              <a:t>Tesco, the UK’s largest grocery retailer, have a full range of products for sale on the internet and their major competitors, such as Sainsbury’s, Asda and </a:t>
            </a:r>
            <a:r>
              <a:rPr lang="en-GB" sz="2400" dirty="0" err="1" smtClean="0"/>
              <a:t>Morrisons</a:t>
            </a:r>
            <a:r>
              <a:rPr lang="en-GB" sz="2400" dirty="0" smtClean="0"/>
              <a:t> have all followed their example. </a:t>
            </a:r>
            <a:endParaRPr lang="en-GB" sz="2400" dirty="0"/>
          </a:p>
        </p:txBody>
      </p:sp>
      <p:sp>
        <p:nvSpPr>
          <p:cNvPr id="3" name="Rectangle 2"/>
          <p:cNvSpPr/>
          <p:nvPr/>
        </p:nvSpPr>
        <p:spPr>
          <a:xfrm>
            <a:off x="1464173" y="260648"/>
            <a:ext cx="5591595"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Internet marketing</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273461"/>
            <a:ext cx="4495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15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454220"/>
            <a:ext cx="7182544" cy="2677656"/>
          </a:xfrm>
          <a:prstGeom prst="rect">
            <a:avLst/>
          </a:prstGeom>
        </p:spPr>
        <p:txBody>
          <a:bodyPr wrap="square">
            <a:spAutoFit/>
          </a:bodyPr>
          <a:lstStyle/>
          <a:p>
            <a:r>
              <a:rPr lang="en-GB" sz="2400" dirty="0" smtClean="0"/>
              <a:t>The internet retailer Amazon.com, which started as an online bookseller, has opened up distribution centres all over the UK, employing thousands of previously unemployed people. </a:t>
            </a:r>
          </a:p>
          <a:p>
            <a:endParaRPr lang="en-GB" sz="2400" dirty="0" smtClean="0"/>
          </a:p>
          <a:p>
            <a:endParaRPr lang="en-GB" sz="2400" dirty="0" smtClean="0"/>
          </a:p>
          <a:p>
            <a:endParaRPr lang="en-GB"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514" y="188640"/>
            <a:ext cx="62976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555218"/>
            <a:ext cx="3350984" cy="2229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3555218"/>
            <a:ext cx="3100964" cy="2322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196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1640" y="-99392"/>
            <a:ext cx="6303810" cy="1542422"/>
          </a:xfrm>
          <a:prstGeom prst="rect">
            <a:avLst/>
          </a:prstGeom>
        </p:spPr>
      </p:pic>
      <p:sp>
        <p:nvSpPr>
          <p:cNvPr id="3" name="Rectangle 2"/>
          <p:cNvSpPr/>
          <p:nvPr/>
        </p:nvSpPr>
        <p:spPr>
          <a:xfrm>
            <a:off x="611560" y="836712"/>
            <a:ext cx="8352928" cy="5262979"/>
          </a:xfrm>
          <a:prstGeom prst="rect">
            <a:avLst/>
          </a:prstGeom>
        </p:spPr>
        <p:txBody>
          <a:bodyPr wrap="square">
            <a:spAutoFit/>
          </a:bodyPr>
          <a:lstStyle/>
          <a:p>
            <a:endParaRPr lang="en-GB" sz="2800" dirty="0"/>
          </a:p>
          <a:p>
            <a:r>
              <a:rPr lang="en-GB" sz="2800" dirty="0"/>
              <a:t>‘Click and collect’ is becoming more and more popular. </a:t>
            </a:r>
            <a:endParaRPr lang="en-GB" sz="2800" dirty="0" smtClean="0"/>
          </a:p>
          <a:p>
            <a:endParaRPr lang="en-GB" sz="2800" dirty="0" smtClean="0"/>
          </a:p>
          <a:p>
            <a:endParaRPr lang="en-GB" sz="2800" dirty="0" smtClean="0"/>
          </a:p>
          <a:p>
            <a:endParaRPr lang="en-GB" sz="2800" dirty="0"/>
          </a:p>
          <a:p>
            <a:endParaRPr lang="en-GB" sz="2800" dirty="0" smtClean="0"/>
          </a:p>
          <a:p>
            <a:endParaRPr lang="en-GB" sz="2800" dirty="0"/>
          </a:p>
          <a:p>
            <a:r>
              <a:rPr lang="en-GB" sz="2800" dirty="0" smtClean="0"/>
              <a:t>John </a:t>
            </a:r>
            <a:r>
              <a:rPr lang="en-GB" sz="2800" dirty="0"/>
              <a:t>Lewis reported </a:t>
            </a:r>
            <a:r>
              <a:rPr lang="en-GB" sz="2800" b="1" dirty="0"/>
              <a:t>that 40% of its online sales over Christmas 2014 were through ‘click and collect’. </a:t>
            </a:r>
            <a:r>
              <a:rPr lang="en-GB" sz="2800" dirty="0"/>
              <a:t>Business to business trade on the internet, where shopping around for best value is so important, looks like becoming the new method of cost reduction.</a:t>
            </a:r>
          </a:p>
        </p:txBody>
      </p:sp>
      <p:pic>
        <p:nvPicPr>
          <p:cNvPr id="4" name="Picture 3"/>
          <p:cNvPicPr>
            <a:picLocks noChangeAspect="1"/>
          </p:cNvPicPr>
          <p:nvPr/>
        </p:nvPicPr>
        <p:blipFill>
          <a:blip r:embed="rId3"/>
          <a:stretch>
            <a:fillRect/>
          </a:stretch>
        </p:blipFill>
        <p:spPr>
          <a:xfrm>
            <a:off x="1574035" y="1988840"/>
            <a:ext cx="5819019" cy="1611841"/>
          </a:xfrm>
          <a:prstGeom prst="rect">
            <a:avLst/>
          </a:prstGeom>
        </p:spPr>
      </p:pic>
    </p:spTree>
    <p:extLst>
      <p:ext uri="{BB962C8B-B14F-4D97-AF65-F5344CB8AC3E}">
        <p14:creationId xmlns:p14="http://schemas.microsoft.com/office/powerpoint/2010/main" val="3081381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340768"/>
            <a:ext cx="7110536" cy="3046988"/>
          </a:xfrm>
          <a:prstGeom prst="rect">
            <a:avLst/>
          </a:prstGeom>
        </p:spPr>
        <p:txBody>
          <a:bodyPr wrap="square">
            <a:spAutoFit/>
          </a:bodyPr>
          <a:lstStyle/>
          <a:p>
            <a:r>
              <a:rPr lang="en-GB" sz="2400" b="1" dirty="0" smtClean="0"/>
              <a:t>E-commerce can offer a low-cost way for small businesses to compete against much larger rivals: </a:t>
            </a:r>
          </a:p>
          <a:p>
            <a:endParaRPr lang="en-GB" sz="2400" dirty="0"/>
          </a:p>
          <a:p>
            <a:r>
              <a:rPr lang="en-GB" sz="2400" dirty="0"/>
              <a:t>P</a:t>
            </a:r>
            <a:r>
              <a:rPr lang="en-GB" sz="2400" dirty="0" smtClean="0"/>
              <a:t>roducts can be marketed and sold worldwide with an internet e-commerce enabled shop. To actually set up an internet based shop can cost just a few hundred pounds and the cost can be further </a:t>
            </a:r>
            <a:r>
              <a:rPr lang="en-GB" sz="2400" b="1" dirty="0" smtClean="0"/>
              <a:t>reduced through the use of auction sites such as </a:t>
            </a:r>
            <a:r>
              <a:rPr lang="en-GB" sz="2400" b="1" dirty="0" err="1"/>
              <a:t>E</a:t>
            </a:r>
            <a:r>
              <a:rPr lang="en-GB" sz="2400" b="1" dirty="0" err="1" smtClean="0"/>
              <a:t>bay</a:t>
            </a:r>
            <a:r>
              <a:rPr lang="en-GB" sz="2400" b="1" dirty="0" smtClean="0"/>
              <a:t>. </a:t>
            </a:r>
            <a:endParaRPr lang="en-GB" sz="2400" b="1" dirty="0"/>
          </a:p>
        </p:txBody>
      </p:sp>
      <p:sp>
        <p:nvSpPr>
          <p:cNvPr id="3" name="Rectangle 2"/>
          <p:cNvSpPr/>
          <p:nvPr/>
        </p:nvSpPr>
        <p:spPr>
          <a:xfrm>
            <a:off x="2483768" y="260648"/>
            <a:ext cx="3741345"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E-commerce</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001" y="4573688"/>
            <a:ext cx="29527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653136"/>
            <a:ext cx="2782038" cy="1548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484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7969" y="1228988"/>
            <a:ext cx="7542584" cy="4893647"/>
          </a:xfrm>
          <a:prstGeom prst="rect">
            <a:avLst/>
          </a:prstGeom>
        </p:spPr>
        <p:txBody>
          <a:bodyPr wrap="square">
            <a:spAutoFit/>
          </a:bodyPr>
          <a:lstStyle/>
          <a:p>
            <a:r>
              <a:rPr lang="en-GB" sz="2400" dirty="0" smtClean="0"/>
              <a:t>There are several entrepreneurs who have become </a:t>
            </a:r>
            <a:r>
              <a:rPr lang="en-GB" sz="2400" b="1" dirty="0" smtClean="0"/>
              <a:t>millionaires by selling through </a:t>
            </a:r>
            <a:r>
              <a:rPr lang="en-GB" sz="2400" b="1" dirty="0" err="1"/>
              <a:t>E</a:t>
            </a:r>
            <a:r>
              <a:rPr lang="en-GB" sz="2400" b="1" dirty="0" err="1" smtClean="0"/>
              <a:t>bay</a:t>
            </a:r>
            <a:r>
              <a:rPr lang="en-GB" sz="2400" b="1" dirty="0" smtClean="0"/>
              <a:t>. </a:t>
            </a:r>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a:p>
            <a:r>
              <a:rPr lang="en-GB" sz="2400" dirty="0" smtClean="0"/>
              <a:t>Although </a:t>
            </a:r>
            <a:r>
              <a:rPr lang="en-GB" sz="2400" b="1" dirty="0" smtClean="0"/>
              <a:t>some potential customers are still wary of using the internet</a:t>
            </a:r>
            <a:r>
              <a:rPr lang="en-GB" sz="2400" dirty="0" smtClean="0"/>
              <a:t> to buy goods because of issues related to fraud or non-delivery, the majority of UK households have purchased goods online and the proportion using e-commerce continues to grow significantly.</a:t>
            </a:r>
            <a:endParaRPr lang="en-GB"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16632"/>
            <a:ext cx="446246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307" y="2213526"/>
            <a:ext cx="1947437" cy="1462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348880"/>
            <a:ext cx="2001019" cy="145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966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823" y="1556792"/>
            <a:ext cx="6840760" cy="4154984"/>
          </a:xfrm>
          <a:prstGeom prst="rect">
            <a:avLst/>
          </a:prstGeom>
        </p:spPr>
        <p:txBody>
          <a:bodyPr wrap="square">
            <a:spAutoFit/>
          </a:bodyPr>
          <a:lstStyle/>
          <a:p>
            <a:r>
              <a:rPr lang="en-GB" sz="2400" dirty="0" smtClean="0"/>
              <a:t>It makes sense to try to use a combination of distribution channels. </a:t>
            </a:r>
          </a:p>
          <a:p>
            <a:endParaRPr lang="en-GB" sz="2400" dirty="0"/>
          </a:p>
          <a:p>
            <a:r>
              <a:rPr lang="en-GB" sz="2400" b="1" dirty="0" smtClean="0"/>
              <a:t>For example:</a:t>
            </a:r>
          </a:p>
          <a:p>
            <a:endParaRPr lang="en-GB" sz="2400" dirty="0"/>
          </a:p>
          <a:p>
            <a:r>
              <a:rPr lang="en-GB" sz="2400" dirty="0" smtClean="0"/>
              <a:t> </a:t>
            </a:r>
            <a:r>
              <a:rPr lang="en-GB" sz="2400" b="1" dirty="0" smtClean="0"/>
              <a:t>Apple sets up its own shops </a:t>
            </a:r>
            <a:r>
              <a:rPr lang="en-GB" sz="2400" dirty="0" smtClean="0"/>
              <a:t>(with carefully designed brand values) in major cities. It also sells through a huge range of retailers and, of course, </a:t>
            </a:r>
            <a:r>
              <a:rPr lang="en-GB" sz="2400" b="1" dirty="0" smtClean="0"/>
              <a:t>has an online presence.</a:t>
            </a:r>
            <a:r>
              <a:rPr lang="en-GB" sz="2400" dirty="0" smtClean="0"/>
              <a:t> In adopting such a strategy Apple is maximising as many of the advantages as it can from each distribution channel chosen.</a:t>
            </a:r>
            <a:endParaRPr lang="en-GB" sz="2400" dirty="0"/>
          </a:p>
        </p:txBody>
      </p:sp>
      <p:sp>
        <p:nvSpPr>
          <p:cNvPr id="3" name="Rectangle 2"/>
          <p:cNvSpPr/>
          <p:nvPr/>
        </p:nvSpPr>
        <p:spPr>
          <a:xfrm>
            <a:off x="701259" y="332656"/>
            <a:ext cx="774147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Multi-channel distribution</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5445223"/>
            <a:ext cx="1053919" cy="1053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240" y="2204864"/>
            <a:ext cx="3173766" cy="1004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358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412776"/>
            <a:ext cx="7560840" cy="4431983"/>
          </a:xfrm>
          <a:prstGeom prst="rect">
            <a:avLst/>
          </a:prstGeom>
        </p:spPr>
        <p:txBody>
          <a:bodyPr wrap="square">
            <a:spAutoFit/>
          </a:bodyPr>
          <a:lstStyle/>
          <a:p>
            <a:r>
              <a:rPr lang="en-GB" sz="2400" b="1" u="sng" dirty="0" smtClean="0"/>
              <a:t>Task: </a:t>
            </a:r>
          </a:p>
          <a:p>
            <a:endParaRPr lang="en-GB" sz="2400" dirty="0" smtClean="0"/>
          </a:p>
          <a:p>
            <a:r>
              <a:rPr lang="en-GB" sz="2400" dirty="0" smtClean="0"/>
              <a:t>Usefulness of internet marketing – discussion </a:t>
            </a:r>
          </a:p>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endParaRPr lang="en-GB" sz="2400" dirty="0" smtClean="0"/>
          </a:p>
          <a:p>
            <a:r>
              <a:rPr lang="en-GB" sz="2400" b="1" dirty="0" smtClean="0"/>
              <a:t>Time: 10 mins </a:t>
            </a:r>
          </a:p>
          <a:p>
            <a:endParaRPr lang="en-GB" dirty="0"/>
          </a:p>
        </p:txBody>
      </p:sp>
      <p:sp>
        <p:nvSpPr>
          <p:cNvPr id="3" name="Rectangle 2"/>
          <p:cNvSpPr/>
          <p:nvPr/>
        </p:nvSpPr>
        <p:spPr>
          <a:xfrm>
            <a:off x="2699792" y="332656"/>
            <a:ext cx="303640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2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358278"/>
            <a:ext cx="4326605" cy="19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334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1484784"/>
            <a:ext cx="6120680" cy="4154984"/>
          </a:xfrm>
          <a:prstGeom prst="rect">
            <a:avLst/>
          </a:prstGeom>
        </p:spPr>
        <p:txBody>
          <a:bodyPr wrap="square">
            <a:spAutoFit/>
          </a:bodyPr>
          <a:lstStyle/>
          <a:p>
            <a:r>
              <a:rPr lang="en-GB" sz="2400" b="1" u="sng" dirty="0" smtClean="0"/>
              <a:t>Task: </a:t>
            </a:r>
          </a:p>
          <a:p>
            <a:endParaRPr lang="en-GB" sz="2400" dirty="0" smtClean="0"/>
          </a:p>
          <a:p>
            <a:r>
              <a:rPr lang="en-GB" sz="2400" dirty="0" smtClean="0"/>
              <a:t>Arrange distribution channel definition cards  </a:t>
            </a:r>
          </a:p>
          <a:p>
            <a:endParaRPr lang="en-GB" sz="2400" dirty="0" smtClean="0"/>
          </a:p>
          <a:p>
            <a:endParaRPr lang="en-GB" sz="2400" dirty="0"/>
          </a:p>
          <a:p>
            <a:endParaRPr lang="en-GB" sz="2400" dirty="0" smtClean="0"/>
          </a:p>
          <a:p>
            <a:endParaRPr lang="en-GB" sz="2400" dirty="0"/>
          </a:p>
          <a:p>
            <a:endParaRPr lang="en-GB" sz="2400" dirty="0"/>
          </a:p>
          <a:p>
            <a:endParaRPr lang="en-GB" sz="2400" dirty="0" smtClean="0"/>
          </a:p>
          <a:p>
            <a:endParaRPr lang="en-GB" sz="2400" b="1" dirty="0"/>
          </a:p>
          <a:p>
            <a:r>
              <a:rPr lang="en-GB" sz="2400" b="1" dirty="0" smtClean="0"/>
              <a:t>Time: 10 mins </a:t>
            </a:r>
            <a:endParaRPr lang="en-GB" sz="2400" b="1" dirty="0"/>
          </a:p>
        </p:txBody>
      </p:sp>
      <p:sp>
        <p:nvSpPr>
          <p:cNvPr id="3" name="Rectangle 2"/>
          <p:cNvSpPr/>
          <p:nvPr/>
        </p:nvSpPr>
        <p:spPr>
          <a:xfrm>
            <a:off x="2627784" y="332656"/>
            <a:ext cx="303640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3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060" y="3501008"/>
            <a:ext cx="3541173" cy="196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083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255986"/>
            <a:ext cx="4572000" cy="4062651"/>
          </a:xfrm>
          <a:prstGeom prst="rect">
            <a:avLst/>
          </a:prstGeom>
        </p:spPr>
        <p:txBody>
          <a:bodyPr>
            <a:spAutoFit/>
          </a:bodyPr>
          <a:lstStyle/>
          <a:p>
            <a:r>
              <a:rPr lang="en-GB" sz="2400" b="1" u="sng" dirty="0" smtClean="0">
                <a:solidFill>
                  <a:prstClr val="black"/>
                </a:solidFill>
              </a:rPr>
              <a:t>Task: </a:t>
            </a:r>
          </a:p>
          <a:p>
            <a:endParaRPr lang="en-GB" sz="2400" dirty="0" smtClean="0">
              <a:solidFill>
                <a:prstClr val="black"/>
              </a:solidFill>
            </a:endParaRPr>
          </a:p>
          <a:p>
            <a:endParaRPr lang="en-GB" sz="2400" dirty="0" smtClean="0">
              <a:solidFill>
                <a:prstClr val="black"/>
              </a:solidFill>
            </a:endParaRPr>
          </a:p>
          <a:p>
            <a:r>
              <a:rPr lang="en-GB" sz="2400" dirty="0" smtClean="0">
                <a:solidFill>
                  <a:prstClr val="black"/>
                </a:solidFill>
              </a:rPr>
              <a:t>Distribution channels written task </a:t>
            </a: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smtClean="0">
              <a:solidFill>
                <a:prstClr val="black"/>
              </a:solidFill>
            </a:endParaRPr>
          </a:p>
          <a:p>
            <a:r>
              <a:rPr lang="en-GB" sz="2400" b="1" dirty="0" smtClean="0">
                <a:solidFill>
                  <a:prstClr val="black"/>
                </a:solidFill>
              </a:rPr>
              <a:t>Time: 30 mins </a:t>
            </a:r>
          </a:p>
          <a:p>
            <a:endParaRPr lang="en-GB" dirty="0">
              <a:solidFill>
                <a:prstClr val="black"/>
              </a:solidFill>
            </a:endParaRPr>
          </a:p>
        </p:txBody>
      </p:sp>
      <p:sp>
        <p:nvSpPr>
          <p:cNvPr id="3" name="Rectangle 2"/>
          <p:cNvSpPr/>
          <p:nvPr/>
        </p:nvSpPr>
        <p:spPr>
          <a:xfrm>
            <a:off x="2556857" y="332656"/>
            <a:ext cx="3036409" cy="923330"/>
          </a:xfrm>
          <a:prstGeom prst="rect">
            <a:avLst/>
          </a:prstGeom>
          <a:noFill/>
        </p:spPr>
        <p:txBody>
          <a:bodyPr wrap="none" lIns="91440" tIns="45720" rIns="91440" bIns="45720">
            <a:spAutoFit/>
          </a:bodyPr>
          <a:lstStyle/>
          <a:p>
            <a:pPr algn="ct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Activity 4 </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334353"/>
            <a:ext cx="4385467" cy="2574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499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700808"/>
            <a:ext cx="4572000" cy="3785652"/>
          </a:xfrm>
          <a:prstGeom prst="rect">
            <a:avLst/>
          </a:prstGeom>
        </p:spPr>
        <p:txBody>
          <a:bodyPr>
            <a:spAutoFit/>
          </a:bodyPr>
          <a:lstStyle/>
          <a:p>
            <a:r>
              <a:rPr lang="en-GB" sz="2400" b="1" u="sng" dirty="0" smtClean="0"/>
              <a:t>Task: </a:t>
            </a:r>
          </a:p>
          <a:p>
            <a:endParaRPr lang="en-GB" sz="2400" dirty="0" smtClean="0"/>
          </a:p>
          <a:p>
            <a:r>
              <a:rPr lang="en-GB" sz="2400" dirty="0" smtClean="0"/>
              <a:t>What is distribution? </a:t>
            </a:r>
            <a:endParaRPr lang="en-GB" sz="2400" dirty="0"/>
          </a:p>
          <a:p>
            <a:endParaRPr lang="en-GB" sz="2400" dirty="0" smtClean="0"/>
          </a:p>
          <a:p>
            <a:endParaRPr lang="en-GB" sz="2400" b="1" dirty="0" smtClean="0"/>
          </a:p>
          <a:p>
            <a:endParaRPr lang="en-GB" sz="2400" b="1" dirty="0"/>
          </a:p>
          <a:p>
            <a:endParaRPr lang="en-GB" sz="2400" b="1" dirty="0" smtClean="0"/>
          </a:p>
          <a:p>
            <a:endParaRPr lang="en-GB" sz="2400" b="1" dirty="0"/>
          </a:p>
          <a:p>
            <a:endParaRPr lang="en-GB" sz="2400" b="1" dirty="0"/>
          </a:p>
          <a:p>
            <a:r>
              <a:rPr lang="en-GB" sz="2400" b="1" dirty="0" smtClean="0"/>
              <a:t>Time: 5 mins </a:t>
            </a:r>
            <a:endParaRPr lang="en-GB" sz="2400" b="1" dirty="0"/>
          </a:p>
        </p:txBody>
      </p:sp>
      <p:sp>
        <p:nvSpPr>
          <p:cNvPr id="3" name="Rectangle 2"/>
          <p:cNvSpPr/>
          <p:nvPr/>
        </p:nvSpPr>
        <p:spPr>
          <a:xfrm>
            <a:off x="2627784" y="404664"/>
            <a:ext cx="303640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1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5" y="3140968"/>
            <a:ext cx="4652493" cy="2889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760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252" y="1963420"/>
            <a:ext cx="7226087" cy="3785652"/>
          </a:xfrm>
          <a:prstGeom prst="rect">
            <a:avLst/>
          </a:prstGeom>
        </p:spPr>
        <p:txBody>
          <a:bodyPr wrap="square">
            <a:spAutoFit/>
          </a:bodyPr>
          <a:lstStyle/>
          <a:p>
            <a:r>
              <a:rPr lang="en-GB" sz="2400" b="1" dirty="0" smtClean="0">
                <a:solidFill>
                  <a:prstClr val="black"/>
                </a:solidFill>
              </a:rPr>
              <a:t>All businesses have choices to make when it comes to marketing their products:</a:t>
            </a:r>
          </a:p>
          <a:p>
            <a:endParaRPr lang="en-GB" sz="2400" dirty="0" smtClean="0">
              <a:solidFill>
                <a:prstClr val="black"/>
              </a:solidFill>
            </a:endParaRPr>
          </a:p>
          <a:p>
            <a:r>
              <a:rPr lang="en-GB" sz="2400" dirty="0" smtClean="0">
                <a:solidFill>
                  <a:prstClr val="black"/>
                </a:solidFill>
              </a:rPr>
              <a:t>•What shall the price be?</a:t>
            </a:r>
          </a:p>
          <a:p>
            <a:endParaRPr lang="en-GB" sz="2400" dirty="0" smtClean="0">
              <a:solidFill>
                <a:prstClr val="black"/>
              </a:solidFill>
            </a:endParaRPr>
          </a:p>
          <a:p>
            <a:r>
              <a:rPr lang="en-GB" sz="2400" dirty="0" smtClean="0">
                <a:solidFill>
                  <a:prstClr val="black"/>
                </a:solidFill>
              </a:rPr>
              <a:t>•What is the best design for the product?</a:t>
            </a:r>
          </a:p>
          <a:p>
            <a:endParaRPr lang="en-GB" sz="2400" dirty="0" smtClean="0">
              <a:solidFill>
                <a:prstClr val="black"/>
              </a:solidFill>
            </a:endParaRPr>
          </a:p>
          <a:p>
            <a:r>
              <a:rPr lang="en-GB" sz="2400" dirty="0" smtClean="0">
                <a:solidFill>
                  <a:prstClr val="black"/>
                </a:solidFill>
              </a:rPr>
              <a:t>•Where should it be sold?</a:t>
            </a:r>
          </a:p>
          <a:p>
            <a:endParaRPr lang="en-GB" sz="2400" dirty="0" smtClean="0">
              <a:solidFill>
                <a:prstClr val="black"/>
              </a:solidFill>
            </a:endParaRPr>
          </a:p>
          <a:p>
            <a:r>
              <a:rPr lang="en-GB" sz="2400" dirty="0" smtClean="0">
                <a:solidFill>
                  <a:prstClr val="black"/>
                </a:solidFill>
              </a:rPr>
              <a:t>•How should the product be promoted</a:t>
            </a:r>
            <a:r>
              <a:rPr lang="en-GB" dirty="0" smtClean="0">
                <a:solidFill>
                  <a:prstClr val="black"/>
                </a:solidFill>
              </a:rPr>
              <a:t>?</a:t>
            </a:r>
            <a:endParaRPr lang="en-GB" dirty="0">
              <a:solidFill>
                <a:prstClr val="black"/>
              </a:solidFill>
            </a:endParaRPr>
          </a:p>
        </p:txBody>
      </p:sp>
      <p:sp>
        <p:nvSpPr>
          <p:cNvPr id="3" name="Rectangle 2"/>
          <p:cNvSpPr/>
          <p:nvPr/>
        </p:nvSpPr>
        <p:spPr>
          <a:xfrm>
            <a:off x="701282" y="188640"/>
            <a:ext cx="7131568" cy="1754326"/>
          </a:xfrm>
          <a:prstGeom prst="rect">
            <a:avLst/>
          </a:prstGeom>
          <a:noFill/>
        </p:spPr>
        <p:txBody>
          <a:bodyPr wrap="none" lIns="91440" tIns="45720" rIns="91440" bIns="45720">
            <a:spAutoFit/>
          </a:bodyPr>
          <a:lstStyle/>
          <a:p>
            <a:pPr algn="ct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Decisions related to the </a:t>
            </a:r>
          </a:p>
          <a:p>
            <a:pPr algn="ct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marketing mix</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356992"/>
            <a:ext cx="2085889" cy="2175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6842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9565" y="1578698"/>
            <a:ext cx="7128792" cy="4154984"/>
          </a:xfrm>
          <a:prstGeom prst="rect">
            <a:avLst/>
          </a:prstGeom>
        </p:spPr>
        <p:txBody>
          <a:bodyPr wrap="square">
            <a:spAutoFit/>
          </a:bodyPr>
          <a:lstStyle/>
          <a:p>
            <a:r>
              <a:rPr lang="en-GB" sz="2400" dirty="0" smtClean="0">
                <a:solidFill>
                  <a:prstClr val="black"/>
                </a:solidFill>
              </a:rPr>
              <a:t>These decisions and how they relate to each other are known as the marketing mix, often referred to as the 4Ps of marketing:</a:t>
            </a:r>
          </a:p>
          <a:p>
            <a:endParaRPr lang="en-GB" sz="2400" dirty="0">
              <a:solidFill>
                <a:prstClr val="black"/>
              </a:solidFill>
            </a:endParaRPr>
          </a:p>
          <a:p>
            <a:r>
              <a:rPr lang="en-GB" sz="2400" dirty="0" smtClean="0">
                <a:solidFill>
                  <a:prstClr val="black"/>
                </a:solidFill>
              </a:rPr>
              <a:t>Price </a:t>
            </a:r>
          </a:p>
          <a:p>
            <a:endParaRPr lang="en-GB" sz="2400" dirty="0">
              <a:solidFill>
                <a:prstClr val="black"/>
              </a:solidFill>
            </a:endParaRPr>
          </a:p>
          <a:p>
            <a:r>
              <a:rPr lang="en-GB" sz="2400" dirty="0" smtClean="0">
                <a:solidFill>
                  <a:prstClr val="black"/>
                </a:solidFill>
              </a:rPr>
              <a:t>Product</a:t>
            </a:r>
          </a:p>
          <a:p>
            <a:endParaRPr lang="en-GB" sz="2400" dirty="0" smtClean="0">
              <a:solidFill>
                <a:prstClr val="black"/>
              </a:solidFill>
            </a:endParaRPr>
          </a:p>
          <a:p>
            <a:r>
              <a:rPr lang="en-GB" sz="2400" dirty="0">
                <a:solidFill>
                  <a:prstClr val="black"/>
                </a:solidFill>
              </a:rPr>
              <a:t>P</a:t>
            </a:r>
            <a:r>
              <a:rPr lang="en-GB" sz="2400" dirty="0" smtClean="0">
                <a:solidFill>
                  <a:prstClr val="black"/>
                </a:solidFill>
              </a:rPr>
              <a:t>lace </a:t>
            </a:r>
          </a:p>
          <a:p>
            <a:endParaRPr lang="en-GB" sz="2400" dirty="0" smtClean="0">
              <a:solidFill>
                <a:prstClr val="black"/>
              </a:solidFill>
            </a:endParaRPr>
          </a:p>
          <a:p>
            <a:r>
              <a:rPr lang="en-GB" sz="2400" dirty="0" smtClean="0">
                <a:solidFill>
                  <a:prstClr val="black"/>
                </a:solidFill>
              </a:rPr>
              <a:t>Promotion.</a:t>
            </a:r>
            <a:endParaRPr lang="en-GB" sz="2400" dirty="0">
              <a:solidFill>
                <a:prstClr val="black"/>
              </a:solidFill>
            </a:endParaRPr>
          </a:p>
        </p:txBody>
      </p:sp>
      <p:sp>
        <p:nvSpPr>
          <p:cNvPr id="3" name="Rectangle 2"/>
          <p:cNvSpPr/>
          <p:nvPr/>
        </p:nvSpPr>
        <p:spPr>
          <a:xfrm>
            <a:off x="1059565" y="404664"/>
            <a:ext cx="6156814" cy="923330"/>
          </a:xfrm>
          <a:prstGeom prst="rect">
            <a:avLst/>
          </a:prstGeom>
          <a:noFill/>
        </p:spPr>
        <p:txBody>
          <a:bodyPr wrap="none" lIns="91440" tIns="45720" rIns="91440" bIns="45720">
            <a:spAutoFit/>
          </a:bodyPr>
          <a:lstStyle/>
          <a:p>
            <a:pPr algn="ctr"/>
            <a:r>
              <a:rPr lang="en-US"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Marketing mix – 4Ps </a:t>
            </a:r>
            <a:endPar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708920"/>
            <a:ext cx="2800180" cy="280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246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556792"/>
            <a:ext cx="7254552" cy="2308324"/>
          </a:xfrm>
          <a:prstGeom prst="rect">
            <a:avLst/>
          </a:prstGeom>
        </p:spPr>
        <p:txBody>
          <a:bodyPr wrap="square">
            <a:spAutoFit/>
          </a:bodyPr>
          <a:lstStyle/>
          <a:p>
            <a:r>
              <a:rPr lang="en-GB" sz="2400" dirty="0" smtClean="0">
                <a:solidFill>
                  <a:prstClr val="black"/>
                </a:solidFill>
              </a:rPr>
              <a:t>Every product sold will have different combinations of these four factors and these combinations will change over time. </a:t>
            </a:r>
          </a:p>
          <a:p>
            <a:endParaRPr lang="en-GB" sz="2400" dirty="0" smtClean="0">
              <a:solidFill>
                <a:prstClr val="black"/>
              </a:solidFill>
            </a:endParaRPr>
          </a:p>
          <a:p>
            <a:r>
              <a:rPr lang="en-GB" sz="2400" b="1" dirty="0" smtClean="0">
                <a:solidFill>
                  <a:srgbClr val="FF0000"/>
                </a:solidFill>
              </a:rPr>
              <a:t>None of the 4Ps can be ignored</a:t>
            </a:r>
            <a:r>
              <a:rPr lang="en-GB" sz="2400" b="1" dirty="0" smtClean="0">
                <a:solidFill>
                  <a:prstClr val="black"/>
                </a:solidFill>
              </a:rPr>
              <a:t>, but priority will be given to different combinations of the four factors. </a:t>
            </a:r>
          </a:p>
        </p:txBody>
      </p:sp>
      <p:sp>
        <p:nvSpPr>
          <p:cNvPr id="3" name="Rectangle 2"/>
          <p:cNvSpPr/>
          <p:nvPr/>
        </p:nvSpPr>
        <p:spPr>
          <a:xfrm>
            <a:off x="1187624" y="332656"/>
            <a:ext cx="6156814" cy="923330"/>
          </a:xfrm>
          <a:prstGeom prst="rect">
            <a:avLst/>
          </a:prstGeom>
          <a:noFill/>
        </p:spPr>
        <p:txBody>
          <a:bodyPr wrap="none" lIns="91440" tIns="45720" rIns="91440" bIns="45720">
            <a:spAutoFit/>
          </a:bodyPr>
          <a:lstStyle/>
          <a:p>
            <a:pPr algn="ct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Marketing mix – 4Ps </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005064"/>
            <a:ext cx="21907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149080"/>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041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6227" y="980728"/>
            <a:ext cx="7182544" cy="5262979"/>
          </a:xfrm>
          <a:prstGeom prst="rect">
            <a:avLst/>
          </a:prstGeom>
        </p:spPr>
        <p:txBody>
          <a:bodyPr wrap="square">
            <a:spAutoFit/>
          </a:bodyPr>
          <a:lstStyle/>
          <a:p>
            <a:endParaRPr lang="en-GB" sz="2400" dirty="0" smtClean="0">
              <a:solidFill>
                <a:prstClr val="black"/>
              </a:solidFill>
            </a:endParaRPr>
          </a:p>
          <a:p>
            <a:r>
              <a:rPr lang="en-GB" sz="2400" dirty="0" smtClean="0">
                <a:solidFill>
                  <a:prstClr val="black"/>
                </a:solidFill>
              </a:rPr>
              <a:t>The priorities a business will decide upon will depend as much on the </a:t>
            </a:r>
            <a:r>
              <a:rPr lang="en-GB" sz="2400" b="1" dirty="0" smtClean="0">
                <a:solidFill>
                  <a:prstClr val="black"/>
                </a:solidFill>
              </a:rPr>
              <a:t>needs of consumers </a:t>
            </a:r>
            <a:r>
              <a:rPr lang="en-GB" sz="2400" dirty="0" smtClean="0">
                <a:solidFill>
                  <a:prstClr val="black"/>
                </a:solidFill>
              </a:rPr>
              <a:t>and the </a:t>
            </a:r>
            <a:r>
              <a:rPr lang="en-GB" sz="2400" b="1" dirty="0" smtClean="0">
                <a:solidFill>
                  <a:prstClr val="black"/>
                </a:solidFill>
              </a:rPr>
              <a:t>actions of competitors </a:t>
            </a:r>
            <a:r>
              <a:rPr lang="en-GB" sz="2400" dirty="0" smtClean="0">
                <a:solidFill>
                  <a:prstClr val="black"/>
                </a:solidFill>
              </a:rPr>
              <a:t>as upon the nature of the product or service itself. </a:t>
            </a:r>
          </a:p>
          <a:p>
            <a:endParaRPr lang="en-GB" sz="2400" dirty="0" smtClean="0">
              <a:solidFill>
                <a:prstClr val="black"/>
              </a:solidFill>
            </a:endParaRPr>
          </a:p>
          <a:p>
            <a:endParaRPr lang="en-GB" sz="2400" dirty="0" smtClean="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r>
              <a:rPr lang="en-GB" sz="2400" dirty="0" smtClean="0">
                <a:solidFill>
                  <a:prstClr val="black"/>
                </a:solidFill>
              </a:rPr>
              <a:t>The elements of the marketing mix which have priority will vary over time, depending on the nature of the market in which the product or service is being sold.</a:t>
            </a:r>
            <a:endParaRPr lang="en-GB" sz="2400" dirty="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227" y="104800"/>
            <a:ext cx="6840537"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817" y="2889838"/>
            <a:ext cx="1946803" cy="1955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3140968"/>
            <a:ext cx="1359275" cy="1453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685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556792"/>
            <a:ext cx="7596336" cy="4524315"/>
          </a:xfrm>
          <a:prstGeom prst="rect">
            <a:avLst/>
          </a:prstGeom>
        </p:spPr>
        <p:txBody>
          <a:bodyPr wrap="square">
            <a:spAutoFit/>
          </a:bodyPr>
          <a:lstStyle/>
          <a:p>
            <a:r>
              <a:rPr lang="en-GB" sz="2400" dirty="0" smtClean="0">
                <a:solidFill>
                  <a:prstClr val="black"/>
                </a:solidFill>
              </a:rPr>
              <a:t>The development of global brands has been one of the most important changes in how products are marketed across the world. </a:t>
            </a:r>
            <a:r>
              <a:rPr lang="en-GB" sz="2400" b="1" dirty="0" smtClean="0">
                <a:solidFill>
                  <a:prstClr val="black"/>
                </a:solidFill>
              </a:rPr>
              <a:t>Brands that cross international borders are like gold dust to companies.</a:t>
            </a:r>
          </a:p>
          <a:p>
            <a:endParaRPr lang="en-GB" sz="2400" b="1" dirty="0">
              <a:solidFill>
                <a:prstClr val="black"/>
              </a:solidFill>
            </a:endParaRPr>
          </a:p>
          <a:p>
            <a:endParaRPr lang="en-GB" sz="2400" b="1" dirty="0" smtClean="0">
              <a:solidFill>
                <a:prstClr val="black"/>
              </a:solidFill>
            </a:endParaRPr>
          </a:p>
          <a:p>
            <a:endParaRPr lang="en-GB" sz="2400" b="1" dirty="0" smtClean="0">
              <a:solidFill>
                <a:prstClr val="black"/>
              </a:solidFill>
            </a:endParaRPr>
          </a:p>
          <a:p>
            <a:endParaRPr lang="en-GB" sz="2400" b="1" dirty="0">
              <a:solidFill>
                <a:prstClr val="black"/>
              </a:solidFill>
            </a:endParaRPr>
          </a:p>
          <a:p>
            <a:endParaRPr lang="en-GB" sz="2400" b="1" dirty="0" smtClean="0">
              <a:solidFill>
                <a:prstClr val="black"/>
              </a:solidFill>
            </a:endParaRPr>
          </a:p>
          <a:p>
            <a:r>
              <a:rPr lang="en-GB" sz="2400" b="1" dirty="0" smtClean="0">
                <a:solidFill>
                  <a:prstClr val="black"/>
                </a:solidFill>
              </a:rPr>
              <a:t> </a:t>
            </a:r>
            <a:r>
              <a:rPr lang="en-GB" sz="2400" dirty="0" smtClean="0">
                <a:solidFill>
                  <a:prstClr val="black"/>
                </a:solidFill>
              </a:rPr>
              <a:t>Businesses that are able to make their </a:t>
            </a:r>
            <a:r>
              <a:rPr lang="en-GB" sz="2400" b="1" dirty="0" smtClean="0">
                <a:solidFill>
                  <a:prstClr val="black"/>
                </a:solidFill>
              </a:rPr>
              <a:t>products appealing to consumers in many different coun</a:t>
            </a:r>
            <a:r>
              <a:rPr lang="en-GB" sz="2400" dirty="0" smtClean="0">
                <a:solidFill>
                  <a:prstClr val="black"/>
                </a:solidFill>
              </a:rPr>
              <a:t>tries can benefit from significant marketing and production economies of scale. </a:t>
            </a:r>
            <a:endParaRPr lang="en-GB" sz="2400" dirty="0">
              <a:solidFill>
                <a:prstClr val="black"/>
              </a:solidFill>
            </a:endParaRPr>
          </a:p>
        </p:txBody>
      </p:sp>
      <p:sp>
        <p:nvSpPr>
          <p:cNvPr id="3" name="Rectangle 2"/>
          <p:cNvSpPr/>
          <p:nvPr/>
        </p:nvSpPr>
        <p:spPr>
          <a:xfrm>
            <a:off x="165008" y="332656"/>
            <a:ext cx="8489440" cy="923330"/>
          </a:xfrm>
          <a:prstGeom prst="rect">
            <a:avLst/>
          </a:prstGeom>
          <a:noFill/>
        </p:spPr>
        <p:txBody>
          <a:bodyPr wrap="none" lIns="91440" tIns="45720" rIns="91440" bIns="45720">
            <a:spAutoFit/>
          </a:bodyPr>
          <a:lstStyle/>
          <a:p>
            <a:pPr algn="ct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Global brands and marketing</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983161"/>
            <a:ext cx="2231640" cy="167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390353"/>
            <a:ext cx="2524894" cy="126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4332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8291" y="1340768"/>
            <a:ext cx="7560840" cy="4893647"/>
          </a:xfrm>
          <a:prstGeom prst="rect">
            <a:avLst/>
          </a:prstGeom>
        </p:spPr>
        <p:txBody>
          <a:bodyPr wrap="square">
            <a:spAutoFit/>
          </a:bodyPr>
          <a:lstStyle/>
          <a:p>
            <a:r>
              <a:rPr lang="en-GB" sz="2400" dirty="0" smtClean="0">
                <a:solidFill>
                  <a:prstClr val="black"/>
                </a:solidFill>
              </a:rPr>
              <a:t>Reaching millions of potential consumers around the world with a </a:t>
            </a:r>
            <a:r>
              <a:rPr lang="en-GB" sz="2400" b="1" dirty="0" smtClean="0">
                <a:solidFill>
                  <a:prstClr val="black"/>
                </a:solidFill>
              </a:rPr>
              <a:t>marketing strategy that differs very little from one country to another</a:t>
            </a:r>
            <a:r>
              <a:rPr lang="en-GB" sz="2400" dirty="0" smtClean="0">
                <a:solidFill>
                  <a:prstClr val="black"/>
                </a:solidFill>
              </a:rPr>
              <a:t> can drive down costs and increase profit. </a:t>
            </a:r>
          </a:p>
          <a:p>
            <a:endParaRPr lang="en-GB" sz="2400" dirty="0" smtClean="0">
              <a:solidFill>
                <a:prstClr val="black"/>
              </a:solidFill>
            </a:endParaRPr>
          </a:p>
          <a:p>
            <a:endParaRPr lang="en-GB" sz="2400" dirty="0" smtClean="0">
              <a:solidFill>
                <a:prstClr val="black"/>
              </a:solidFill>
            </a:endParaRPr>
          </a:p>
          <a:p>
            <a:endParaRPr lang="en-GB" sz="2400" dirty="0" smtClean="0">
              <a:solidFill>
                <a:prstClr val="black"/>
              </a:solidFill>
            </a:endParaRPr>
          </a:p>
          <a:p>
            <a:endParaRPr lang="en-GB" sz="2400" dirty="0">
              <a:solidFill>
                <a:prstClr val="black"/>
              </a:solidFill>
            </a:endParaRPr>
          </a:p>
          <a:p>
            <a:r>
              <a:rPr lang="en-GB" sz="2400" b="1" dirty="0" smtClean="0">
                <a:solidFill>
                  <a:prstClr val="black"/>
                </a:solidFill>
              </a:rPr>
              <a:t>Global superstars </a:t>
            </a:r>
            <a:r>
              <a:rPr lang="en-GB" sz="2400" dirty="0" smtClean="0">
                <a:solidFill>
                  <a:prstClr val="black"/>
                </a:solidFill>
              </a:rPr>
              <a:t>can be used to promote a product throughout the world because they have universal appeal. Getting the likes of </a:t>
            </a:r>
            <a:r>
              <a:rPr lang="en-GB" sz="2400" b="1" dirty="0" smtClean="0">
                <a:solidFill>
                  <a:prstClr val="black"/>
                </a:solidFill>
              </a:rPr>
              <a:t>David Beckham </a:t>
            </a:r>
            <a:r>
              <a:rPr lang="en-GB" sz="2400" dirty="0" smtClean="0">
                <a:solidFill>
                  <a:prstClr val="black"/>
                </a:solidFill>
              </a:rPr>
              <a:t>to promote your product can boost global sales massively, fully justifying the enormous fee such a superstar may command.</a:t>
            </a:r>
            <a:endParaRPr lang="en-GB" sz="2400" dirty="0">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88640"/>
            <a:ext cx="91694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012" y="3001616"/>
            <a:ext cx="1493813" cy="1034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708920"/>
            <a:ext cx="2175520" cy="1187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318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276872"/>
            <a:ext cx="6858000" cy="3416320"/>
          </a:xfrm>
          <a:prstGeom prst="rect">
            <a:avLst/>
          </a:prstGeom>
        </p:spPr>
        <p:txBody>
          <a:bodyPr wrap="square">
            <a:spAutoFit/>
          </a:bodyPr>
          <a:lstStyle/>
          <a:p>
            <a:r>
              <a:rPr lang="en-GB" sz="2400" b="1" dirty="0" smtClean="0">
                <a:solidFill>
                  <a:prstClr val="black"/>
                </a:solidFill>
              </a:rPr>
              <a:t>How the marketing mix is applied will differ in a variety of contexts:</a:t>
            </a:r>
          </a:p>
          <a:p>
            <a:endParaRPr lang="en-GB" sz="2400" b="1" dirty="0" smtClean="0">
              <a:solidFill>
                <a:prstClr val="black"/>
              </a:solidFill>
            </a:endParaRPr>
          </a:p>
          <a:p>
            <a:r>
              <a:rPr lang="en-GB" sz="2400" dirty="0" smtClean="0">
                <a:solidFill>
                  <a:prstClr val="black"/>
                </a:solidFill>
              </a:rPr>
              <a:t>•local markets;</a:t>
            </a:r>
          </a:p>
          <a:p>
            <a:r>
              <a:rPr lang="en-GB" sz="2400" dirty="0" smtClean="0">
                <a:solidFill>
                  <a:prstClr val="black"/>
                </a:solidFill>
              </a:rPr>
              <a:t>•national markets;</a:t>
            </a:r>
          </a:p>
          <a:p>
            <a:r>
              <a:rPr lang="en-GB" sz="2400" dirty="0" smtClean="0">
                <a:solidFill>
                  <a:prstClr val="black"/>
                </a:solidFill>
              </a:rPr>
              <a:t>•global markets;</a:t>
            </a:r>
          </a:p>
          <a:p>
            <a:r>
              <a:rPr lang="en-GB" sz="2400" dirty="0" smtClean="0">
                <a:solidFill>
                  <a:prstClr val="black"/>
                </a:solidFill>
              </a:rPr>
              <a:t>•goods or services markets;</a:t>
            </a:r>
          </a:p>
          <a:p>
            <a:r>
              <a:rPr lang="en-GB" sz="2400" dirty="0" smtClean="0">
                <a:solidFill>
                  <a:prstClr val="black"/>
                </a:solidFill>
              </a:rPr>
              <a:t>•niche markets;</a:t>
            </a:r>
          </a:p>
          <a:p>
            <a:r>
              <a:rPr lang="en-GB" sz="2400" dirty="0" smtClean="0">
                <a:solidFill>
                  <a:prstClr val="black"/>
                </a:solidFill>
              </a:rPr>
              <a:t>•mass markets.</a:t>
            </a:r>
            <a:endParaRPr lang="en-GB" sz="2400" dirty="0">
              <a:solidFill>
                <a:prstClr val="black"/>
              </a:solidFill>
            </a:endParaRPr>
          </a:p>
        </p:txBody>
      </p:sp>
      <p:sp>
        <p:nvSpPr>
          <p:cNvPr id="3" name="Rectangle 2"/>
          <p:cNvSpPr/>
          <p:nvPr/>
        </p:nvSpPr>
        <p:spPr>
          <a:xfrm>
            <a:off x="2054123" y="306522"/>
            <a:ext cx="5278047" cy="1754326"/>
          </a:xfrm>
          <a:prstGeom prst="rect">
            <a:avLst/>
          </a:prstGeom>
          <a:noFill/>
        </p:spPr>
        <p:txBody>
          <a:bodyPr wrap="none" lIns="91440" tIns="45720" rIns="91440" bIns="45720">
            <a:spAutoFit/>
          </a:bodyPr>
          <a:lstStyle/>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M</a:t>
            </a: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arketing mix </a:t>
            </a:r>
          </a:p>
          <a:p>
            <a:pPr algn="ct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different contexts</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2277" y="3140968"/>
            <a:ext cx="2635416" cy="2647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528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556792"/>
            <a:ext cx="6912768" cy="4524315"/>
          </a:xfrm>
          <a:prstGeom prst="rect">
            <a:avLst/>
          </a:prstGeom>
        </p:spPr>
        <p:txBody>
          <a:bodyPr wrap="square">
            <a:spAutoFit/>
          </a:bodyPr>
          <a:lstStyle/>
          <a:p>
            <a:r>
              <a:rPr lang="en-GB" sz="2400" b="1" dirty="0" smtClean="0">
                <a:solidFill>
                  <a:prstClr val="black"/>
                </a:solidFill>
              </a:rPr>
              <a:t>Local markets </a:t>
            </a:r>
            <a:r>
              <a:rPr lang="en-GB" sz="2400" dirty="0" smtClean="0">
                <a:solidFill>
                  <a:prstClr val="black"/>
                </a:solidFill>
              </a:rPr>
              <a:t>allow specific marketing tactics to be used, adapting the 4Ps to local taste and incomes.</a:t>
            </a: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smtClean="0">
              <a:solidFill>
                <a:prstClr val="black"/>
              </a:solidFill>
            </a:endParaRPr>
          </a:p>
          <a:p>
            <a:endParaRPr lang="en-GB" sz="2400" dirty="0" smtClean="0">
              <a:solidFill>
                <a:prstClr val="black"/>
              </a:solidFill>
            </a:endParaRPr>
          </a:p>
          <a:p>
            <a:r>
              <a:rPr lang="en-GB" sz="2400" b="1" dirty="0" smtClean="0">
                <a:solidFill>
                  <a:prstClr val="black"/>
                </a:solidFill>
              </a:rPr>
              <a:t>National markets </a:t>
            </a:r>
            <a:r>
              <a:rPr lang="en-GB" sz="2400" dirty="0" smtClean="0">
                <a:solidFill>
                  <a:prstClr val="black"/>
                </a:solidFill>
              </a:rPr>
              <a:t>need more consistency. A national marketing strategy needs to be developed, allowing the brand to become known and understood.</a:t>
            </a:r>
            <a:endParaRPr lang="en-GB" sz="2400" dirty="0">
              <a:solidFill>
                <a:prstClr val="black"/>
              </a:solidFill>
            </a:endParaRPr>
          </a:p>
        </p:txBody>
      </p:sp>
      <p:sp>
        <p:nvSpPr>
          <p:cNvPr id="4" name="Rectangle 3"/>
          <p:cNvSpPr/>
          <p:nvPr/>
        </p:nvSpPr>
        <p:spPr>
          <a:xfrm>
            <a:off x="683568" y="332656"/>
            <a:ext cx="8056564" cy="923330"/>
          </a:xfrm>
          <a:prstGeom prst="rect">
            <a:avLst/>
          </a:prstGeom>
          <a:noFill/>
        </p:spPr>
        <p:txBody>
          <a:bodyPr wrap="none" lIns="91440" tIns="45720" rIns="91440" bIns="45720">
            <a:spAutoFit/>
          </a:bodyPr>
          <a:lstStyle/>
          <a:p>
            <a:pPr algn="ctr"/>
            <a:r>
              <a:rPr lang="en-US"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Local and national markets </a:t>
            </a:r>
            <a:endPar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770" y="2708920"/>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476" y="2641669"/>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9648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340768"/>
            <a:ext cx="7470576" cy="4893647"/>
          </a:xfrm>
          <a:prstGeom prst="rect">
            <a:avLst/>
          </a:prstGeom>
        </p:spPr>
        <p:txBody>
          <a:bodyPr wrap="square">
            <a:spAutoFit/>
          </a:bodyPr>
          <a:lstStyle/>
          <a:p>
            <a:r>
              <a:rPr lang="en-GB" sz="2400" dirty="0" smtClean="0">
                <a:solidFill>
                  <a:prstClr val="black"/>
                </a:solidFill>
              </a:rPr>
              <a:t>With </a:t>
            </a:r>
            <a:r>
              <a:rPr lang="en-GB" sz="2400" b="1" dirty="0" smtClean="0">
                <a:solidFill>
                  <a:prstClr val="black"/>
                </a:solidFill>
              </a:rPr>
              <a:t>global markets </a:t>
            </a:r>
            <a:r>
              <a:rPr lang="en-GB" sz="2400" dirty="0" smtClean="0">
                <a:solidFill>
                  <a:prstClr val="black"/>
                </a:solidFill>
              </a:rPr>
              <a:t>we have seen the need to establish an identifiable global brand – making promotion as homogenous as possible</a:t>
            </a:r>
            <a:r>
              <a:rPr lang="en-GB" sz="2400" dirty="0" smtClean="0">
                <a:solidFill>
                  <a:prstClr val="black"/>
                </a:solidFill>
              </a:rPr>
              <a:t>.</a:t>
            </a: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r>
              <a:rPr lang="en-GB" sz="2400" dirty="0" smtClean="0">
                <a:solidFill>
                  <a:prstClr val="black"/>
                </a:solidFill>
              </a:rPr>
              <a:t> </a:t>
            </a:r>
            <a:r>
              <a:rPr lang="en-GB" sz="2400" dirty="0" smtClean="0">
                <a:solidFill>
                  <a:prstClr val="black"/>
                </a:solidFill>
              </a:rPr>
              <a:t>Utilising the same advert with a </a:t>
            </a:r>
            <a:r>
              <a:rPr lang="en-GB" sz="2400" b="1" dirty="0" smtClean="0">
                <a:solidFill>
                  <a:prstClr val="black"/>
                </a:solidFill>
              </a:rPr>
              <a:t>local voiceover </a:t>
            </a:r>
            <a:r>
              <a:rPr lang="en-GB" sz="2400" dirty="0" smtClean="0">
                <a:solidFill>
                  <a:prstClr val="black"/>
                </a:solidFill>
              </a:rPr>
              <a:t>is typical of many global marketing campaigns. Where global marketing often differs is in relation to pricing. </a:t>
            </a:r>
            <a:endParaRPr lang="en-GB" sz="2400" dirty="0">
              <a:solidFill>
                <a:prstClr val="black"/>
              </a:solidFill>
            </a:endParaRPr>
          </a:p>
        </p:txBody>
      </p:sp>
      <p:sp>
        <p:nvSpPr>
          <p:cNvPr id="3" name="Rectangle 2"/>
          <p:cNvSpPr/>
          <p:nvPr/>
        </p:nvSpPr>
        <p:spPr>
          <a:xfrm>
            <a:off x="2051720" y="196613"/>
            <a:ext cx="4687886" cy="923330"/>
          </a:xfrm>
          <a:prstGeom prst="rect">
            <a:avLst/>
          </a:prstGeom>
          <a:noFill/>
        </p:spPr>
        <p:txBody>
          <a:bodyPr wrap="none" lIns="91440" tIns="45720" rIns="91440" bIns="45720">
            <a:spAutoFit/>
          </a:bodyPr>
          <a:lstStyle/>
          <a:p>
            <a:pPr algn="ct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Global markets </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880" y="2636912"/>
            <a:ext cx="350385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1331640" y="2772892"/>
            <a:ext cx="2575173" cy="1880244"/>
          </a:xfrm>
          <a:prstGeom prst="rect">
            <a:avLst/>
          </a:prstGeom>
        </p:spPr>
      </p:pic>
    </p:spTree>
    <p:extLst>
      <p:ext uri="{BB962C8B-B14F-4D97-AF65-F5344CB8AC3E}">
        <p14:creationId xmlns:p14="http://schemas.microsoft.com/office/powerpoint/2010/main" val="3665616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5736" y="260648"/>
            <a:ext cx="4383404" cy="585267"/>
          </a:xfrm>
          <a:prstGeom prst="rect">
            <a:avLst/>
          </a:prstGeom>
        </p:spPr>
      </p:pic>
      <p:sp>
        <p:nvSpPr>
          <p:cNvPr id="3" name="Rectangle 2"/>
          <p:cNvSpPr/>
          <p:nvPr/>
        </p:nvSpPr>
        <p:spPr>
          <a:xfrm>
            <a:off x="683568" y="1196752"/>
            <a:ext cx="7704856" cy="5262979"/>
          </a:xfrm>
          <a:prstGeom prst="rect">
            <a:avLst/>
          </a:prstGeom>
        </p:spPr>
        <p:txBody>
          <a:bodyPr wrap="square">
            <a:spAutoFit/>
          </a:bodyPr>
          <a:lstStyle/>
          <a:p>
            <a:r>
              <a:rPr lang="en-GB" sz="2800" dirty="0"/>
              <a:t>The </a:t>
            </a:r>
            <a:r>
              <a:rPr lang="en-GB" sz="2800" b="1" dirty="0"/>
              <a:t>level of income of the target market may vary from country to country</a:t>
            </a:r>
            <a:r>
              <a:rPr lang="en-GB" sz="2800" dirty="0"/>
              <a:t> and pricing needs to reflect this. </a:t>
            </a:r>
            <a:endParaRPr lang="en-GB" sz="2800" dirty="0" smtClean="0"/>
          </a:p>
          <a:p>
            <a:endParaRPr lang="en-GB" sz="2800" dirty="0"/>
          </a:p>
          <a:p>
            <a:endParaRPr lang="en-GB" sz="2800" dirty="0" smtClean="0"/>
          </a:p>
          <a:p>
            <a:endParaRPr lang="en-GB" sz="2800" dirty="0" smtClean="0"/>
          </a:p>
          <a:p>
            <a:endParaRPr lang="en-GB" sz="2800" dirty="0"/>
          </a:p>
          <a:p>
            <a:endParaRPr lang="en-GB" sz="2800" dirty="0" smtClean="0"/>
          </a:p>
          <a:p>
            <a:r>
              <a:rPr lang="en-GB" sz="2800" dirty="0" smtClean="0"/>
              <a:t>In </a:t>
            </a:r>
            <a:r>
              <a:rPr lang="en-GB" sz="2800" dirty="0"/>
              <a:t>some circumstances penetration pricing needs to be used in order to establish a product or service, especially when strong domestic brands dominate the market.</a:t>
            </a:r>
          </a:p>
        </p:txBody>
      </p:sp>
      <p:pic>
        <p:nvPicPr>
          <p:cNvPr id="4" name="Picture 3"/>
          <p:cNvPicPr>
            <a:picLocks noChangeAspect="1"/>
          </p:cNvPicPr>
          <p:nvPr/>
        </p:nvPicPr>
        <p:blipFill>
          <a:blip r:embed="rId3"/>
          <a:stretch>
            <a:fillRect/>
          </a:stretch>
        </p:blipFill>
        <p:spPr>
          <a:xfrm>
            <a:off x="4535996" y="2348880"/>
            <a:ext cx="3843918" cy="1862271"/>
          </a:xfrm>
          <a:prstGeom prst="rect">
            <a:avLst/>
          </a:prstGeom>
        </p:spPr>
      </p:pic>
      <p:pic>
        <p:nvPicPr>
          <p:cNvPr id="5" name="Picture 4"/>
          <p:cNvPicPr>
            <a:picLocks noChangeAspect="1"/>
          </p:cNvPicPr>
          <p:nvPr/>
        </p:nvPicPr>
        <p:blipFill>
          <a:blip r:embed="rId4"/>
          <a:stretch>
            <a:fillRect/>
          </a:stretch>
        </p:blipFill>
        <p:spPr>
          <a:xfrm>
            <a:off x="971600" y="2780928"/>
            <a:ext cx="2778621" cy="1622466"/>
          </a:xfrm>
          <a:prstGeom prst="rect">
            <a:avLst/>
          </a:prstGeom>
        </p:spPr>
      </p:pic>
    </p:spTree>
    <p:extLst>
      <p:ext uri="{BB962C8B-B14F-4D97-AF65-F5344CB8AC3E}">
        <p14:creationId xmlns:p14="http://schemas.microsoft.com/office/powerpoint/2010/main" val="211545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166842"/>
            <a:ext cx="7632848" cy="4893647"/>
          </a:xfrm>
          <a:prstGeom prst="rect">
            <a:avLst/>
          </a:prstGeom>
        </p:spPr>
        <p:txBody>
          <a:bodyPr wrap="square">
            <a:spAutoFit/>
          </a:bodyPr>
          <a:lstStyle/>
          <a:p>
            <a:r>
              <a:rPr lang="en-GB" sz="2400" dirty="0" smtClean="0"/>
              <a:t>Place is all about </a:t>
            </a:r>
            <a:r>
              <a:rPr lang="en-GB" sz="2400" b="1" dirty="0" smtClean="0"/>
              <a:t>where businesses sell their products and what methods are used to distribute the goods to the customer.</a:t>
            </a:r>
            <a:r>
              <a:rPr lang="en-GB" sz="2400" dirty="0" smtClean="0"/>
              <a:t> Place is ‘the marketplace’, where buyers and sellers meet and exchange payment in return for goods and services. </a:t>
            </a:r>
          </a:p>
          <a:p>
            <a:endParaRPr lang="en-GB" sz="2400" dirty="0"/>
          </a:p>
          <a:p>
            <a:endParaRPr lang="en-GB" sz="2400" dirty="0" smtClean="0"/>
          </a:p>
          <a:p>
            <a:endParaRPr lang="en-GB" sz="2400" dirty="0" smtClean="0"/>
          </a:p>
          <a:p>
            <a:endParaRPr lang="en-GB" sz="2400" dirty="0"/>
          </a:p>
          <a:p>
            <a:endParaRPr lang="en-GB" sz="2400" b="1" dirty="0" smtClean="0"/>
          </a:p>
          <a:p>
            <a:r>
              <a:rPr lang="en-GB" sz="2400" b="1" dirty="0" smtClean="0"/>
              <a:t>The marketplace does not have to be ‘physical’, such as a shop – it could be online, over the phone or through mail order.</a:t>
            </a:r>
            <a:endParaRPr lang="en-GB" sz="2400" b="1" dirty="0"/>
          </a:p>
        </p:txBody>
      </p:sp>
      <p:sp>
        <p:nvSpPr>
          <p:cNvPr id="3" name="Rectangle 2"/>
          <p:cNvSpPr/>
          <p:nvPr/>
        </p:nvSpPr>
        <p:spPr>
          <a:xfrm>
            <a:off x="3059832" y="234519"/>
            <a:ext cx="1859805"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Place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957758"/>
            <a:ext cx="1971303" cy="131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433" y="2987035"/>
            <a:ext cx="2431926" cy="158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2093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340768"/>
            <a:ext cx="6750496" cy="3046988"/>
          </a:xfrm>
          <a:prstGeom prst="rect">
            <a:avLst/>
          </a:prstGeom>
        </p:spPr>
        <p:txBody>
          <a:bodyPr wrap="square">
            <a:spAutoFit/>
          </a:bodyPr>
          <a:lstStyle/>
          <a:p>
            <a:r>
              <a:rPr lang="en-GB" sz="2400" b="1" dirty="0" smtClean="0">
                <a:solidFill>
                  <a:prstClr val="black"/>
                </a:solidFill>
              </a:rPr>
              <a:t>Goods are perhaps easier to market than services. </a:t>
            </a:r>
          </a:p>
          <a:p>
            <a:endParaRPr lang="en-GB" sz="2400" b="1" dirty="0">
              <a:solidFill>
                <a:prstClr val="black"/>
              </a:solidFill>
            </a:endParaRPr>
          </a:p>
          <a:p>
            <a:r>
              <a:rPr lang="en-GB" sz="2400" dirty="0" smtClean="0">
                <a:solidFill>
                  <a:prstClr val="black"/>
                </a:solidFill>
              </a:rPr>
              <a:t>With </a:t>
            </a:r>
            <a:r>
              <a:rPr lang="en-GB" sz="2400" b="1" dirty="0" smtClean="0">
                <a:solidFill>
                  <a:prstClr val="black"/>
                </a:solidFill>
              </a:rPr>
              <a:t>goods there is a tangible product</a:t>
            </a:r>
            <a:r>
              <a:rPr lang="en-GB" sz="2400" dirty="0" smtClean="0">
                <a:solidFill>
                  <a:prstClr val="black"/>
                </a:solidFill>
              </a:rPr>
              <a:t>, but with </a:t>
            </a:r>
            <a:r>
              <a:rPr lang="en-GB" sz="2400" b="1" dirty="0" smtClean="0">
                <a:solidFill>
                  <a:prstClr val="black"/>
                </a:solidFill>
              </a:rPr>
              <a:t>services</a:t>
            </a:r>
            <a:r>
              <a:rPr lang="en-GB" sz="2400" dirty="0" smtClean="0">
                <a:solidFill>
                  <a:prstClr val="black"/>
                </a:solidFill>
              </a:rPr>
              <a:t> it is perhaps more difficult to </a:t>
            </a:r>
            <a:r>
              <a:rPr lang="en-GB" sz="2400" b="1" dirty="0" smtClean="0">
                <a:solidFill>
                  <a:prstClr val="black"/>
                </a:solidFill>
              </a:rPr>
              <a:t>identify what the customer needs.</a:t>
            </a:r>
            <a:r>
              <a:rPr lang="en-GB" sz="2400" dirty="0" smtClean="0">
                <a:solidFill>
                  <a:prstClr val="black"/>
                </a:solidFill>
              </a:rPr>
              <a:t> The focus on marketing for many services, for example insurance, holidays, car hire, professional services (healthcare) is often based on simplicity and clarity. </a:t>
            </a:r>
          </a:p>
        </p:txBody>
      </p:sp>
      <p:sp>
        <p:nvSpPr>
          <p:cNvPr id="3" name="Rectangle 2"/>
          <p:cNvSpPr/>
          <p:nvPr/>
        </p:nvSpPr>
        <p:spPr>
          <a:xfrm>
            <a:off x="1902058" y="260648"/>
            <a:ext cx="4967707" cy="923330"/>
          </a:xfrm>
          <a:prstGeom prst="rect">
            <a:avLst/>
          </a:prstGeom>
          <a:noFill/>
        </p:spPr>
        <p:txBody>
          <a:bodyPr wrap="none" lIns="91440" tIns="45720" rIns="91440" bIns="45720">
            <a:spAutoFit/>
          </a:bodyPr>
          <a:lstStyle/>
          <a:p>
            <a:pPr algn="ct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Goods/ Services </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41108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791" y="4661392"/>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436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8361" y="1124744"/>
            <a:ext cx="7398568" cy="2677656"/>
          </a:xfrm>
          <a:prstGeom prst="rect">
            <a:avLst/>
          </a:prstGeom>
        </p:spPr>
        <p:txBody>
          <a:bodyPr wrap="square">
            <a:spAutoFit/>
          </a:bodyPr>
          <a:lstStyle/>
          <a:p>
            <a:endParaRPr lang="en-GB" sz="2400" dirty="0" smtClean="0">
              <a:solidFill>
                <a:prstClr val="black"/>
              </a:solidFill>
            </a:endParaRPr>
          </a:p>
          <a:p>
            <a:r>
              <a:rPr lang="en-GB" sz="2400" dirty="0" smtClean="0">
                <a:solidFill>
                  <a:prstClr val="black"/>
                </a:solidFill>
              </a:rPr>
              <a:t>‘This is what we do, we do it effectively and quickly, and we will make clear the benefits’.</a:t>
            </a:r>
          </a:p>
          <a:p>
            <a:endParaRPr lang="en-GB" sz="2400" dirty="0">
              <a:solidFill>
                <a:prstClr val="black"/>
              </a:solidFill>
            </a:endParaRPr>
          </a:p>
          <a:p>
            <a:r>
              <a:rPr lang="en-GB" sz="2400" dirty="0" smtClean="0">
                <a:solidFill>
                  <a:prstClr val="black"/>
                </a:solidFill>
              </a:rPr>
              <a:t> We see this with a range of TV adverts, for example BUPA healthcare, Hertz car hire, the marketing of financial comparison websites etc.</a:t>
            </a:r>
            <a:endParaRPr lang="en-GB" sz="2400" dirty="0">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9579"/>
            <a:ext cx="56642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830798"/>
            <a:ext cx="2934072" cy="1956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7003" y="4189013"/>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5706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484784"/>
            <a:ext cx="7128792" cy="4524315"/>
          </a:xfrm>
          <a:prstGeom prst="rect">
            <a:avLst/>
          </a:prstGeom>
        </p:spPr>
        <p:txBody>
          <a:bodyPr wrap="square">
            <a:spAutoFit/>
          </a:bodyPr>
          <a:lstStyle/>
          <a:p>
            <a:r>
              <a:rPr lang="en-GB" sz="2400" dirty="0" smtClean="0">
                <a:solidFill>
                  <a:prstClr val="black"/>
                </a:solidFill>
              </a:rPr>
              <a:t>Often for businesses </a:t>
            </a:r>
            <a:r>
              <a:rPr lang="en-GB" sz="2400" b="1" dirty="0" smtClean="0">
                <a:solidFill>
                  <a:prstClr val="black"/>
                </a:solidFill>
              </a:rPr>
              <a:t>mass marketing </a:t>
            </a:r>
            <a:r>
              <a:rPr lang="en-GB" sz="2400" dirty="0" smtClean="0">
                <a:solidFill>
                  <a:prstClr val="black"/>
                </a:solidFill>
              </a:rPr>
              <a:t>is not an option – after all appealing to and developing products for a mass market is an expensive business. </a:t>
            </a: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r>
              <a:rPr lang="en-GB" sz="2400" dirty="0" smtClean="0">
                <a:solidFill>
                  <a:prstClr val="black"/>
                </a:solidFill>
              </a:rPr>
              <a:t>There are huge product development costs, </a:t>
            </a:r>
            <a:r>
              <a:rPr lang="en-GB" sz="2400" b="1" dirty="0" smtClean="0">
                <a:solidFill>
                  <a:prstClr val="black"/>
                </a:solidFill>
              </a:rPr>
              <a:t>massive expenditures on promotion and constant competition</a:t>
            </a:r>
            <a:r>
              <a:rPr lang="en-GB" sz="2400" dirty="0" smtClean="0">
                <a:solidFill>
                  <a:prstClr val="black"/>
                </a:solidFill>
              </a:rPr>
              <a:t>.</a:t>
            </a:r>
            <a:endParaRPr lang="en-GB" sz="2400" dirty="0">
              <a:solidFill>
                <a:prstClr val="black"/>
              </a:solidFill>
            </a:endParaRPr>
          </a:p>
        </p:txBody>
      </p:sp>
      <p:sp>
        <p:nvSpPr>
          <p:cNvPr id="3" name="Rectangle 2"/>
          <p:cNvSpPr/>
          <p:nvPr/>
        </p:nvSpPr>
        <p:spPr>
          <a:xfrm>
            <a:off x="1966827" y="332656"/>
            <a:ext cx="4915513" cy="923330"/>
          </a:xfrm>
          <a:prstGeom prst="rect">
            <a:avLst/>
          </a:prstGeom>
          <a:noFill/>
        </p:spPr>
        <p:txBody>
          <a:bodyPr wrap="none" lIns="91440" tIns="45720" rIns="91440" bIns="45720">
            <a:spAutoFit/>
          </a:bodyPr>
          <a:lstStyle/>
          <a:p>
            <a:pPr algn="ctr"/>
            <a:r>
              <a:rPr lang="en-US"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Mass marketing </a:t>
            </a:r>
            <a:endPar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82301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656" y="3066391"/>
            <a:ext cx="1494441" cy="169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0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0850" y="1196752"/>
            <a:ext cx="7509303" cy="3785652"/>
          </a:xfrm>
          <a:prstGeom prst="rect">
            <a:avLst/>
          </a:prstGeom>
        </p:spPr>
        <p:txBody>
          <a:bodyPr wrap="square">
            <a:spAutoFit/>
          </a:bodyPr>
          <a:lstStyle/>
          <a:p>
            <a:r>
              <a:rPr lang="en-GB" sz="2400" dirty="0" smtClean="0">
                <a:solidFill>
                  <a:prstClr val="black"/>
                </a:solidFill>
              </a:rPr>
              <a:t>With niche marketing a business will target a single niche within the market, ignoring the rest of the marketplace.</a:t>
            </a:r>
          </a:p>
          <a:p>
            <a:endParaRPr lang="en-GB" sz="2400" dirty="0" smtClean="0">
              <a:solidFill>
                <a:prstClr val="black"/>
              </a:solidFill>
            </a:endParaRPr>
          </a:p>
          <a:p>
            <a:r>
              <a:rPr lang="en-GB" sz="2400" b="1" dirty="0" smtClean="0">
                <a:solidFill>
                  <a:prstClr val="black"/>
                </a:solidFill>
              </a:rPr>
              <a:t>Niche marketing is based on designing goods or services specifically tailored for the needs of a relatively small target market. </a:t>
            </a:r>
            <a:r>
              <a:rPr lang="en-GB" sz="2400" dirty="0" smtClean="0">
                <a:solidFill>
                  <a:prstClr val="black"/>
                </a:solidFill>
              </a:rPr>
              <a:t>Therefore, there must be a full understanding of the desires and needs of the niche. This understanding can be gained through market research, but is often based on an understanding of a particular market that comes through personal experience. </a:t>
            </a:r>
          </a:p>
        </p:txBody>
      </p:sp>
      <p:sp>
        <p:nvSpPr>
          <p:cNvPr id="3" name="Rectangle 2"/>
          <p:cNvSpPr/>
          <p:nvPr/>
        </p:nvSpPr>
        <p:spPr>
          <a:xfrm>
            <a:off x="1835696" y="188640"/>
            <a:ext cx="5053371" cy="923330"/>
          </a:xfrm>
          <a:prstGeom prst="rect">
            <a:avLst/>
          </a:prstGeom>
          <a:noFill/>
        </p:spPr>
        <p:txBody>
          <a:bodyPr wrap="none" lIns="91440" tIns="45720" rIns="91440" bIns="45720">
            <a:spAutoFit/>
          </a:bodyPr>
          <a:lstStyle/>
          <a:p>
            <a:pPr algn="ctr"/>
            <a:r>
              <a:rPr lang="en-US"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Niche marketing </a:t>
            </a:r>
            <a:endPar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181368"/>
            <a:ext cx="2123605" cy="135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126834"/>
            <a:ext cx="2461083" cy="140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82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061716"/>
            <a:ext cx="7488832" cy="5632311"/>
          </a:xfrm>
          <a:prstGeom prst="rect">
            <a:avLst/>
          </a:prstGeom>
        </p:spPr>
        <p:txBody>
          <a:bodyPr wrap="square">
            <a:spAutoFit/>
          </a:bodyPr>
          <a:lstStyle/>
          <a:p>
            <a:endParaRPr lang="en-GB" sz="2400" dirty="0" smtClean="0">
              <a:solidFill>
                <a:prstClr val="black"/>
              </a:solidFill>
            </a:endParaRPr>
          </a:p>
          <a:p>
            <a:r>
              <a:rPr lang="en-GB" sz="2400" dirty="0" smtClean="0">
                <a:solidFill>
                  <a:prstClr val="black"/>
                </a:solidFill>
              </a:rPr>
              <a:t>The </a:t>
            </a:r>
            <a:r>
              <a:rPr lang="en-GB" sz="2400" b="1" dirty="0" smtClean="0">
                <a:solidFill>
                  <a:prstClr val="black"/>
                </a:solidFill>
              </a:rPr>
              <a:t>internet has allowed businesses selling niche products </a:t>
            </a:r>
            <a:r>
              <a:rPr lang="en-GB" sz="2400" dirty="0" smtClean="0">
                <a:solidFill>
                  <a:prstClr val="black"/>
                </a:solidFill>
              </a:rPr>
              <a:t>to access markets far more readily</a:t>
            </a:r>
            <a:r>
              <a:rPr lang="en-GB" sz="2400" dirty="0" smtClean="0">
                <a:solidFill>
                  <a:prstClr val="black"/>
                </a:solidFill>
              </a:rPr>
              <a:t>.</a:t>
            </a: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r>
              <a:rPr lang="en-GB" sz="2400" dirty="0" smtClean="0">
                <a:solidFill>
                  <a:prstClr val="black"/>
                </a:solidFill>
              </a:rPr>
              <a:t> </a:t>
            </a:r>
            <a:r>
              <a:rPr lang="en-GB" sz="2400" dirty="0" smtClean="0">
                <a:solidFill>
                  <a:prstClr val="black"/>
                </a:solidFill>
              </a:rPr>
              <a:t>In the past, one of the major problems facing niche product businesses has been </a:t>
            </a:r>
            <a:r>
              <a:rPr lang="en-GB" sz="2400" b="1" dirty="0" smtClean="0">
                <a:solidFill>
                  <a:prstClr val="black"/>
                </a:solidFill>
              </a:rPr>
              <a:t>being unable to economically target customers who are likely to be geographically dispersed.</a:t>
            </a:r>
          </a:p>
          <a:p>
            <a:endParaRPr lang="en-GB" sz="2400" dirty="0" smtClean="0">
              <a:solidFill>
                <a:prstClr val="black"/>
              </a:solidFill>
            </a:endParaRPr>
          </a:p>
          <a:p>
            <a:endParaRPr lang="en-GB" sz="2400" dirty="0" smtClean="0">
              <a:solidFill>
                <a:prstClr val="black"/>
              </a:solidFill>
            </a:endParaRPr>
          </a:p>
        </p:txBody>
      </p:sp>
      <p:sp>
        <p:nvSpPr>
          <p:cNvPr id="3" name="Rectangle 2"/>
          <p:cNvSpPr/>
          <p:nvPr/>
        </p:nvSpPr>
        <p:spPr>
          <a:xfrm>
            <a:off x="1691680" y="116632"/>
            <a:ext cx="5053371" cy="923330"/>
          </a:xfrm>
          <a:prstGeom prst="rect">
            <a:avLst/>
          </a:prstGeom>
          <a:noFill/>
        </p:spPr>
        <p:txBody>
          <a:bodyPr wrap="none" lIns="91440" tIns="45720" rIns="91440" bIns="45720">
            <a:spAutoFit/>
          </a:bodyPr>
          <a:lstStyle/>
          <a:p>
            <a:pPr algn="ctr"/>
            <a:r>
              <a:rPr lang="en-US"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Niche marketing </a:t>
            </a:r>
            <a:endPar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492896"/>
            <a:ext cx="2589550" cy="159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325" y="2492896"/>
            <a:ext cx="3062040" cy="1690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595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55214"/>
            <a:ext cx="7848872" cy="5693866"/>
          </a:xfrm>
          <a:prstGeom prst="rect">
            <a:avLst/>
          </a:prstGeom>
        </p:spPr>
        <p:txBody>
          <a:bodyPr wrap="square">
            <a:spAutoFit/>
          </a:bodyPr>
          <a:lstStyle/>
          <a:p>
            <a:endParaRPr lang="en-GB" sz="2800" dirty="0"/>
          </a:p>
          <a:p>
            <a:r>
              <a:rPr lang="en-GB" sz="2800" dirty="0"/>
              <a:t> Now the internet removes this problem and raising awareness is much simpler. There is no need to list in local Yellow Pages throughout the country or use magazine ads that may be irrelevant to most readers. </a:t>
            </a:r>
            <a:endParaRPr lang="en-GB" sz="2800" dirty="0" smtClean="0"/>
          </a:p>
          <a:p>
            <a:endParaRPr lang="en-GB" sz="2800" dirty="0"/>
          </a:p>
          <a:p>
            <a:endParaRPr lang="en-GB" sz="2800" dirty="0" smtClean="0"/>
          </a:p>
          <a:p>
            <a:endParaRPr lang="en-GB" sz="2800" dirty="0" smtClean="0"/>
          </a:p>
          <a:p>
            <a:endParaRPr lang="en-GB" sz="2800" dirty="0"/>
          </a:p>
          <a:p>
            <a:r>
              <a:rPr lang="en-GB" sz="2800" dirty="0" smtClean="0"/>
              <a:t>Instead</a:t>
            </a:r>
            <a:r>
              <a:rPr lang="en-GB" sz="2800" dirty="0"/>
              <a:t>, </a:t>
            </a:r>
            <a:r>
              <a:rPr lang="en-GB" sz="2800" b="1" dirty="0"/>
              <a:t>potential customers can access the niche product/service providers by quickly searching websites.</a:t>
            </a:r>
          </a:p>
        </p:txBody>
      </p:sp>
      <p:pic>
        <p:nvPicPr>
          <p:cNvPr id="3" name="Picture 2"/>
          <p:cNvPicPr>
            <a:picLocks noChangeAspect="1"/>
          </p:cNvPicPr>
          <p:nvPr/>
        </p:nvPicPr>
        <p:blipFill>
          <a:blip r:embed="rId2"/>
          <a:stretch>
            <a:fillRect/>
          </a:stretch>
        </p:blipFill>
        <p:spPr>
          <a:xfrm>
            <a:off x="2133191" y="404664"/>
            <a:ext cx="4724809" cy="701101"/>
          </a:xfrm>
          <a:prstGeom prst="rect">
            <a:avLst/>
          </a:prstGeom>
        </p:spPr>
      </p:pic>
      <p:pic>
        <p:nvPicPr>
          <p:cNvPr id="4" name="Picture 3"/>
          <p:cNvPicPr>
            <a:picLocks noChangeAspect="1"/>
          </p:cNvPicPr>
          <p:nvPr/>
        </p:nvPicPr>
        <p:blipFill>
          <a:blip r:embed="rId3"/>
          <a:stretch>
            <a:fillRect/>
          </a:stretch>
        </p:blipFill>
        <p:spPr>
          <a:xfrm>
            <a:off x="2771800" y="3140968"/>
            <a:ext cx="4409858" cy="1657350"/>
          </a:xfrm>
          <a:prstGeom prst="rect">
            <a:avLst/>
          </a:prstGeom>
        </p:spPr>
      </p:pic>
    </p:spTree>
    <p:extLst>
      <p:ext uri="{BB962C8B-B14F-4D97-AF65-F5344CB8AC3E}">
        <p14:creationId xmlns:p14="http://schemas.microsoft.com/office/powerpoint/2010/main" val="1304227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484784"/>
            <a:ext cx="7284353" cy="4524315"/>
          </a:xfrm>
          <a:prstGeom prst="rect">
            <a:avLst/>
          </a:prstGeom>
        </p:spPr>
        <p:txBody>
          <a:bodyPr wrap="square">
            <a:spAutoFit/>
          </a:bodyPr>
          <a:lstStyle/>
          <a:p>
            <a:r>
              <a:rPr lang="en-GB" sz="2400" dirty="0" smtClean="0">
                <a:solidFill>
                  <a:prstClr val="black"/>
                </a:solidFill>
              </a:rPr>
              <a:t>The development and widespread use of the internet over the last twenty years has had a huge impact on marketing. </a:t>
            </a: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b="1" dirty="0" smtClean="0">
              <a:solidFill>
                <a:prstClr val="black"/>
              </a:solidFill>
            </a:endParaRPr>
          </a:p>
          <a:p>
            <a:r>
              <a:rPr lang="en-GB" sz="2400" b="1" dirty="0" smtClean="0">
                <a:solidFill>
                  <a:prstClr val="black"/>
                </a:solidFill>
              </a:rPr>
              <a:t>Each of the 4Ps has had to change and evolve to meet the demands of this new method of reaching customers.</a:t>
            </a:r>
            <a:endParaRPr lang="en-GB" sz="2400" b="1" dirty="0">
              <a:solidFill>
                <a:prstClr val="black"/>
              </a:solidFill>
            </a:endParaRPr>
          </a:p>
        </p:txBody>
      </p:sp>
      <p:sp>
        <p:nvSpPr>
          <p:cNvPr id="3" name="Rectangle 2"/>
          <p:cNvSpPr/>
          <p:nvPr/>
        </p:nvSpPr>
        <p:spPr>
          <a:xfrm>
            <a:off x="263446" y="332656"/>
            <a:ext cx="8594019" cy="923330"/>
          </a:xfrm>
          <a:prstGeom prst="rect">
            <a:avLst/>
          </a:prstGeom>
          <a:noFill/>
        </p:spPr>
        <p:txBody>
          <a:bodyPr wrap="none" lIns="91440" tIns="45720" rIns="91440" bIns="45720">
            <a:spAutoFit/>
          </a:bodyPr>
          <a:lstStyle/>
          <a:p>
            <a:pPr algn="ctr"/>
            <a:r>
              <a:rPr lang="en-US"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Internet Marketing decisions </a:t>
            </a:r>
            <a:endPar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492896"/>
            <a:ext cx="2053023" cy="2080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852936"/>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770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277891"/>
            <a:ext cx="7379973" cy="4893647"/>
          </a:xfrm>
          <a:prstGeom prst="rect">
            <a:avLst/>
          </a:prstGeom>
        </p:spPr>
        <p:txBody>
          <a:bodyPr wrap="square">
            <a:spAutoFit/>
          </a:bodyPr>
          <a:lstStyle/>
          <a:p>
            <a:r>
              <a:rPr lang="en-GB" sz="2400" b="1" dirty="0" smtClean="0">
                <a:solidFill>
                  <a:prstClr val="black"/>
                </a:solidFill>
              </a:rPr>
              <a:t>Clicks and bricks </a:t>
            </a:r>
            <a:r>
              <a:rPr lang="en-GB" sz="2400" dirty="0" smtClean="0">
                <a:solidFill>
                  <a:prstClr val="black"/>
                </a:solidFill>
              </a:rPr>
              <a:t>is a marketing term which means that businesses need to have a </a:t>
            </a:r>
            <a:r>
              <a:rPr lang="en-GB" sz="2400" b="1" dirty="0" smtClean="0">
                <a:solidFill>
                  <a:prstClr val="black"/>
                </a:solidFill>
              </a:rPr>
              <a:t>web presence (clicks)</a:t>
            </a:r>
            <a:r>
              <a:rPr lang="en-GB" sz="2400" dirty="0" smtClean="0">
                <a:solidFill>
                  <a:prstClr val="black"/>
                </a:solidFill>
              </a:rPr>
              <a:t>, plus a physical presence on the high street or in </a:t>
            </a:r>
            <a:r>
              <a:rPr lang="en-GB" sz="2400" b="1" dirty="0" smtClean="0">
                <a:solidFill>
                  <a:prstClr val="black"/>
                </a:solidFill>
              </a:rPr>
              <a:t>shopping centres (bricks). </a:t>
            </a:r>
          </a:p>
          <a:p>
            <a:endParaRPr lang="en-GB" sz="2400" dirty="0" smtClean="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r>
              <a:rPr lang="en-GB" sz="2400" b="1" dirty="0" smtClean="0">
                <a:solidFill>
                  <a:prstClr val="black"/>
                </a:solidFill>
              </a:rPr>
              <a:t>Examples of businesses using this form of widening of distribution channels include PC World, Argos and Tesco. </a:t>
            </a:r>
            <a:r>
              <a:rPr lang="en-GB" sz="2400" dirty="0" smtClean="0">
                <a:solidFill>
                  <a:prstClr val="black"/>
                </a:solidFill>
              </a:rPr>
              <a:t>Each of these businesses has been very successful in using a web presence to increase sales and customer loyalty.</a:t>
            </a:r>
            <a:endParaRPr lang="en-GB" sz="2400" dirty="0">
              <a:solidFill>
                <a:prstClr val="black"/>
              </a:solidFill>
            </a:endParaRPr>
          </a:p>
        </p:txBody>
      </p:sp>
      <p:sp>
        <p:nvSpPr>
          <p:cNvPr id="3" name="Rectangle 2"/>
          <p:cNvSpPr/>
          <p:nvPr/>
        </p:nvSpPr>
        <p:spPr>
          <a:xfrm>
            <a:off x="1907704" y="188640"/>
            <a:ext cx="4863512" cy="923330"/>
          </a:xfrm>
          <a:prstGeom prst="rect">
            <a:avLst/>
          </a:prstGeom>
          <a:noFill/>
        </p:spPr>
        <p:txBody>
          <a:bodyPr wrap="none" lIns="91440" tIns="45720" rIns="91440" bIns="45720">
            <a:spAutoFit/>
          </a:bodyPr>
          <a:lstStyle/>
          <a:p>
            <a:pPr algn="ct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Clicks and bricks</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146204"/>
            <a:ext cx="1793379" cy="1157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887145"/>
            <a:ext cx="327660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511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412776"/>
            <a:ext cx="6534472" cy="3046988"/>
          </a:xfrm>
          <a:prstGeom prst="rect">
            <a:avLst/>
          </a:prstGeom>
        </p:spPr>
        <p:txBody>
          <a:bodyPr wrap="square">
            <a:spAutoFit/>
          </a:bodyPr>
          <a:lstStyle/>
          <a:p>
            <a:r>
              <a:rPr lang="en-GB" sz="2400" dirty="0" err="1" smtClean="0">
                <a:solidFill>
                  <a:prstClr val="black"/>
                </a:solidFill>
              </a:rPr>
              <a:t>Zoella</a:t>
            </a:r>
            <a:r>
              <a:rPr lang="en-GB" sz="2400" dirty="0" smtClean="0">
                <a:solidFill>
                  <a:prstClr val="black"/>
                </a:solidFill>
              </a:rPr>
              <a:t>, the hugely popular fashion and lifestyle blogger, </a:t>
            </a:r>
            <a:r>
              <a:rPr lang="en-GB" sz="2400" b="1" dirty="0" smtClean="0">
                <a:solidFill>
                  <a:prstClr val="black"/>
                </a:solidFill>
              </a:rPr>
              <a:t>has just bought a £1 million house.</a:t>
            </a:r>
          </a:p>
          <a:p>
            <a:endParaRPr lang="en-GB" sz="2400" dirty="0">
              <a:solidFill>
                <a:prstClr val="black"/>
              </a:solidFill>
            </a:endParaRPr>
          </a:p>
          <a:p>
            <a:r>
              <a:rPr lang="en-GB" sz="2400" dirty="0" smtClean="0">
                <a:solidFill>
                  <a:prstClr val="black"/>
                </a:solidFill>
              </a:rPr>
              <a:t> She has seven million YouTube followers and each video she posts is topped and tailed with adverts aimed at the demographic of her followers. This is a typical example of how social media is used to market products.</a:t>
            </a:r>
            <a:endParaRPr lang="en-GB" sz="2400" dirty="0">
              <a:solidFill>
                <a:prstClr val="black"/>
              </a:solidFill>
            </a:endParaRPr>
          </a:p>
        </p:txBody>
      </p:sp>
      <p:sp>
        <p:nvSpPr>
          <p:cNvPr id="3" name="Rectangle 2"/>
          <p:cNvSpPr/>
          <p:nvPr/>
        </p:nvSpPr>
        <p:spPr>
          <a:xfrm>
            <a:off x="2255033" y="260648"/>
            <a:ext cx="3805850" cy="923330"/>
          </a:xfrm>
          <a:prstGeom prst="rect">
            <a:avLst/>
          </a:prstGeom>
          <a:noFill/>
        </p:spPr>
        <p:txBody>
          <a:bodyPr wrap="none" lIns="91440" tIns="45720" rIns="91440" bIns="45720">
            <a:spAutoFit/>
          </a:bodyPr>
          <a:lstStyle/>
          <a:p>
            <a:pPr algn="ct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Social media</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221088"/>
            <a:ext cx="3747542" cy="2223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081" y="4653136"/>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300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909" y="1340768"/>
            <a:ext cx="7128792" cy="4893647"/>
          </a:xfrm>
          <a:prstGeom prst="rect">
            <a:avLst/>
          </a:prstGeom>
        </p:spPr>
        <p:txBody>
          <a:bodyPr wrap="square">
            <a:spAutoFit/>
          </a:bodyPr>
          <a:lstStyle/>
          <a:p>
            <a:endParaRPr lang="en-GB" sz="2400" dirty="0" smtClean="0">
              <a:solidFill>
                <a:prstClr val="black"/>
              </a:solidFill>
            </a:endParaRPr>
          </a:p>
          <a:p>
            <a:r>
              <a:rPr lang="en-GB" sz="2400" b="1" dirty="0" smtClean="0">
                <a:solidFill>
                  <a:prstClr val="black"/>
                </a:solidFill>
              </a:rPr>
              <a:t>Viral advertising is another form of social media advertising, </a:t>
            </a:r>
            <a:r>
              <a:rPr lang="en-GB" sz="2400" dirty="0" smtClean="0">
                <a:solidFill>
                  <a:prstClr val="black"/>
                </a:solidFill>
              </a:rPr>
              <a:t>with funny or stylish ads being sent from person to person. </a:t>
            </a: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smtClean="0">
              <a:solidFill>
                <a:prstClr val="black"/>
              </a:solidFill>
            </a:endParaRPr>
          </a:p>
          <a:p>
            <a:r>
              <a:rPr lang="en-GB" sz="2400" dirty="0" smtClean="0">
                <a:solidFill>
                  <a:prstClr val="black"/>
                </a:solidFill>
              </a:rPr>
              <a:t>This form of marketing is of growing importance as fewer young people consume traditional media (TV and newspapers) and instead consume entertainment and information online.</a:t>
            </a:r>
            <a:endParaRPr lang="en-GB" sz="2400" dirty="0">
              <a:solidFill>
                <a:prstClr val="black"/>
              </a:solidFill>
            </a:endParaRPr>
          </a:p>
        </p:txBody>
      </p:sp>
      <p:sp>
        <p:nvSpPr>
          <p:cNvPr id="3" name="Rectangle 2"/>
          <p:cNvSpPr/>
          <p:nvPr/>
        </p:nvSpPr>
        <p:spPr>
          <a:xfrm>
            <a:off x="511153" y="260648"/>
            <a:ext cx="8088304" cy="923330"/>
          </a:xfrm>
          <a:prstGeom prst="rect">
            <a:avLst/>
          </a:prstGeom>
          <a:noFill/>
        </p:spPr>
        <p:txBody>
          <a:bodyPr wrap="none" lIns="91440" tIns="45720" rIns="91440" bIns="45720">
            <a:spAutoFit/>
          </a:bodyPr>
          <a:lstStyle/>
          <a:p>
            <a:pPr algn="ctr"/>
            <a:r>
              <a:rPr lang="en-US"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Social media – Viral adverts</a:t>
            </a:r>
            <a:endPar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626" y="2780928"/>
            <a:ext cx="1884864" cy="1542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028380"/>
            <a:ext cx="353377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972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535155"/>
            <a:ext cx="6768752" cy="2677656"/>
          </a:xfrm>
          <a:prstGeom prst="rect">
            <a:avLst/>
          </a:prstGeom>
        </p:spPr>
        <p:txBody>
          <a:bodyPr wrap="square">
            <a:spAutoFit/>
          </a:bodyPr>
          <a:lstStyle/>
          <a:p>
            <a:r>
              <a:rPr lang="en-GB" sz="2400" b="1" dirty="0" smtClean="0"/>
              <a:t>The two key questions businesses ask in relation to place are:</a:t>
            </a:r>
          </a:p>
          <a:p>
            <a:endParaRPr lang="en-GB" sz="2400" b="1" dirty="0" smtClean="0"/>
          </a:p>
          <a:p>
            <a:r>
              <a:rPr lang="en-GB" sz="2400" dirty="0" smtClean="0"/>
              <a:t>1.Where shall we sell our products?</a:t>
            </a:r>
          </a:p>
          <a:p>
            <a:endParaRPr lang="en-GB" sz="2400" dirty="0" smtClean="0"/>
          </a:p>
          <a:p>
            <a:r>
              <a:rPr lang="en-GB" sz="2400" dirty="0" smtClean="0"/>
              <a:t>2.What methods shall we use to distribute the goods to the final consumer?</a:t>
            </a:r>
            <a:endParaRPr lang="en-GB" sz="2400" dirty="0"/>
          </a:p>
        </p:txBody>
      </p:sp>
      <p:sp>
        <p:nvSpPr>
          <p:cNvPr id="3" name="Rectangle 2"/>
          <p:cNvSpPr/>
          <p:nvPr/>
        </p:nvSpPr>
        <p:spPr>
          <a:xfrm>
            <a:off x="2843808" y="404664"/>
            <a:ext cx="1859805"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Place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365104"/>
            <a:ext cx="22860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339952"/>
            <a:ext cx="33147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996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291626"/>
            <a:ext cx="7128792" cy="2308324"/>
          </a:xfrm>
          <a:prstGeom prst="rect">
            <a:avLst/>
          </a:prstGeom>
        </p:spPr>
        <p:txBody>
          <a:bodyPr wrap="square">
            <a:spAutoFit/>
          </a:bodyPr>
          <a:lstStyle/>
          <a:p>
            <a:r>
              <a:rPr lang="en-GB" sz="2400" b="1" dirty="0" smtClean="0">
                <a:solidFill>
                  <a:prstClr val="black"/>
                </a:solidFill>
              </a:rPr>
              <a:t>M-commerce (mobile commerce) </a:t>
            </a:r>
            <a:r>
              <a:rPr lang="en-GB" sz="2400" dirty="0" smtClean="0">
                <a:solidFill>
                  <a:prstClr val="black"/>
                </a:solidFill>
              </a:rPr>
              <a:t>is the buying and selling of goods and services through wireless handheld devices such as mobile phones. This means ‘having your retail outlet in your consumers’ pocket’. Through mobile technology it is now possible to </a:t>
            </a:r>
            <a:r>
              <a:rPr lang="en-GB" sz="2400" b="1" dirty="0" smtClean="0">
                <a:solidFill>
                  <a:prstClr val="black"/>
                </a:solidFill>
              </a:rPr>
              <a:t>reach your customer 24 hours a day. </a:t>
            </a:r>
          </a:p>
        </p:txBody>
      </p:sp>
      <p:sp>
        <p:nvSpPr>
          <p:cNvPr id="3" name="Rectangle 2"/>
          <p:cNvSpPr/>
          <p:nvPr/>
        </p:nvSpPr>
        <p:spPr>
          <a:xfrm>
            <a:off x="2286000" y="188640"/>
            <a:ext cx="4009046" cy="923330"/>
          </a:xfrm>
          <a:prstGeom prst="rect">
            <a:avLst/>
          </a:prstGeom>
          <a:noFill/>
        </p:spPr>
        <p:txBody>
          <a:bodyPr wrap="none" lIns="91440" tIns="45720" rIns="91440" bIns="45720">
            <a:spAutoFit/>
          </a:bodyPr>
          <a:lstStyle/>
          <a:p>
            <a:pPr algn="ct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M-commerce</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9171" y="3933056"/>
            <a:ext cx="25717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933056"/>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606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940226"/>
            <a:ext cx="7629400" cy="5262979"/>
          </a:xfrm>
          <a:prstGeom prst="rect">
            <a:avLst/>
          </a:prstGeom>
        </p:spPr>
        <p:txBody>
          <a:bodyPr wrap="square">
            <a:spAutoFit/>
          </a:bodyPr>
          <a:lstStyle/>
          <a:p>
            <a:endParaRPr lang="en-GB" sz="2400" dirty="0" smtClean="0">
              <a:solidFill>
                <a:prstClr val="black"/>
              </a:solidFill>
            </a:endParaRPr>
          </a:p>
          <a:p>
            <a:r>
              <a:rPr lang="en-GB" sz="2400" b="1" dirty="0" smtClean="0">
                <a:solidFill>
                  <a:prstClr val="black"/>
                </a:solidFill>
              </a:rPr>
              <a:t>M-commerce does not just mean buying: </a:t>
            </a:r>
          </a:p>
          <a:p>
            <a:endParaRPr lang="en-GB" sz="2400" dirty="0">
              <a:solidFill>
                <a:prstClr val="black"/>
              </a:solidFill>
            </a:endParaRPr>
          </a:p>
          <a:p>
            <a:r>
              <a:rPr lang="en-GB" sz="2400" dirty="0" smtClean="0">
                <a:solidFill>
                  <a:prstClr val="black"/>
                </a:solidFill>
              </a:rPr>
              <a:t>It is about providing your customers with product information, promotions and all other aspects of the marketing mix. </a:t>
            </a:r>
          </a:p>
          <a:p>
            <a:endParaRPr lang="en-GB" sz="2400" dirty="0">
              <a:solidFill>
                <a:prstClr val="black"/>
              </a:solidFill>
            </a:endParaRPr>
          </a:p>
          <a:p>
            <a:endParaRPr lang="en-GB" sz="2400" dirty="0" smtClean="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r>
              <a:rPr lang="en-GB" sz="2400" dirty="0" smtClean="0">
                <a:solidFill>
                  <a:prstClr val="black"/>
                </a:solidFill>
              </a:rPr>
              <a:t>Consumers use M-commerce to compare prices online, take photos for future reference and research their potential purchases online.</a:t>
            </a:r>
            <a:endParaRPr lang="en-GB" sz="2400" dirty="0">
              <a:solidFill>
                <a:prstClr val="black"/>
              </a:solidFill>
            </a:endParaRPr>
          </a:p>
        </p:txBody>
      </p:sp>
      <p:sp>
        <p:nvSpPr>
          <p:cNvPr id="3" name="Rectangle 2"/>
          <p:cNvSpPr/>
          <p:nvPr/>
        </p:nvSpPr>
        <p:spPr>
          <a:xfrm>
            <a:off x="2474285" y="188640"/>
            <a:ext cx="4191981" cy="923330"/>
          </a:xfrm>
          <a:prstGeom prst="rect">
            <a:avLst/>
          </a:prstGeom>
          <a:noFill/>
        </p:spPr>
        <p:txBody>
          <a:bodyPr wrap="none" lIns="91440" tIns="45720" rIns="91440" bIns="45720">
            <a:spAutoFit/>
          </a:bodyPr>
          <a:lstStyle/>
          <a:p>
            <a:pPr algn="ctr"/>
            <a:r>
              <a:rPr lang="en-US"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M Commerce </a:t>
            </a:r>
            <a:endPar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241441"/>
            <a:ext cx="1519569" cy="1377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202" y="3429000"/>
            <a:ext cx="2311075" cy="130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441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412776"/>
            <a:ext cx="7302691" cy="4893647"/>
          </a:xfrm>
          <a:prstGeom prst="rect">
            <a:avLst/>
          </a:prstGeom>
        </p:spPr>
        <p:txBody>
          <a:bodyPr wrap="square">
            <a:spAutoFit/>
          </a:bodyPr>
          <a:lstStyle/>
          <a:p>
            <a:r>
              <a:rPr lang="en-GB" sz="2400" b="1" dirty="0" smtClean="0">
                <a:solidFill>
                  <a:prstClr val="black"/>
                </a:solidFill>
              </a:rPr>
              <a:t>A comparison of prices has become a great deal easier for customers. </a:t>
            </a:r>
          </a:p>
          <a:p>
            <a:endParaRPr lang="en-GB" sz="2400" b="1" dirty="0">
              <a:solidFill>
                <a:prstClr val="black"/>
              </a:solidFill>
            </a:endParaRPr>
          </a:p>
          <a:p>
            <a:r>
              <a:rPr lang="en-GB" sz="2400" dirty="0" smtClean="0">
                <a:solidFill>
                  <a:prstClr val="black"/>
                </a:solidFill>
              </a:rPr>
              <a:t>Using the web, individuals can carry out </a:t>
            </a:r>
          </a:p>
          <a:p>
            <a:r>
              <a:rPr lang="en-GB" sz="2400" dirty="0" smtClean="0">
                <a:solidFill>
                  <a:prstClr val="black"/>
                </a:solidFill>
              </a:rPr>
              <a:t>their own research or use comparison sites,</a:t>
            </a:r>
          </a:p>
          <a:p>
            <a:r>
              <a:rPr lang="en-GB" sz="2400" dirty="0" smtClean="0">
                <a:solidFill>
                  <a:prstClr val="black"/>
                </a:solidFill>
              </a:rPr>
              <a:t> such as </a:t>
            </a:r>
            <a:r>
              <a:rPr lang="en-GB" sz="2400" b="1" dirty="0" smtClean="0">
                <a:solidFill>
                  <a:prstClr val="black"/>
                </a:solidFill>
              </a:rPr>
              <a:t>Money Supermarket</a:t>
            </a:r>
            <a:r>
              <a:rPr lang="en-GB" sz="2400" dirty="0" smtClean="0">
                <a:solidFill>
                  <a:prstClr val="black"/>
                </a:solidFill>
              </a:rPr>
              <a:t>, to find the </a:t>
            </a:r>
          </a:p>
          <a:p>
            <a:r>
              <a:rPr lang="en-GB" sz="2400" dirty="0" smtClean="0">
                <a:solidFill>
                  <a:prstClr val="black"/>
                </a:solidFill>
              </a:rPr>
              <a:t>best deal across a huge range of products. </a:t>
            </a:r>
          </a:p>
          <a:p>
            <a:r>
              <a:rPr lang="en-GB" sz="2400" dirty="0" smtClean="0">
                <a:solidFill>
                  <a:prstClr val="black"/>
                </a:solidFill>
              </a:rPr>
              <a:t>This access to pricing information has had </a:t>
            </a:r>
          </a:p>
          <a:p>
            <a:r>
              <a:rPr lang="en-GB" sz="2400" dirty="0" smtClean="0">
                <a:solidFill>
                  <a:prstClr val="black"/>
                </a:solidFill>
              </a:rPr>
              <a:t>an impact on prices charged by businesses. </a:t>
            </a:r>
          </a:p>
          <a:p>
            <a:endParaRPr lang="en-GB" sz="2400" dirty="0">
              <a:solidFill>
                <a:prstClr val="black"/>
              </a:solidFill>
            </a:endParaRPr>
          </a:p>
          <a:p>
            <a:r>
              <a:rPr lang="en-GB" sz="2400" b="1" dirty="0" smtClean="0">
                <a:solidFill>
                  <a:prstClr val="black"/>
                </a:solidFill>
              </a:rPr>
              <a:t>It has been argued by economists that the increase in internet shopping has had a direct impact on lowering inflation rates. </a:t>
            </a:r>
            <a:endParaRPr lang="en-GB" sz="2400" b="1" dirty="0">
              <a:solidFill>
                <a:prstClr val="black"/>
              </a:solidFill>
            </a:endParaRPr>
          </a:p>
        </p:txBody>
      </p:sp>
      <p:sp>
        <p:nvSpPr>
          <p:cNvPr id="3" name="Rectangle 2"/>
          <p:cNvSpPr/>
          <p:nvPr/>
        </p:nvSpPr>
        <p:spPr>
          <a:xfrm>
            <a:off x="899592" y="332656"/>
            <a:ext cx="6964984" cy="923330"/>
          </a:xfrm>
          <a:prstGeom prst="rect">
            <a:avLst/>
          </a:prstGeom>
          <a:noFill/>
        </p:spPr>
        <p:txBody>
          <a:bodyPr wrap="none" lIns="91440" tIns="45720" rIns="91440" bIns="45720">
            <a:spAutoFit/>
          </a:bodyPr>
          <a:lstStyle/>
          <a:p>
            <a:pPr algn="ct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Pricing and the internet</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924944"/>
            <a:ext cx="2286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839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340768"/>
            <a:ext cx="6858328" cy="4893647"/>
          </a:xfrm>
          <a:prstGeom prst="rect">
            <a:avLst/>
          </a:prstGeom>
        </p:spPr>
        <p:txBody>
          <a:bodyPr wrap="square">
            <a:spAutoFit/>
          </a:bodyPr>
          <a:lstStyle/>
          <a:p>
            <a:r>
              <a:rPr lang="en-GB" sz="2400" dirty="0" smtClean="0">
                <a:solidFill>
                  <a:prstClr val="black"/>
                </a:solidFill>
              </a:rPr>
              <a:t>Online shopping (sometimes known as E-tailing, from ‘electronic retail’ or E-shopping) is a form of electronic commerce which allows consumers to directly buy goods or services from a seller over the internet. </a:t>
            </a: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smtClean="0">
              <a:solidFill>
                <a:prstClr val="black"/>
              </a:solidFill>
            </a:endParaRPr>
          </a:p>
          <a:p>
            <a:r>
              <a:rPr lang="en-GB" sz="2400" dirty="0" smtClean="0">
                <a:solidFill>
                  <a:prstClr val="black"/>
                </a:solidFill>
              </a:rPr>
              <a:t>The internet has changed buying habits and E-tailing is now a very important part of the retail industry, and is continuing to grow.</a:t>
            </a:r>
            <a:endParaRPr lang="en-GB" sz="2400" dirty="0">
              <a:solidFill>
                <a:prstClr val="black"/>
              </a:solidFill>
            </a:endParaRPr>
          </a:p>
        </p:txBody>
      </p:sp>
      <p:sp>
        <p:nvSpPr>
          <p:cNvPr id="3" name="Rectangle 2"/>
          <p:cNvSpPr/>
          <p:nvPr/>
        </p:nvSpPr>
        <p:spPr>
          <a:xfrm>
            <a:off x="2915816" y="332656"/>
            <a:ext cx="2519921" cy="923330"/>
          </a:xfrm>
          <a:prstGeom prst="rect">
            <a:avLst/>
          </a:prstGeom>
          <a:noFill/>
        </p:spPr>
        <p:txBody>
          <a:bodyPr wrap="none" lIns="91440" tIns="45720" rIns="91440" bIns="45720">
            <a:spAutoFit/>
          </a:bodyPr>
          <a:lstStyle/>
          <a:p>
            <a:pPr algn="ct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E-tailing</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140968"/>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468208"/>
            <a:ext cx="2220094" cy="136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88625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753996"/>
            <a:ext cx="7902624" cy="5632311"/>
          </a:xfrm>
          <a:prstGeom prst="rect">
            <a:avLst/>
          </a:prstGeom>
        </p:spPr>
        <p:txBody>
          <a:bodyPr wrap="square">
            <a:spAutoFit/>
          </a:bodyPr>
          <a:lstStyle/>
          <a:p>
            <a:endParaRPr lang="en-GB" sz="2400" dirty="0" smtClean="0">
              <a:solidFill>
                <a:prstClr val="black"/>
              </a:solidFill>
            </a:endParaRPr>
          </a:p>
          <a:p>
            <a:r>
              <a:rPr lang="en-GB" sz="2400" dirty="0" smtClean="0">
                <a:solidFill>
                  <a:prstClr val="black"/>
                </a:solidFill>
              </a:rPr>
              <a:t>The internet, and the use of search engines, has made accessing customers a great deal easier than in the past. All a business needs to sell its products is a decent website, some form of payment processing and ‘shop’ software. All of this can be created for less than £500. </a:t>
            </a:r>
          </a:p>
          <a:p>
            <a:endParaRPr lang="en-GB" sz="2400" dirty="0">
              <a:solidFill>
                <a:prstClr val="black"/>
              </a:solidFill>
            </a:endParaRPr>
          </a:p>
          <a:p>
            <a:endParaRPr lang="en-GB" sz="2400" dirty="0" smtClean="0">
              <a:solidFill>
                <a:prstClr val="black"/>
              </a:solidFill>
            </a:endParaRPr>
          </a:p>
          <a:p>
            <a:endParaRPr lang="en-GB" sz="2400" dirty="0" smtClean="0">
              <a:solidFill>
                <a:prstClr val="black"/>
              </a:solidFill>
            </a:endParaRPr>
          </a:p>
          <a:p>
            <a:endParaRPr lang="en-GB" sz="2400" dirty="0">
              <a:solidFill>
                <a:prstClr val="black"/>
              </a:solidFill>
            </a:endParaRPr>
          </a:p>
          <a:p>
            <a:r>
              <a:rPr lang="en-GB" sz="2400" dirty="0" smtClean="0">
                <a:solidFill>
                  <a:prstClr val="black"/>
                </a:solidFill>
              </a:rPr>
              <a:t>In fact, there are 1000s of entrepreneurs running their businesses through auction sites such as </a:t>
            </a:r>
            <a:r>
              <a:rPr lang="en-GB" sz="2400" dirty="0" err="1" smtClean="0">
                <a:solidFill>
                  <a:prstClr val="black"/>
                </a:solidFill>
              </a:rPr>
              <a:t>Ebay</a:t>
            </a:r>
            <a:r>
              <a:rPr lang="en-GB" sz="2400" dirty="0" smtClean="0">
                <a:solidFill>
                  <a:prstClr val="black"/>
                </a:solidFill>
              </a:rPr>
              <a:t>, with hardly any fixed costs at all. All of these businesses mean extra competition for existing traditional businesses – as well as lowering prices for customers.</a:t>
            </a:r>
            <a:endParaRPr lang="en-GB" sz="2400" dirty="0">
              <a:solidFill>
                <a:prstClr val="black"/>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7529"/>
            <a:ext cx="325596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850" y="2833142"/>
            <a:ext cx="2139702" cy="1474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488" y="3150528"/>
            <a:ext cx="2065412" cy="1156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35463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8793" y="1484784"/>
            <a:ext cx="6174432" cy="4154984"/>
          </a:xfrm>
          <a:prstGeom prst="rect">
            <a:avLst/>
          </a:prstGeom>
        </p:spPr>
        <p:txBody>
          <a:bodyPr wrap="square">
            <a:spAutoFit/>
          </a:bodyPr>
          <a:lstStyle/>
          <a:p>
            <a:r>
              <a:rPr lang="en-GB" sz="2400" b="1" u="sng" dirty="0" smtClean="0">
                <a:solidFill>
                  <a:prstClr val="black"/>
                </a:solidFill>
              </a:rPr>
              <a:t>Task: </a:t>
            </a:r>
          </a:p>
          <a:p>
            <a:endParaRPr lang="en-GB" sz="2400" dirty="0" smtClean="0">
              <a:solidFill>
                <a:prstClr val="black"/>
              </a:solidFill>
            </a:endParaRPr>
          </a:p>
          <a:p>
            <a:r>
              <a:rPr lang="en-GB" sz="2400" dirty="0" err="1" smtClean="0">
                <a:solidFill>
                  <a:prstClr val="black"/>
                </a:solidFill>
              </a:rPr>
              <a:t>Kahoot</a:t>
            </a:r>
            <a:r>
              <a:rPr lang="en-GB" sz="2400" dirty="0" smtClean="0">
                <a:solidFill>
                  <a:prstClr val="black"/>
                </a:solidFill>
              </a:rPr>
              <a:t> quiz – Marketing mix decisions</a:t>
            </a: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r>
              <a:rPr lang="en-GB" sz="2400" b="1" dirty="0" smtClean="0">
                <a:solidFill>
                  <a:prstClr val="black"/>
                </a:solidFill>
              </a:rPr>
              <a:t>Time: 15 mins </a:t>
            </a:r>
            <a:endParaRPr lang="en-GB" sz="2400" b="1" dirty="0">
              <a:solidFill>
                <a:prstClr val="black"/>
              </a:solidFill>
            </a:endParaRPr>
          </a:p>
        </p:txBody>
      </p:sp>
      <p:sp>
        <p:nvSpPr>
          <p:cNvPr id="3" name="Rectangle 2"/>
          <p:cNvSpPr/>
          <p:nvPr/>
        </p:nvSpPr>
        <p:spPr>
          <a:xfrm>
            <a:off x="2756635" y="332656"/>
            <a:ext cx="3036409" cy="923330"/>
          </a:xfrm>
          <a:prstGeom prst="rect">
            <a:avLst/>
          </a:prstGeom>
          <a:noFill/>
        </p:spPr>
        <p:txBody>
          <a:bodyPr wrap="none" lIns="91440" tIns="45720" rIns="91440" bIns="45720">
            <a:spAutoFit/>
          </a:bodyPr>
          <a:lstStyle/>
          <a:p>
            <a:pPr algn="ct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Activity </a:t>
            </a: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5 </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1461" y="3284984"/>
            <a:ext cx="2503165" cy="2503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366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412776"/>
            <a:ext cx="6606480" cy="3785652"/>
          </a:xfrm>
          <a:prstGeom prst="rect">
            <a:avLst/>
          </a:prstGeom>
        </p:spPr>
        <p:txBody>
          <a:bodyPr wrap="square">
            <a:spAutoFit/>
          </a:bodyPr>
          <a:lstStyle/>
          <a:p>
            <a:r>
              <a:rPr lang="en-GB" sz="2400" b="1" u="sng" dirty="0" smtClean="0">
                <a:solidFill>
                  <a:prstClr val="black"/>
                </a:solidFill>
              </a:rPr>
              <a:t>Task: </a:t>
            </a:r>
          </a:p>
          <a:p>
            <a:endParaRPr lang="en-GB" sz="2400" dirty="0" smtClean="0">
              <a:solidFill>
                <a:prstClr val="black"/>
              </a:solidFill>
            </a:endParaRPr>
          </a:p>
          <a:p>
            <a:r>
              <a:rPr lang="en-GB" sz="2400" dirty="0" smtClean="0">
                <a:solidFill>
                  <a:prstClr val="black"/>
                </a:solidFill>
              </a:rPr>
              <a:t>Past paper question – </a:t>
            </a:r>
            <a:r>
              <a:rPr lang="en-GB" sz="2400" dirty="0" smtClean="0">
                <a:solidFill>
                  <a:prstClr val="black"/>
                </a:solidFill>
              </a:rPr>
              <a:t>Marketing mix decisions </a:t>
            </a: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r>
              <a:rPr lang="en-GB" sz="2400" b="1" dirty="0" smtClean="0">
                <a:solidFill>
                  <a:prstClr val="black"/>
                </a:solidFill>
              </a:rPr>
              <a:t>Time: 30 mins </a:t>
            </a:r>
            <a:endParaRPr lang="en-GB" sz="2400" b="1" dirty="0">
              <a:solidFill>
                <a:prstClr val="black"/>
              </a:solidFill>
            </a:endParaRPr>
          </a:p>
        </p:txBody>
      </p:sp>
      <p:sp>
        <p:nvSpPr>
          <p:cNvPr id="3" name="Rectangle 2"/>
          <p:cNvSpPr/>
          <p:nvPr/>
        </p:nvSpPr>
        <p:spPr>
          <a:xfrm>
            <a:off x="2693253" y="332656"/>
            <a:ext cx="3036409" cy="923330"/>
          </a:xfrm>
          <a:prstGeom prst="rect">
            <a:avLst/>
          </a:prstGeom>
          <a:noFill/>
        </p:spPr>
        <p:txBody>
          <a:bodyPr wrap="none" lIns="91440" tIns="45720" rIns="91440" bIns="45720">
            <a:spAutoFit/>
          </a:bodyPr>
          <a:lstStyle/>
          <a:p>
            <a:pPr algn="ctr"/>
            <a:r>
              <a:rPr lang="en-GB"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Activity 6 </a:t>
            </a:r>
            <a:endPar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0456" y="3289645"/>
            <a:ext cx="2521315" cy="2521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812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440" y="1484784"/>
            <a:ext cx="7961056" cy="3046988"/>
          </a:xfrm>
          <a:prstGeom prst="rect">
            <a:avLst/>
          </a:prstGeom>
        </p:spPr>
        <p:txBody>
          <a:bodyPr wrap="square">
            <a:spAutoFit/>
          </a:bodyPr>
          <a:lstStyle/>
          <a:p>
            <a:pPr marL="342900" indent="-342900">
              <a:buFont typeface="Arial" panose="020B0604020202020204" pitchFamily="34" charset="0"/>
              <a:buChar char="•"/>
            </a:pPr>
            <a:r>
              <a:rPr lang="en-GB" sz="2400" dirty="0" smtClean="0">
                <a:solidFill>
                  <a:prstClr val="black"/>
                </a:solidFill>
              </a:rPr>
              <a:t>Introduce the aims and objectives for the session.</a:t>
            </a:r>
          </a:p>
          <a:p>
            <a:pPr marL="342900" indent="-342900">
              <a:buFont typeface="Arial" panose="020B0604020202020204" pitchFamily="34" charset="0"/>
              <a:buChar char="•"/>
            </a:pPr>
            <a:r>
              <a:rPr lang="en-GB" sz="2400" dirty="0" smtClean="0">
                <a:solidFill>
                  <a:prstClr val="black"/>
                </a:solidFill>
              </a:rPr>
              <a:t>Discuss in groups what distribution is. </a:t>
            </a:r>
          </a:p>
          <a:p>
            <a:pPr marL="342900" indent="-342900">
              <a:buFont typeface="Arial" panose="020B0604020202020204" pitchFamily="34" charset="0"/>
              <a:buChar char="•"/>
            </a:pPr>
            <a:r>
              <a:rPr lang="en-GB" sz="2400" dirty="0" smtClean="0">
                <a:solidFill>
                  <a:prstClr val="black"/>
                </a:solidFill>
              </a:rPr>
              <a:t>Explain the various distribution channels available to businesses. </a:t>
            </a:r>
          </a:p>
          <a:p>
            <a:pPr marL="342900" indent="-342900">
              <a:buFont typeface="Arial" panose="020B0604020202020204" pitchFamily="34" charset="0"/>
              <a:buChar char="•"/>
            </a:pPr>
            <a:r>
              <a:rPr lang="en-GB" sz="2400" dirty="0" smtClean="0">
                <a:solidFill>
                  <a:prstClr val="black"/>
                </a:solidFill>
              </a:rPr>
              <a:t>Show a YouTube video on distribution channels. </a:t>
            </a:r>
          </a:p>
          <a:p>
            <a:pPr marL="342900" indent="-342900">
              <a:buFont typeface="Arial" panose="020B0604020202020204" pitchFamily="34" charset="0"/>
              <a:buChar char="•"/>
            </a:pPr>
            <a:r>
              <a:rPr lang="en-GB" sz="2400" dirty="0" smtClean="0">
                <a:solidFill>
                  <a:prstClr val="black"/>
                </a:solidFill>
              </a:rPr>
              <a:t>Discuss the usefulness of internet in marketing. </a:t>
            </a:r>
          </a:p>
          <a:p>
            <a:pPr marL="342900" indent="-342900">
              <a:buFont typeface="Arial" panose="020B0604020202020204" pitchFamily="34" charset="0"/>
              <a:buChar char="•"/>
            </a:pPr>
            <a:r>
              <a:rPr lang="en-GB" sz="2400" dirty="0" smtClean="0">
                <a:solidFill>
                  <a:prstClr val="black"/>
                </a:solidFill>
              </a:rPr>
              <a:t>Arrange the distribution channel definition cards.</a:t>
            </a:r>
          </a:p>
          <a:p>
            <a:pPr marL="342900" indent="-342900">
              <a:buFont typeface="Arial" panose="020B0604020202020204" pitchFamily="34" charset="0"/>
              <a:buChar char="•"/>
            </a:pPr>
            <a:r>
              <a:rPr lang="en-GB" sz="2400" dirty="0">
                <a:solidFill>
                  <a:prstClr val="black"/>
                </a:solidFill>
              </a:rPr>
              <a:t> Complete a distribution channel written task. </a:t>
            </a:r>
          </a:p>
        </p:txBody>
      </p:sp>
      <p:sp>
        <p:nvSpPr>
          <p:cNvPr id="5" name="Rectangle 4"/>
          <p:cNvSpPr/>
          <p:nvPr/>
        </p:nvSpPr>
        <p:spPr>
          <a:xfrm>
            <a:off x="1075440" y="404664"/>
            <a:ext cx="6686831" cy="923330"/>
          </a:xfrm>
          <a:prstGeom prst="rect">
            <a:avLst/>
          </a:prstGeom>
          <a:noFill/>
        </p:spPr>
        <p:txBody>
          <a:bodyPr wrap="none" lIns="91440" tIns="45720" rIns="91440" bIns="45720">
            <a:spAutoFit/>
          </a:bodyPr>
          <a:lstStyle/>
          <a:p>
            <a:pPr algn="ctr"/>
            <a:r>
              <a:rPr lang="en-US"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Marketing mix – Place </a:t>
            </a:r>
            <a:endPar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503" y="4869159"/>
            <a:ext cx="3168352" cy="138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869160"/>
            <a:ext cx="2880320" cy="138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85682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525963"/>
          </a:xfrm>
        </p:spPr>
        <p:txBody>
          <a:bodyPr>
            <a:normAutofit/>
          </a:bodyPr>
          <a:lstStyle/>
          <a:p>
            <a:r>
              <a:rPr lang="en-GB" sz="2400" dirty="0"/>
              <a:t>Explain the importance of the marketing mix in decision making. </a:t>
            </a:r>
          </a:p>
          <a:p>
            <a:r>
              <a:rPr lang="en-GB" sz="2400" dirty="0"/>
              <a:t>Answer the marketing mix decision questions using your buzzers. </a:t>
            </a:r>
          </a:p>
          <a:p>
            <a:r>
              <a:rPr lang="en-GB" sz="2400" dirty="0"/>
              <a:t>Complete a marketing mix decisions quiz. </a:t>
            </a:r>
          </a:p>
          <a:p>
            <a:r>
              <a:rPr lang="en-GB" sz="2400" dirty="0"/>
              <a:t>Answer the </a:t>
            </a:r>
            <a:r>
              <a:rPr lang="en-GB" sz="2400" dirty="0" err="1"/>
              <a:t>Kahoot</a:t>
            </a:r>
            <a:r>
              <a:rPr lang="en-GB" sz="2400" dirty="0"/>
              <a:t> quiz questions on marketing mix decisions. </a:t>
            </a:r>
          </a:p>
          <a:p>
            <a:r>
              <a:rPr lang="en-GB" sz="2400" dirty="0"/>
              <a:t>Complete a written task on marketing mix decisions. </a:t>
            </a:r>
          </a:p>
          <a:p>
            <a:r>
              <a:rPr lang="en-GB" sz="2400" dirty="0"/>
              <a:t>Recap the aims and objectives for the session.</a:t>
            </a:r>
          </a:p>
          <a:p>
            <a:endParaRPr lang="en-GB" sz="2800" dirty="0"/>
          </a:p>
          <a:p>
            <a:endParaRPr lang="en-GB" sz="2800" dirty="0"/>
          </a:p>
          <a:p>
            <a:endParaRPr lang="en-GB" sz="2800" dirty="0"/>
          </a:p>
        </p:txBody>
      </p:sp>
      <p:pic>
        <p:nvPicPr>
          <p:cNvPr id="4" name="Picture 3"/>
          <p:cNvPicPr>
            <a:picLocks noChangeAspect="1"/>
          </p:cNvPicPr>
          <p:nvPr/>
        </p:nvPicPr>
        <p:blipFill>
          <a:blip r:embed="rId2"/>
          <a:stretch>
            <a:fillRect/>
          </a:stretch>
        </p:blipFill>
        <p:spPr>
          <a:xfrm>
            <a:off x="1407902" y="404664"/>
            <a:ext cx="6328196" cy="701101"/>
          </a:xfrm>
          <a:prstGeom prst="rect">
            <a:avLst/>
          </a:prstGeom>
        </p:spPr>
      </p:pic>
      <p:pic>
        <p:nvPicPr>
          <p:cNvPr id="5" name="Picture 4"/>
          <p:cNvPicPr>
            <a:picLocks noChangeAspect="1"/>
          </p:cNvPicPr>
          <p:nvPr/>
        </p:nvPicPr>
        <p:blipFill>
          <a:blip r:embed="rId3"/>
          <a:stretch>
            <a:fillRect/>
          </a:stretch>
        </p:blipFill>
        <p:spPr>
          <a:xfrm>
            <a:off x="1907704" y="5174775"/>
            <a:ext cx="4538347" cy="1383912"/>
          </a:xfrm>
          <a:prstGeom prst="rect">
            <a:avLst/>
          </a:prstGeom>
        </p:spPr>
      </p:pic>
    </p:spTree>
    <p:extLst>
      <p:ext uri="{BB962C8B-B14F-4D97-AF65-F5344CB8AC3E}">
        <p14:creationId xmlns:p14="http://schemas.microsoft.com/office/powerpoint/2010/main" val="2643092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2742" y="1412776"/>
            <a:ext cx="7344816" cy="3416320"/>
          </a:xfrm>
          <a:prstGeom prst="rect">
            <a:avLst/>
          </a:prstGeom>
        </p:spPr>
        <p:txBody>
          <a:bodyPr wrap="square">
            <a:spAutoFit/>
          </a:bodyPr>
          <a:lstStyle/>
          <a:p>
            <a:r>
              <a:rPr lang="en-GB" sz="2400" b="1" dirty="0" smtClean="0"/>
              <a:t>For some goods choosing the right ‘place’ is obvious: </a:t>
            </a:r>
          </a:p>
          <a:p>
            <a:endParaRPr lang="en-GB" sz="2400" b="1" dirty="0"/>
          </a:p>
          <a:p>
            <a:r>
              <a:rPr lang="en-GB" sz="2400" dirty="0" smtClean="0"/>
              <a:t>Baked beans are traditionally sold on supermarket shelves, chocolate bars in newsagents, sun cream in chemists and so on. </a:t>
            </a:r>
          </a:p>
          <a:p>
            <a:endParaRPr lang="en-GB" sz="2400" dirty="0"/>
          </a:p>
          <a:p>
            <a:r>
              <a:rPr lang="en-GB" sz="2400" dirty="0" smtClean="0"/>
              <a:t>However, choosing a place to sell a product can be more complex and may be part of an overall strategy in an attempt to achieve an image or develop a brand.</a:t>
            </a:r>
            <a:endParaRPr lang="en-GB" sz="2400" dirty="0"/>
          </a:p>
        </p:txBody>
      </p:sp>
      <p:sp>
        <p:nvSpPr>
          <p:cNvPr id="3" name="Rectangle 2"/>
          <p:cNvSpPr/>
          <p:nvPr/>
        </p:nvSpPr>
        <p:spPr>
          <a:xfrm>
            <a:off x="1907704" y="404664"/>
            <a:ext cx="4713150"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Place – Choices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6661" y="4973112"/>
            <a:ext cx="1486496" cy="1486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5159333"/>
            <a:ext cx="1643981" cy="111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573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6454" y="1340768"/>
            <a:ext cx="7399961" cy="5262979"/>
          </a:xfrm>
          <a:prstGeom prst="rect">
            <a:avLst/>
          </a:prstGeom>
        </p:spPr>
        <p:txBody>
          <a:bodyPr wrap="square">
            <a:spAutoFit/>
          </a:bodyPr>
          <a:lstStyle/>
          <a:p>
            <a:r>
              <a:rPr lang="en-GB" sz="2400" dirty="0" smtClean="0"/>
              <a:t>The place where a product is sold can be used as part of a strategy to establish a certain brand identity. When </a:t>
            </a:r>
            <a:r>
              <a:rPr lang="en-GB" sz="2400" dirty="0" err="1" smtClean="0"/>
              <a:t>Häagen-Dazs</a:t>
            </a:r>
            <a:r>
              <a:rPr lang="en-GB" sz="2400" dirty="0" smtClean="0"/>
              <a:t> ice cream was launched in the UK, it was </a:t>
            </a:r>
            <a:r>
              <a:rPr lang="en-GB" sz="2400" b="1" dirty="0" smtClean="0"/>
              <a:t>only available through upmarket outlets such as Harrods </a:t>
            </a:r>
            <a:r>
              <a:rPr lang="en-GB" sz="2400" dirty="0" smtClean="0"/>
              <a:t>and </a:t>
            </a:r>
            <a:r>
              <a:rPr lang="en-GB" sz="2400" b="1" dirty="0" smtClean="0"/>
              <a:t>Covent Garden coffee bars. </a:t>
            </a:r>
          </a:p>
          <a:p>
            <a:endParaRPr lang="en-GB" sz="2400" b="1" dirty="0"/>
          </a:p>
          <a:p>
            <a:endParaRPr lang="en-GB" sz="2400" dirty="0" smtClean="0"/>
          </a:p>
          <a:p>
            <a:endParaRPr lang="en-GB" sz="2400" dirty="0"/>
          </a:p>
          <a:p>
            <a:endParaRPr lang="en-GB" sz="2400" dirty="0" smtClean="0"/>
          </a:p>
          <a:p>
            <a:endParaRPr lang="en-GB" sz="2400" dirty="0" smtClean="0"/>
          </a:p>
          <a:p>
            <a:endParaRPr lang="en-GB" sz="2400" dirty="0"/>
          </a:p>
          <a:p>
            <a:endParaRPr lang="en-GB" sz="2400" dirty="0" smtClean="0"/>
          </a:p>
          <a:p>
            <a:r>
              <a:rPr lang="en-GB" sz="2400" dirty="0" smtClean="0"/>
              <a:t>The objective was to establish a </a:t>
            </a:r>
            <a:r>
              <a:rPr lang="en-GB" sz="2400" b="1" dirty="0" smtClean="0"/>
              <a:t>super-premium ice cream brand.</a:t>
            </a:r>
          </a:p>
        </p:txBody>
      </p:sp>
      <p:sp>
        <p:nvSpPr>
          <p:cNvPr id="3" name="Rectangle 2"/>
          <p:cNvSpPr/>
          <p:nvPr/>
        </p:nvSpPr>
        <p:spPr>
          <a:xfrm>
            <a:off x="755576" y="260648"/>
            <a:ext cx="7199407"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Why ‘place’ is important</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803" y="3212976"/>
            <a:ext cx="3548579" cy="226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1542441" y="3475669"/>
            <a:ext cx="2619375" cy="1743075"/>
          </a:xfrm>
          <a:prstGeom prst="rect">
            <a:avLst/>
          </a:prstGeom>
        </p:spPr>
      </p:pic>
    </p:spTree>
    <p:extLst>
      <p:ext uri="{BB962C8B-B14F-4D97-AF65-F5344CB8AC3E}">
        <p14:creationId xmlns:p14="http://schemas.microsoft.com/office/powerpoint/2010/main" val="16174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9893" y="330116"/>
            <a:ext cx="7047587" cy="707197"/>
          </a:xfrm>
          <a:prstGeom prst="rect">
            <a:avLst/>
          </a:prstGeom>
        </p:spPr>
      </p:pic>
      <p:sp>
        <p:nvSpPr>
          <p:cNvPr id="3" name="Rectangle 2"/>
          <p:cNvSpPr/>
          <p:nvPr/>
        </p:nvSpPr>
        <p:spPr>
          <a:xfrm>
            <a:off x="695103" y="1045926"/>
            <a:ext cx="8424936" cy="5109091"/>
          </a:xfrm>
          <a:prstGeom prst="rect">
            <a:avLst/>
          </a:prstGeom>
        </p:spPr>
        <p:txBody>
          <a:bodyPr wrap="square">
            <a:spAutoFit/>
          </a:bodyPr>
          <a:lstStyle/>
          <a:p>
            <a:endParaRPr lang="en-GB" dirty="0"/>
          </a:p>
          <a:p>
            <a:r>
              <a:rPr lang="en-GB" sz="2800" dirty="0"/>
              <a:t>Only when this perception was </a:t>
            </a:r>
            <a:r>
              <a:rPr lang="en-GB" sz="2800" dirty="0" smtClean="0"/>
              <a:t>established </a:t>
            </a:r>
            <a:r>
              <a:rPr lang="en-GB" sz="2800" dirty="0"/>
              <a:t>in consumers’ minds </a:t>
            </a:r>
            <a:r>
              <a:rPr lang="en-GB" sz="2800" dirty="0" smtClean="0"/>
              <a:t>was </a:t>
            </a:r>
            <a:r>
              <a:rPr lang="en-GB" sz="2800" dirty="0"/>
              <a:t>the product offered for sale </a:t>
            </a:r>
            <a:r>
              <a:rPr lang="en-GB" sz="2800" dirty="0" smtClean="0"/>
              <a:t> through </a:t>
            </a:r>
            <a:r>
              <a:rPr lang="en-GB" sz="2800" dirty="0"/>
              <a:t>a wider range of outlets. </a:t>
            </a:r>
          </a:p>
          <a:p>
            <a:endParaRPr lang="en-GB" sz="2800" dirty="0" smtClean="0"/>
          </a:p>
          <a:p>
            <a:endParaRPr lang="en-GB" sz="2800" dirty="0" smtClean="0"/>
          </a:p>
          <a:p>
            <a:endParaRPr lang="en-GB" sz="2800" dirty="0" smtClean="0"/>
          </a:p>
          <a:p>
            <a:endParaRPr lang="en-GB" sz="2800" dirty="0"/>
          </a:p>
          <a:p>
            <a:endParaRPr lang="en-GB" sz="2800" dirty="0" smtClean="0"/>
          </a:p>
          <a:p>
            <a:endParaRPr lang="en-GB" sz="2800" dirty="0"/>
          </a:p>
          <a:p>
            <a:endParaRPr lang="en-GB" sz="2800" dirty="0"/>
          </a:p>
          <a:p>
            <a:r>
              <a:rPr lang="en-GB" sz="2800" dirty="0" smtClean="0"/>
              <a:t>Today </a:t>
            </a:r>
            <a:r>
              <a:rPr lang="en-GB" sz="2800" dirty="0"/>
              <a:t>it can be found </a:t>
            </a:r>
            <a:r>
              <a:rPr lang="en-GB" sz="2800" b="1" dirty="0"/>
              <a:t>in </a:t>
            </a:r>
            <a:r>
              <a:rPr lang="en-GB" sz="2800" b="1" dirty="0" smtClean="0"/>
              <a:t>supermarkets </a:t>
            </a:r>
            <a:r>
              <a:rPr lang="en-GB" sz="2800" b="1" dirty="0"/>
              <a:t>all across the UK.</a:t>
            </a:r>
          </a:p>
        </p:txBody>
      </p:sp>
      <p:pic>
        <p:nvPicPr>
          <p:cNvPr id="4" name="Picture 3"/>
          <p:cNvPicPr>
            <a:picLocks noChangeAspect="1"/>
          </p:cNvPicPr>
          <p:nvPr/>
        </p:nvPicPr>
        <p:blipFill>
          <a:blip r:embed="rId3"/>
          <a:stretch>
            <a:fillRect/>
          </a:stretch>
        </p:blipFill>
        <p:spPr>
          <a:xfrm>
            <a:off x="1099616" y="2924944"/>
            <a:ext cx="4167930" cy="2090539"/>
          </a:xfrm>
          <a:prstGeom prst="rect">
            <a:avLst/>
          </a:prstGeom>
        </p:spPr>
      </p:pic>
      <p:pic>
        <p:nvPicPr>
          <p:cNvPr id="5" name="Picture 4"/>
          <p:cNvPicPr>
            <a:picLocks noChangeAspect="1"/>
          </p:cNvPicPr>
          <p:nvPr/>
        </p:nvPicPr>
        <p:blipFill>
          <a:blip r:embed="rId4"/>
          <a:stretch>
            <a:fillRect/>
          </a:stretch>
        </p:blipFill>
        <p:spPr>
          <a:xfrm>
            <a:off x="5946017" y="2686070"/>
            <a:ext cx="2495550" cy="2111081"/>
          </a:xfrm>
          <a:prstGeom prst="rect">
            <a:avLst/>
          </a:prstGeom>
        </p:spPr>
      </p:pic>
    </p:spTree>
    <p:extLst>
      <p:ext uri="{BB962C8B-B14F-4D97-AF65-F5344CB8AC3E}">
        <p14:creationId xmlns:p14="http://schemas.microsoft.com/office/powerpoint/2010/main" val="201590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196579"/>
            <a:ext cx="7038528" cy="5262979"/>
          </a:xfrm>
          <a:prstGeom prst="rect">
            <a:avLst/>
          </a:prstGeom>
        </p:spPr>
        <p:txBody>
          <a:bodyPr wrap="square">
            <a:spAutoFit/>
          </a:bodyPr>
          <a:lstStyle/>
          <a:p>
            <a:r>
              <a:rPr lang="en-GB" sz="2400" dirty="0" smtClean="0"/>
              <a:t>Some goods are now sold through a wider range of outlets than ever before, which encourages higher levels of consumption. A good example of this widening of the number of places where a product is sold can be seen with some </a:t>
            </a:r>
            <a:r>
              <a:rPr lang="en-GB" sz="2400" b="1" dirty="0" smtClean="0"/>
              <a:t>soft drinks. </a:t>
            </a:r>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r>
              <a:rPr lang="en-GB" sz="2400" dirty="0" smtClean="0"/>
              <a:t>Go into any </a:t>
            </a:r>
            <a:r>
              <a:rPr lang="en-GB" sz="2400" b="1" dirty="0" smtClean="0"/>
              <a:t>train station, airport or leisure centre </a:t>
            </a:r>
            <a:r>
              <a:rPr lang="en-GB" sz="2400" dirty="0" smtClean="0"/>
              <a:t>and you will see </a:t>
            </a:r>
            <a:r>
              <a:rPr lang="en-GB" sz="2400" b="1" dirty="0" smtClean="0"/>
              <a:t>soft drinks vending machines.</a:t>
            </a:r>
          </a:p>
        </p:txBody>
      </p:sp>
      <p:sp>
        <p:nvSpPr>
          <p:cNvPr id="3" name="Rectangle 2"/>
          <p:cNvSpPr/>
          <p:nvPr/>
        </p:nvSpPr>
        <p:spPr>
          <a:xfrm>
            <a:off x="1403648" y="260648"/>
            <a:ext cx="5545750"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Place – soft drinks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822" y="3356992"/>
            <a:ext cx="5184576"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5097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3069</Words>
  <Application>Microsoft Office PowerPoint</Application>
  <PresentationFormat>On-screen Show (4:3)</PresentationFormat>
  <Paragraphs>458</Paragraphs>
  <Slides>58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58</vt:i4>
      </vt:variant>
    </vt:vector>
  </HeadingPairs>
  <TitlesOfParts>
    <vt:vector size="6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Tregoning, Daniel</cp:lastModifiedBy>
  <cp:revision>9</cp:revision>
  <dcterms:created xsi:type="dcterms:W3CDTF">2016-10-26T10:52:32Z</dcterms:created>
  <dcterms:modified xsi:type="dcterms:W3CDTF">2018-06-11T13:57:06Z</dcterms:modified>
</cp:coreProperties>
</file>