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9EC8-8530-457B-BD2E-C648E3D4B12E}" type="datetimeFigureOut">
              <a:rPr lang="en-GB" smtClean="0"/>
              <a:t>26/10/2016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0118-1609-44ED-8800-F265A4603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89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9EC8-8530-457B-BD2E-C648E3D4B12E}" type="datetimeFigureOut">
              <a:rPr lang="en-GB" smtClean="0"/>
              <a:t>26/10/2016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0118-1609-44ED-8800-F265A4603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13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9EC8-8530-457B-BD2E-C648E3D4B12E}" type="datetimeFigureOut">
              <a:rPr lang="en-GB" smtClean="0"/>
              <a:t>26/10/2016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0118-1609-44ED-8800-F265A4603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03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9EC8-8530-457B-BD2E-C648E3D4B12E}" type="datetimeFigureOut">
              <a:rPr lang="en-GB" smtClean="0"/>
              <a:t>26/10/2016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0118-1609-44ED-8800-F265A4603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9EC8-8530-457B-BD2E-C648E3D4B12E}" type="datetimeFigureOut">
              <a:rPr lang="en-GB" smtClean="0"/>
              <a:t>26/10/2016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0118-1609-44ED-8800-F265A4603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07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9EC8-8530-457B-BD2E-C648E3D4B12E}" type="datetimeFigureOut">
              <a:rPr lang="en-GB" smtClean="0"/>
              <a:t>26/10/2016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0118-1609-44ED-8800-F265A4603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4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9EC8-8530-457B-BD2E-C648E3D4B12E}" type="datetimeFigureOut">
              <a:rPr lang="en-GB" smtClean="0"/>
              <a:t>26/10/2016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0118-1609-44ED-8800-F265A4603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02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9EC8-8530-457B-BD2E-C648E3D4B12E}" type="datetimeFigureOut">
              <a:rPr lang="en-GB" smtClean="0"/>
              <a:t>26/10/2016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0118-1609-44ED-8800-F265A4603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82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9EC8-8530-457B-BD2E-C648E3D4B12E}" type="datetimeFigureOut">
              <a:rPr lang="en-GB" smtClean="0"/>
              <a:t>26/10/2016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0118-1609-44ED-8800-F265A4603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78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9EC8-8530-457B-BD2E-C648E3D4B12E}" type="datetimeFigureOut">
              <a:rPr lang="en-GB" smtClean="0"/>
              <a:t>26/10/2016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0118-1609-44ED-8800-F265A4603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87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9EC8-8530-457B-BD2E-C648E3D4B12E}" type="datetimeFigureOut">
              <a:rPr lang="en-GB" smtClean="0"/>
              <a:t>26/10/2016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0118-1609-44ED-8800-F265A4603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87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E9EC8-8530-457B-BD2E-C648E3D4B12E}" type="datetimeFigureOut">
              <a:rPr lang="en-GB" smtClean="0"/>
              <a:t>26/10/2016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40118-1609-44ED-8800-F265A4603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52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286"/>
            <a:ext cx="12014165" cy="64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27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75" y="220535"/>
            <a:ext cx="5822938" cy="1444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94" y="280413"/>
            <a:ext cx="5828281" cy="1444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87" y="1907825"/>
            <a:ext cx="5822185" cy="14448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94" y="3535237"/>
            <a:ext cx="5822185" cy="1444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528" y="1877885"/>
            <a:ext cx="5822185" cy="14448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775" y="3535237"/>
            <a:ext cx="5822185" cy="14448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94" y="5192588"/>
            <a:ext cx="5822185" cy="14448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775" y="5192585"/>
            <a:ext cx="5822185" cy="14448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4458" y="340295"/>
            <a:ext cx="5589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The wholesaler has a role in breaking bulk – this means buying large quantities from the manufacturer.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4046" y="1952735"/>
            <a:ext cx="4701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The manufacturer has the convenience of selling in bulk to the wholesaler. 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4458" y="378062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>
                <a:solidFill>
                  <a:srgbClr val="FFC000"/>
                </a:solidFill>
              </a:rPr>
              <a:t>Single drops of very large quantities lower distribution expenses.</a:t>
            </a:r>
            <a:endParaRPr lang="en-GB" sz="2800" dirty="0">
              <a:solidFill>
                <a:srgbClr val="FFC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6241" y="5452941"/>
            <a:ext cx="55342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2D050"/>
                </a:solidFill>
              </a:rPr>
              <a:t>Small retailer, who buys in quite small quantities, benefits. </a:t>
            </a:r>
            <a:endParaRPr lang="en-GB" sz="2800" dirty="0">
              <a:solidFill>
                <a:srgbClr val="92D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28248" y="250475"/>
            <a:ext cx="45672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</a:rPr>
              <a:t>Shops not have to store large quantities of stock and can buy at their own convenience.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14511" y="1937765"/>
            <a:ext cx="51947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B0F0"/>
                </a:solidFill>
              </a:rPr>
              <a:t>For many goods and services the use of wholesalers has declined significantly. </a:t>
            </a:r>
            <a:endParaRPr lang="en-GB" sz="2800" dirty="0">
              <a:solidFill>
                <a:srgbClr val="00B0F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95938" y="3565176"/>
            <a:ext cx="58115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Manufacturers supply most of their produce direct to the big retailers, each of which buys massive quantities. 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78426" y="516752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This growth in the size of retailers, and improvements in stock ordering and handling methods (EPOS systems)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474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75" y="220535"/>
            <a:ext cx="5822938" cy="1444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94" y="280413"/>
            <a:ext cx="5828281" cy="1444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87" y="1907825"/>
            <a:ext cx="5822185" cy="14448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94" y="3535237"/>
            <a:ext cx="5822185" cy="1444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528" y="1877885"/>
            <a:ext cx="5822185" cy="14448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775" y="3535237"/>
            <a:ext cx="5822185" cy="14448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94" y="5192588"/>
            <a:ext cx="5822185" cy="14448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775" y="5192585"/>
            <a:ext cx="5822185" cy="144487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9411" y="310356"/>
            <a:ext cx="54999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2D050"/>
                </a:solidFill>
              </a:rPr>
              <a:t>This has led to a reduction in the need for the middleman – wholesalers are cut out of the chain. </a:t>
            </a:r>
            <a:endParaRPr lang="en-GB" sz="2800" dirty="0">
              <a:solidFill>
                <a:srgbClr val="92D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2228" y="1981611"/>
            <a:ext cx="55038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This reduction of the distribution chain cuts costs and represents a good example of a purchasing economy of scale.</a:t>
            </a:r>
          </a:p>
          <a:p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77114" y="3780621"/>
            <a:ext cx="5074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B0F0"/>
                </a:solidFill>
              </a:rPr>
              <a:t>Has allowed manufacturers to charge much lower prices. </a:t>
            </a:r>
            <a:endParaRPr lang="en-GB" sz="2800" dirty="0">
              <a:solidFill>
                <a:srgbClr val="00B0F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9411" y="5192585"/>
            <a:ext cx="53895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Books bought over the internet can be 40% cheaper than high street prices. 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74075" y="465919"/>
            <a:ext cx="44755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 B2C – Business to Consumer </a:t>
            </a:r>
          </a:p>
          <a:p>
            <a:r>
              <a:rPr lang="en-GB" sz="2800" dirty="0">
                <a:solidFill>
                  <a:srgbClr val="002060"/>
                </a:solidFill>
              </a:rPr>
              <a:t>internet shopping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84413" y="1904856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</a:rPr>
              <a:t>Selling direct allows manufacturers to keep more of the profits and attract customers through competitive prices. </a:t>
            </a:r>
            <a:endParaRPr lang="en-GB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9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212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</dc:creator>
  <cp:lastModifiedBy>Geoff</cp:lastModifiedBy>
  <cp:revision>4</cp:revision>
  <cp:lastPrinted>2016-10-26T19:43:34Z</cp:lastPrinted>
  <dcterms:created xsi:type="dcterms:W3CDTF">2016-10-26T19:39:18Z</dcterms:created>
  <dcterms:modified xsi:type="dcterms:W3CDTF">2016-10-26T21:07:20Z</dcterms:modified>
</cp:coreProperties>
</file>