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81" r:id="rId7"/>
    <p:sldId id="262" r:id="rId8"/>
    <p:sldId id="282" r:id="rId9"/>
    <p:sldId id="263" r:id="rId10"/>
    <p:sldId id="264" r:id="rId11"/>
    <p:sldId id="265" r:id="rId12"/>
    <p:sldId id="266" r:id="rId13"/>
    <p:sldId id="283" r:id="rId14"/>
    <p:sldId id="267" r:id="rId15"/>
    <p:sldId id="268" r:id="rId16"/>
    <p:sldId id="284" r:id="rId17"/>
    <p:sldId id="269" r:id="rId18"/>
    <p:sldId id="270" r:id="rId19"/>
    <p:sldId id="271" r:id="rId20"/>
    <p:sldId id="285" r:id="rId21"/>
    <p:sldId id="272" r:id="rId22"/>
    <p:sldId id="286" r:id="rId23"/>
    <p:sldId id="273" r:id="rId24"/>
    <p:sldId id="274" r:id="rId25"/>
    <p:sldId id="287" r:id="rId26"/>
    <p:sldId id="275" r:id="rId27"/>
    <p:sldId id="277" r:id="rId28"/>
    <p:sldId id="278" r:id="rId29"/>
    <p:sldId id="279" r:id="rId30"/>
    <p:sldId id="25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94660"/>
  </p:normalViewPr>
  <p:slideViewPr>
    <p:cSldViewPr>
      <p:cViewPr varScale="1">
        <p:scale>
          <a:sx n="67" d="100"/>
          <a:sy n="67" d="100"/>
        </p:scale>
        <p:origin x="130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AE7E4-2E7F-4A50-81D0-394237D47138}" type="datetimeFigureOut">
              <a:rPr lang="en-GB" smtClean="0"/>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D5440-F6A3-44B1-98D3-8C547813AB7E}" type="slidenum">
              <a:rPr lang="en-GB" smtClean="0"/>
              <a:t>‹#›</a:t>
            </a:fld>
            <a:endParaRPr lang="en-GB"/>
          </a:p>
        </p:txBody>
      </p:sp>
    </p:spTree>
    <p:extLst>
      <p:ext uri="{BB962C8B-B14F-4D97-AF65-F5344CB8AC3E}">
        <p14:creationId xmlns:p14="http://schemas.microsoft.com/office/powerpoint/2010/main" val="233356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CDA9CA-1467-4C6A-8E39-C30DFE058DC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934974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DA9CA-1467-4C6A-8E39-C30DFE058DC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365482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DA9CA-1467-4C6A-8E39-C30DFE058DC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384585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CDA9CA-1467-4C6A-8E39-C30DFE058DC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363079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DA9CA-1467-4C6A-8E39-C30DFE058DC7}"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332285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CDA9CA-1467-4C6A-8E39-C30DFE058DC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153344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CDA9CA-1467-4C6A-8E39-C30DFE058DC7}"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174652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CDA9CA-1467-4C6A-8E39-C30DFE058DC7}"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323459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A9CA-1467-4C6A-8E39-C30DFE058DC7}"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9988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DA9CA-1467-4C6A-8E39-C30DFE058DC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72966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DA9CA-1467-4C6A-8E39-C30DFE058DC7}"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652098-2E82-4FF3-B6DE-3E8305E9BC1B}" type="slidenum">
              <a:rPr lang="en-GB" smtClean="0"/>
              <a:t>‹#›</a:t>
            </a:fld>
            <a:endParaRPr lang="en-GB"/>
          </a:p>
        </p:txBody>
      </p:sp>
    </p:spTree>
    <p:extLst>
      <p:ext uri="{BB962C8B-B14F-4D97-AF65-F5344CB8AC3E}">
        <p14:creationId xmlns:p14="http://schemas.microsoft.com/office/powerpoint/2010/main" val="149256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A9CA-1467-4C6A-8E39-C30DFE058DC7}" type="datetimeFigureOut">
              <a:rPr lang="en-GB" smtClean="0"/>
              <a:t>11/06/2018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52098-2E82-4FF3-B6DE-3E8305E9BC1B}" type="slidenum">
              <a:rPr lang="en-GB" smtClean="0"/>
              <a:t>‹#›</a:t>
            </a:fld>
            <a:endParaRPr lang="en-GB"/>
          </a:p>
        </p:txBody>
      </p:sp>
    </p:spTree>
    <p:extLst>
      <p:ext uri="{BB962C8B-B14F-4D97-AF65-F5344CB8AC3E}">
        <p14:creationId xmlns:p14="http://schemas.microsoft.com/office/powerpoint/2010/main" val="404736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436" y="1340768"/>
            <a:ext cx="7110536" cy="4431983"/>
          </a:xfrm>
          <a:prstGeom prst="rect">
            <a:avLst/>
          </a:prstGeom>
        </p:spPr>
        <p:txBody>
          <a:bodyPr wrap="square">
            <a:spAutoFit/>
          </a:bodyPr>
          <a:lstStyle/>
          <a:p>
            <a:pPr marL="342900" indent="-342900">
              <a:buFont typeface="Arial" panose="020B0604020202020204" pitchFamily="34" charset="0"/>
              <a:buChar char="•"/>
            </a:pPr>
            <a:r>
              <a:rPr lang="en-GB" sz="2400" dirty="0" smtClean="0"/>
              <a:t>Complete a distribution channel written task. </a:t>
            </a:r>
          </a:p>
          <a:p>
            <a:pPr marL="342900" indent="-342900">
              <a:buFont typeface="Arial" panose="020B0604020202020204" pitchFamily="34" charset="0"/>
              <a:buChar char="•"/>
            </a:pPr>
            <a:r>
              <a:rPr lang="en-GB" sz="2400" dirty="0" smtClean="0"/>
              <a:t>Explain the importance of the marketing mix in decision making. </a:t>
            </a:r>
          </a:p>
          <a:p>
            <a:pPr marL="342900" indent="-342900">
              <a:buFont typeface="Arial" panose="020B0604020202020204" pitchFamily="34" charset="0"/>
              <a:buChar char="•"/>
            </a:pPr>
            <a:r>
              <a:rPr lang="en-GB" sz="2400" dirty="0" smtClean="0"/>
              <a:t>Answer the marketing mix decision questions using your buzzers. </a:t>
            </a:r>
          </a:p>
          <a:p>
            <a:pPr marL="342900" indent="-342900">
              <a:buFont typeface="Arial" panose="020B0604020202020204" pitchFamily="34" charset="0"/>
              <a:buChar char="•"/>
            </a:pPr>
            <a:r>
              <a:rPr lang="en-GB" sz="2400" dirty="0" smtClean="0"/>
              <a:t>Complete a marketing mix decisions quiz. </a:t>
            </a:r>
          </a:p>
          <a:p>
            <a:pPr marL="342900" indent="-342900">
              <a:buFont typeface="Arial" panose="020B0604020202020204" pitchFamily="34" charset="0"/>
              <a:buChar char="•"/>
            </a:pPr>
            <a:r>
              <a:rPr lang="en-GB" sz="2400" dirty="0" smtClean="0"/>
              <a:t>Answer the </a:t>
            </a:r>
            <a:r>
              <a:rPr lang="en-GB" sz="2400" dirty="0" err="1" smtClean="0"/>
              <a:t>Kahoot</a:t>
            </a:r>
            <a:r>
              <a:rPr lang="en-GB" sz="2400" dirty="0" smtClean="0"/>
              <a:t> quiz questions on marketing mix decisions. </a:t>
            </a:r>
          </a:p>
          <a:p>
            <a:pPr marL="342900" indent="-342900">
              <a:buFont typeface="Arial" panose="020B0604020202020204" pitchFamily="34" charset="0"/>
              <a:buChar char="•"/>
            </a:pPr>
            <a:r>
              <a:rPr lang="en-GB" sz="2400" dirty="0" smtClean="0"/>
              <a:t>Watch Theo adventure capitalist in India. </a:t>
            </a:r>
          </a:p>
          <a:p>
            <a:pPr marL="342900" indent="-342900">
              <a:buFont typeface="Arial" panose="020B0604020202020204" pitchFamily="34" charset="0"/>
              <a:buChar char="•"/>
            </a:pPr>
            <a:r>
              <a:rPr lang="en-GB" sz="2400" dirty="0" smtClean="0"/>
              <a:t>Complete a written task on marketing mix decisions. </a:t>
            </a:r>
          </a:p>
          <a:p>
            <a:pPr marL="342900" indent="-342900">
              <a:buFont typeface="Arial" panose="020B0604020202020204" pitchFamily="34" charset="0"/>
              <a:buChar char="•"/>
            </a:pPr>
            <a:r>
              <a:rPr lang="en-GB" sz="2400" dirty="0" smtClean="0"/>
              <a:t>Recap the aims and objectives for the session.</a:t>
            </a:r>
          </a:p>
          <a:p>
            <a:endParaRPr lang="en-GB" dirty="0"/>
          </a:p>
        </p:txBody>
      </p:sp>
      <p:sp>
        <p:nvSpPr>
          <p:cNvPr id="5" name="Rectangle 4"/>
          <p:cNvSpPr/>
          <p:nvPr/>
        </p:nvSpPr>
        <p:spPr>
          <a:xfrm>
            <a:off x="598609" y="332656"/>
            <a:ext cx="7312002"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Marketing mix decisions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782" y="5251648"/>
            <a:ext cx="1565658" cy="118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45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556792"/>
            <a:ext cx="6912768" cy="4524315"/>
          </a:xfrm>
          <a:prstGeom prst="rect">
            <a:avLst/>
          </a:prstGeom>
        </p:spPr>
        <p:txBody>
          <a:bodyPr wrap="square">
            <a:spAutoFit/>
          </a:bodyPr>
          <a:lstStyle/>
          <a:p>
            <a:r>
              <a:rPr lang="en-GB" sz="2400" b="1" dirty="0" smtClean="0"/>
              <a:t>Local markets </a:t>
            </a:r>
            <a:r>
              <a:rPr lang="en-GB" sz="2400" dirty="0" smtClean="0"/>
              <a:t>allow specific marketing tactics to be used, adapting the 4Ps to local taste and incomes.</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endParaRPr lang="en-GB" sz="2400" dirty="0" smtClean="0"/>
          </a:p>
          <a:p>
            <a:r>
              <a:rPr lang="en-GB" sz="2400" b="1" dirty="0" smtClean="0"/>
              <a:t>National markets </a:t>
            </a:r>
            <a:r>
              <a:rPr lang="en-GB" sz="2400" dirty="0" smtClean="0"/>
              <a:t>need more consistency. A national marketing strategy needs to be developed, allowing the brand to become known and understood.</a:t>
            </a:r>
            <a:endParaRPr lang="en-GB" sz="2400" dirty="0"/>
          </a:p>
        </p:txBody>
      </p:sp>
      <p:sp>
        <p:nvSpPr>
          <p:cNvPr id="4" name="Rectangle 3"/>
          <p:cNvSpPr/>
          <p:nvPr/>
        </p:nvSpPr>
        <p:spPr>
          <a:xfrm>
            <a:off x="683568" y="332656"/>
            <a:ext cx="805656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Local and national markets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770" y="270892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476" y="2641669"/>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44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874" y="1124744"/>
            <a:ext cx="7470576" cy="4154984"/>
          </a:xfrm>
          <a:prstGeom prst="rect">
            <a:avLst/>
          </a:prstGeom>
        </p:spPr>
        <p:txBody>
          <a:bodyPr wrap="square">
            <a:spAutoFit/>
          </a:bodyPr>
          <a:lstStyle/>
          <a:p>
            <a:r>
              <a:rPr lang="en-GB" sz="2400" dirty="0" smtClean="0"/>
              <a:t>With </a:t>
            </a:r>
            <a:r>
              <a:rPr lang="en-GB" sz="2400" b="1" dirty="0" smtClean="0"/>
              <a:t>global markets </a:t>
            </a:r>
            <a:r>
              <a:rPr lang="en-GB" sz="2400" dirty="0" smtClean="0"/>
              <a:t>we have seen the need to establish an identifiable global brand – making promotion as homogenous as possible. Utilising the same advert with a local voiceover is typical of many global marketing campaigns. Where global marketing often differs is in relation to pricing. The level of income of the target market may vary from country to country and pricing needs to reflect this. In some circumstances penetration pricing needs to be used in order to establish a product or service, especially when strong domestic brands dominate the market.</a:t>
            </a:r>
            <a:endParaRPr lang="en-GB" sz="2400" dirty="0"/>
          </a:p>
        </p:txBody>
      </p:sp>
      <p:sp>
        <p:nvSpPr>
          <p:cNvPr id="3" name="Rectangle 2"/>
          <p:cNvSpPr/>
          <p:nvPr/>
        </p:nvSpPr>
        <p:spPr>
          <a:xfrm>
            <a:off x="2051720" y="196613"/>
            <a:ext cx="4687886"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Global markets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5085184"/>
            <a:ext cx="30575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53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40768"/>
            <a:ext cx="6750496" cy="3046988"/>
          </a:xfrm>
          <a:prstGeom prst="rect">
            <a:avLst/>
          </a:prstGeom>
        </p:spPr>
        <p:txBody>
          <a:bodyPr wrap="square">
            <a:spAutoFit/>
          </a:bodyPr>
          <a:lstStyle/>
          <a:p>
            <a:r>
              <a:rPr lang="en-GB" sz="2400" b="1" dirty="0" smtClean="0"/>
              <a:t>Goods are perhaps easier to market than services. </a:t>
            </a:r>
          </a:p>
          <a:p>
            <a:endParaRPr lang="en-GB" sz="2400" b="1" dirty="0"/>
          </a:p>
          <a:p>
            <a:r>
              <a:rPr lang="en-GB" sz="2400" dirty="0" smtClean="0"/>
              <a:t>With goods there is a tangible product, but with services it is perhaps more difficult to identify what the customer needs. The focus on marketing for many services, for example insurance, holidays, car hire, professional services (healthcare) is often based on simplicity and clarity. </a:t>
            </a:r>
          </a:p>
        </p:txBody>
      </p:sp>
      <p:sp>
        <p:nvSpPr>
          <p:cNvPr id="3" name="Rectangle 2"/>
          <p:cNvSpPr/>
          <p:nvPr/>
        </p:nvSpPr>
        <p:spPr>
          <a:xfrm>
            <a:off x="1902058" y="260648"/>
            <a:ext cx="4967707"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Goods/ Services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1108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791" y="466139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64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361" y="1124744"/>
            <a:ext cx="7398568" cy="2677656"/>
          </a:xfrm>
          <a:prstGeom prst="rect">
            <a:avLst/>
          </a:prstGeom>
        </p:spPr>
        <p:txBody>
          <a:bodyPr wrap="square">
            <a:spAutoFit/>
          </a:bodyPr>
          <a:lstStyle/>
          <a:p>
            <a:endParaRPr lang="en-GB" sz="2400" dirty="0" smtClean="0"/>
          </a:p>
          <a:p>
            <a:r>
              <a:rPr lang="en-GB" sz="2400" dirty="0" smtClean="0"/>
              <a:t>‘This is what we do, we do it effectively and quickly, and we will make clear the benefits’.</a:t>
            </a:r>
          </a:p>
          <a:p>
            <a:endParaRPr lang="en-GB" sz="2400" dirty="0"/>
          </a:p>
          <a:p>
            <a:r>
              <a:rPr lang="en-GB" sz="2400" dirty="0" smtClean="0"/>
              <a:t> We see this with a range of TV adverts, for example BUPA healthcare, Hertz car hire, the marketing of financial comparison websites etc.</a:t>
            </a:r>
            <a:endParaRPr lang="en-GB"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9579"/>
            <a:ext cx="56642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30798"/>
            <a:ext cx="2934072" cy="1956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003" y="4189013"/>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26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84784"/>
            <a:ext cx="7128792" cy="4524315"/>
          </a:xfrm>
          <a:prstGeom prst="rect">
            <a:avLst/>
          </a:prstGeom>
        </p:spPr>
        <p:txBody>
          <a:bodyPr wrap="square">
            <a:spAutoFit/>
          </a:bodyPr>
          <a:lstStyle/>
          <a:p>
            <a:r>
              <a:rPr lang="en-GB" sz="2400" dirty="0" smtClean="0"/>
              <a:t>Often for businesses </a:t>
            </a:r>
            <a:r>
              <a:rPr lang="en-GB" sz="2400" b="1" dirty="0" smtClean="0"/>
              <a:t>mass marketing </a:t>
            </a:r>
            <a:r>
              <a:rPr lang="en-GB" sz="2400" dirty="0" smtClean="0"/>
              <a:t>is not an option – after all appealing to and developing products for a mass market is an expensive business. </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There are huge product development costs, massive expenditures on promotion and constant competition.</a:t>
            </a:r>
            <a:endParaRPr lang="en-GB" sz="2400" dirty="0"/>
          </a:p>
        </p:txBody>
      </p:sp>
      <p:sp>
        <p:nvSpPr>
          <p:cNvPr id="3" name="Rectangle 2"/>
          <p:cNvSpPr/>
          <p:nvPr/>
        </p:nvSpPr>
        <p:spPr>
          <a:xfrm>
            <a:off x="1966827" y="332656"/>
            <a:ext cx="491551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Mass marketing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82301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656" y="3066391"/>
            <a:ext cx="1494441" cy="169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92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850" y="1196752"/>
            <a:ext cx="7509303" cy="3785652"/>
          </a:xfrm>
          <a:prstGeom prst="rect">
            <a:avLst/>
          </a:prstGeom>
        </p:spPr>
        <p:txBody>
          <a:bodyPr wrap="square">
            <a:spAutoFit/>
          </a:bodyPr>
          <a:lstStyle/>
          <a:p>
            <a:r>
              <a:rPr lang="en-GB" sz="2400" dirty="0" smtClean="0"/>
              <a:t>With niche marketing a business will target a single niche within the market, ignoring the rest of the marketplace.</a:t>
            </a:r>
          </a:p>
          <a:p>
            <a:endParaRPr lang="en-GB" sz="2400" dirty="0" smtClean="0"/>
          </a:p>
          <a:p>
            <a:r>
              <a:rPr lang="en-GB" sz="2400" b="1" dirty="0" smtClean="0"/>
              <a:t>Niche marketing is based on designing goods or services specifically tailored for the needs of a relatively small target market. </a:t>
            </a:r>
            <a:r>
              <a:rPr lang="en-GB" sz="2400" dirty="0" smtClean="0"/>
              <a:t>Therefore, there must be a full understanding of the desires and needs of the niche. This understanding can be gained through market research, but is often based on an understanding of a particular market that comes through personal experience. </a:t>
            </a:r>
          </a:p>
        </p:txBody>
      </p:sp>
      <p:sp>
        <p:nvSpPr>
          <p:cNvPr id="3" name="Rectangle 2"/>
          <p:cNvSpPr/>
          <p:nvPr/>
        </p:nvSpPr>
        <p:spPr>
          <a:xfrm>
            <a:off x="1835696" y="188640"/>
            <a:ext cx="5053371"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Niche marketing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181368"/>
            <a:ext cx="2123605" cy="135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126834"/>
            <a:ext cx="2461083" cy="140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64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550" y="765305"/>
            <a:ext cx="7488832" cy="5632311"/>
          </a:xfrm>
          <a:prstGeom prst="rect">
            <a:avLst/>
          </a:prstGeom>
        </p:spPr>
        <p:txBody>
          <a:bodyPr wrap="square">
            <a:spAutoFit/>
          </a:bodyPr>
          <a:lstStyle/>
          <a:p>
            <a:endParaRPr lang="en-GB" sz="2400" dirty="0" smtClean="0"/>
          </a:p>
          <a:p>
            <a:r>
              <a:rPr lang="en-GB" sz="2400" dirty="0" smtClean="0"/>
              <a:t>The internet has allowed businesses selling niche products to access markets far more readily. In the past, one of the major problems facing niche product businesses has been being unable to economically target customers who are likely to be geographically dispersed.</a:t>
            </a:r>
          </a:p>
          <a:p>
            <a:endParaRPr lang="en-GB" sz="2400" dirty="0" smtClean="0"/>
          </a:p>
          <a:p>
            <a:endParaRPr lang="en-GB" sz="2400" dirty="0" smtClean="0"/>
          </a:p>
          <a:p>
            <a:endParaRPr lang="en-GB" sz="2400" dirty="0"/>
          </a:p>
          <a:p>
            <a:r>
              <a:rPr lang="en-GB" sz="2400" dirty="0" smtClean="0"/>
              <a:t> Now the </a:t>
            </a:r>
            <a:r>
              <a:rPr lang="en-GB" sz="2400" b="1" dirty="0" smtClean="0"/>
              <a:t>internet removes this problem </a:t>
            </a:r>
            <a:r>
              <a:rPr lang="en-GB" sz="2400" dirty="0" smtClean="0"/>
              <a:t>and raising awareness is much simpler. There is no need to list in local Yellow Pages throughout the country or use magazine ads that may be irrelevant to most readers. Instead, potential customers can access the niche product/service providers by quickly searching websites.</a:t>
            </a:r>
            <a:endParaRPr lang="en-GB" sz="2400" dirty="0"/>
          </a:p>
        </p:txBody>
      </p:sp>
      <p:sp>
        <p:nvSpPr>
          <p:cNvPr id="3" name="Rectangle 2"/>
          <p:cNvSpPr/>
          <p:nvPr/>
        </p:nvSpPr>
        <p:spPr>
          <a:xfrm>
            <a:off x="1691680" y="116632"/>
            <a:ext cx="5053371"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Niche marketing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783" y="2812121"/>
            <a:ext cx="1184536" cy="118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337" y="3188705"/>
            <a:ext cx="2306941" cy="78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49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84784"/>
            <a:ext cx="7284353" cy="4524315"/>
          </a:xfrm>
          <a:prstGeom prst="rect">
            <a:avLst/>
          </a:prstGeom>
        </p:spPr>
        <p:txBody>
          <a:bodyPr wrap="square">
            <a:spAutoFit/>
          </a:bodyPr>
          <a:lstStyle/>
          <a:p>
            <a:r>
              <a:rPr lang="en-GB" sz="2400" dirty="0" smtClean="0"/>
              <a:t>The development and widespread use of the internet over the last twenty years has had a huge impact on marketing. </a:t>
            </a:r>
          </a:p>
          <a:p>
            <a:endParaRPr lang="en-GB" sz="2400" dirty="0"/>
          </a:p>
          <a:p>
            <a:endParaRPr lang="en-GB" sz="2400" dirty="0" smtClean="0"/>
          </a:p>
          <a:p>
            <a:endParaRPr lang="en-GB" sz="2400" dirty="0"/>
          </a:p>
          <a:p>
            <a:endParaRPr lang="en-GB" sz="2400" dirty="0" smtClean="0"/>
          </a:p>
          <a:p>
            <a:endParaRPr lang="en-GB" sz="2400" dirty="0"/>
          </a:p>
          <a:p>
            <a:endParaRPr lang="en-GB" sz="2400" b="1" dirty="0" smtClean="0"/>
          </a:p>
          <a:p>
            <a:r>
              <a:rPr lang="en-GB" sz="2400" b="1" dirty="0" smtClean="0"/>
              <a:t>Each of the 4Ps has had to change and evolve to meet the demands of this new method of reaching customers.</a:t>
            </a:r>
            <a:endParaRPr lang="en-GB" sz="2400" b="1" dirty="0"/>
          </a:p>
        </p:txBody>
      </p:sp>
      <p:sp>
        <p:nvSpPr>
          <p:cNvPr id="3" name="Rectangle 2"/>
          <p:cNvSpPr/>
          <p:nvPr/>
        </p:nvSpPr>
        <p:spPr>
          <a:xfrm>
            <a:off x="263446" y="332656"/>
            <a:ext cx="859401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Internet Marketing decisions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492896"/>
            <a:ext cx="2053023" cy="208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85293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81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277891"/>
            <a:ext cx="7379973" cy="4893647"/>
          </a:xfrm>
          <a:prstGeom prst="rect">
            <a:avLst/>
          </a:prstGeom>
        </p:spPr>
        <p:txBody>
          <a:bodyPr wrap="square">
            <a:spAutoFit/>
          </a:bodyPr>
          <a:lstStyle/>
          <a:p>
            <a:r>
              <a:rPr lang="en-GB" sz="2400" dirty="0" smtClean="0"/>
              <a:t>Clicks and bricks is a marketing term which means that businesses need to have a web presence (clicks), plus a physical presence on the high street or in shopping centres (bricks). </a:t>
            </a:r>
          </a:p>
          <a:p>
            <a:endParaRPr lang="en-GB" sz="2400" dirty="0" smtClean="0"/>
          </a:p>
          <a:p>
            <a:endParaRPr lang="en-GB" sz="2400" dirty="0" smtClean="0"/>
          </a:p>
          <a:p>
            <a:endParaRPr lang="en-GB" sz="2400" dirty="0"/>
          </a:p>
          <a:p>
            <a:endParaRPr lang="en-GB" sz="2400" dirty="0" smtClean="0"/>
          </a:p>
          <a:p>
            <a:endParaRPr lang="en-GB" sz="2400" dirty="0"/>
          </a:p>
          <a:p>
            <a:r>
              <a:rPr lang="en-GB" sz="2400" b="1" dirty="0" smtClean="0"/>
              <a:t>Examples of businesses using this form of widening of distribution channels include PC World, Argos and Tesco. </a:t>
            </a:r>
            <a:r>
              <a:rPr lang="en-GB" sz="2400" dirty="0" smtClean="0"/>
              <a:t>Each of these businesses has been very successful in using a web presence to increase sales and customer loyalty.</a:t>
            </a:r>
            <a:endParaRPr lang="en-GB" sz="2400" dirty="0"/>
          </a:p>
        </p:txBody>
      </p:sp>
      <p:sp>
        <p:nvSpPr>
          <p:cNvPr id="3" name="Rectangle 2"/>
          <p:cNvSpPr/>
          <p:nvPr/>
        </p:nvSpPr>
        <p:spPr>
          <a:xfrm>
            <a:off x="1907704" y="188640"/>
            <a:ext cx="4863512"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Clicks and bricks</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6204"/>
            <a:ext cx="1793379" cy="115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887145"/>
            <a:ext cx="32766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2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12776"/>
            <a:ext cx="6534472" cy="3046988"/>
          </a:xfrm>
          <a:prstGeom prst="rect">
            <a:avLst/>
          </a:prstGeom>
        </p:spPr>
        <p:txBody>
          <a:bodyPr wrap="square">
            <a:spAutoFit/>
          </a:bodyPr>
          <a:lstStyle/>
          <a:p>
            <a:r>
              <a:rPr lang="en-GB" sz="2400" dirty="0" err="1" smtClean="0"/>
              <a:t>Zoella</a:t>
            </a:r>
            <a:r>
              <a:rPr lang="en-GB" sz="2400" dirty="0" smtClean="0"/>
              <a:t>, the hugely popular fashion and lifestyle blogger, </a:t>
            </a:r>
            <a:r>
              <a:rPr lang="en-GB" sz="2400" b="1" dirty="0" smtClean="0"/>
              <a:t>has just bought a £1 million house.</a:t>
            </a:r>
          </a:p>
          <a:p>
            <a:endParaRPr lang="en-GB" sz="2400" dirty="0"/>
          </a:p>
          <a:p>
            <a:r>
              <a:rPr lang="en-GB" sz="2400" dirty="0" smtClean="0"/>
              <a:t> She has seven million YouTube followers and each video she posts is topped and tailed with adverts aimed at the demographic of her followers. This is a typical example of how social media is used to market products.</a:t>
            </a:r>
            <a:endParaRPr lang="en-GB" sz="2400" dirty="0"/>
          </a:p>
        </p:txBody>
      </p:sp>
      <p:sp>
        <p:nvSpPr>
          <p:cNvPr id="3" name="Rectangle 2"/>
          <p:cNvSpPr/>
          <p:nvPr/>
        </p:nvSpPr>
        <p:spPr>
          <a:xfrm>
            <a:off x="2255033" y="260648"/>
            <a:ext cx="3805850"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Social media</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221088"/>
            <a:ext cx="3747542" cy="222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81" y="465313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56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255986"/>
            <a:ext cx="4572000" cy="4062651"/>
          </a:xfrm>
          <a:prstGeom prst="rect">
            <a:avLst/>
          </a:prstGeom>
        </p:spPr>
        <p:txBody>
          <a:bodyPr>
            <a:spAutoFit/>
          </a:bodyPr>
          <a:lstStyle/>
          <a:p>
            <a:r>
              <a:rPr lang="en-GB" sz="2400" b="1" u="sng" dirty="0" smtClean="0"/>
              <a:t>Task: </a:t>
            </a:r>
          </a:p>
          <a:p>
            <a:endParaRPr lang="en-GB" sz="2400" dirty="0" smtClean="0"/>
          </a:p>
          <a:p>
            <a:endParaRPr lang="en-GB" sz="2400" dirty="0" smtClean="0"/>
          </a:p>
          <a:p>
            <a:r>
              <a:rPr lang="en-GB" sz="2400" dirty="0" smtClean="0"/>
              <a:t>Distribution channels written task </a:t>
            </a:r>
          </a:p>
          <a:p>
            <a:endParaRPr lang="en-GB" sz="2400" dirty="0"/>
          </a:p>
          <a:p>
            <a:endParaRPr lang="en-GB" sz="2400" dirty="0" smtClean="0"/>
          </a:p>
          <a:p>
            <a:endParaRPr lang="en-GB" sz="2400" dirty="0"/>
          </a:p>
          <a:p>
            <a:endParaRPr lang="en-GB" sz="2400" dirty="0" smtClean="0"/>
          </a:p>
          <a:p>
            <a:endParaRPr lang="en-GB" sz="2400" dirty="0" smtClean="0"/>
          </a:p>
          <a:p>
            <a:r>
              <a:rPr lang="en-GB" sz="2400" b="1" dirty="0" smtClean="0"/>
              <a:t>Time: 30 mins </a:t>
            </a:r>
          </a:p>
          <a:p>
            <a:endParaRPr lang="en-GB" dirty="0"/>
          </a:p>
        </p:txBody>
      </p:sp>
      <p:sp>
        <p:nvSpPr>
          <p:cNvPr id="3" name="Rectangle 2"/>
          <p:cNvSpPr/>
          <p:nvPr/>
        </p:nvSpPr>
        <p:spPr>
          <a:xfrm>
            <a:off x="2556857" y="332656"/>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4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334353"/>
            <a:ext cx="4385467" cy="2574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24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909" y="1340768"/>
            <a:ext cx="7128792" cy="4893647"/>
          </a:xfrm>
          <a:prstGeom prst="rect">
            <a:avLst/>
          </a:prstGeom>
        </p:spPr>
        <p:txBody>
          <a:bodyPr wrap="square">
            <a:spAutoFit/>
          </a:bodyPr>
          <a:lstStyle/>
          <a:p>
            <a:endParaRPr lang="en-GB" sz="2400" dirty="0" smtClean="0"/>
          </a:p>
          <a:p>
            <a:r>
              <a:rPr lang="en-GB" sz="2400" b="1" dirty="0" smtClean="0"/>
              <a:t>Viral advertising is another form of social media advertising, </a:t>
            </a:r>
            <a:r>
              <a:rPr lang="en-GB" sz="2400" dirty="0" smtClean="0"/>
              <a:t>with funny or stylish ads being sent from person to person. </a:t>
            </a:r>
          </a:p>
          <a:p>
            <a:endParaRPr lang="en-GB" sz="2400" dirty="0"/>
          </a:p>
          <a:p>
            <a:endParaRPr lang="en-GB" sz="2400" dirty="0" smtClean="0"/>
          </a:p>
          <a:p>
            <a:endParaRPr lang="en-GB" sz="2400" dirty="0"/>
          </a:p>
          <a:p>
            <a:endParaRPr lang="en-GB" sz="2400" dirty="0" smtClean="0"/>
          </a:p>
          <a:p>
            <a:endParaRPr lang="en-GB" sz="2400" dirty="0" smtClean="0"/>
          </a:p>
          <a:p>
            <a:r>
              <a:rPr lang="en-GB" sz="2400" dirty="0" smtClean="0"/>
              <a:t>This form of marketing is of growing importance as fewer young people consume traditional media (TV and newspapers) and instead consume entertainment and information online.</a:t>
            </a:r>
            <a:endParaRPr lang="en-GB" sz="2400" dirty="0"/>
          </a:p>
        </p:txBody>
      </p:sp>
      <p:sp>
        <p:nvSpPr>
          <p:cNvPr id="3" name="Rectangle 2"/>
          <p:cNvSpPr/>
          <p:nvPr/>
        </p:nvSpPr>
        <p:spPr>
          <a:xfrm>
            <a:off x="511153" y="260648"/>
            <a:ext cx="808830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Social media – Viral adverts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26" y="2780928"/>
            <a:ext cx="1884864" cy="154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028380"/>
            <a:ext cx="35337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036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291626"/>
            <a:ext cx="7128792" cy="2308324"/>
          </a:xfrm>
          <a:prstGeom prst="rect">
            <a:avLst/>
          </a:prstGeom>
        </p:spPr>
        <p:txBody>
          <a:bodyPr wrap="square">
            <a:spAutoFit/>
          </a:bodyPr>
          <a:lstStyle/>
          <a:p>
            <a:r>
              <a:rPr lang="en-GB" sz="2400" b="1" dirty="0" smtClean="0"/>
              <a:t>M-commerce (mobile commerce) </a:t>
            </a:r>
            <a:r>
              <a:rPr lang="en-GB" sz="2400" dirty="0" smtClean="0"/>
              <a:t>is the buying and selling of goods and services through wireless handheld devices such as mobile phones. This means ‘having your retail outlet in your consumers’ pocket’. Through mobile technology it is now possible to </a:t>
            </a:r>
            <a:r>
              <a:rPr lang="en-GB" sz="2400" b="1" dirty="0" smtClean="0"/>
              <a:t>reach your customer 24 hours a day. </a:t>
            </a:r>
          </a:p>
        </p:txBody>
      </p:sp>
      <p:sp>
        <p:nvSpPr>
          <p:cNvPr id="3" name="Rectangle 2"/>
          <p:cNvSpPr/>
          <p:nvPr/>
        </p:nvSpPr>
        <p:spPr>
          <a:xfrm>
            <a:off x="2286000" y="188640"/>
            <a:ext cx="4009046"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M-commerce</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171" y="3933056"/>
            <a:ext cx="25717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933056"/>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053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940226"/>
            <a:ext cx="7629400" cy="5262979"/>
          </a:xfrm>
          <a:prstGeom prst="rect">
            <a:avLst/>
          </a:prstGeom>
        </p:spPr>
        <p:txBody>
          <a:bodyPr wrap="square">
            <a:spAutoFit/>
          </a:bodyPr>
          <a:lstStyle/>
          <a:p>
            <a:endParaRPr lang="en-GB" sz="2400" dirty="0" smtClean="0"/>
          </a:p>
          <a:p>
            <a:r>
              <a:rPr lang="en-GB" sz="2400" b="1" dirty="0" smtClean="0"/>
              <a:t>M-commerce does not just mean buying: </a:t>
            </a:r>
          </a:p>
          <a:p>
            <a:endParaRPr lang="en-GB" sz="2400" dirty="0"/>
          </a:p>
          <a:p>
            <a:r>
              <a:rPr lang="en-GB" sz="2400" dirty="0" smtClean="0"/>
              <a:t>It is about providing your customers with product information, promotions and all other aspects of the marketing mix. </a:t>
            </a:r>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Consumers use M-commerce to compare prices online, take photos for future reference and research their potential purchases online.</a:t>
            </a:r>
            <a:endParaRPr lang="en-GB" sz="2400" dirty="0"/>
          </a:p>
        </p:txBody>
      </p:sp>
      <p:sp>
        <p:nvSpPr>
          <p:cNvPr id="3" name="Rectangle 2"/>
          <p:cNvSpPr/>
          <p:nvPr/>
        </p:nvSpPr>
        <p:spPr>
          <a:xfrm>
            <a:off x="2474285" y="188640"/>
            <a:ext cx="4191981"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 Commerce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241441"/>
            <a:ext cx="1519569" cy="137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1202" y="3429000"/>
            <a:ext cx="2311075" cy="130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657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12776"/>
            <a:ext cx="7302691" cy="4893647"/>
          </a:xfrm>
          <a:prstGeom prst="rect">
            <a:avLst/>
          </a:prstGeom>
        </p:spPr>
        <p:txBody>
          <a:bodyPr wrap="square">
            <a:spAutoFit/>
          </a:bodyPr>
          <a:lstStyle/>
          <a:p>
            <a:r>
              <a:rPr lang="en-GB" sz="2400" b="1" dirty="0" smtClean="0"/>
              <a:t>A comparison of prices has become a great deal easier for customers. </a:t>
            </a:r>
          </a:p>
          <a:p>
            <a:endParaRPr lang="en-GB" sz="2400" b="1" dirty="0"/>
          </a:p>
          <a:p>
            <a:r>
              <a:rPr lang="en-GB" sz="2400" dirty="0" smtClean="0"/>
              <a:t>Using the web, individuals can carry out </a:t>
            </a:r>
          </a:p>
          <a:p>
            <a:r>
              <a:rPr lang="en-GB" sz="2400" dirty="0" smtClean="0"/>
              <a:t>their own research or use comparison sites,</a:t>
            </a:r>
          </a:p>
          <a:p>
            <a:r>
              <a:rPr lang="en-GB" sz="2400" dirty="0" smtClean="0"/>
              <a:t> such as </a:t>
            </a:r>
            <a:r>
              <a:rPr lang="en-GB" sz="2400" b="1" dirty="0" smtClean="0"/>
              <a:t>Money Supermarket</a:t>
            </a:r>
            <a:r>
              <a:rPr lang="en-GB" sz="2400" dirty="0" smtClean="0"/>
              <a:t>, to find the </a:t>
            </a:r>
          </a:p>
          <a:p>
            <a:r>
              <a:rPr lang="en-GB" sz="2400" dirty="0" smtClean="0"/>
              <a:t>best deal across a huge range of products. </a:t>
            </a:r>
          </a:p>
          <a:p>
            <a:r>
              <a:rPr lang="en-GB" sz="2400" dirty="0" smtClean="0"/>
              <a:t>This access to pricing information has had </a:t>
            </a:r>
          </a:p>
          <a:p>
            <a:r>
              <a:rPr lang="en-GB" sz="2400" dirty="0" smtClean="0"/>
              <a:t>an impact on prices charged by businesses. </a:t>
            </a:r>
          </a:p>
          <a:p>
            <a:endParaRPr lang="en-GB" sz="2400" dirty="0"/>
          </a:p>
          <a:p>
            <a:r>
              <a:rPr lang="en-GB" sz="2400" b="1" dirty="0" smtClean="0"/>
              <a:t>It has been argued by economists that the increase in internet shopping has had a direct impact on lowering inflation rates. </a:t>
            </a:r>
            <a:endParaRPr lang="en-GB" sz="2400" b="1" dirty="0"/>
          </a:p>
        </p:txBody>
      </p:sp>
      <p:sp>
        <p:nvSpPr>
          <p:cNvPr id="3" name="Rectangle 2"/>
          <p:cNvSpPr/>
          <p:nvPr/>
        </p:nvSpPr>
        <p:spPr>
          <a:xfrm>
            <a:off x="899592" y="332656"/>
            <a:ext cx="6964984"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Pricing and the internet</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924944"/>
            <a:ext cx="2286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48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6858328" cy="4893647"/>
          </a:xfrm>
          <a:prstGeom prst="rect">
            <a:avLst/>
          </a:prstGeom>
        </p:spPr>
        <p:txBody>
          <a:bodyPr wrap="square">
            <a:spAutoFit/>
          </a:bodyPr>
          <a:lstStyle/>
          <a:p>
            <a:r>
              <a:rPr lang="en-GB" sz="2400" dirty="0" smtClean="0"/>
              <a:t>Online shopping (sometimes known as E-tailing, from ‘electronic retail’ or E-shopping) is a form of electronic commerce which allows consumers to directly buy goods or services from a seller over the internet. </a:t>
            </a:r>
          </a:p>
          <a:p>
            <a:endParaRPr lang="en-GB" sz="2400" dirty="0"/>
          </a:p>
          <a:p>
            <a:endParaRPr lang="en-GB" sz="2400" dirty="0" smtClean="0"/>
          </a:p>
          <a:p>
            <a:endParaRPr lang="en-GB" sz="2400" dirty="0"/>
          </a:p>
          <a:p>
            <a:endParaRPr lang="en-GB" sz="2400" dirty="0" smtClean="0"/>
          </a:p>
          <a:p>
            <a:endParaRPr lang="en-GB" sz="2400" dirty="0" smtClean="0"/>
          </a:p>
          <a:p>
            <a:r>
              <a:rPr lang="en-GB" sz="2400" dirty="0" smtClean="0"/>
              <a:t>The internet has changed buying habits and E-tailing is now a very important part of the retail industry, and is continuing to grow.</a:t>
            </a:r>
            <a:endParaRPr lang="en-GB" sz="2400" dirty="0"/>
          </a:p>
        </p:txBody>
      </p:sp>
      <p:sp>
        <p:nvSpPr>
          <p:cNvPr id="3" name="Rectangle 2"/>
          <p:cNvSpPr/>
          <p:nvPr/>
        </p:nvSpPr>
        <p:spPr>
          <a:xfrm>
            <a:off x="2915816" y="332656"/>
            <a:ext cx="2519921"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E-tailing</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140968"/>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468208"/>
            <a:ext cx="2220094" cy="136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49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53996"/>
            <a:ext cx="7902624" cy="5632311"/>
          </a:xfrm>
          <a:prstGeom prst="rect">
            <a:avLst/>
          </a:prstGeom>
        </p:spPr>
        <p:txBody>
          <a:bodyPr wrap="square">
            <a:spAutoFit/>
          </a:bodyPr>
          <a:lstStyle/>
          <a:p>
            <a:endParaRPr lang="en-GB" sz="2400" dirty="0" smtClean="0"/>
          </a:p>
          <a:p>
            <a:r>
              <a:rPr lang="en-GB" sz="2400" dirty="0" smtClean="0"/>
              <a:t>The internet, and the use of search engines, has made accessing customers a great deal easier than in the past. All a business needs to sell its products is a decent website, some form of payment processing and ‘shop’ software. All of this can be created for less than £500. </a:t>
            </a:r>
          </a:p>
          <a:p>
            <a:endParaRPr lang="en-GB" sz="2400" dirty="0"/>
          </a:p>
          <a:p>
            <a:endParaRPr lang="en-GB" sz="2400" dirty="0" smtClean="0"/>
          </a:p>
          <a:p>
            <a:endParaRPr lang="en-GB" sz="2400" dirty="0" smtClean="0"/>
          </a:p>
          <a:p>
            <a:endParaRPr lang="en-GB" sz="2400" dirty="0"/>
          </a:p>
          <a:p>
            <a:r>
              <a:rPr lang="en-GB" sz="2400" dirty="0" smtClean="0"/>
              <a:t>In fact, there are 1000s of entrepreneurs running their businesses through auction sites such as </a:t>
            </a:r>
            <a:r>
              <a:rPr lang="en-GB" sz="2400" dirty="0" err="1" smtClean="0"/>
              <a:t>Ebay</a:t>
            </a:r>
            <a:r>
              <a:rPr lang="en-GB" sz="2400" dirty="0" smtClean="0"/>
              <a:t>, with hardly any fixed costs at all. All of these businesses mean extra competition for existing traditional businesses – as well as lowering prices for customers.</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529"/>
            <a:ext cx="32559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850" y="2833142"/>
            <a:ext cx="2139702" cy="147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488" y="3150528"/>
            <a:ext cx="2065412" cy="115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521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556792"/>
            <a:ext cx="7092280" cy="4154984"/>
          </a:xfrm>
          <a:prstGeom prst="rect">
            <a:avLst/>
          </a:prstGeom>
        </p:spPr>
        <p:txBody>
          <a:bodyPr wrap="square">
            <a:spAutoFit/>
          </a:bodyPr>
          <a:lstStyle/>
          <a:p>
            <a:r>
              <a:rPr lang="en-GB" sz="2400" b="1" u="sng" dirty="0" smtClean="0"/>
              <a:t>Task: </a:t>
            </a:r>
          </a:p>
          <a:p>
            <a:endParaRPr lang="en-GB" sz="2400" dirty="0" smtClean="0"/>
          </a:p>
          <a:p>
            <a:r>
              <a:rPr lang="en-GB" sz="2400" dirty="0" smtClean="0"/>
              <a:t>Marketing mix decisions – Questions – Buzzers </a:t>
            </a:r>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b="1" dirty="0" smtClean="0"/>
              <a:t>Time: 10 mins </a:t>
            </a:r>
            <a:endParaRPr lang="en-GB" sz="2400" b="1" dirty="0"/>
          </a:p>
        </p:txBody>
      </p:sp>
      <p:sp>
        <p:nvSpPr>
          <p:cNvPr id="3" name="Rectangle 2"/>
          <p:cNvSpPr/>
          <p:nvPr/>
        </p:nvSpPr>
        <p:spPr>
          <a:xfrm>
            <a:off x="2627784" y="404664"/>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5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068960"/>
            <a:ext cx="2926656" cy="292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839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700808"/>
            <a:ext cx="4572000" cy="4431983"/>
          </a:xfrm>
          <a:prstGeom prst="rect">
            <a:avLst/>
          </a:prstGeom>
        </p:spPr>
        <p:txBody>
          <a:bodyPr>
            <a:spAutoFit/>
          </a:bodyPr>
          <a:lstStyle/>
          <a:p>
            <a:r>
              <a:rPr lang="en-GB" sz="2400" b="1" u="sng" dirty="0" smtClean="0"/>
              <a:t>Task: </a:t>
            </a:r>
          </a:p>
          <a:p>
            <a:endParaRPr lang="en-GB" sz="2400" dirty="0"/>
          </a:p>
          <a:p>
            <a:r>
              <a:rPr lang="en-GB" sz="2400" dirty="0" smtClean="0"/>
              <a:t>Marketing mix decisions quiz </a:t>
            </a:r>
          </a:p>
          <a:p>
            <a:endParaRPr lang="en-GB" sz="2400" dirty="0"/>
          </a:p>
          <a:p>
            <a:endParaRPr lang="en-GB" sz="2400" dirty="0" smtClean="0"/>
          </a:p>
          <a:p>
            <a:endParaRPr lang="en-GB" sz="2400" dirty="0" smtClean="0"/>
          </a:p>
          <a:p>
            <a:endParaRPr lang="en-GB" sz="2400" dirty="0"/>
          </a:p>
          <a:p>
            <a:endParaRPr lang="en-GB" sz="2400" dirty="0" smtClean="0"/>
          </a:p>
          <a:p>
            <a:endParaRPr lang="en-GB" sz="2400" dirty="0"/>
          </a:p>
          <a:p>
            <a:endParaRPr lang="en-GB" sz="2400" b="1" dirty="0"/>
          </a:p>
          <a:p>
            <a:r>
              <a:rPr lang="en-GB" sz="2400" b="1" dirty="0" smtClean="0"/>
              <a:t>Time: 15 mins </a:t>
            </a:r>
          </a:p>
          <a:p>
            <a:endParaRPr lang="en-GB" dirty="0"/>
          </a:p>
        </p:txBody>
      </p:sp>
      <p:sp>
        <p:nvSpPr>
          <p:cNvPr id="3" name="Rectangle 2"/>
          <p:cNvSpPr/>
          <p:nvPr/>
        </p:nvSpPr>
        <p:spPr>
          <a:xfrm>
            <a:off x="2771800" y="476672"/>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6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054" y="2996952"/>
            <a:ext cx="3942310" cy="262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04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8793" y="1484784"/>
            <a:ext cx="6174432" cy="4154984"/>
          </a:xfrm>
          <a:prstGeom prst="rect">
            <a:avLst/>
          </a:prstGeom>
        </p:spPr>
        <p:txBody>
          <a:bodyPr wrap="square">
            <a:spAutoFit/>
          </a:bodyPr>
          <a:lstStyle/>
          <a:p>
            <a:r>
              <a:rPr lang="en-GB" sz="2400" b="1" u="sng" dirty="0" smtClean="0"/>
              <a:t>Task: </a:t>
            </a:r>
          </a:p>
          <a:p>
            <a:endParaRPr lang="en-GB" sz="2400" dirty="0" smtClean="0"/>
          </a:p>
          <a:p>
            <a:r>
              <a:rPr lang="en-GB" sz="2400" dirty="0" err="1" smtClean="0"/>
              <a:t>Kahoot</a:t>
            </a:r>
            <a:r>
              <a:rPr lang="en-GB" sz="2400" dirty="0" smtClean="0"/>
              <a:t> quiz – Marketing mix decisions</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r>
              <a:rPr lang="en-GB" sz="2400" b="1" dirty="0" smtClean="0"/>
              <a:t>Time: 15 mins </a:t>
            </a:r>
            <a:endParaRPr lang="en-GB" sz="2400" b="1" dirty="0"/>
          </a:p>
        </p:txBody>
      </p:sp>
      <p:sp>
        <p:nvSpPr>
          <p:cNvPr id="3" name="Rectangle 2"/>
          <p:cNvSpPr/>
          <p:nvPr/>
        </p:nvSpPr>
        <p:spPr>
          <a:xfrm>
            <a:off x="2756635" y="332656"/>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7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461" y="3284984"/>
            <a:ext cx="2503165" cy="250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818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412776"/>
            <a:ext cx="6606480" cy="3785652"/>
          </a:xfrm>
          <a:prstGeom prst="rect">
            <a:avLst/>
          </a:prstGeom>
        </p:spPr>
        <p:txBody>
          <a:bodyPr wrap="square">
            <a:spAutoFit/>
          </a:bodyPr>
          <a:lstStyle/>
          <a:p>
            <a:r>
              <a:rPr lang="en-GB" sz="2400" b="1" u="sng" dirty="0" smtClean="0"/>
              <a:t>Task: </a:t>
            </a:r>
          </a:p>
          <a:p>
            <a:endParaRPr lang="en-GB" sz="2400" dirty="0" smtClean="0"/>
          </a:p>
          <a:p>
            <a:r>
              <a:rPr lang="en-GB" sz="2400" dirty="0" smtClean="0"/>
              <a:t>Written task – Marketing mix decisions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r>
              <a:rPr lang="en-GB" sz="2400" b="1" dirty="0" smtClean="0"/>
              <a:t>Time: 30 mins </a:t>
            </a:r>
            <a:endParaRPr lang="en-GB" sz="2400" b="1" dirty="0"/>
          </a:p>
        </p:txBody>
      </p:sp>
      <p:sp>
        <p:nvSpPr>
          <p:cNvPr id="3" name="Rectangle 2"/>
          <p:cNvSpPr/>
          <p:nvPr/>
        </p:nvSpPr>
        <p:spPr>
          <a:xfrm>
            <a:off x="2771800" y="332656"/>
            <a:ext cx="2879314"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8</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456" y="3289645"/>
            <a:ext cx="2521315" cy="2521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6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252" y="1963420"/>
            <a:ext cx="7226087" cy="3785652"/>
          </a:xfrm>
          <a:prstGeom prst="rect">
            <a:avLst/>
          </a:prstGeom>
        </p:spPr>
        <p:txBody>
          <a:bodyPr wrap="square">
            <a:spAutoFit/>
          </a:bodyPr>
          <a:lstStyle/>
          <a:p>
            <a:r>
              <a:rPr lang="en-GB" sz="2400" b="1" dirty="0" smtClean="0"/>
              <a:t>All businesses have choices to make when it comes to marketing their products:</a:t>
            </a:r>
          </a:p>
          <a:p>
            <a:endParaRPr lang="en-GB" sz="2400" dirty="0" smtClean="0"/>
          </a:p>
          <a:p>
            <a:r>
              <a:rPr lang="en-GB" sz="2400" dirty="0" smtClean="0"/>
              <a:t>•What shall the price be?</a:t>
            </a:r>
          </a:p>
          <a:p>
            <a:endParaRPr lang="en-GB" sz="2400" dirty="0" smtClean="0"/>
          </a:p>
          <a:p>
            <a:r>
              <a:rPr lang="en-GB" sz="2400" dirty="0" smtClean="0"/>
              <a:t>•What is the best design for the product?</a:t>
            </a:r>
          </a:p>
          <a:p>
            <a:endParaRPr lang="en-GB" sz="2400" dirty="0" smtClean="0"/>
          </a:p>
          <a:p>
            <a:r>
              <a:rPr lang="en-GB" sz="2400" dirty="0" smtClean="0"/>
              <a:t>•Where should it be sold?</a:t>
            </a:r>
          </a:p>
          <a:p>
            <a:endParaRPr lang="en-GB" sz="2400" dirty="0" smtClean="0"/>
          </a:p>
          <a:p>
            <a:r>
              <a:rPr lang="en-GB" sz="2400" dirty="0" smtClean="0"/>
              <a:t>•How should the product be promoted</a:t>
            </a:r>
            <a:r>
              <a:rPr lang="en-GB" dirty="0" smtClean="0"/>
              <a:t>?</a:t>
            </a:r>
            <a:endParaRPr lang="en-GB" dirty="0"/>
          </a:p>
        </p:txBody>
      </p:sp>
      <p:sp>
        <p:nvSpPr>
          <p:cNvPr id="3" name="Rectangle 2"/>
          <p:cNvSpPr/>
          <p:nvPr/>
        </p:nvSpPr>
        <p:spPr>
          <a:xfrm>
            <a:off x="701282" y="188640"/>
            <a:ext cx="7131568" cy="1754326"/>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Decisions related to the </a:t>
            </a:r>
          </a:p>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marketing mix</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356992"/>
            <a:ext cx="2085889" cy="217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610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5436" y="1340768"/>
            <a:ext cx="7110536" cy="4431983"/>
          </a:xfrm>
          <a:prstGeom prst="rect">
            <a:avLst/>
          </a:prstGeom>
        </p:spPr>
        <p:txBody>
          <a:bodyPr wrap="square">
            <a:spAutoFit/>
          </a:bodyPr>
          <a:lstStyle/>
          <a:p>
            <a:pPr marL="342900" indent="-342900">
              <a:buFont typeface="Arial" panose="020B0604020202020204" pitchFamily="34" charset="0"/>
              <a:buChar char="•"/>
            </a:pPr>
            <a:r>
              <a:rPr lang="en-GB" sz="2400" dirty="0">
                <a:solidFill>
                  <a:prstClr val="black"/>
                </a:solidFill>
              </a:rPr>
              <a:t>Complete a distribution channel written task. </a:t>
            </a:r>
          </a:p>
          <a:p>
            <a:pPr marL="342900" indent="-342900">
              <a:buFont typeface="Arial" panose="020B0604020202020204" pitchFamily="34" charset="0"/>
              <a:buChar char="•"/>
            </a:pPr>
            <a:r>
              <a:rPr lang="en-GB" sz="2400" dirty="0">
                <a:solidFill>
                  <a:prstClr val="black"/>
                </a:solidFill>
              </a:rPr>
              <a:t>Explain the importance of the marketing mix in decision making. </a:t>
            </a:r>
          </a:p>
          <a:p>
            <a:pPr marL="342900" indent="-342900">
              <a:buFont typeface="Arial" panose="020B0604020202020204" pitchFamily="34" charset="0"/>
              <a:buChar char="•"/>
            </a:pPr>
            <a:r>
              <a:rPr lang="en-GB" sz="2400" dirty="0">
                <a:solidFill>
                  <a:prstClr val="black"/>
                </a:solidFill>
              </a:rPr>
              <a:t>Answer the marketing mix decision questions using your buzzers. </a:t>
            </a:r>
          </a:p>
          <a:p>
            <a:pPr marL="342900" indent="-342900">
              <a:buFont typeface="Arial" panose="020B0604020202020204" pitchFamily="34" charset="0"/>
              <a:buChar char="•"/>
            </a:pPr>
            <a:r>
              <a:rPr lang="en-GB" sz="2400" dirty="0">
                <a:solidFill>
                  <a:prstClr val="black"/>
                </a:solidFill>
              </a:rPr>
              <a:t>Complete a marketing mix decisions quiz. </a:t>
            </a:r>
          </a:p>
          <a:p>
            <a:pPr marL="342900" indent="-342900">
              <a:buFont typeface="Arial" panose="020B0604020202020204" pitchFamily="34" charset="0"/>
              <a:buChar char="•"/>
            </a:pPr>
            <a:r>
              <a:rPr lang="en-GB" sz="2400" dirty="0">
                <a:solidFill>
                  <a:prstClr val="black"/>
                </a:solidFill>
              </a:rPr>
              <a:t>Answer the </a:t>
            </a:r>
            <a:r>
              <a:rPr lang="en-GB" sz="2400" dirty="0" err="1">
                <a:solidFill>
                  <a:prstClr val="black"/>
                </a:solidFill>
              </a:rPr>
              <a:t>Kahoot</a:t>
            </a:r>
            <a:r>
              <a:rPr lang="en-GB" sz="2400" dirty="0">
                <a:solidFill>
                  <a:prstClr val="black"/>
                </a:solidFill>
              </a:rPr>
              <a:t> quiz questions on marketing mix decisions. </a:t>
            </a:r>
          </a:p>
          <a:p>
            <a:pPr marL="342900" indent="-342900">
              <a:buFont typeface="Arial" panose="020B0604020202020204" pitchFamily="34" charset="0"/>
              <a:buChar char="•"/>
            </a:pPr>
            <a:r>
              <a:rPr lang="en-GB" sz="2400" dirty="0">
                <a:solidFill>
                  <a:prstClr val="black"/>
                </a:solidFill>
              </a:rPr>
              <a:t>Watch Theo adventure capitalist in India. </a:t>
            </a:r>
          </a:p>
          <a:p>
            <a:pPr marL="342900" indent="-342900">
              <a:buFont typeface="Arial" panose="020B0604020202020204" pitchFamily="34" charset="0"/>
              <a:buChar char="•"/>
            </a:pPr>
            <a:r>
              <a:rPr lang="en-GB" sz="2400" dirty="0">
                <a:solidFill>
                  <a:prstClr val="black"/>
                </a:solidFill>
              </a:rPr>
              <a:t>Complete a written task on marketing mix decisions. </a:t>
            </a:r>
          </a:p>
          <a:p>
            <a:pPr marL="342900" indent="-342900">
              <a:buFont typeface="Arial" panose="020B0604020202020204" pitchFamily="34" charset="0"/>
              <a:buChar char="•"/>
            </a:pPr>
            <a:r>
              <a:rPr lang="en-GB" sz="2400" dirty="0">
                <a:solidFill>
                  <a:prstClr val="black"/>
                </a:solidFill>
              </a:rPr>
              <a:t>Recap the aims and objectives for the session.</a:t>
            </a:r>
          </a:p>
          <a:p>
            <a:endParaRPr lang="en-GB" dirty="0">
              <a:solidFill>
                <a:prstClr val="black"/>
              </a:solidFill>
            </a:endParaRPr>
          </a:p>
        </p:txBody>
      </p:sp>
      <p:sp>
        <p:nvSpPr>
          <p:cNvPr id="5" name="Rectangle 4"/>
          <p:cNvSpPr/>
          <p:nvPr/>
        </p:nvSpPr>
        <p:spPr>
          <a:xfrm>
            <a:off x="598609" y="332656"/>
            <a:ext cx="7312002"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Marketing mix decisions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782" y="5251648"/>
            <a:ext cx="1565658" cy="118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41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565" y="1578698"/>
            <a:ext cx="7128792" cy="4154984"/>
          </a:xfrm>
          <a:prstGeom prst="rect">
            <a:avLst/>
          </a:prstGeom>
        </p:spPr>
        <p:txBody>
          <a:bodyPr wrap="square">
            <a:spAutoFit/>
          </a:bodyPr>
          <a:lstStyle/>
          <a:p>
            <a:r>
              <a:rPr lang="en-GB" sz="2400" dirty="0" smtClean="0"/>
              <a:t>These decisions and how they relate to each other are known as the marketing mix, often referred to as the 4Ps of marketing:</a:t>
            </a:r>
          </a:p>
          <a:p>
            <a:endParaRPr lang="en-GB" sz="2400" dirty="0"/>
          </a:p>
          <a:p>
            <a:r>
              <a:rPr lang="en-GB" sz="2400" dirty="0" smtClean="0"/>
              <a:t>Price </a:t>
            </a:r>
          </a:p>
          <a:p>
            <a:endParaRPr lang="en-GB" sz="2400" dirty="0"/>
          </a:p>
          <a:p>
            <a:r>
              <a:rPr lang="en-GB" sz="2400" dirty="0" smtClean="0"/>
              <a:t>Product</a:t>
            </a:r>
          </a:p>
          <a:p>
            <a:endParaRPr lang="en-GB" sz="2400" dirty="0" smtClean="0"/>
          </a:p>
          <a:p>
            <a:r>
              <a:rPr lang="en-GB" sz="2400" dirty="0"/>
              <a:t>P</a:t>
            </a:r>
            <a:r>
              <a:rPr lang="en-GB" sz="2400" dirty="0" smtClean="0"/>
              <a:t>lace </a:t>
            </a:r>
          </a:p>
          <a:p>
            <a:endParaRPr lang="en-GB" sz="2400" dirty="0" smtClean="0"/>
          </a:p>
          <a:p>
            <a:r>
              <a:rPr lang="en-GB" sz="2400" dirty="0" smtClean="0"/>
              <a:t>Promotion.</a:t>
            </a:r>
            <a:endParaRPr lang="en-GB" sz="2400" dirty="0"/>
          </a:p>
        </p:txBody>
      </p:sp>
      <p:sp>
        <p:nvSpPr>
          <p:cNvPr id="3" name="Rectangle 2"/>
          <p:cNvSpPr/>
          <p:nvPr/>
        </p:nvSpPr>
        <p:spPr>
          <a:xfrm>
            <a:off x="1059565" y="404664"/>
            <a:ext cx="615681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Marketing mix – 4Ps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08920"/>
            <a:ext cx="2800180" cy="280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28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556792"/>
            <a:ext cx="7254552" cy="2308324"/>
          </a:xfrm>
          <a:prstGeom prst="rect">
            <a:avLst/>
          </a:prstGeom>
        </p:spPr>
        <p:txBody>
          <a:bodyPr wrap="square">
            <a:spAutoFit/>
          </a:bodyPr>
          <a:lstStyle/>
          <a:p>
            <a:r>
              <a:rPr lang="en-GB" sz="2400" dirty="0" smtClean="0"/>
              <a:t>Every product sold will have different combinations of these four factors and these combinations will change over time. </a:t>
            </a:r>
          </a:p>
          <a:p>
            <a:endParaRPr lang="en-GB" sz="2400" dirty="0" smtClean="0"/>
          </a:p>
          <a:p>
            <a:r>
              <a:rPr lang="en-GB" sz="2400" b="1" dirty="0" smtClean="0"/>
              <a:t>None of the 4Ps can be ignored, but priority will be given to different combinations of the four factors. </a:t>
            </a:r>
          </a:p>
        </p:txBody>
      </p:sp>
      <p:sp>
        <p:nvSpPr>
          <p:cNvPr id="3" name="Rectangle 2"/>
          <p:cNvSpPr/>
          <p:nvPr/>
        </p:nvSpPr>
        <p:spPr>
          <a:xfrm>
            <a:off x="1187624" y="332656"/>
            <a:ext cx="6156814"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Marketing mix – 4Ps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005064"/>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14908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80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6227" y="980728"/>
            <a:ext cx="7182544" cy="5262979"/>
          </a:xfrm>
          <a:prstGeom prst="rect">
            <a:avLst/>
          </a:prstGeom>
        </p:spPr>
        <p:txBody>
          <a:bodyPr wrap="square">
            <a:spAutoFit/>
          </a:bodyPr>
          <a:lstStyle/>
          <a:p>
            <a:endParaRPr lang="en-GB" sz="2400" dirty="0" smtClean="0"/>
          </a:p>
          <a:p>
            <a:r>
              <a:rPr lang="en-GB" sz="2400" dirty="0" smtClean="0"/>
              <a:t>The priorities a business will decide upon will depend as much on the needs of consumers and the actions of competitors as upon the nature of the product or service itself. </a:t>
            </a:r>
          </a:p>
          <a:p>
            <a:endParaRPr lang="en-GB" sz="2400" dirty="0" smtClean="0"/>
          </a:p>
          <a:p>
            <a:endParaRPr lang="en-GB" sz="2400" dirty="0" smtClean="0"/>
          </a:p>
          <a:p>
            <a:endParaRPr lang="en-GB" sz="2400" dirty="0" smtClean="0"/>
          </a:p>
          <a:p>
            <a:endParaRPr lang="en-GB" sz="2400" dirty="0"/>
          </a:p>
          <a:p>
            <a:endParaRPr lang="en-GB" sz="2400" dirty="0" smtClean="0"/>
          </a:p>
          <a:p>
            <a:endParaRPr lang="en-GB" sz="2400" dirty="0"/>
          </a:p>
          <a:p>
            <a:r>
              <a:rPr lang="en-GB" sz="2400" dirty="0" smtClean="0"/>
              <a:t>The elements of the marketing mix which have priority will vary over time, depending on the nature of the market in which the product or service is being sold.</a:t>
            </a:r>
            <a:endParaRPr lang="en-GB"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27" y="104800"/>
            <a:ext cx="684053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817" y="2889838"/>
            <a:ext cx="1946803" cy="195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140968"/>
            <a:ext cx="1359275" cy="145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1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56792"/>
            <a:ext cx="7596336" cy="4524315"/>
          </a:xfrm>
          <a:prstGeom prst="rect">
            <a:avLst/>
          </a:prstGeom>
        </p:spPr>
        <p:txBody>
          <a:bodyPr wrap="square">
            <a:spAutoFit/>
          </a:bodyPr>
          <a:lstStyle/>
          <a:p>
            <a:r>
              <a:rPr lang="en-GB" sz="2400" dirty="0" smtClean="0"/>
              <a:t>The development of global brands has been one of the most important changes in how products are marketed across the world. </a:t>
            </a:r>
            <a:r>
              <a:rPr lang="en-GB" sz="2400" b="1" dirty="0" smtClean="0"/>
              <a:t>Brands that cross international borders are like gold dust to companies.</a:t>
            </a:r>
          </a:p>
          <a:p>
            <a:endParaRPr lang="en-GB" sz="2400" b="1" dirty="0"/>
          </a:p>
          <a:p>
            <a:endParaRPr lang="en-GB" sz="2400" b="1" dirty="0" smtClean="0"/>
          </a:p>
          <a:p>
            <a:endParaRPr lang="en-GB" sz="2400" b="1" dirty="0" smtClean="0"/>
          </a:p>
          <a:p>
            <a:endParaRPr lang="en-GB" sz="2400" b="1" dirty="0"/>
          </a:p>
          <a:p>
            <a:endParaRPr lang="en-GB" sz="2400" b="1" dirty="0" smtClean="0"/>
          </a:p>
          <a:p>
            <a:r>
              <a:rPr lang="en-GB" sz="2400" b="1" dirty="0" smtClean="0"/>
              <a:t> </a:t>
            </a:r>
            <a:r>
              <a:rPr lang="en-GB" sz="2400" dirty="0" smtClean="0"/>
              <a:t>Businesses that are able to make their products appealing to consumers in many different countries can benefit from significant marketing and production economies of scale. </a:t>
            </a:r>
            <a:endParaRPr lang="en-GB" sz="2400" dirty="0"/>
          </a:p>
        </p:txBody>
      </p:sp>
      <p:sp>
        <p:nvSpPr>
          <p:cNvPr id="3" name="Rectangle 2"/>
          <p:cNvSpPr/>
          <p:nvPr/>
        </p:nvSpPr>
        <p:spPr>
          <a:xfrm>
            <a:off x="165008" y="332656"/>
            <a:ext cx="8489440"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Global brands and marketing</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83161"/>
            <a:ext cx="2231640" cy="167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390353"/>
            <a:ext cx="2524894" cy="126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291" y="1340768"/>
            <a:ext cx="7560840" cy="4893647"/>
          </a:xfrm>
          <a:prstGeom prst="rect">
            <a:avLst/>
          </a:prstGeom>
        </p:spPr>
        <p:txBody>
          <a:bodyPr wrap="square">
            <a:spAutoFit/>
          </a:bodyPr>
          <a:lstStyle/>
          <a:p>
            <a:r>
              <a:rPr lang="en-GB" sz="2400" dirty="0" smtClean="0"/>
              <a:t>Reaching millions of potential consumers around the world with a marketing strategy that differs very little from one country to another can drive down costs and increase profit. </a:t>
            </a:r>
          </a:p>
          <a:p>
            <a:endParaRPr lang="en-GB" sz="2400" dirty="0" smtClean="0"/>
          </a:p>
          <a:p>
            <a:endParaRPr lang="en-GB" sz="2400" dirty="0" smtClean="0"/>
          </a:p>
          <a:p>
            <a:endParaRPr lang="en-GB" sz="2400" dirty="0" smtClean="0"/>
          </a:p>
          <a:p>
            <a:endParaRPr lang="en-GB" sz="2400" dirty="0"/>
          </a:p>
          <a:p>
            <a:r>
              <a:rPr lang="en-GB" sz="2400" dirty="0" smtClean="0"/>
              <a:t>Global superstars can be used to promote a product throughout the world because they have universal appeal. Getting the likes of </a:t>
            </a:r>
            <a:r>
              <a:rPr lang="en-GB" sz="2400" b="1" dirty="0" smtClean="0"/>
              <a:t>David Beckham </a:t>
            </a:r>
            <a:r>
              <a:rPr lang="en-GB" sz="2400" dirty="0" smtClean="0"/>
              <a:t>to promote your product can boost global sales massively, fully justifying the enormous fee such a superstar may command.</a:t>
            </a:r>
            <a:endParaRPr lang="en-GB"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88640"/>
            <a:ext cx="9169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012" y="3001616"/>
            <a:ext cx="1493813" cy="1034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708920"/>
            <a:ext cx="2175520" cy="118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04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276872"/>
            <a:ext cx="6858000" cy="3416320"/>
          </a:xfrm>
          <a:prstGeom prst="rect">
            <a:avLst/>
          </a:prstGeom>
        </p:spPr>
        <p:txBody>
          <a:bodyPr wrap="square">
            <a:spAutoFit/>
          </a:bodyPr>
          <a:lstStyle/>
          <a:p>
            <a:r>
              <a:rPr lang="en-GB" sz="2400" b="1" dirty="0" smtClean="0"/>
              <a:t>How the marketing mix is applied will differ in a variety of contexts:</a:t>
            </a:r>
          </a:p>
          <a:p>
            <a:endParaRPr lang="en-GB" sz="2400" b="1" dirty="0" smtClean="0"/>
          </a:p>
          <a:p>
            <a:r>
              <a:rPr lang="en-GB" sz="2400" dirty="0" smtClean="0"/>
              <a:t>•local markets;</a:t>
            </a:r>
          </a:p>
          <a:p>
            <a:r>
              <a:rPr lang="en-GB" sz="2400" dirty="0" smtClean="0"/>
              <a:t>•national markets;</a:t>
            </a:r>
          </a:p>
          <a:p>
            <a:r>
              <a:rPr lang="en-GB" sz="2400" dirty="0" smtClean="0"/>
              <a:t>•global markets;</a:t>
            </a:r>
          </a:p>
          <a:p>
            <a:r>
              <a:rPr lang="en-GB" sz="2400" dirty="0" smtClean="0"/>
              <a:t>•goods or services markets;</a:t>
            </a:r>
          </a:p>
          <a:p>
            <a:r>
              <a:rPr lang="en-GB" sz="2400" dirty="0" smtClean="0"/>
              <a:t>•niche markets;</a:t>
            </a:r>
          </a:p>
          <a:p>
            <a:r>
              <a:rPr lang="en-GB" sz="2400" dirty="0" smtClean="0"/>
              <a:t>•mass markets.</a:t>
            </a:r>
            <a:endParaRPr lang="en-GB" sz="2400" dirty="0"/>
          </a:p>
        </p:txBody>
      </p:sp>
      <p:sp>
        <p:nvSpPr>
          <p:cNvPr id="3" name="Rectangle 2"/>
          <p:cNvSpPr/>
          <p:nvPr/>
        </p:nvSpPr>
        <p:spPr>
          <a:xfrm>
            <a:off x="2054123" y="306522"/>
            <a:ext cx="5278047" cy="1754326"/>
          </a:xfrm>
          <a:prstGeom prst="rect">
            <a:avLst/>
          </a:prstGeom>
          <a:noFill/>
        </p:spPr>
        <p:txBody>
          <a:bodyPr wrap="none" lIns="91440" tIns="45720" rIns="91440" bIns="45720">
            <a:spAutoFit/>
          </a:bodyPr>
          <a:lstStyle/>
          <a:p>
            <a:pPr algn="ctr"/>
            <a:r>
              <a:rPr lang="en-GB"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a:t>
            </a: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arketing mix </a:t>
            </a:r>
          </a:p>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different contexts</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277" y="3140968"/>
            <a:ext cx="2635416" cy="2647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76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1679</Words>
  <Application>Microsoft Office PowerPoint</Application>
  <PresentationFormat>On-screen Show (4:3)</PresentationFormat>
  <Paragraphs>244</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Tregoning, Daniel</cp:lastModifiedBy>
  <cp:revision>6</cp:revision>
  <dcterms:created xsi:type="dcterms:W3CDTF">2016-10-26T11:25:31Z</dcterms:created>
  <dcterms:modified xsi:type="dcterms:W3CDTF">2018-06-11T13:49:42Z</dcterms:modified>
</cp:coreProperties>
</file>