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57" r:id="rId4"/>
    <p:sldId id="259" r:id="rId5"/>
    <p:sldId id="260" r:id="rId6"/>
    <p:sldId id="261" r:id="rId7"/>
    <p:sldId id="272" r:id="rId8"/>
    <p:sldId id="262" r:id="rId9"/>
    <p:sldId id="273" r:id="rId10"/>
    <p:sldId id="263" r:id="rId11"/>
    <p:sldId id="274" r:id="rId12"/>
    <p:sldId id="264" r:id="rId13"/>
    <p:sldId id="275" r:id="rId14"/>
    <p:sldId id="265" r:id="rId15"/>
    <p:sldId id="266" r:id="rId16"/>
    <p:sldId id="267" r:id="rId17"/>
    <p:sldId id="276" r:id="rId18"/>
    <p:sldId id="268" r:id="rId19"/>
    <p:sldId id="269" r:id="rId20"/>
    <p:sldId id="270" r:id="rId21"/>
    <p:sldId id="277" r:id="rId22"/>
    <p:sldId id="271" r:id="rId23"/>
    <p:sldId id="279"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44E38-BE27-4A5C-9DE2-E8CB4B75DDF2}" type="datetimeFigureOut">
              <a:rPr lang="en-GB" smtClean="0"/>
              <a:t>26/10/2016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AB6FC7-CFDE-4B16-8C8A-224A491B5489}" type="slidenum">
              <a:rPr lang="en-GB" smtClean="0"/>
              <a:t>‹#›</a:t>
            </a:fld>
            <a:endParaRPr lang="en-GB"/>
          </a:p>
        </p:txBody>
      </p:sp>
    </p:spTree>
    <p:extLst>
      <p:ext uri="{BB962C8B-B14F-4D97-AF65-F5344CB8AC3E}">
        <p14:creationId xmlns:p14="http://schemas.microsoft.com/office/powerpoint/2010/main" val="2525962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300A7EE-9AF5-402E-8C7C-BDB551E6ED1F}" type="datetimeFigureOut">
              <a:rPr lang="en-GB" smtClean="0"/>
              <a:t>26/10/2016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2A13B-3359-4C4A-866B-C24E5DCE8C2E}" type="slidenum">
              <a:rPr lang="en-GB" smtClean="0"/>
              <a:t>‹#›</a:t>
            </a:fld>
            <a:endParaRPr lang="en-GB"/>
          </a:p>
        </p:txBody>
      </p:sp>
    </p:spTree>
    <p:extLst>
      <p:ext uri="{BB962C8B-B14F-4D97-AF65-F5344CB8AC3E}">
        <p14:creationId xmlns:p14="http://schemas.microsoft.com/office/powerpoint/2010/main" val="228484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00A7EE-9AF5-402E-8C7C-BDB551E6ED1F}" type="datetimeFigureOut">
              <a:rPr lang="en-GB" smtClean="0"/>
              <a:t>26/10/2016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2A13B-3359-4C4A-866B-C24E5DCE8C2E}" type="slidenum">
              <a:rPr lang="en-GB" smtClean="0"/>
              <a:t>‹#›</a:t>
            </a:fld>
            <a:endParaRPr lang="en-GB"/>
          </a:p>
        </p:txBody>
      </p:sp>
    </p:spTree>
    <p:extLst>
      <p:ext uri="{BB962C8B-B14F-4D97-AF65-F5344CB8AC3E}">
        <p14:creationId xmlns:p14="http://schemas.microsoft.com/office/powerpoint/2010/main" val="469598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00A7EE-9AF5-402E-8C7C-BDB551E6ED1F}" type="datetimeFigureOut">
              <a:rPr lang="en-GB" smtClean="0"/>
              <a:t>26/10/2016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2A13B-3359-4C4A-866B-C24E5DCE8C2E}" type="slidenum">
              <a:rPr lang="en-GB" smtClean="0"/>
              <a:t>‹#›</a:t>
            </a:fld>
            <a:endParaRPr lang="en-GB"/>
          </a:p>
        </p:txBody>
      </p:sp>
    </p:spTree>
    <p:extLst>
      <p:ext uri="{BB962C8B-B14F-4D97-AF65-F5344CB8AC3E}">
        <p14:creationId xmlns:p14="http://schemas.microsoft.com/office/powerpoint/2010/main" val="55370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00A7EE-9AF5-402E-8C7C-BDB551E6ED1F}" type="datetimeFigureOut">
              <a:rPr lang="en-GB" smtClean="0"/>
              <a:t>26/10/2016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2A13B-3359-4C4A-866B-C24E5DCE8C2E}" type="slidenum">
              <a:rPr lang="en-GB" smtClean="0"/>
              <a:t>‹#›</a:t>
            </a:fld>
            <a:endParaRPr lang="en-GB"/>
          </a:p>
        </p:txBody>
      </p:sp>
    </p:spTree>
    <p:extLst>
      <p:ext uri="{BB962C8B-B14F-4D97-AF65-F5344CB8AC3E}">
        <p14:creationId xmlns:p14="http://schemas.microsoft.com/office/powerpoint/2010/main" val="160402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00A7EE-9AF5-402E-8C7C-BDB551E6ED1F}" type="datetimeFigureOut">
              <a:rPr lang="en-GB" smtClean="0"/>
              <a:t>26/10/2016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02A13B-3359-4C4A-866B-C24E5DCE8C2E}" type="slidenum">
              <a:rPr lang="en-GB" smtClean="0"/>
              <a:t>‹#›</a:t>
            </a:fld>
            <a:endParaRPr lang="en-GB"/>
          </a:p>
        </p:txBody>
      </p:sp>
    </p:spTree>
    <p:extLst>
      <p:ext uri="{BB962C8B-B14F-4D97-AF65-F5344CB8AC3E}">
        <p14:creationId xmlns:p14="http://schemas.microsoft.com/office/powerpoint/2010/main" val="98856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300A7EE-9AF5-402E-8C7C-BDB551E6ED1F}" type="datetimeFigureOut">
              <a:rPr lang="en-GB" smtClean="0"/>
              <a:t>26/10/2016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02A13B-3359-4C4A-866B-C24E5DCE8C2E}" type="slidenum">
              <a:rPr lang="en-GB" smtClean="0"/>
              <a:t>‹#›</a:t>
            </a:fld>
            <a:endParaRPr lang="en-GB"/>
          </a:p>
        </p:txBody>
      </p:sp>
    </p:spTree>
    <p:extLst>
      <p:ext uri="{BB962C8B-B14F-4D97-AF65-F5344CB8AC3E}">
        <p14:creationId xmlns:p14="http://schemas.microsoft.com/office/powerpoint/2010/main" val="498391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300A7EE-9AF5-402E-8C7C-BDB551E6ED1F}" type="datetimeFigureOut">
              <a:rPr lang="en-GB" smtClean="0"/>
              <a:t>26/10/2016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02A13B-3359-4C4A-866B-C24E5DCE8C2E}" type="slidenum">
              <a:rPr lang="en-GB" smtClean="0"/>
              <a:t>‹#›</a:t>
            </a:fld>
            <a:endParaRPr lang="en-GB"/>
          </a:p>
        </p:txBody>
      </p:sp>
    </p:spTree>
    <p:extLst>
      <p:ext uri="{BB962C8B-B14F-4D97-AF65-F5344CB8AC3E}">
        <p14:creationId xmlns:p14="http://schemas.microsoft.com/office/powerpoint/2010/main" val="449504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300A7EE-9AF5-402E-8C7C-BDB551E6ED1F}" type="datetimeFigureOut">
              <a:rPr lang="en-GB" smtClean="0"/>
              <a:t>26/10/2016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02A13B-3359-4C4A-866B-C24E5DCE8C2E}" type="slidenum">
              <a:rPr lang="en-GB" smtClean="0"/>
              <a:t>‹#›</a:t>
            </a:fld>
            <a:endParaRPr lang="en-GB"/>
          </a:p>
        </p:txBody>
      </p:sp>
    </p:spTree>
    <p:extLst>
      <p:ext uri="{BB962C8B-B14F-4D97-AF65-F5344CB8AC3E}">
        <p14:creationId xmlns:p14="http://schemas.microsoft.com/office/powerpoint/2010/main" val="331901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0A7EE-9AF5-402E-8C7C-BDB551E6ED1F}" type="datetimeFigureOut">
              <a:rPr lang="en-GB" smtClean="0"/>
              <a:t>26/10/2016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02A13B-3359-4C4A-866B-C24E5DCE8C2E}" type="slidenum">
              <a:rPr lang="en-GB" smtClean="0"/>
              <a:t>‹#›</a:t>
            </a:fld>
            <a:endParaRPr lang="en-GB"/>
          </a:p>
        </p:txBody>
      </p:sp>
    </p:spTree>
    <p:extLst>
      <p:ext uri="{BB962C8B-B14F-4D97-AF65-F5344CB8AC3E}">
        <p14:creationId xmlns:p14="http://schemas.microsoft.com/office/powerpoint/2010/main" val="819121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00A7EE-9AF5-402E-8C7C-BDB551E6ED1F}" type="datetimeFigureOut">
              <a:rPr lang="en-GB" smtClean="0"/>
              <a:t>26/10/2016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02A13B-3359-4C4A-866B-C24E5DCE8C2E}" type="slidenum">
              <a:rPr lang="en-GB" smtClean="0"/>
              <a:t>‹#›</a:t>
            </a:fld>
            <a:endParaRPr lang="en-GB"/>
          </a:p>
        </p:txBody>
      </p:sp>
    </p:spTree>
    <p:extLst>
      <p:ext uri="{BB962C8B-B14F-4D97-AF65-F5344CB8AC3E}">
        <p14:creationId xmlns:p14="http://schemas.microsoft.com/office/powerpoint/2010/main" val="961624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00A7EE-9AF5-402E-8C7C-BDB551E6ED1F}" type="datetimeFigureOut">
              <a:rPr lang="en-GB" smtClean="0"/>
              <a:t>26/10/2016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02A13B-3359-4C4A-866B-C24E5DCE8C2E}" type="slidenum">
              <a:rPr lang="en-GB" smtClean="0"/>
              <a:t>‹#›</a:t>
            </a:fld>
            <a:endParaRPr lang="en-GB"/>
          </a:p>
        </p:txBody>
      </p:sp>
    </p:spTree>
    <p:extLst>
      <p:ext uri="{BB962C8B-B14F-4D97-AF65-F5344CB8AC3E}">
        <p14:creationId xmlns:p14="http://schemas.microsoft.com/office/powerpoint/2010/main" val="282998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0A7EE-9AF5-402E-8C7C-BDB551E6ED1F}" type="datetimeFigureOut">
              <a:rPr lang="en-GB" smtClean="0"/>
              <a:t>26/10/2016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2A13B-3359-4C4A-866B-C24E5DCE8C2E}" type="slidenum">
              <a:rPr lang="en-GB" smtClean="0"/>
              <a:t>‹#›</a:t>
            </a:fld>
            <a:endParaRPr lang="en-GB"/>
          </a:p>
        </p:txBody>
      </p:sp>
    </p:spTree>
    <p:extLst>
      <p:ext uri="{BB962C8B-B14F-4D97-AF65-F5344CB8AC3E}">
        <p14:creationId xmlns:p14="http://schemas.microsoft.com/office/powerpoint/2010/main" val="4103523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340768"/>
            <a:ext cx="7254552" cy="4062651"/>
          </a:xfrm>
          <a:prstGeom prst="rect">
            <a:avLst/>
          </a:prstGeom>
        </p:spPr>
        <p:txBody>
          <a:bodyPr wrap="square">
            <a:spAutoFit/>
          </a:bodyPr>
          <a:lstStyle/>
          <a:p>
            <a:pPr marL="342900" indent="-342900">
              <a:buFont typeface="Arial" panose="020B0604020202020204" pitchFamily="34" charset="0"/>
              <a:buChar char="•"/>
            </a:pPr>
            <a:r>
              <a:rPr lang="en-GB" sz="2400" dirty="0" smtClean="0"/>
              <a:t>Introduce the aims and objectives for the session.</a:t>
            </a:r>
          </a:p>
          <a:p>
            <a:pPr marL="342900" indent="-342900">
              <a:buFont typeface="Arial" panose="020B0604020202020204" pitchFamily="34" charset="0"/>
              <a:buChar char="•"/>
            </a:pPr>
            <a:r>
              <a:rPr lang="en-GB" sz="2400" dirty="0" smtClean="0"/>
              <a:t>Explain the budgeting process and the advantages/ disadvantages. </a:t>
            </a:r>
          </a:p>
          <a:p>
            <a:pPr marL="342900" indent="-342900">
              <a:buFont typeface="Arial" panose="020B0604020202020204" pitchFamily="34" charset="0"/>
              <a:buChar char="•"/>
            </a:pPr>
            <a:r>
              <a:rPr lang="en-GB" sz="2400" dirty="0" smtClean="0"/>
              <a:t>Arrange the budgeting advantage and disadvantage cards in groups. </a:t>
            </a:r>
          </a:p>
          <a:p>
            <a:pPr marL="342900" indent="-342900">
              <a:buFont typeface="Arial" panose="020B0604020202020204" pitchFamily="34" charset="0"/>
              <a:buChar char="•"/>
            </a:pPr>
            <a:r>
              <a:rPr lang="en-GB" sz="2400" dirty="0" smtClean="0"/>
              <a:t>Calculate favourable and adverse variances as a group. </a:t>
            </a:r>
          </a:p>
          <a:p>
            <a:pPr marL="342900" indent="-342900">
              <a:buFont typeface="Arial" panose="020B0604020202020204" pitchFamily="34" charset="0"/>
              <a:buChar char="•"/>
            </a:pPr>
            <a:r>
              <a:rPr lang="en-GB" sz="2400" dirty="0" smtClean="0"/>
              <a:t>Recalculate favourable and adverse variances individually. </a:t>
            </a:r>
          </a:p>
          <a:p>
            <a:pPr marL="342900" indent="-342900">
              <a:buFont typeface="Arial" panose="020B0604020202020204" pitchFamily="34" charset="0"/>
              <a:buChar char="•"/>
            </a:pPr>
            <a:r>
              <a:rPr lang="en-GB" sz="2400" dirty="0" smtClean="0"/>
              <a:t>Recap the aims and objectives for the session.</a:t>
            </a:r>
          </a:p>
          <a:p>
            <a:endParaRPr lang="en-GB" dirty="0"/>
          </a:p>
        </p:txBody>
      </p:sp>
      <p:sp>
        <p:nvSpPr>
          <p:cNvPr id="5" name="Rectangle 4"/>
          <p:cNvSpPr/>
          <p:nvPr/>
        </p:nvSpPr>
        <p:spPr>
          <a:xfrm>
            <a:off x="1930998" y="188640"/>
            <a:ext cx="5335756"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Budgeting – Aims </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5229200"/>
            <a:ext cx="1657577" cy="1241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5348386"/>
            <a:ext cx="1692796" cy="1122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673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96752"/>
            <a:ext cx="7920880" cy="4893647"/>
          </a:xfrm>
          <a:prstGeom prst="rect">
            <a:avLst/>
          </a:prstGeom>
        </p:spPr>
        <p:txBody>
          <a:bodyPr wrap="square">
            <a:spAutoFit/>
          </a:bodyPr>
          <a:lstStyle/>
          <a:p>
            <a:r>
              <a:rPr lang="en-GB" sz="2400" dirty="0" smtClean="0"/>
              <a:t>•Improved management control of the organisation. Managers know who is spending what, and why they are spending the money.</a:t>
            </a:r>
          </a:p>
          <a:p>
            <a:endParaRPr lang="en-GB" sz="2400" dirty="0" smtClean="0"/>
          </a:p>
          <a:p>
            <a:r>
              <a:rPr lang="en-GB" sz="2400" dirty="0" smtClean="0"/>
              <a:t>•Improved financial control. Part of the budgeting process is the monitoring of expenditure and revenues. Any changes from (variances from) budgeted amounts need to be explained and reacted to.</a:t>
            </a:r>
          </a:p>
          <a:p>
            <a:endParaRPr lang="en-GB" sz="2400" dirty="0" smtClean="0"/>
          </a:p>
          <a:p>
            <a:r>
              <a:rPr lang="en-GB" sz="2400" dirty="0" smtClean="0"/>
              <a:t>•Budgeting allows managers to be aware of their responsibilities. Managers who are in control of their budgets are aware of what they should be achieving and how their role fits in with organisational objectives.</a:t>
            </a:r>
          </a:p>
        </p:txBody>
      </p:sp>
      <p:sp>
        <p:nvSpPr>
          <p:cNvPr id="3" name="Rectangle 2"/>
          <p:cNvSpPr/>
          <p:nvPr/>
        </p:nvSpPr>
        <p:spPr>
          <a:xfrm>
            <a:off x="1403312" y="188640"/>
            <a:ext cx="6337376" cy="923330"/>
          </a:xfrm>
          <a:prstGeom prst="rect">
            <a:avLst/>
          </a:prstGeom>
          <a:noFill/>
        </p:spPr>
        <p:txBody>
          <a:bodyPr wrap="none" lIns="91440" tIns="45720" rIns="91440" bIns="45720">
            <a:spAutoFit/>
          </a:bodyPr>
          <a:lstStyle/>
          <a:p>
            <a:pPr algn="ctr"/>
            <a:r>
              <a:rPr lang="en-GB"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Benefits of budgeting</a:t>
            </a:r>
            <a:endParaRPr lang="en-GB"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1921943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527" y="772886"/>
            <a:ext cx="7848872" cy="6001643"/>
          </a:xfrm>
          <a:prstGeom prst="rect">
            <a:avLst/>
          </a:prstGeom>
        </p:spPr>
        <p:txBody>
          <a:bodyPr wrap="square">
            <a:spAutoFit/>
          </a:bodyPr>
          <a:lstStyle/>
          <a:p>
            <a:endParaRPr lang="en-GB" sz="2400" dirty="0" smtClean="0"/>
          </a:p>
          <a:p>
            <a:r>
              <a:rPr lang="en-GB" sz="2400" dirty="0" smtClean="0"/>
              <a:t>•Budgeting ensures, or should ensure, that limited resources are used effectively. The budgeting process allocates resources to where they are most likely to help achieve the firm’s objectives.</a:t>
            </a:r>
          </a:p>
          <a:p>
            <a:endParaRPr lang="en-GB" sz="2400" dirty="0" smtClean="0"/>
          </a:p>
          <a:p>
            <a:r>
              <a:rPr lang="en-GB" sz="2400" dirty="0" smtClean="0"/>
              <a:t>•Budgeting can motivate managers. When managers at all levels are involved in the budgeting process they will have a commitment to ensuring that budgets are met.</a:t>
            </a:r>
          </a:p>
          <a:p>
            <a:endParaRPr lang="en-GB" sz="2400" dirty="0" smtClean="0"/>
          </a:p>
          <a:p>
            <a:r>
              <a:rPr lang="en-GB" sz="2400" dirty="0" smtClean="0"/>
              <a:t>•Budgeting can improve communication systems within the organisation. The budgeting process itself will involve communication both up and down the hierarchy. This will help to establish formal methods of communication, which can be used for purposes other than setting and administering budgets.</a:t>
            </a:r>
            <a:endParaRPr lang="en-GB" sz="2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653" y="1361"/>
            <a:ext cx="704215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8875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340768"/>
            <a:ext cx="7056784" cy="3785652"/>
          </a:xfrm>
          <a:prstGeom prst="rect">
            <a:avLst/>
          </a:prstGeom>
        </p:spPr>
        <p:txBody>
          <a:bodyPr wrap="square">
            <a:spAutoFit/>
          </a:bodyPr>
          <a:lstStyle/>
          <a:p>
            <a:r>
              <a:rPr lang="en-GB" sz="2400" dirty="0" smtClean="0"/>
              <a:t>•Those excluded from the budgeting process may not be committed to the budgets and may feel demotivated.</a:t>
            </a:r>
          </a:p>
          <a:p>
            <a:endParaRPr lang="en-GB" sz="2400" dirty="0" smtClean="0"/>
          </a:p>
          <a:p>
            <a:r>
              <a:rPr lang="en-GB" sz="2400" dirty="0" smtClean="0"/>
              <a:t>•If budgets are inflexible, then changes in the market or other conditions may not be met by appropriate changes in the budget. For example, if a competitor starts a major new advertising campaign, and the marketing budget does not allow for a response to this, sales are likely to be lost.</a:t>
            </a:r>
            <a:endParaRPr lang="en-GB" dirty="0"/>
          </a:p>
        </p:txBody>
      </p:sp>
      <p:sp>
        <p:nvSpPr>
          <p:cNvPr id="3" name="Rectangle 2"/>
          <p:cNvSpPr/>
          <p:nvPr/>
        </p:nvSpPr>
        <p:spPr>
          <a:xfrm>
            <a:off x="1171774" y="260648"/>
            <a:ext cx="6800452" cy="923330"/>
          </a:xfrm>
          <a:prstGeom prst="rect">
            <a:avLst/>
          </a:prstGeom>
          <a:noFill/>
        </p:spPr>
        <p:txBody>
          <a:bodyPr wrap="none" lIns="91440" tIns="45720" rIns="91440" bIns="45720">
            <a:spAutoFit/>
          </a:bodyPr>
          <a:lstStyle/>
          <a:p>
            <a:pPr algn="ctr"/>
            <a:r>
              <a:rPr lang="en-GB"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Problems with budgets</a:t>
            </a:r>
            <a:endParaRPr lang="en-GB"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943046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397675"/>
            <a:ext cx="6858000" cy="2308324"/>
          </a:xfrm>
          <a:prstGeom prst="rect">
            <a:avLst/>
          </a:prstGeom>
        </p:spPr>
        <p:txBody>
          <a:bodyPr wrap="square">
            <a:spAutoFit/>
          </a:bodyPr>
          <a:lstStyle/>
          <a:p>
            <a:endParaRPr lang="en-GB" sz="2400" dirty="0" smtClean="0"/>
          </a:p>
          <a:p>
            <a:r>
              <a:rPr lang="en-GB" sz="2400" dirty="0" smtClean="0"/>
              <a:t>•Also an effective budget can only be based on good quality information. Many managers overstate their budgetary needs to protect their departments. This can lead to lack of control and poor allocation of resources.</a:t>
            </a:r>
            <a:endParaRPr lang="en-GB"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8640"/>
            <a:ext cx="749935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0461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211902"/>
            <a:ext cx="7164288" cy="3785652"/>
          </a:xfrm>
          <a:prstGeom prst="rect">
            <a:avLst/>
          </a:prstGeom>
        </p:spPr>
        <p:txBody>
          <a:bodyPr wrap="square">
            <a:spAutoFit/>
          </a:bodyPr>
          <a:lstStyle/>
          <a:p>
            <a:r>
              <a:rPr lang="en-GB" sz="2400" b="1" dirty="0" smtClean="0"/>
              <a:t>Zero budgeting involves managers starting with a clean sheet </a:t>
            </a:r>
            <a:r>
              <a:rPr lang="en-GB" sz="2400" dirty="0" smtClean="0"/>
              <a:t>– they have to justify all expenditure made. This does the following:</a:t>
            </a:r>
          </a:p>
          <a:p>
            <a:endParaRPr lang="en-GB" sz="2400" dirty="0" smtClean="0"/>
          </a:p>
          <a:p>
            <a:r>
              <a:rPr lang="en-GB" sz="2400" dirty="0" smtClean="0"/>
              <a:t>• Improves control;</a:t>
            </a:r>
          </a:p>
          <a:p>
            <a:r>
              <a:rPr lang="en-GB" sz="2400" dirty="0" smtClean="0"/>
              <a:t>• Helps with allocation of resources;</a:t>
            </a:r>
          </a:p>
          <a:p>
            <a:r>
              <a:rPr lang="en-GB" sz="2400" dirty="0" smtClean="0"/>
              <a:t>• Limits the tendency for budgets to increase annually with no real justification for the increase;</a:t>
            </a:r>
          </a:p>
          <a:p>
            <a:r>
              <a:rPr lang="en-GB" sz="2400" dirty="0" smtClean="0"/>
              <a:t>• Reduces unnecessary costs;</a:t>
            </a:r>
          </a:p>
          <a:p>
            <a:r>
              <a:rPr lang="en-GB" sz="2400" dirty="0" smtClean="0"/>
              <a:t>• Motivates managers to look at alternative options.</a:t>
            </a:r>
            <a:endParaRPr lang="en-GB" sz="2400" dirty="0"/>
          </a:p>
        </p:txBody>
      </p:sp>
      <p:sp>
        <p:nvSpPr>
          <p:cNvPr id="3" name="Rectangle 2"/>
          <p:cNvSpPr/>
          <p:nvPr/>
        </p:nvSpPr>
        <p:spPr>
          <a:xfrm>
            <a:off x="2407548" y="188640"/>
            <a:ext cx="4512134" cy="923330"/>
          </a:xfrm>
          <a:prstGeom prst="rect">
            <a:avLst/>
          </a:prstGeom>
          <a:noFill/>
        </p:spPr>
        <p:txBody>
          <a:bodyPr wrap="none" lIns="91440" tIns="45720" rIns="91440" bIns="45720">
            <a:spAutoFit/>
          </a:bodyPr>
          <a:lstStyle/>
          <a:p>
            <a:pPr algn="ctr"/>
            <a:r>
              <a:rPr lang="en-GB"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Zero budgeting</a:t>
            </a:r>
            <a:endParaRPr lang="en-GB"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61724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3722" y="1556792"/>
            <a:ext cx="7200800" cy="4524315"/>
          </a:xfrm>
          <a:prstGeom prst="rect">
            <a:avLst/>
          </a:prstGeom>
        </p:spPr>
        <p:txBody>
          <a:bodyPr wrap="square">
            <a:spAutoFit/>
          </a:bodyPr>
          <a:lstStyle/>
          <a:p>
            <a:r>
              <a:rPr lang="en-GB" sz="2400" b="1" u="sng" dirty="0" smtClean="0"/>
              <a:t>Task: </a:t>
            </a:r>
          </a:p>
          <a:p>
            <a:endParaRPr lang="en-GB" sz="2400" dirty="0" smtClean="0"/>
          </a:p>
          <a:p>
            <a:r>
              <a:rPr lang="en-GB" sz="2400" dirty="0" smtClean="0"/>
              <a:t>Arrange the budgeting </a:t>
            </a:r>
          </a:p>
          <a:p>
            <a:endParaRPr lang="en-GB" sz="2400" dirty="0"/>
          </a:p>
          <a:p>
            <a:r>
              <a:rPr lang="en-GB" sz="2400" dirty="0" smtClean="0"/>
              <a:t>Advantage and Disadvantage cards </a:t>
            </a:r>
          </a:p>
          <a:p>
            <a:endParaRPr lang="en-GB" sz="2400" dirty="0" smtClean="0"/>
          </a:p>
          <a:p>
            <a:endParaRPr lang="en-GB" sz="2400" dirty="0" smtClean="0"/>
          </a:p>
          <a:p>
            <a:endParaRPr lang="en-GB" sz="2400" dirty="0"/>
          </a:p>
          <a:p>
            <a:endParaRPr lang="en-GB" sz="2400" dirty="0" smtClean="0"/>
          </a:p>
          <a:p>
            <a:endParaRPr lang="en-GB" sz="2400" dirty="0" smtClean="0"/>
          </a:p>
          <a:p>
            <a:endParaRPr lang="en-GB" sz="2400" dirty="0"/>
          </a:p>
          <a:p>
            <a:r>
              <a:rPr lang="en-GB" sz="2400" b="1" dirty="0" smtClean="0"/>
              <a:t>Time: 10 mins </a:t>
            </a:r>
            <a:endParaRPr lang="en-GB" sz="2400" b="1" dirty="0"/>
          </a:p>
        </p:txBody>
      </p:sp>
      <p:sp>
        <p:nvSpPr>
          <p:cNvPr id="3" name="Rectangle 2"/>
          <p:cNvSpPr/>
          <p:nvPr/>
        </p:nvSpPr>
        <p:spPr>
          <a:xfrm>
            <a:off x="2483768" y="404664"/>
            <a:ext cx="3036409" cy="923330"/>
          </a:xfrm>
          <a:prstGeom prst="rect">
            <a:avLst/>
          </a:prstGeom>
          <a:noFill/>
        </p:spPr>
        <p:txBody>
          <a:bodyPr wrap="none" lIns="91440" tIns="45720" rIns="91440" bIns="45720">
            <a:spAutoFit/>
          </a:bodyPr>
          <a:lstStyle/>
          <a:p>
            <a:pPr algn="ctr"/>
            <a:r>
              <a:rPr lang="en-GB"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Activity 1 </a:t>
            </a:r>
            <a:endParaRPr lang="en-GB"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338696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340768"/>
            <a:ext cx="7416824" cy="1938992"/>
          </a:xfrm>
          <a:prstGeom prst="rect">
            <a:avLst/>
          </a:prstGeom>
        </p:spPr>
        <p:txBody>
          <a:bodyPr wrap="square">
            <a:spAutoFit/>
          </a:bodyPr>
          <a:lstStyle/>
          <a:p>
            <a:r>
              <a:rPr lang="en-GB" sz="2400" dirty="0" smtClean="0"/>
              <a:t>The basis of budgetary control is variance analysis. A variance is any unplanned change from the budgeted figure.</a:t>
            </a:r>
          </a:p>
          <a:p>
            <a:endParaRPr lang="en-GB" sz="2400" dirty="0" smtClean="0"/>
          </a:p>
          <a:p>
            <a:r>
              <a:rPr lang="en-GB" sz="2400" dirty="0" smtClean="0"/>
              <a:t>Variances can be favourable (F) or adverse (A):</a:t>
            </a:r>
          </a:p>
        </p:txBody>
      </p:sp>
      <p:sp>
        <p:nvSpPr>
          <p:cNvPr id="3" name="Rectangle 2"/>
          <p:cNvSpPr/>
          <p:nvPr/>
        </p:nvSpPr>
        <p:spPr>
          <a:xfrm>
            <a:off x="1898894" y="332656"/>
            <a:ext cx="5336205" cy="923330"/>
          </a:xfrm>
          <a:prstGeom prst="rect">
            <a:avLst/>
          </a:prstGeom>
          <a:noFill/>
        </p:spPr>
        <p:txBody>
          <a:bodyPr wrap="none" lIns="91440" tIns="45720" rIns="91440" bIns="45720">
            <a:spAutoFit/>
          </a:bodyPr>
          <a:lstStyle/>
          <a:p>
            <a:pPr algn="ctr"/>
            <a:r>
              <a:rPr lang="en-GB"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Budgetary control</a:t>
            </a:r>
            <a:endParaRPr lang="en-GB"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794049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255986"/>
            <a:ext cx="6462464" cy="4154984"/>
          </a:xfrm>
          <a:prstGeom prst="rect">
            <a:avLst/>
          </a:prstGeom>
        </p:spPr>
        <p:txBody>
          <a:bodyPr wrap="square">
            <a:spAutoFit/>
          </a:bodyPr>
          <a:lstStyle/>
          <a:p>
            <a:endParaRPr lang="en-GB" sz="2400" dirty="0" smtClean="0"/>
          </a:p>
          <a:p>
            <a:r>
              <a:rPr lang="en-GB" sz="2400" b="1" dirty="0" smtClean="0"/>
              <a:t>Favourable variance occurs when:</a:t>
            </a:r>
          </a:p>
          <a:p>
            <a:endParaRPr lang="en-GB" sz="2400" dirty="0" smtClean="0"/>
          </a:p>
          <a:p>
            <a:r>
              <a:rPr lang="en-GB" sz="2400" dirty="0" smtClean="0"/>
              <a:t>Expenditure is less than expected;</a:t>
            </a:r>
          </a:p>
          <a:p>
            <a:r>
              <a:rPr lang="en-GB" sz="2400" dirty="0" smtClean="0"/>
              <a:t>Revenues are higher than expected.</a:t>
            </a:r>
          </a:p>
          <a:p>
            <a:endParaRPr lang="en-GB" sz="2400" dirty="0" smtClean="0"/>
          </a:p>
          <a:p>
            <a:endParaRPr lang="en-GB" sz="2400" b="1" dirty="0" smtClean="0"/>
          </a:p>
          <a:p>
            <a:r>
              <a:rPr lang="en-GB" sz="2400" b="1" dirty="0" smtClean="0"/>
              <a:t>Adverse variance occurs when:</a:t>
            </a:r>
          </a:p>
          <a:p>
            <a:endParaRPr lang="en-GB" sz="2400" dirty="0" smtClean="0"/>
          </a:p>
          <a:p>
            <a:r>
              <a:rPr lang="en-GB" sz="2400" dirty="0" smtClean="0"/>
              <a:t>Expenditure is higher than expected;</a:t>
            </a:r>
          </a:p>
          <a:p>
            <a:r>
              <a:rPr lang="en-GB" sz="2400" dirty="0" smtClean="0"/>
              <a:t>Revenues are lower than expected.</a:t>
            </a:r>
            <a:endParaRPr lang="en-GB" sz="2400" dirty="0"/>
          </a:p>
        </p:txBody>
      </p:sp>
      <p:sp>
        <p:nvSpPr>
          <p:cNvPr id="3" name="Rectangle 2"/>
          <p:cNvSpPr/>
          <p:nvPr/>
        </p:nvSpPr>
        <p:spPr>
          <a:xfrm>
            <a:off x="1907704" y="332656"/>
            <a:ext cx="4742901"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Variances – F/A </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730083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628800"/>
            <a:ext cx="6966520" cy="3416320"/>
          </a:xfrm>
          <a:prstGeom prst="rect">
            <a:avLst/>
          </a:prstGeom>
        </p:spPr>
        <p:txBody>
          <a:bodyPr wrap="square">
            <a:spAutoFit/>
          </a:bodyPr>
          <a:lstStyle/>
          <a:p>
            <a:r>
              <a:rPr lang="en-GB" sz="2400" b="1" dirty="0" smtClean="0"/>
              <a:t>Calculation of variances is relatively simple. </a:t>
            </a:r>
          </a:p>
          <a:p>
            <a:endParaRPr lang="en-GB" sz="2400" b="1" dirty="0"/>
          </a:p>
          <a:p>
            <a:r>
              <a:rPr lang="en-GB" sz="2400" dirty="0" smtClean="0"/>
              <a:t>The actual figure must be compared with the budgeted figure and the difference shown as either favourable (F), or adverse (A). </a:t>
            </a:r>
          </a:p>
          <a:p>
            <a:endParaRPr lang="en-GB" sz="2400" dirty="0"/>
          </a:p>
          <a:p>
            <a:endParaRPr lang="en-GB" sz="2400" dirty="0" smtClean="0"/>
          </a:p>
          <a:p>
            <a:r>
              <a:rPr lang="en-GB" sz="2400" dirty="0" smtClean="0"/>
              <a:t>These variances should then be totalled, to gain an overall favourable (F) or adverse (A) figure.</a:t>
            </a:r>
            <a:endParaRPr lang="en-GB" sz="2400" dirty="0"/>
          </a:p>
        </p:txBody>
      </p:sp>
      <p:sp>
        <p:nvSpPr>
          <p:cNvPr id="3" name="Rectangle 2"/>
          <p:cNvSpPr/>
          <p:nvPr/>
        </p:nvSpPr>
        <p:spPr>
          <a:xfrm>
            <a:off x="1055932" y="404664"/>
            <a:ext cx="6992107" cy="923330"/>
          </a:xfrm>
          <a:prstGeom prst="rect">
            <a:avLst/>
          </a:prstGeom>
          <a:noFill/>
        </p:spPr>
        <p:txBody>
          <a:bodyPr wrap="none" lIns="91440" tIns="45720" rIns="91440" bIns="45720">
            <a:spAutoFit/>
          </a:bodyPr>
          <a:lstStyle/>
          <a:p>
            <a:pPr algn="ctr"/>
            <a:r>
              <a:rPr lang="en-GB"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Calculation of variances</a:t>
            </a:r>
            <a:endParaRPr lang="en-GB"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678048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34203509"/>
              </p:ext>
            </p:extLst>
          </p:nvPr>
        </p:nvGraphicFramePr>
        <p:xfrm>
          <a:off x="1475656" y="1484784"/>
          <a:ext cx="6000328" cy="3749040"/>
        </p:xfrm>
        <a:graphic>
          <a:graphicData uri="http://schemas.openxmlformats.org/drawingml/2006/table">
            <a:tbl>
              <a:tblPr firstRow="1" bandRow="1">
                <a:tableStyleId>{5C22544A-7EE6-4342-B048-85BDC9FD1C3A}</a:tableStyleId>
              </a:tblPr>
              <a:tblGrid>
                <a:gridCol w="1463824"/>
                <a:gridCol w="1224136"/>
                <a:gridCol w="1440160"/>
                <a:gridCol w="1872208"/>
              </a:tblGrid>
              <a:tr h="136024">
                <a:tc>
                  <a:txBody>
                    <a:bodyPr/>
                    <a:lstStyle/>
                    <a:p>
                      <a:endParaRPr lang="en-GB" dirty="0" smtClean="0"/>
                    </a:p>
                    <a:p>
                      <a:endParaRPr lang="en-GB" dirty="0" smtClean="0"/>
                    </a:p>
                  </a:txBody>
                  <a:tcPr/>
                </a:tc>
                <a:tc>
                  <a:txBody>
                    <a:bodyPr/>
                    <a:lstStyle/>
                    <a:p>
                      <a:r>
                        <a:rPr lang="en-GB" dirty="0" smtClean="0"/>
                        <a:t>Budgeted </a:t>
                      </a:r>
                      <a:endParaRPr lang="en-GB" dirty="0"/>
                    </a:p>
                  </a:txBody>
                  <a:tcPr/>
                </a:tc>
                <a:tc>
                  <a:txBody>
                    <a:bodyPr/>
                    <a:lstStyle/>
                    <a:p>
                      <a:r>
                        <a:rPr lang="en-GB" dirty="0" smtClean="0"/>
                        <a:t>Actual </a:t>
                      </a:r>
                      <a:endParaRPr lang="en-GB" dirty="0"/>
                    </a:p>
                  </a:txBody>
                  <a:tcPr/>
                </a:tc>
                <a:tc>
                  <a:txBody>
                    <a:bodyPr/>
                    <a:lstStyle/>
                    <a:p>
                      <a:r>
                        <a:rPr lang="en-GB" dirty="0" smtClean="0"/>
                        <a:t>Variance</a:t>
                      </a:r>
                      <a:r>
                        <a:rPr lang="en-GB" baseline="0" dirty="0" smtClean="0"/>
                        <a:t> </a:t>
                      </a:r>
                      <a:endParaRPr lang="en-GB" dirty="0"/>
                    </a:p>
                  </a:txBody>
                  <a:tcPr/>
                </a:tc>
              </a:tr>
              <a:tr h="370840">
                <a:tc>
                  <a:txBody>
                    <a:bodyPr/>
                    <a:lstStyle/>
                    <a:p>
                      <a:r>
                        <a:rPr lang="en-GB" dirty="0" smtClean="0"/>
                        <a:t>Sales revenue </a:t>
                      </a:r>
                    </a:p>
                    <a:p>
                      <a:endParaRPr lang="en-GB" dirty="0" smtClean="0"/>
                    </a:p>
                  </a:txBody>
                  <a:tcPr/>
                </a:tc>
                <a:tc>
                  <a:txBody>
                    <a:bodyPr/>
                    <a:lstStyle/>
                    <a:p>
                      <a:r>
                        <a:rPr lang="en-GB" dirty="0" smtClean="0"/>
                        <a:t>£163,000</a:t>
                      </a:r>
                      <a:endParaRPr lang="en-GB" dirty="0"/>
                    </a:p>
                  </a:txBody>
                  <a:tcPr/>
                </a:tc>
                <a:tc>
                  <a:txBody>
                    <a:bodyPr/>
                    <a:lstStyle/>
                    <a:p>
                      <a:r>
                        <a:rPr lang="en-GB" dirty="0" smtClean="0"/>
                        <a:t>£179,000</a:t>
                      </a:r>
                      <a:endParaRPr lang="en-GB" dirty="0"/>
                    </a:p>
                  </a:txBody>
                  <a:tcPr/>
                </a:tc>
                <a:tc>
                  <a:txBody>
                    <a:bodyPr/>
                    <a:lstStyle/>
                    <a:p>
                      <a:r>
                        <a:rPr lang="en-GB" dirty="0" smtClean="0"/>
                        <a:t>16,000 (F)</a:t>
                      </a:r>
                      <a:endParaRPr lang="en-GB" dirty="0"/>
                    </a:p>
                  </a:txBody>
                  <a:tcPr/>
                </a:tc>
              </a:tr>
              <a:tr h="370840">
                <a:tc>
                  <a:txBody>
                    <a:bodyPr/>
                    <a:lstStyle/>
                    <a:p>
                      <a:r>
                        <a:rPr lang="en-GB" dirty="0" smtClean="0"/>
                        <a:t>Raw materials </a:t>
                      </a:r>
                    </a:p>
                    <a:p>
                      <a:endParaRPr lang="en-GB" dirty="0" smtClean="0"/>
                    </a:p>
                  </a:txBody>
                  <a:tcPr/>
                </a:tc>
                <a:tc>
                  <a:txBody>
                    <a:bodyPr/>
                    <a:lstStyle/>
                    <a:p>
                      <a:r>
                        <a:rPr lang="en-GB" dirty="0" smtClean="0"/>
                        <a:t>£73,000</a:t>
                      </a:r>
                      <a:endParaRPr lang="en-GB" dirty="0"/>
                    </a:p>
                  </a:txBody>
                  <a:tcPr/>
                </a:tc>
                <a:tc>
                  <a:txBody>
                    <a:bodyPr/>
                    <a:lstStyle/>
                    <a:p>
                      <a:r>
                        <a:rPr lang="en-GB" dirty="0" smtClean="0"/>
                        <a:t>£81,000</a:t>
                      </a:r>
                      <a:endParaRPr lang="en-GB" dirty="0"/>
                    </a:p>
                  </a:txBody>
                  <a:tcPr/>
                </a:tc>
                <a:tc>
                  <a:txBody>
                    <a:bodyPr/>
                    <a:lstStyle/>
                    <a:p>
                      <a:r>
                        <a:rPr lang="en-GB" dirty="0" smtClean="0"/>
                        <a:t>£8,000 (A)</a:t>
                      </a:r>
                      <a:endParaRPr lang="en-GB" dirty="0"/>
                    </a:p>
                  </a:txBody>
                  <a:tcPr/>
                </a:tc>
              </a:tr>
              <a:tr h="370840">
                <a:tc>
                  <a:txBody>
                    <a:bodyPr/>
                    <a:lstStyle/>
                    <a:p>
                      <a:r>
                        <a:rPr lang="en-GB" dirty="0" smtClean="0"/>
                        <a:t>Labour </a:t>
                      </a:r>
                    </a:p>
                    <a:p>
                      <a:endParaRPr lang="en-GB" dirty="0" smtClean="0"/>
                    </a:p>
                  </a:txBody>
                  <a:tcPr/>
                </a:tc>
                <a:tc>
                  <a:txBody>
                    <a:bodyPr/>
                    <a:lstStyle/>
                    <a:p>
                      <a:r>
                        <a:rPr lang="en-GB" dirty="0" smtClean="0"/>
                        <a:t>£41,000</a:t>
                      </a:r>
                      <a:endParaRPr lang="en-GB" dirty="0"/>
                    </a:p>
                  </a:txBody>
                  <a:tcPr/>
                </a:tc>
                <a:tc>
                  <a:txBody>
                    <a:bodyPr/>
                    <a:lstStyle/>
                    <a:p>
                      <a:r>
                        <a:rPr lang="en-GB" dirty="0" smtClean="0"/>
                        <a:t>£43,000</a:t>
                      </a:r>
                      <a:endParaRPr lang="en-GB" dirty="0"/>
                    </a:p>
                  </a:txBody>
                  <a:tcPr/>
                </a:tc>
                <a:tc>
                  <a:txBody>
                    <a:bodyPr/>
                    <a:lstStyle/>
                    <a:p>
                      <a:r>
                        <a:rPr lang="en-GB" dirty="0" smtClean="0"/>
                        <a:t>£2,000 (A) </a:t>
                      </a:r>
                      <a:endParaRPr lang="en-GB" dirty="0"/>
                    </a:p>
                  </a:txBody>
                  <a:tcPr/>
                </a:tc>
              </a:tr>
              <a:tr h="370840">
                <a:tc>
                  <a:txBody>
                    <a:bodyPr/>
                    <a:lstStyle/>
                    <a:p>
                      <a:r>
                        <a:rPr lang="en-GB" dirty="0" smtClean="0"/>
                        <a:t>Total variance </a:t>
                      </a:r>
                    </a:p>
                  </a:txBody>
                  <a:tcPr/>
                </a:tc>
                <a:tc>
                  <a:txBody>
                    <a:bodyPr/>
                    <a:lstStyle/>
                    <a:p>
                      <a:endParaRPr lang="en-GB" dirty="0"/>
                    </a:p>
                  </a:txBody>
                  <a:tcPr/>
                </a:tc>
                <a:tc>
                  <a:txBody>
                    <a:bodyPr/>
                    <a:lstStyle/>
                    <a:p>
                      <a:endParaRPr lang="en-GB" dirty="0"/>
                    </a:p>
                  </a:txBody>
                  <a:tcPr/>
                </a:tc>
                <a:tc>
                  <a:txBody>
                    <a:bodyPr/>
                    <a:lstStyle/>
                    <a:p>
                      <a:r>
                        <a:rPr lang="en-GB" dirty="0" smtClean="0"/>
                        <a:t>£6,000 (F)</a:t>
                      </a:r>
                      <a:endParaRPr lang="en-GB" dirty="0"/>
                    </a:p>
                  </a:txBody>
                  <a:tcPr/>
                </a:tc>
              </a:tr>
            </a:tbl>
          </a:graphicData>
        </a:graphic>
      </p:graphicFrame>
      <p:sp>
        <p:nvSpPr>
          <p:cNvPr id="5" name="Rectangle 4"/>
          <p:cNvSpPr/>
          <p:nvPr/>
        </p:nvSpPr>
        <p:spPr>
          <a:xfrm>
            <a:off x="2771800" y="260648"/>
            <a:ext cx="2780313"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Example </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79766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133876"/>
            <a:ext cx="7344816" cy="4893647"/>
          </a:xfrm>
          <a:prstGeom prst="rect">
            <a:avLst/>
          </a:prstGeom>
        </p:spPr>
        <p:txBody>
          <a:bodyPr wrap="square">
            <a:spAutoFit/>
          </a:bodyPr>
          <a:lstStyle/>
          <a:p>
            <a:r>
              <a:rPr lang="en-GB" sz="2400" dirty="0" smtClean="0"/>
              <a:t>A budget is a financial plan of action normally covering a specific time period, for example, six months or one year. </a:t>
            </a:r>
          </a:p>
          <a:p>
            <a:r>
              <a:rPr lang="en-GB" sz="2400" dirty="0" smtClean="0"/>
              <a:t>A budget will describe expected levels of expenditure and revenues of a business. </a:t>
            </a:r>
          </a:p>
          <a:p>
            <a:endParaRPr lang="en-GB" sz="2400" dirty="0"/>
          </a:p>
          <a:p>
            <a:endParaRPr lang="en-GB" sz="2400" dirty="0" smtClean="0"/>
          </a:p>
          <a:p>
            <a:endParaRPr lang="en-GB" sz="2400" dirty="0"/>
          </a:p>
          <a:p>
            <a:endParaRPr lang="en-GB" sz="2400" dirty="0" smtClean="0"/>
          </a:p>
          <a:p>
            <a:r>
              <a:rPr lang="en-GB" sz="2400" dirty="0" smtClean="0"/>
              <a:t>Large businesses will prepare budgets on a departmental basis or in relation to business functions. For example, a business will have an overall budget based upon the budgets of departments such as marketing, purchasing and human resources.</a:t>
            </a:r>
            <a:endParaRPr lang="en-GB" sz="2400" dirty="0"/>
          </a:p>
        </p:txBody>
      </p:sp>
      <p:sp>
        <p:nvSpPr>
          <p:cNvPr id="3" name="Rectangle 2"/>
          <p:cNvSpPr/>
          <p:nvPr/>
        </p:nvSpPr>
        <p:spPr>
          <a:xfrm>
            <a:off x="2771800" y="188640"/>
            <a:ext cx="3248646"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Budgeting </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681933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412776"/>
            <a:ext cx="6336704" cy="4154984"/>
          </a:xfrm>
          <a:prstGeom prst="rect">
            <a:avLst/>
          </a:prstGeom>
        </p:spPr>
        <p:txBody>
          <a:bodyPr wrap="square">
            <a:spAutoFit/>
          </a:bodyPr>
          <a:lstStyle/>
          <a:p>
            <a:r>
              <a:rPr lang="en-GB" sz="2400" b="1" u="sng" dirty="0" smtClean="0"/>
              <a:t>Remember </a:t>
            </a:r>
          </a:p>
          <a:p>
            <a:endParaRPr lang="en-GB" sz="2400" dirty="0"/>
          </a:p>
          <a:p>
            <a:r>
              <a:rPr lang="en-GB" sz="2400" dirty="0" smtClean="0"/>
              <a:t>A favourable variance occurs when expenditure is less than expected or revenues are higher than expected.</a:t>
            </a:r>
          </a:p>
          <a:p>
            <a:endParaRPr lang="en-GB" sz="2400" dirty="0" smtClean="0"/>
          </a:p>
          <a:p>
            <a:endParaRPr lang="en-GB" sz="2400" dirty="0"/>
          </a:p>
          <a:p>
            <a:endParaRPr lang="en-GB" sz="2400" dirty="0"/>
          </a:p>
          <a:p>
            <a:r>
              <a:rPr lang="en-GB" sz="2400" dirty="0" smtClean="0"/>
              <a:t>A adverse variance occurs when expenditure is </a:t>
            </a:r>
          </a:p>
          <a:p>
            <a:r>
              <a:rPr lang="en-GB" sz="2400" dirty="0" smtClean="0"/>
              <a:t>Higher than expected and revenues are lower </a:t>
            </a:r>
          </a:p>
          <a:p>
            <a:r>
              <a:rPr lang="en-GB" sz="2400" dirty="0" smtClean="0"/>
              <a:t>Than expected. </a:t>
            </a:r>
          </a:p>
        </p:txBody>
      </p:sp>
      <p:sp>
        <p:nvSpPr>
          <p:cNvPr id="3" name="Rectangle 2"/>
          <p:cNvSpPr/>
          <p:nvPr/>
        </p:nvSpPr>
        <p:spPr>
          <a:xfrm>
            <a:off x="1333967" y="260648"/>
            <a:ext cx="6620082"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Budgeting – Key point </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597601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484784"/>
            <a:ext cx="6912768" cy="4154984"/>
          </a:xfrm>
          <a:prstGeom prst="rect">
            <a:avLst/>
          </a:prstGeom>
        </p:spPr>
        <p:txBody>
          <a:bodyPr wrap="square">
            <a:spAutoFit/>
          </a:bodyPr>
          <a:lstStyle/>
          <a:p>
            <a:r>
              <a:rPr lang="en-GB" sz="2400" b="1" u="sng" dirty="0" smtClean="0"/>
              <a:t>Summary</a:t>
            </a:r>
          </a:p>
          <a:p>
            <a:endParaRPr lang="en-GB" sz="2400" b="1" u="sng" dirty="0" smtClean="0"/>
          </a:p>
          <a:p>
            <a:r>
              <a:rPr lang="en-GB" sz="2400" dirty="0" smtClean="0"/>
              <a:t>Budgets are an important management tool. They help with financial control and in co-ordinating business activity. </a:t>
            </a:r>
          </a:p>
          <a:p>
            <a:endParaRPr lang="en-GB" sz="2400" dirty="0"/>
          </a:p>
          <a:p>
            <a:r>
              <a:rPr lang="en-GB" sz="2400" dirty="0" smtClean="0"/>
              <a:t>They can also assist in motivating staff. However, a poorly-prepared budget is valueless: it wastes time, can demotivate staff and may restrict business activities so that management cannot react to changes in the market place.</a:t>
            </a:r>
            <a:endParaRPr lang="en-GB" sz="2400" dirty="0"/>
          </a:p>
        </p:txBody>
      </p:sp>
      <p:sp>
        <p:nvSpPr>
          <p:cNvPr id="3" name="Rectangle 2"/>
          <p:cNvSpPr/>
          <p:nvPr/>
        </p:nvSpPr>
        <p:spPr>
          <a:xfrm>
            <a:off x="1043608" y="404664"/>
            <a:ext cx="6457666" cy="923330"/>
          </a:xfrm>
          <a:prstGeom prst="rect">
            <a:avLst/>
          </a:prstGeom>
          <a:noFill/>
        </p:spPr>
        <p:txBody>
          <a:bodyPr wrap="none" lIns="91440" tIns="45720" rIns="91440" bIns="45720">
            <a:spAutoFit/>
          </a:bodyPr>
          <a:lstStyle/>
          <a:p>
            <a:pPr algn="ctr"/>
            <a:r>
              <a:rPr lang="en-GB"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Budgeting conclusion </a:t>
            </a:r>
            <a:endParaRPr lang="en-GB"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557528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1532216"/>
            <a:ext cx="6390456" cy="4154984"/>
          </a:xfrm>
          <a:prstGeom prst="rect">
            <a:avLst/>
          </a:prstGeom>
        </p:spPr>
        <p:txBody>
          <a:bodyPr wrap="square">
            <a:spAutoFit/>
          </a:bodyPr>
          <a:lstStyle/>
          <a:p>
            <a:r>
              <a:rPr lang="en-GB" sz="2400" b="1" u="sng" dirty="0" smtClean="0"/>
              <a:t>Task: </a:t>
            </a:r>
          </a:p>
          <a:p>
            <a:endParaRPr lang="en-GB" sz="2400" dirty="0" smtClean="0"/>
          </a:p>
          <a:p>
            <a:r>
              <a:rPr lang="en-GB" sz="2400" dirty="0" smtClean="0"/>
              <a:t>Calculate adverse / favourable variances. </a:t>
            </a:r>
          </a:p>
          <a:p>
            <a:endParaRPr lang="en-GB" sz="2400" dirty="0" smtClean="0"/>
          </a:p>
          <a:p>
            <a:endParaRPr lang="en-GB" sz="2400" dirty="0" smtClean="0"/>
          </a:p>
          <a:p>
            <a:endParaRPr lang="en-GB" sz="2400" dirty="0"/>
          </a:p>
          <a:p>
            <a:endParaRPr lang="en-GB" sz="2400" dirty="0" smtClean="0"/>
          </a:p>
          <a:p>
            <a:endParaRPr lang="en-GB" sz="2400" dirty="0"/>
          </a:p>
          <a:p>
            <a:endParaRPr lang="en-GB" sz="2400" dirty="0"/>
          </a:p>
          <a:p>
            <a:endParaRPr lang="en-GB" sz="2400" dirty="0" smtClean="0"/>
          </a:p>
          <a:p>
            <a:r>
              <a:rPr lang="en-GB" sz="2400" b="1" dirty="0" smtClean="0"/>
              <a:t>Time: 10 mins </a:t>
            </a:r>
            <a:endParaRPr lang="en-GB" sz="2400" b="1" dirty="0"/>
          </a:p>
        </p:txBody>
      </p:sp>
      <p:sp>
        <p:nvSpPr>
          <p:cNvPr id="3" name="Rectangle 2"/>
          <p:cNvSpPr/>
          <p:nvPr/>
        </p:nvSpPr>
        <p:spPr>
          <a:xfrm>
            <a:off x="2627784" y="332656"/>
            <a:ext cx="3036408" cy="923330"/>
          </a:xfrm>
          <a:prstGeom prst="rect">
            <a:avLst/>
          </a:prstGeom>
          <a:noFill/>
        </p:spPr>
        <p:txBody>
          <a:bodyPr wrap="none" lIns="91440" tIns="45720" rIns="91440" bIns="45720">
            <a:spAutoFit/>
          </a:bodyPr>
          <a:lstStyle/>
          <a:p>
            <a:pPr algn="ctr"/>
            <a:r>
              <a:rPr lang="en-GB"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Activity 2 </a:t>
            </a:r>
            <a:endParaRPr lang="en-GB"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3068960"/>
            <a:ext cx="4056032" cy="3038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4747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404664"/>
            <a:ext cx="4859151"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Homework task </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Rectangle 2"/>
          <p:cNvSpPr/>
          <p:nvPr/>
        </p:nvSpPr>
        <p:spPr>
          <a:xfrm>
            <a:off x="1187624" y="1556792"/>
            <a:ext cx="5616624" cy="4154984"/>
          </a:xfrm>
          <a:prstGeom prst="rect">
            <a:avLst/>
          </a:prstGeom>
        </p:spPr>
        <p:txBody>
          <a:bodyPr wrap="square">
            <a:spAutoFit/>
          </a:bodyPr>
          <a:lstStyle/>
          <a:p>
            <a:r>
              <a:rPr lang="en-GB" sz="2400" b="1" u="sng" dirty="0" smtClean="0"/>
              <a:t>Task: </a:t>
            </a:r>
          </a:p>
          <a:p>
            <a:endParaRPr lang="en-GB" sz="2400" dirty="0" smtClean="0"/>
          </a:p>
          <a:p>
            <a:r>
              <a:rPr lang="en-GB" sz="2400" dirty="0" smtClean="0"/>
              <a:t>Calculate adverse / favourable variances. </a:t>
            </a:r>
          </a:p>
          <a:p>
            <a:endParaRPr lang="en-GB" sz="2400" dirty="0"/>
          </a:p>
          <a:p>
            <a:endParaRPr lang="en-GB" sz="2400" dirty="0" smtClean="0"/>
          </a:p>
          <a:p>
            <a:endParaRPr lang="en-GB" sz="2400" dirty="0"/>
          </a:p>
          <a:p>
            <a:endParaRPr lang="en-GB" sz="2400" dirty="0" smtClean="0"/>
          </a:p>
          <a:p>
            <a:endParaRPr lang="en-GB" sz="2400" dirty="0" smtClean="0"/>
          </a:p>
          <a:p>
            <a:endParaRPr lang="en-GB" sz="2400" dirty="0"/>
          </a:p>
          <a:p>
            <a:endParaRPr lang="en-GB" sz="2400" dirty="0" smtClean="0"/>
          </a:p>
          <a:p>
            <a:r>
              <a:rPr lang="en-GB" sz="2400" b="1" dirty="0" smtClean="0"/>
              <a:t>To be completed by: Monday </a:t>
            </a:r>
            <a:endParaRPr lang="en-GB" sz="2400" b="1"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549280"/>
            <a:ext cx="2686050"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3863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340768"/>
            <a:ext cx="7254552" cy="4062651"/>
          </a:xfrm>
          <a:prstGeom prst="rect">
            <a:avLst/>
          </a:prstGeom>
        </p:spPr>
        <p:txBody>
          <a:bodyPr wrap="square">
            <a:spAutoFit/>
          </a:bodyPr>
          <a:lstStyle/>
          <a:p>
            <a:pPr marL="342900" indent="-342900">
              <a:buFont typeface="Arial" panose="020B0604020202020204" pitchFamily="34" charset="0"/>
              <a:buChar char="•"/>
            </a:pPr>
            <a:r>
              <a:rPr lang="en-GB" sz="2400" dirty="0">
                <a:solidFill>
                  <a:prstClr val="black"/>
                </a:solidFill>
              </a:rPr>
              <a:t>Introduce the aims and objectives for the session.</a:t>
            </a:r>
          </a:p>
          <a:p>
            <a:pPr marL="342900" indent="-342900">
              <a:buFont typeface="Arial" panose="020B0604020202020204" pitchFamily="34" charset="0"/>
              <a:buChar char="•"/>
            </a:pPr>
            <a:r>
              <a:rPr lang="en-GB" sz="2400" dirty="0">
                <a:solidFill>
                  <a:prstClr val="black"/>
                </a:solidFill>
              </a:rPr>
              <a:t>Explain the budgeting process and the advantages/ disadvantages. </a:t>
            </a:r>
          </a:p>
          <a:p>
            <a:pPr marL="342900" indent="-342900">
              <a:buFont typeface="Arial" panose="020B0604020202020204" pitchFamily="34" charset="0"/>
              <a:buChar char="•"/>
            </a:pPr>
            <a:r>
              <a:rPr lang="en-GB" sz="2400" dirty="0">
                <a:solidFill>
                  <a:prstClr val="black"/>
                </a:solidFill>
              </a:rPr>
              <a:t>Arrange the budgeting advantage and disadvantage cards in groups. </a:t>
            </a:r>
          </a:p>
          <a:p>
            <a:pPr marL="342900" indent="-342900">
              <a:buFont typeface="Arial" panose="020B0604020202020204" pitchFamily="34" charset="0"/>
              <a:buChar char="•"/>
            </a:pPr>
            <a:r>
              <a:rPr lang="en-GB" sz="2400" dirty="0">
                <a:solidFill>
                  <a:prstClr val="black"/>
                </a:solidFill>
              </a:rPr>
              <a:t>Calculate favourable and adverse variances as a group. </a:t>
            </a:r>
          </a:p>
          <a:p>
            <a:pPr marL="342900" indent="-342900">
              <a:buFont typeface="Arial" panose="020B0604020202020204" pitchFamily="34" charset="0"/>
              <a:buChar char="•"/>
            </a:pPr>
            <a:r>
              <a:rPr lang="en-GB" sz="2400" dirty="0">
                <a:solidFill>
                  <a:prstClr val="black"/>
                </a:solidFill>
              </a:rPr>
              <a:t>Recalculate favourable and adverse variances individually. </a:t>
            </a:r>
          </a:p>
          <a:p>
            <a:pPr marL="342900" indent="-342900">
              <a:buFont typeface="Arial" panose="020B0604020202020204" pitchFamily="34" charset="0"/>
              <a:buChar char="•"/>
            </a:pPr>
            <a:r>
              <a:rPr lang="en-GB" sz="2400" dirty="0">
                <a:solidFill>
                  <a:prstClr val="black"/>
                </a:solidFill>
              </a:rPr>
              <a:t>Recap the aims and objectives for the session.</a:t>
            </a:r>
          </a:p>
          <a:p>
            <a:endParaRPr lang="en-GB" dirty="0">
              <a:solidFill>
                <a:prstClr val="black"/>
              </a:solidFill>
            </a:endParaRPr>
          </a:p>
        </p:txBody>
      </p:sp>
      <p:sp>
        <p:nvSpPr>
          <p:cNvPr id="5" name="Rectangle 4"/>
          <p:cNvSpPr/>
          <p:nvPr/>
        </p:nvSpPr>
        <p:spPr>
          <a:xfrm>
            <a:off x="1930998" y="188640"/>
            <a:ext cx="5335756" cy="923330"/>
          </a:xfrm>
          <a:prstGeom prst="rect">
            <a:avLst/>
          </a:prstGeom>
          <a:noFill/>
        </p:spPr>
        <p:txBody>
          <a:bodyPr wrap="none" lIns="91440" tIns="45720" rIns="91440" bIns="45720">
            <a:spAutoFit/>
          </a:bodyPr>
          <a:lstStyle/>
          <a:p>
            <a:pPr algn="ctr"/>
            <a:r>
              <a:rPr lang="en-US" sz="5400" b="1" dirty="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rPr>
              <a:t>Budgeting – Aims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5229200"/>
            <a:ext cx="1657577" cy="1241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5348386"/>
            <a:ext cx="1692796" cy="1122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9114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0247" y="1556792"/>
            <a:ext cx="6606480" cy="4154984"/>
          </a:xfrm>
          <a:prstGeom prst="rect">
            <a:avLst/>
          </a:prstGeom>
        </p:spPr>
        <p:txBody>
          <a:bodyPr wrap="square">
            <a:spAutoFit/>
          </a:bodyPr>
          <a:lstStyle/>
          <a:p>
            <a:r>
              <a:rPr lang="en-GB" sz="2400" b="1" dirty="0" smtClean="0"/>
              <a:t>All budgets should be objective driven. </a:t>
            </a:r>
            <a:r>
              <a:rPr lang="en-GB" sz="2400" dirty="0" smtClean="0"/>
              <a:t>This means that the expected revenues and expenditures of each department will be ultimately based on what the business is trying to achieve. </a:t>
            </a:r>
          </a:p>
          <a:p>
            <a:endParaRPr lang="en-GB" sz="2400" dirty="0"/>
          </a:p>
          <a:p>
            <a:endParaRPr lang="en-GB" sz="2400" dirty="0" smtClean="0"/>
          </a:p>
          <a:p>
            <a:endParaRPr lang="en-GB" sz="2400" dirty="0"/>
          </a:p>
          <a:p>
            <a:endParaRPr lang="en-GB" sz="2400" dirty="0" smtClean="0"/>
          </a:p>
          <a:p>
            <a:r>
              <a:rPr lang="en-GB" sz="2400" dirty="0" smtClean="0"/>
              <a:t>Therefore, if a business has the objective of increasing sales by 20%, then the overall budget and departmental budgets should reflect this.</a:t>
            </a:r>
            <a:endParaRPr lang="en-GB" sz="2400" dirty="0"/>
          </a:p>
        </p:txBody>
      </p:sp>
      <p:sp>
        <p:nvSpPr>
          <p:cNvPr id="3" name="Rectangle 2"/>
          <p:cNvSpPr/>
          <p:nvPr/>
        </p:nvSpPr>
        <p:spPr>
          <a:xfrm>
            <a:off x="1821245" y="332656"/>
            <a:ext cx="5447966"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Budget objectives </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339324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5076" y="1646514"/>
            <a:ext cx="7200800" cy="3785652"/>
          </a:xfrm>
          <a:prstGeom prst="rect">
            <a:avLst/>
          </a:prstGeom>
        </p:spPr>
        <p:txBody>
          <a:bodyPr wrap="square">
            <a:spAutoFit/>
          </a:bodyPr>
          <a:lstStyle/>
          <a:p>
            <a:r>
              <a:rPr lang="en-GB" sz="2400" dirty="0" smtClean="0"/>
              <a:t>Budgeting and monitoring of budgets is an ongoing procedure in large businesses. </a:t>
            </a:r>
          </a:p>
          <a:p>
            <a:endParaRPr lang="en-GB" sz="2400" dirty="0"/>
          </a:p>
          <a:p>
            <a:endParaRPr lang="en-GB" sz="2400" dirty="0" smtClean="0"/>
          </a:p>
          <a:p>
            <a:endParaRPr lang="en-GB" sz="2400" dirty="0"/>
          </a:p>
          <a:p>
            <a:endParaRPr lang="en-GB" sz="2400" dirty="0" smtClean="0"/>
          </a:p>
          <a:p>
            <a:endParaRPr lang="en-GB" sz="2400" dirty="0"/>
          </a:p>
          <a:p>
            <a:endParaRPr lang="en-GB" sz="2400" dirty="0" smtClean="0"/>
          </a:p>
          <a:p>
            <a:r>
              <a:rPr lang="en-GB" sz="2400" b="1" dirty="0" smtClean="0"/>
              <a:t>Budgets should be continually evolving to adapt to changes.</a:t>
            </a:r>
            <a:endParaRPr lang="en-GB" sz="2400" b="1" dirty="0"/>
          </a:p>
        </p:txBody>
      </p:sp>
      <p:sp>
        <p:nvSpPr>
          <p:cNvPr id="3" name="Rectangle 2"/>
          <p:cNvSpPr/>
          <p:nvPr/>
        </p:nvSpPr>
        <p:spPr>
          <a:xfrm>
            <a:off x="1259938" y="332656"/>
            <a:ext cx="6624121" cy="923330"/>
          </a:xfrm>
          <a:prstGeom prst="rect">
            <a:avLst/>
          </a:prstGeom>
          <a:noFill/>
        </p:spPr>
        <p:txBody>
          <a:bodyPr wrap="none" lIns="91440" tIns="45720" rIns="91440" bIns="45720">
            <a:spAutoFit/>
          </a:bodyPr>
          <a:lstStyle/>
          <a:p>
            <a:pPr algn="ctr"/>
            <a:r>
              <a:rPr lang="en-GB"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The budgeting process</a:t>
            </a:r>
            <a:endParaRPr lang="en-GB"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98607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844824"/>
            <a:ext cx="6858000" cy="2308324"/>
          </a:xfrm>
          <a:prstGeom prst="rect">
            <a:avLst/>
          </a:prstGeom>
        </p:spPr>
        <p:txBody>
          <a:bodyPr wrap="square">
            <a:spAutoFit/>
          </a:bodyPr>
          <a:lstStyle/>
          <a:p>
            <a:r>
              <a:rPr lang="en-GB" sz="2400" b="1" dirty="0" smtClean="0"/>
              <a:t>Typically the budgetary process will involve the following procedure:</a:t>
            </a:r>
          </a:p>
          <a:p>
            <a:endParaRPr lang="en-GB" sz="2400" b="1" dirty="0" smtClean="0"/>
          </a:p>
          <a:p>
            <a:r>
              <a:rPr lang="en-GB" sz="2400" dirty="0" smtClean="0"/>
              <a:t>1) Establish the aims and objectives of the business – what are the profit and market share targets? What is the targeted turnover?</a:t>
            </a:r>
          </a:p>
        </p:txBody>
      </p:sp>
      <p:sp>
        <p:nvSpPr>
          <p:cNvPr id="3" name="Rectangle 2"/>
          <p:cNvSpPr/>
          <p:nvPr/>
        </p:nvSpPr>
        <p:spPr>
          <a:xfrm>
            <a:off x="1619672" y="404664"/>
            <a:ext cx="5577361"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Budgeting process </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815521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4844" y="1268760"/>
            <a:ext cx="7100031" cy="4154984"/>
          </a:xfrm>
          <a:prstGeom prst="rect">
            <a:avLst/>
          </a:prstGeom>
        </p:spPr>
        <p:txBody>
          <a:bodyPr wrap="square">
            <a:spAutoFit/>
          </a:bodyPr>
          <a:lstStyle/>
          <a:p>
            <a:r>
              <a:rPr lang="en-GB" sz="2400" b="1" dirty="0" smtClean="0"/>
              <a:t>2.Set production, marketing and financial budgets. These are the three main functional budgets and each is dependent upon the objectives of the business.</a:t>
            </a:r>
          </a:p>
          <a:p>
            <a:endParaRPr lang="en-GB" sz="2400" dirty="0" smtClean="0"/>
          </a:p>
          <a:p>
            <a:r>
              <a:rPr lang="en-GB" sz="2400" dirty="0" smtClean="0"/>
              <a:t>•</a:t>
            </a:r>
            <a:r>
              <a:rPr lang="en-GB" sz="2400" b="1" dirty="0" smtClean="0"/>
              <a:t>Production budget </a:t>
            </a:r>
            <a:r>
              <a:rPr lang="en-GB" sz="2400" dirty="0" smtClean="0"/>
              <a:t>– the objectives of the business have established the output levels required. The production budget attempts to put these output levels into practice. This will involve costs of purchasing raw materials and components, direct labour costs and other costs of production. This is an expenditure only budget.</a:t>
            </a:r>
            <a:endParaRPr lang="en-GB"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135" y="0"/>
            <a:ext cx="626745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0543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4087" y="1052736"/>
            <a:ext cx="6966520" cy="4154984"/>
          </a:xfrm>
          <a:prstGeom prst="rect">
            <a:avLst/>
          </a:prstGeom>
        </p:spPr>
        <p:txBody>
          <a:bodyPr wrap="square">
            <a:spAutoFit/>
          </a:bodyPr>
          <a:lstStyle/>
          <a:p>
            <a:endParaRPr lang="en-GB" sz="2400" dirty="0" smtClean="0"/>
          </a:p>
          <a:p>
            <a:r>
              <a:rPr lang="en-GB" sz="2400" dirty="0" smtClean="0"/>
              <a:t>•</a:t>
            </a:r>
            <a:r>
              <a:rPr lang="en-GB" sz="2400" b="1" dirty="0" smtClean="0"/>
              <a:t>Marketing budget </a:t>
            </a:r>
            <a:r>
              <a:rPr lang="en-GB" sz="2400" dirty="0" smtClean="0"/>
              <a:t>– both revenues and costs are combined. Revenues are from sales predicted and costs are from operating the business’s marketing strategy.</a:t>
            </a:r>
          </a:p>
          <a:p>
            <a:endParaRPr lang="en-GB" sz="2400" dirty="0" smtClean="0"/>
          </a:p>
          <a:p>
            <a:endParaRPr lang="en-GB" sz="2400" dirty="0" smtClean="0"/>
          </a:p>
          <a:p>
            <a:r>
              <a:rPr lang="en-GB" sz="2400" dirty="0" smtClean="0"/>
              <a:t>•</a:t>
            </a:r>
            <a:r>
              <a:rPr lang="en-GB" sz="2400" b="1" dirty="0" smtClean="0"/>
              <a:t>Financial budget </a:t>
            </a:r>
            <a:r>
              <a:rPr lang="en-GB" sz="2400" dirty="0" smtClean="0"/>
              <a:t>– this will be based upon the business’s cash flow forecast. Will income be able to cover expenditure or will there be a need to examine methods of raising funds to finance other budgets?</a:t>
            </a:r>
            <a:endParaRPr lang="en-GB"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3622" y="116632"/>
            <a:ext cx="626745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1500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437" y="1340768"/>
            <a:ext cx="7416824" cy="4431983"/>
          </a:xfrm>
          <a:prstGeom prst="rect">
            <a:avLst/>
          </a:prstGeom>
        </p:spPr>
        <p:txBody>
          <a:bodyPr wrap="square">
            <a:spAutoFit/>
          </a:bodyPr>
          <a:lstStyle/>
          <a:p>
            <a:r>
              <a:rPr lang="en-GB" sz="2400" dirty="0" smtClean="0"/>
              <a:t>3.Next the budget should be further broken down. Within each of these budgets, there is the opportunity to break budgets down further, so there may be a training budget, a health and safety budget, a direct selling budget etc.</a:t>
            </a:r>
          </a:p>
          <a:p>
            <a:endParaRPr lang="en-GB" sz="2400" dirty="0" smtClean="0"/>
          </a:p>
          <a:p>
            <a:endParaRPr lang="en-GB" sz="2400" dirty="0"/>
          </a:p>
          <a:p>
            <a:endParaRPr lang="en-GB" sz="2400" dirty="0" smtClean="0"/>
          </a:p>
          <a:p>
            <a:r>
              <a:rPr lang="en-GB" sz="2400" dirty="0" smtClean="0"/>
              <a:t>4.Procedures for monitoring budgets should be established. For example, the monitoring may involve activities such as collecting feedback, checking targets and communicating regularly with budget holders.</a:t>
            </a:r>
          </a:p>
          <a:p>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2949" y="116632"/>
            <a:ext cx="627380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09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4798" y="1196752"/>
            <a:ext cx="6606480" cy="4154984"/>
          </a:xfrm>
          <a:prstGeom prst="rect">
            <a:avLst/>
          </a:prstGeom>
        </p:spPr>
        <p:txBody>
          <a:bodyPr wrap="square">
            <a:spAutoFit/>
          </a:bodyPr>
          <a:lstStyle/>
          <a:p>
            <a:endParaRPr lang="en-GB" sz="2400" dirty="0" smtClean="0"/>
          </a:p>
          <a:p>
            <a:r>
              <a:rPr lang="en-GB" sz="2400" dirty="0" smtClean="0"/>
              <a:t>5.Any variance from predicted budgets should be examined and reacted to.</a:t>
            </a:r>
          </a:p>
          <a:p>
            <a:endParaRPr lang="en-GB" sz="2400" dirty="0" smtClean="0"/>
          </a:p>
          <a:p>
            <a:endParaRPr lang="en-GB" sz="2400" dirty="0"/>
          </a:p>
          <a:p>
            <a:endParaRPr lang="en-GB" sz="2400" dirty="0" smtClean="0"/>
          </a:p>
          <a:p>
            <a:endParaRPr lang="en-GB" sz="2400" dirty="0"/>
          </a:p>
          <a:p>
            <a:endParaRPr lang="en-GB" sz="2400" dirty="0" smtClean="0"/>
          </a:p>
          <a:p>
            <a:r>
              <a:rPr lang="en-GB" sz="2400" dirty="0" smtClean="0"/>
              <a:t>6.The experience and knowledge gained from setting one period’s budgets should be applied to the setting of the following period’s budgets.</a:t>
            </a:r>
            <a:endParaRPr lang="en-GB"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9213" y="116632"/>
            <a:ext cx="628015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9639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1278</Words>
  <Application>Microsoft Office PowerPoint</Application>
  <PresentationFormat>On-screen Show (4:3)</PresentationFormat>
  <Paragraphs>183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cp:revision>
  <dcterms:created xsi:type="dcterms:W3CDTF">2016-10-26T13:09:25Z</dcterms:created>
  <dcterms:modified xsi:type="dcterms:W3CDTF">2016-10-26T13:56:00Z</dcterms:modified>
</cp:coreProperties>
</file>