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9" r:id="rId4"/>
    <p:sldId id="260" r:id="rId5"/>
    <p:sldId id="261" r:id="rId6"/>
    <p:sldId id="268" r:id="rId7"/>
    <p:sldId id="269" r:id="rId8"/>
    <p:sldId id="262" r:id="rId9"/>
    <p:sldId id="270" r:id="rId10"/>
    <p:sldId id="271" r:id="rId11"/>
    <p:sldId id="272" r:id="rId12"/>
    <p:sldId id="263" r:id="rId13"/>
    <p:sldId id="273" r:id="rId14"/>
    <p:sldId id="265" r:id="rId15"/>
    <p:sldId id="264" r:id="rId16"/>
    <p:sldId id="274" r:id="rId17"/>
    <p:sldId id="266" r:id="rId18"/>
    <p:sldId id="291" r:id="rId19"/>
    <p:sldId id="267"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3825" autoAdjust="0"/>
  </p:normalViewPr>
  <p:slideViewPr>
    <p:cSldViewPr snapToGrid="0">
      <p:cViewPr varScale="1">
        <p:scale>
          <a:sx n="63" d="100"/>
          <a:sy n="63"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B3474-1A6C-48F0-9848-55243E4CCDE3}" type="datetimeFigureOut">
              <a:rPr lang="en-GB" smtClean="0"/>
              <a:t>18/11/2016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A759-58C9-45F5-8CCE-EFAF8D546A13}" type="slidenum">
              <a:rPr lang="en-GB" smtClean="0"/>
              <a:t>‹#›</a:t>
            </a:fld>
            <a:endParaRPr lang="en-GB"/>
          </a:p>
        </p:txBody>
      </p:sp>
    </p:spTree>
    <p:extLst>
      <p:ext uri="{BB962C8B-B14F-4D97-AF65-F5344CB8AC3E}">
        <p14:creationId xmlns:p14="http://schemas.microsoft.com/office/powerpoint/2010/main" val="106702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63D603-50BC-49F8-BF6F-B27927EE3D94}"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34575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3D603-50BC-49F8-BF6F-B27927EE3D94}"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156160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3D603-50BC-49F8-BF6F-B27927EE3D94}"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1337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3D603-50BC-49F8-BF6F-B27927EE3D94}"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4728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3D603-50BC-49F8-BF6F-B27927EE3D94}"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03271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63D603-50BC-49F8-BF6F-B27927EE3D94}"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72548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63D603-50BC-49F8-BF6F-B27927EE3D94}" type="datetimeFigureOut">
              <a:rPr lang="en-GB" smtClean="0"/>
              <a:t>18/11/2016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413267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63D603-50BC-49F8-BF6F-B27927EE3D94}" type="datetimeFigureOut">
              <a:rPr lang="en-GB" smtClean="0"/>
              <a:t>18/11/2016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377849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3D603-50BC-49F8-BF6F-B27927EE3D94}" type="datetimeFigureOut">
              <a:rPr lang="en-GB" smtClean="0"/>
              <a:t>18/11/2016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2551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63D603-50BC-49F8-BF6F-B27927EE3D94}"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76496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63D603-50BC-49F8-BF6F-B27927EE3D94}"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991F6-9603-48F2-A428-77A9D73EC2A3}" type="slidenum">
              <a:rPr lang="en-GB" smtClean="0"/>
              <a:t>‹#›</a:t>
            </a:fld>
            <a:endParaRPr lang="en-GB"/>
          </a:p>
        </p:txBody>
      </p:sp>
    </p:spTree>
    <p:extLst>
      <p:ext uri="{BB962C8B-B14F-4D97-AF65-F5344CB8AC3E}">
        <p14:creationId xmlns:p14="http://schemas.microsoft.com/office/powerpoint/2010/main" val="21522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3D603-50BC-49F8-BF6F-B27927EE3D94}" type="datetimeFigureOut">
              <a:rPr lang="en-GB" smtClean="0"/>
              <a:t>18/11/2016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991F6-9603-48F2-A428-77A9D73EC2A3}" type="slidenum">
              <a:rPr lang="en-GB" smtClean="0"/>
              <a:t>‹#›</a:t>
            </a:fld>
            <a:endParaRPr lang="en-GB"/>
          </a:p>
        </p:txBody>
      </p:sp>
    </p:spTree>
    <p:extLst>
      <p:ext uri="{BB962C8B-B14F-4D97-AF65-F5344CB8AC3E}">
        <p14:creationId xmlns:p14="http://schemas.microsoft.com/office/powerpoint/2010/main" val="236397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245" y="950834"/>
            <a:ext cx="10415588" cy="5109091"/>
          </a:xfrm>
          <a:prstGeom prst="rect">
            <a:avLst/>
          </a:prstGeom>
        </p:spPr>
        <p:txBody>
          <a:bodyPr wrap="square">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Introduce the aims and objectives for the session.</a:t>
            </a:r>
          </a:p>
          <a:p>
            <a:pPr marL="457200" indent="-457200">
              <a:buFont typeface="Arial" panose="020B0604020202020204" pitchFamily="34" charset="0"/>
              <a:buChar char="•"/>
            </a:pPr>
            <a:r>
              <a:rPr lang="en-GB" sz="2800" dirty="0"/>
              <a:t>Answer the cash flow questions in groups. </a:t>
            </a:r>
          </a:p>
          <a:p>
            <a:pPr marL="457200" indent="-457200">
              <a:buFont typeface="Arial" panose="020B0604020202020204" pitchFamily="34" charset="0"/>
              <a:buChar char="•"/>
            </a:pPr>
            <a:r>
              <a:rPr lang="en-GB" sz="2800" dirty="0"/>
              <a:t>Calculate a cash flow statement and discuss your answers with the group. </a:t>
            </a:r>
          </a:p>
          <a:p>
            <a:pPr marL="457200" indent="-457200">
              <a:buFont typeface="Arial" panose="020B0604020202020204" pitchFamily="34" charset="0"/>
              <a:buChar char="•"/>
            </a:pPr>
            <a:r>
              <a:rPr lang="en-GB" sz="2800" dirty="0"/>
              <a:t>Explain the advantages and disadvantages of cash flow forecasts.</a:t>
            </a:r>
          </a:p>
          <a:p>
            <a:pPr marL="457200" indent="-457200">
              <a:buFont typeface="Arial" panose="020B0604020202020204" pitchFamily="34" charset="0"/>
              <a:buChar char="•"/>
            </a:pPr>
            <a:r>
              <a:rPr lang="en-GB" sz="2800" dirty="0"/>
              <a:t>Show a YouTube video on Cash flow statements. </a:t>
            </a:r>
          </a:p>
          <a:p>
            <a:pPr marL="457200" indent="-457200">
              <a:buFont typeface="Arial" panose="020B0604020202020204" pitchFamily="34" charset="0"/>
              <a:buChar char="•"/>
            </a:pPr>
            <a:r>
              <a:rPr lang="en-GB" sz="2800" dirty="0"/>
              <a:t>Complete a written analysis of the advantages and disadvantages of cash flow statements. </a:t>
            </a:r>
          </a:p>
          <a:p>
            <a:pPr marL="457200" indent="-457200">
              <a:buFont typeface="Arial" panose="020B0604020202020204" pitchFamily="34" charset="0"/>
              <a:buChar char="•"/>
            </a:pPr>
            <a:r>
              <a:rPr lang="en-GB" sz="2800" dirty="0"/>
              <a:t>Calculate a cash flow statement and present to the class. </a:t>
            </a:r>
          </a:p>
          <a:p>
            <a:pPr marL="457200" indent="-457200">
              <a:buFont typeface="Arial" panose="020B0604020202020204" pitchFamily="34" charset="0"/>
              <a:buChar char="•"/>
            </a:pPr>
            <a:r>
              <a:rPr lang="en-GB" sz="2800" dirty="0"/>
              <a:t>Recap the aims and objectives for the session.</a:t>
            </a:r>
          </a:p>
          <a:p>
            <a:pPr marL="285750" indent="-285750">
              <a:buFont typeface="Arial" panose="020B0604020202020204" pitchFamily="34" charset="0"/>
              <a:buChar char="•"/>
            </a:pPr>
            <a:endParaRPr lang="en-GB" dirty="0"/>
          </a:p>
        </p:txBody>
      </p:sp>
      <p:sp>
        <p:nvSpPr>
          <p:cNvPr id="5" name="Rectangle 4"/>
          <p:cNvSpPr/>
          <p:nvPr/>
        </p:nvSpPr>
        <p:spPr>
          <a:xfrm>
            <a:off x="1014412" y="244674"/>
            <a:ext cx="102004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and statements </a:t>
            </a:r>
          </a:p>
        </p:txBody>
      </p:sp>
      <p:pic>
        <p:nvPicPr>
          <p:cNvPr id="6" name="Picture 5"/>
          <p:cNvPicPr>
            <a:picLocks noChangeAspect="1"/>
          </p:cNvPicPr>
          <p:nvPr/>
        </p:nvPicPr>
        <p:blipFill>
          <a:blip r:embed="rId2"/>
          <a:stretch>
            <a:fillRect/>
          </a:stretch>
        </p:blipFill>
        <p:spPr>
          <a:xfrm>
            <a:off x="9784080" y="4913021"/>
            <a:ext cx="1840230" cy="1146904"/>
          </a:xfrm>
          <a:prstGeom prst="rect">
            <a:avLst/>
          </a:prstGeom>
        </p:spPr>
      </p:pic>
    </p:spTree>
    <p:extLst>
      <p:ext uri="{BB962C8B-B14F-4D97-AF65-F5344CB8AC3E}">
        <p14:creationId xmlns:p14="http://schemas.microsoft.com/office/powerpoint/2010/main" val="106509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760" y="1317575"/>
            <a:ext cx="10340341" cy="5262979"/>
          </a:xfrm>
          <a:prstGeom prst="rect">
            <a:avLst/>
          </a:prstGeom>
        </p:spPr>
        <p:txBody>
          <a:bodyPr wrap="square">
            <a:spAutoFit/>
          </a:bodyPr>
          <a:lstStyle/>
          <a:p>
            <a:r>
              <a:rPr lang="en-GB" sz="2800" dirty="0"/>
              <a:t>In a cash flow the expenses of a business are broken down so we can see exactly where the money is going. In January, Good Wood will spend £800 on wages, £60 on electricity and so on. All of these are examples of money flowing out of a business.</a:t>
            </a:r>
          </a:p>
          <a:p>
            <a:endParaRPr lang="en-GB" sz="2800" dirty="0"/>
          </a:p>
          <a:p>
            <a:endParaRPr lang="en-GB" sz="2800" dirty="0"/>
          </a:p>
          <a:p>
            <a:endParaRPr lang="en-GB" sz="2800" dirty="0"/>
          </a:p>
          <a:p>
            <a:endParaRPr lang="en-GB" sz="2800" dirty="0"/>
          </a:p>
          <a:p>
            <a:r>
              <a:rPr lang="en-GB" sz="2800" dirty="0"/>
              <a:t>Total expenses is the total of all categories expenditure for the time period. For Good Wood the total expenditure for January is predicted to be £2450. This means that the total of </a:t>
            </a:r>
            <a:r>
              <a:rPr lang="en-GB" sz="2800" b="1" dirty="0"/>
              <a:t>cash flowing out </a:t>
            </a:r>
            <a:r>
              <a:rPr lang="en-GB" sz="2800" dirty="0"/>
              <a:t>of the business is expected to be £2450.</a:t>
            </a:r>
            <a:endParaRPr lang="en-GB" sz="2800" dirty="0"/>
          </a:p>
        </p:txBody>
      </p:sp>
      <p:sp>
        <p:nvSpPr>
          <p:cNvPr id="3" name="Rectangle 2"/>
          <p:cNvSpPr/>
          <p:nvPr/>
        </p:nvSpPr>
        <p:spPr>
          <a:xfrm>
            <a:off x="3009609" y="181273"/>
            <a:ext cx="585846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Expenses examples </a:t>
            </a:r>
          </a:p>
        </p:txBody>
      </p:sp>
      <p:pic>
        <p:nvPicPr>
          <p:cNvPr id="4" name="Picture 3"/>
          <p:cNvPicPr>
            <a:picLocks noChangeAspect="1"/>
          </p:cNvPicPr>
          <p:nvPr/>
        </p:nvPicPr>
        <p:blipFill>
          <a:blip r:embed="rId2"/>
          <a:stretch>
            <a:fillRect/>
          </a:stretch>
        </p:blipFill>
        <p:spPr>
          <a:xfrm>
            <a:off x="8209327" y="3124200"/>
            <a:ext cx="2237694" cy="1257299"/>
          </a:xfrm>
          <a:prstGeom prst="rect">
            <a:avLst/>
          </a:prstGeom>
        </p:spPr>
      </p:pic>
      <p:pic>
        <p:nvPicPr>
          <p:cNvPr id="5" name="Picture 4"/>
          <p:cNvPicPr>
            <a:picLocks noChangeAspect="1"/>
          </p:cNvPicPr>
          <p:nvPr/>
        </p:nvPicPr>
        <p:blipFill>
          <a:blip r:embed="rId3"/>
          <a:stretch>
            <a:fillRect/>
          </a:stretch>
        </p:blipFill>
        <p:spPr>
          <a:xfrm>
            <a:off x="1473037" y="3282791"/>
            <a:ext cx="1536572" cy="1332546"/>
          </a:xfrm>
          <a:prstGeom prst="rect">
            <a:avLst/>
          </a:prstGeom>
        </p:spPr>
      </p:pic>
      <p:pic>
        <p:nvPicPr>
          <p:cNvPr id="6" name="Picture 5"/>
          <p:cNvPicPr>
            <a:picLocks noChangeAspect="1"/>
          </p:cNvPicPr>
          <p:nvPr/>
        </p:nvPicPr>
        <p:blipFill>
          <a:blip r:embed="rId4"/>
          <a:stretch>
            <a:fillRect/>
          </a:stretch>
        </p:blipFill>
        <p:spPr>
          <a:xfrm>
            <a:off x="4632960" y="3282791"/>
            <a:ext cx="2011680" cy="1253758"/>
          </a:xfrm>
          <a:prstGeom prst="rect">
            <a:avLst/>
          </a:prstGeom>
        </p:spPr>
      </p:pic>
    </p:spTree>
    <p:extLst>
      <p:ext uri="{BB962C8B-B14F-4D97-AF65-F5344CB8AC3E}">
        <p14:creationId xmlns:p14="http://schemas.microsoft.com/office/powerpoint/2010/main" val="394828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4" y="1333768"/>
            <a:ext cx="10258426" cy="4401205"/>
          </a:xfrm>
          <a:prstGeom prst="rect">
            <a:avLst/>
          </a:prstGeom>
        </p:spPr>
        <p:txBody>
          <a:bodyPr wrap="square">
            <a:spAutoFit/>
          </a:bodyPr>
          <a:lstStyle/>
          <a:p>
            <a:r>
              <a:rPr lang="en-GB" sz="2800" dirty="0"/>
              <a:t>As explained above total revenue is the total of cash flow into the business and total expenses is the total spending by the business.</a:t>
            </a:r>
          </a:p>
          <a:p>
            <a:endParaRPr lang="en-GB" sz="2800" dirty="0"/>
          </a:p>
          <a:p>
            <a:r>
              <a:rPr lang="en-GB" sz="2800" b="1" dirty="0"/>
              <a:t>Net cash flow is calculated by taking total expenses away from total revenue.</a:t>
            </a:r>
          </a:p>
          <a:p>
            <a:endParaRPr lang="en-GB" sz="2800" dirty="0"/>
          </a:p>
          <a:p>
            <a:r>
              <a:rPr lang="en-GB" sz="2800" dirty="0"/>
              <a:t>If revenue is greater than expenses</a:t>
            </a:r>
          </a:p>
          <a:p>
            <a:r>
              <a:rPr lang="en-GB" sz="2800" dirty="0"/>
              <a:t> then this figure is positive (+):</a:t>
            </a:r>
          </a:p>
          <a:p>
            <a:r>
              <a:rPr lang="en-GB" sz="2800" dirty="0"/>
              <a:t> if expenses are greater than revenue, </a:t>
            </a:r>
          </a:p>
          <a:p>
            <a:r>
              <a:rPr lang="en-GB" sz="2800" dirty="0"/>
              <a:t>then the net cash flow is a negative (–).</a:t>
            </a:r>
            <a:endParaRPr lang="en-GB" sz="2800" dirty="0"/>
          </a:p>
        </p:txBody>
      </p:sp>
      <p:sp>
        <p:nvSpPr>
          <p:cNvPr id="3" name="Rectangle 2"/>
          <p:cNvSpPr/>
          <p:nvPr/>
        </p:nvSpPr>
        <p:spPr>
          <a:xfrm>
            <a:off x="2222128" y="238423"/>
            <a:ext cx="731912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Calculating net cash flow</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7818120" y="3534370"/>
            <a:ext cx="2841363" cy="2530962"/>
          </a:xfrm>
          <a:prstGeom prst="rect">
            <a:avLst/>
          </a:prstGeom>
        </p:spPr>
      </p:pic>
    </p:spTree>
    <p:extLst>
      <p:ext uri="{BB962C8B-B14F-4D97-AF65-F5344CB8AC3E}">
        <p14:creationId xmlns:p14="http://schemas.microsoft.com/office/powerpoint/2010/main" val="16801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8414999"/>
              </p:ext>
            </p:extLst>
          </p:nvPr>
        </p:nvGraphicFramePr>
        <p:xfrm>
          <a:off x="385509" y="84886"/>
          <a:ext cx="11420977" cy="6688228"/>
        </p:xfrm>
        <a:graphic>
          <a:graphicData uri="http://schemas.openxmlformats.org/drawingml/2006/table">
            <a:tbl>
              <a:tblPr firstRow="1" bandRow="1">
                <a:tableStyleId>{5C22544A-7EE6-4342-B048-85BDC9FD1C3A}</a:tableStyleId>
              </a:tblPr>
              <a:tblGrid>
                <a:gridCol w="1962982">
                  <a:extLst>
                    <a:ext uri="{9D8B030D-6E8A-4147-A177-3AD203B41FA5}">
                      <a16:colId xmlns:a16="http://schemas.microsoft.com/office/drawing/2014/main" val="3246644239"/>
                    </a:ext>
                  </a:extLst>
                </a:gridCol>
                <a:gridCol w="1300155">
                  <a:extLst>
                    <a:ext uri="{9D8B030D-6E8A-4147-A177-3AD203B41FA5}">
                      <a16:colId xmlns:a16="http://schemas.microsoft.com/office/drawing/2014/main" val="4172755076"/>
                    </a:ext>
                  </a:extLst>
                </a:gridCol>
                <a:gridCol w="1631568">
                  <a:extLst>
                    <a:ext uri="{9D8B030D-6E8A-4147-A177-3AD203B41FA5}">
                      <a16:colId xmlns:a16="http://schemas.microsoft.com/office/drawing/2014/main" val="1426071657"/>
                    </a:ext>
                  </a:extLst>
                </a:gridCol>
                <a:gridCol w="1631568">
                  <a:extLst>
                    <a:ext uri="{9D8B030D-6E8A-4147-A177-3AD203B41FA5}">
                      <a16:colId xmlns:a16="http://schemas.microsoft.com/office/drawing/2014/main" val="741496656"/>
                    </a:ext>
                  </a:extLst>
                </a:gridCol>
                <a:gridCol w="1631568">
                  <a:extLst>
                    <a:ext uri="{9D8B030D-6E8A-4147-A177-3AD203B41FA5}">
                      <a16:colId xmlns:a16="http://schemas.microsoft.com/office/drawing/2014/main" val="3358519966"/>
                    </a:ext>
                  </a:extLst>
                </a:gridCol>
                <a:gridCol w="1631568">
                  <a:extLst>
                    <a:ext uri="{9D8B030D-6E8A-4147-A177-3AD203B41FA5}">
                      <a16:colId xmlns:a16="http://schemas.microsoft.com/office/drawing/2014/main" val="2785800461"/>
                    </a:ext>
                  </a:extLst>
                </a:gridCol>
                <a:gridCol w="1631568">
                  <a:extLst>
                    <a:ext uri="{9D8B030D-6E8A-4147-A177-3AD203B41FA5}">
                      <a16:colId xmlns:a16="http://schemas.microsoft.com/office/drawing/2014/main" val="611810073"/>
                    </a:ext>
                  </a:extLst>
                </a:gridCol>
              </a:tblGrid>
              <a:tr h="508323">
                <a:tc>
                  <a:txBody>
                    <a:bodyPr/>
                    <a:lstStyle/>
                    <a:p>
                      <a:r>
                        <a:rPr lang="en-GB" sz="2400" dirty="0"/>
                        <a:t>Expenses </a:t>
                      </a:r>
                    </a:p>
                  </a:txBody>
                  <a:tcPr/>
                </a:tc>
                <a:tc>
                  <a:txBody>
                    <a:bodyPr/>
                    <a:lstStyle/>
                    <a:p>
                      <a:r>
                        <a:rPr lang="en-GB" sz="2400" dirty="0"/>
                        <a:t>January</a:t>
                      </a:r>
                    </a:p>
                  </a:txBody>
                  <a:tcPr/>
                </a:tc>
                <a:tc>
                  <a:txBody>
                    <a:bodyPr/>
                    <a:lstStyle/>
                    <a:p>
                      <a:r>
                        <a:rPr lang="en-GB" sz="2400" dirty="0"/>
                        <a:t>February </a:t>
                      </a:r>
                    </a:p>
                  </a:txBody>
                  <a:tcPr/>
                </a:tc>
                <a:tc>
                  <a:txBody>
                    <a:bodyPr/>
                    <a:lstStyle/>
                    <a:p>
                      <a:r>
                        <a:rPr lang="en-GB" sz="2400" dirty="0"/>
                        <a:t>March</a:t>
                      </a:r>
                    </a:p>
                  </a:txBody>
                  <a:tcPr/>
                </a:tc>
                <a:tc>
                  <a:txBody>
                    <a:bodyPr/>
                    <a:lstStyle/>
                    <a:p>
                      <a:r>
                        <a:rPr lang="en-GB" sz="2400" dirty="0"/>
                        <a:t>April </a:t>
                      </a:r>
                    </a:p>
                  </a:txBody>
                  <a:tcPr/>
                </a:tc>
                <a:tc>
                  <a:txBody>
                    <a:bodyPr/>
                    <a:lstStyle/>
                    <a:p>
                      <a:r>
                        <a:rPr lang="en-GB" sz="2400" dirty="0"/>
                        <a:t>May </a:t>
                      </a:r>
                    </a:p>
                  </a:txBody>
                  <a:tcPr/>
                </a:tc>
                <a:tc>
                  <a:txBody>
                    <a:bodyPr/>
                    <a:lstStyle/>
                    <a:p>
                      <a:r>
                        <a:rPr lang="en-GB" sz="2400" dirty="0"/>
                        <a:t>June</a:t>
                      </a:r>
                      <a:r>
                        <a:rPr lang="en-GB" sz="2400" baseline="0" dirty="0"/>
                        <a:t> </a:t>
                      </a:r>
                      <a:endParaRPr lang="en-GB" sz="2400" dirty="0"/>
                    </a:p>
                  </a:txBody>
                  <a:tcPr/>
                </a:tc>
                <a:extLst>
                  <a:ext uri="{0D108BD9-81ED-4DB2-BD59-A6C34878D82A}">
                    <a16:rowId xmlns:a16="http://schemas.microsoft.com/office/drawing/2014/main" val="880336372"/>
                  </a:ext>
                </a:extLst>
              </a:tr>
              <a:tr h="508323">
                <a:tc>
                  <a:txBody>
                    <a:bodyPr/>
                    <a:lstStyle/>
                    <a:p>
                      <a:r>
                        <a:rPr lang="en-GB" sz="2400" dirty="0"/>
                        <a:t>Raw materials</a:t>
                      </a:r>
                    </a:p>
                  </a:txBody>
                  <a:tcPr/>
                </a:tc>
                <a:tc>
                  <a:txBody>
                    <a:bodyPr/>
                    <a:lstStyle/>
                    <a:p>
                      <a:r>
                        <a:rPr lang="en-GB" sz="2400" dirty="0"/>
                        <a:t>970</a:t>
                      </a:r>
                    </a:p>
                  </a:txBody>
                  <a:tcPr/>
                </a:tc>
                <a:tc>
                  <a:txBody>
                    <a:bodyPr/>
                    <a:lstStyle/>
                    <a:p>
                      <a:r>
                        <a:rPr lang="en-GB" sz="2400" dirty="0"/>
                        <a:t>1200</a:t>
                      </a:r>
                    </a:p>
                  </a:txBody>
                  <a:tcPr/>
                </a:tc>
                <a:tc>
                  <a:txBody>
                    <a:bodyPr/>
                    <a:lstStyle/>
                    <a:p>
                      <a:r>
                        <a:rPr lang="en-GB" sz="2400" dirty="0"/>
                        <a:t>1350</a:t>
                      </a:r>
                    </a:p>
                  </a:txBody>
                  <a:tcPr/>
                </a:tc>
                <a:tc>
                  <a:txBody>
                    <a:bodyPr/>
                    <a:lstStyle/>
                    <a:p>
                      <a:r>
                        <a:rPr lang="en-GB" sz="2400" dirty="0"/>
                        <a:t>1380</a:t>
                      </a:r>
                    </a:p>
                  </a:txBody>
                  <a:tcPr/>
                </a:tc>
                <a:tc>
                  <a:txBody>
                    <a:bodyPr/>
                    <a:lstStyle/>
                    <a:p>
                      <a:r>
                        <a:rPr lang="en-GB" sz="2400" dirty="0"/>
                        <a:t>1670</a:t>
                      </a:r>
                    </a:p>
                  </a:txBody>
                  <a:tcPr/>
                </a:tc>
                <a:tc>
                  <a:txBody>
                    <a:bodyPr/>
                    <a:lstStyle/>
                    <a:p>
                      <a:r>
                        <a:rPr lang="en-GB" sz="2400" dirty="0"/>
                        <a:t>1500</a:t>
                      </a:r>
                    </a:p>
                  </a:txBody>
                  <a:tcPr/>
                </a:tc>
                <a:extLst>
                  <a:ext uri="{0D108BD9-81ED-4DB2-BD59-A6C34878D82A}">
                    <a16:rowId xmlns:a16="http://schemas.microsoft.com/office/drawing/2014/main" val="3621082572"/>
                  </a:ext>
                </a:extLst>
              </a:tr>
              <a:tr h="508323">
                <a:tc>
                  <a:txBody>
                    <a:bodyPr/>
                    <a:lstStyle/>
                    <a:p>
                      <a:r>
                        <a:rPr lang="en-GB" sz="2400" dirty="0"/>
                        <a:t>Wages</a:t>
                      </a:r>
                    </a:p>
                  </a:txBody>
                  <a:tcPr/>
                </a:tc>
                <a:tc>
                  <a:txBody>
                    <a:bodyPr/>
                    <a:lstStyle/>
                    <a:p>
                      <a:r>
                        <a:rPr lang="en-GB" sz="2400" dirty="0"/>
                        <a:t>800</a:t>
                      </a:r>
                    </a:p>
                  </a:txBody>
                  <a:tcPr/>
                </a:tc>
                <a:tc>
                  <a:txBody>
                    <a:bodyPr/>
                    <a:lstStyle/>
                    <a:p>
                      <a:r>
                        <a:rPr lang="en-GB" sz="2400" dirty="0"/>
                        <a:t>800</a:t>
                      </a:r>
                    </a:p>
                  </a:txBody>
                  <a:tcPr/>
                </a:tc>
                <a:tc>
                  <a:txBody>
                    <a:bodyPr/>
                    <a:lstStyle/>
                    <a:p>
                      <a:r>
                        <a:rPr lang="en-GB" sz="2400" dirty="0"/>
                        <a:t>800</a:t>
                      </a:r>
                    </a:p>
                  </a:txBody>
                  <a:tcPr/>
                </a:tc>
                <a:tc>
                  <a:txBody>
                    <a:bodyPr/>
                    <a:lstStyle/>
                    <a:p>
                      <a:r>
                        <a:rPr lang="en-GB" sz="2400" dirty="0"/>
                        <a:t>900</a:t>
                      </a:r>
                    </a:p>
                  </a:txBody>
                  <a:tcPr/>
                </a:tc>
                <a:tc>
                  <a:txBody>
                    <a:bodyPr/>
                    <a:lstStyle/>
                    <a:p>
                      <a:r>
                        <a:rPr lang="en-GB" sz="2400" dirty="0"/>
                        <a:t>900</a:t>
                      </a:r>
                    </a:p>
                  </a:txBody>
                  <a:tcPr/>
                </a:tc>
                <a:tc>
                  <a:txBody>
                    <a:bodyPr/>
                    <a:lstStyle/>
                    <a:p>
                      <a:r>
                        <a:rPr lang="en-GB" sz="2400" dirty="0"/>
                        <a:t>900</a:t>
                      </a:r>
                    </a:p>
                  </a:txBody>
                  <a:tcPr/>
                </a:tc>
                <a:extLst>
                  <a:ext uri="{0D108BD9-81ED-4DB2-BD59-A6C34878D82A}">
                    <a16:rowId xmlns:a16="http://schemas.microsoft.com/office/drawing/2014/main" val="1943563474"/>
                  </a:ext>
                </a:extLst>
              </a:tr>
              <a:tr h="899342">
                <a:tc>
                  <a:txBody>
                    <a:bodyPr/>
                    <a:lstStyle/>
                    <a:p>
                      <a:r>
                        <a:rPr lang="en-GB" sz="2400" dirty="0"/>
                        <a:t>Loan repayments</a:t>
                      </a:r>
                    </a:p>
                  </a:txBody>
                  <a:tcPr/>
                </a:tc>
                <a:tc>
                  <a:txBody>
                    <a:bodyPr/>
                    <a:lstStyle/>
                    <a:p>
                      <a:r>
                        <a:rPr lang="en-GB" sz="2400" dirty="0"/>
                        <a:t>220</a:t>
                      </a:r>
                    </a:p>
                  </a:txBody>
                  <a:tcPr/>
                </a:tc>
                <a:tc>
                  <a:txBody>
                    <a:bodyPr/>
                    <a:lstStyle/>
                    <a:p>
                      <a:r>
                        <a:rPr lang="en-GB" sz="2400" dirty="0"/>
                        <a:t>220</a:t>
                      </a:r>
                    </a:p>
                  </a:txBody>
                  <a:tcPr/>
                </a:tc>
                <a:tc>
                  <a:txBody>
                    <a:bodyPr/>
                    <a:lstStyle/>
                    <a:p>
                      <a:r>
                        <a:rPr lang="en-GB" sz="2400" dirty="0"/>
                        <a:t>220</a:t>
                      </a:r>
                    </a:p>
                  </a:txBody>
                  <a:tcPr/>
                </a:tc>
                <a:tc>
                  <a:txBody>
                    <a:bodyPr/>
                    <a:lstStyle/>
                    <a:p>
                      <a:r>
                        <a:rPr lang="en-GB" sz="2400" dirty="0"/>
                        <a:t>220</a:t>
                      </a:r>
                    </a:p>
                  </a:txBody>
                  <a:tcPr/>
                </a:tc>
                <a:tc>
                  <a:txBody>
                    <a:bodyPr/>
                    <a:lstStyle/>
                    <a:p>
                      <a:r>
                        <a:rPr lang="en-GB" sz="2400" dirty="0"/>
                        <a:t>220</a:t>
                      </a:r>
                    </a:p>
                  </a:txBody>
                  <a:tcPr/>
                </a:tc>
                <a:tc>
                  <a:txBody>
                    <a:bodyPr/>
                    <a:lstStyle/>
                    <a:p>
                      <a:r>
                        <a:rPr lang="en-GB" sz="2400" dirty="0"/>
                        <a:t>220</a:t>
                      </a:r>
                    </a:p>
                  </a:txBody>
                  <a:tcPr/>
                </a:tc>
                <a:extLst>
                  <a:ext uri="{0D108BD9-81ED-4DB2-BD59-A6C34878D82A}">
                    <a16:rowId xmlns:a16="http://schemas.microsoft.com/office/drawing/2014/main" val="335370518"/>
                  </a:ext>
                </a:extLst>
              </a:tr>
              <a:tr h="508323">
                <a:tc>
                  <a:txBody>
                    <a:bodyPr/>
                    <a:lstStyle/>
                    <a:p>
                      <a:r>
                        <a:rPr lang="en-GB" sz="2400" dirty="0"/>
                        <a:t>Rates </a:t>
                      </a:r>
                    </a:p>
                  </a:txBody>
                  <a:tcPr/>
                </a:tc>
                <a:tc>
                  <a:txBody>
                    <a:bodyPr/>
                    <a:lstStyle/>
                    <a:p>
                      <a:r>
                        <a:rPr lang="en-GB" sz="2400" dirty="0"/>
                        <a:t>40</a:t>
                      </a:r>
                    </a:p>
                  </a:txBody>
                  <a:tcPr/>
                </a:tc>
                <a:tc>
                  <a:txBody>
                    <a:bodyPr/>
                    <a:lstStyle/>
                    <a:p>
                      <a:r>
                        <a:rPr lang="en-GB" sz="2400" dirty="0"/>
                        <a:t>40</a:t>
                      </a:r>
                    </a:p>
                  </a:txBody>
                  <a:tcPr/>
                </a:tc>
                <a:tc>
                  <a:txBody>
                    <a:bodyPr/>
                    <a:lstStyle/>
                    <a:p>
                      <a:r>
                        <a:rPr lang="en-GB" sz="2400" dirty="0"/>
                        <a:t>40</a:t>
                      </a:r>
                    </a:p>
                  </a:txBody>
                  <a:tcPr/>
                </a:tc>
                <a:tc>
                  <a:txBody>
                    <a:bodyPr/>
                    <a:lstStyle/>
                    <a:p>
                      <a:r>
                        <a:rPr lang="en-GB" sz="2400" dirty="0"/>
                        <a:t>40</a:t>
                      </a:r>
                    </a:p>
                  </a:txBody>
                  <a:tcPr/>
                </a:tc>
                <a:tc>
                  <a:txBody>
                    <a:bodyPr/>
                    <a:lstStyle/>
                    <a:p>
                      <a:r>
                        <a:rPr lang="en-GB" sz="2400" dirty="0"/>
                        <a:t>40</a:t>
                      </a:r>
                    </a:p>
                  </a:txBody>
                  <a:tcPr/>
                </a:tc>
                <a:tc>
                  <a:txBody>
                    <a:bodyPr/>
                    <a:lstStyle/>
                    <a:p>
                      <a:r>
                        <a:rPr lang="en-GB" sz="2400" dirty="0"/>
                        <a:t>40</a:t>
                      </a:r>
                    </a:p>
                  </a:txBody>
                  <a:tcPr/>
                </a:tc>
                <a:extLst>
                  <a:ext uri="{0D108BD9-81ED-4DB2-BD59-A6C34878D82A}">
                    <a16:rowId xmlns:a16="http://schemas.microsoft.com/office/drawing/2014/main" val="4024039006"/>
                  </a:ext>
                </a:extLst>
              </a:tr>
              <a:tr h="508323">
                <a:tc>
                  <a:txBody>
                    <a:bodyPr/>
                    <a:lstStyle/>
                    <a:p>
                      <a:r>
                        <a:rPr lang="en-GB" sz="2400" dirty="0"/>
                        <a:t>Electricity</a:t>
                      </a:r>
                    </a:p>
                  </a:txBody>
                  <a:tcPr/>
                </a:tc>
                <a:tc>
                  <a:txBody>
                    <a:bodyPr/>
                    <a:lstStyle/>
                    <a:p>
                      <a:r>
                        <a:rPr lang="en-GB" sz="2400" dirty="0"/>
                        <a:t>60</a:t>
                      </a:r>
                    </a:p>
                  </a:txBody>
                  <a:tcPr/>
                </a:tc>
                <a:tc>
                  <a:txBody>
                    <a:bodyPr/>
                    <a:lstStyle/>
                    <a:p>
                      <a:r>
                        <a:rPr lang="en-GB" sz="2400" dirty="0"/>
                        <a:t>60</a:t>
                      </a:r>
                    </a:p>
                  </a:txBody>
                  <a:tcPr/>
                </a:tc>
                <a:tc>
                  <a:txBody>
                    <a:bodyPr/>
                    <a:lstStyle/>
                    <a:p>
                      <a:r>
                        <a:rPr lang="en-GB" sz="2400" dirty="0"/>
                        <a:t>60</a:t>
                      </a:r>
                    </a:p>
                  </a:txBody>
                  <a:tcPr/>
                </a:tc>
                <a:tc>
                  <a:txBody>
                    <a:bodyPr/>
                    <a:lstStyle/>
                    <a:p>
                      <a:r>
                        <a:rPr lang="en-GB" sz="2400" dirty="0"/>
                        <a:t>100</a:t>
                      </a:r>
                    </a:p>
                  </a:txBody>
                  <a:tcPr/>
                </a:tc>
                <a:tc>
                  <a:txBody>
                    <a:bodyPr/>
                    <a:lstStyle/>
                    <a:p>
                      <a:r>
                        <a:rPr lang="en-GB" sz="2400" dirty="0"/>
                        <a:t>100</a:t>
                      </a:r>
                    </a:p>
                  </a:txBody>
                  <a:tcPr/>
                </a:tc>
                <a:tc>
                  <a:txBody>
                    <a:bodyPr/>
                    <a:lstStyle/>
                    <a:p>
                      <a:r>
                        <a:rPr lang="en-GB" sz="2400" dirty="0"/>
                        <a:t>100</a:t>
                      </a:r>
                    </a:p>
                  </a:txBody>
                  <a:tcPr/>
                </a:tc>
                <a:extLst>
                  <a:ext uri="{0D108BD9-81ED-4DB2-BD59-A6C34878D82A}">
                    <a16:rowId xmlns:a16="http://schemas.microsoft.com/office/drawing/2014/main" val="3920591982"/>
                  </a:ext>
                </a:extLst>
              </a:tr>
              <a:tr h="508323">
                <a:tc>
                  <a:txBody>
                    <a:bodyPr/>
                    <a:lstStyle/>
                    <a:p>
                      <a:r>
                        <a:rPr lang="en-GB" sz="2400" dirty="0"/>
                        <a:t>Travelling </a:t>
                      </a:r>
                    </a:p>
                  </a:txBody>
                  <a:tcPr/>
                </a:tc>
                <a:tc>
                  <a:txBody>
                    <a:bodyPr/>
                    <a:lstStyle/>
                    <a:p>
                      <a:r>
                        <a:rPr lang="en-GB" sz="2400" dirty="0"/>
                        <a:t>80</a:t>
                      </a:r>
                    </a:p>
                  </a:txBody>
                  <a:tcPr/>
                </a:tc>
                <a:tc>
                  <a:txBody>
                    <a:bodyPr/>
                    <a:lstStyle/>
                    <a:p>
                      <a:r>
                        <a:rPr lang="en-GB" sz="2400" dirty="0"/>
                        <a:t>80</a:t>
                      </a:r>
                    </a:p>
                  </a:txBody>
                  <a:tcPr/>
                </a:tc>
                <a:tc>
                  <a:txBody>
                    <a:bodyPr/>
                    <a:lstStyle/>
                    <a:p>
                      <a:r>
                        <a:rPr lang="en-GB" sz="2400" dirty="0"/>
                        <a:t>150</a:t>
                      </a:r>
                    </a:p>
                  </a:txBody>
                  <a:tcPr/>
                </a:tc>
                <a:tc>
                  <a:txBody>
                    <a:bodyPr/>
                    <a:lstStyle/>
                    <a:p>
                      <a:r>
                        <a:rPr lang="en-GB" sz="2400" dirty="0"/>
                        <a:t>150</a:t>
                      </a:r>
                    </a:p>
                  </a:txBody>
                  <a:tcPr/>
                </a:tc>
                <a:tc>
                  <a:txBody>
                    <a:bodyPr/>
                    <a:lstStyle/>
                    <a:p>
                      <a:r>
                        <a:rPr lang="en-GB" sz="2400" dirty="0"/>
                        <a:t>150</a:t>
                      </a:r>
                    </a:p>
                  </a:txBody>
                  <a:tcPr/>
                </a:tc>
                <a:tc>
                  <a:txBody>
                    <a:bodyPr/>
                    <a:lstStyle/>
                    <a:p>
                      <a:r>
                        <a:rPr lang="en-GB" sz="2400" dirty="0"/>
                        <a:t>150</a:t>
                      </a:r>
                    </a:p>
                  </a:txBody>
                  <a:tcPr/>
                </a:tc>
                <a:extLst>
                  <a:ext uri="{0D108BD9-81ED-4DB2-BD59-A6C34878D82A}">
                    <a16:rowId xmlns:a16="http://schemas.microsoft.com/office/drawing/2014/main" val="982393538"/>
                  </a:ext>
                </a:extLst>
              </a:tr>
              <a:tr h="508323">
                <a:tc>
                  <a:txBody>
                    <a:bodyPr/>
                    <a:lstStyle/>
                    <a:p>
                      <a:r>
                        <a:rPr lang="en-GB" sz="2400" dirty="0"/>
                        <a:t>Sundries</a:t>
                      </a:r>
                    </a:p>
                  </a:txBody>
                  <a:tcPr/>
                </a:tc>
                <a:tc>
                  <a:txBody>
                    <a:bodyPr/>
                    <a:lstStyle/>
                    <a:p>
                      <a:r>
                        <a:rPr lang="en-GB" sz="2400" dirty="0"/>
                        <a:t>130</a:t>
                      </a:r>
                    </a:p>
                  </a:txBody>
                  <a:tcPr/>
                </a:tc>
                <a:tc>
                  <a:txBody>
                    <a:bodyPr/>
                    <a:lstStyle/>
                    <a:p>
                      <a:r>
                        <a:rPr lang="en-GB" sz="2400" dirty="0"/>
                        <a:t>80</a:t>
                      </a:r>
                    </a:p>
                  </a:txBody>
                  <a:tcPr/>
                </a:tc>
                <a:tc>
                  <a:txBody>
                    <a:bodyPr/>
                    <a:lstStyle/>
                    <a:p>
                      <a:r>
                        <a:rPr lang="en-GB" sz="2400" dirty="0"/>
                        <a:t>80</a:t>
                      </a:r>
                    </a:p>
                  </a:txBody>
                  <a:tcPr/>
                </a:tc>
                <a:tc>
                  <a:txBody>
                    <a:bodyPr/>
                    <a:lstStyle/>
                    <a:p>
                      <a:r>
                        <a:rPr lang="en-GB" sz="2400" dirty="0"/>
                        <a:t>80</a:t>
                      </a:r>
                    </a:p>
                  </a:txBody>
                  <a:tcPr/>
                </a:tc>
                <a:tc>
                  <a:txBody>
                    <a:bodyPr/>
                    <a:lstStyle/>
                    <a:p>
                      <a:r>
                        <a:rPr lang="en-GB" sz="2400" dirty="0"/>
                        <a:t>80</a:t>
                      </a:r>
                    </a:p>
                  </a:txBody>
                  <a:tcPr/>
                </a:tc>
                <a:tc>
                  <a:txBody>
                    <a:bodyPr/>
                    <a:lstStyle/>
                    <a:p>
                      <a:r>
                        <a:rPr lang="en-GB" sz="2400" dirty="0"/>
                        <a:t>80</a:t>
                      </a:r>
                    </a:p>
                  </a:txBody>
                  <a:tcPr/>
                </a:tc>
                <a:extLst>
                  <a:ext uri="{0D108BD9-81ED-4DB2-BD59-A6C34878D82A}">
                    <a16:rowId xmlns:a16="http://schemas.microsoft.com/office/drawing/2014/main" val="4168862875"/>
                  </a:ext>
                </a:extLst>
              </a:tr>
              <a:tr h="899342">
                <a:tc>
                  <a:txBody>
                    <a:bodyPr/>
                    <a:lstStyle/>
                    <a:p>
                      <a:r>
                        <a:rPr lang="en-GB" sz="2400" dirty="0"/>
                        <a:t>Exhibition charges</a:t>
                      </a:r>
                    </a:p>
                  </a:txBody>
                  <a:tcPr/>
                </a:tc>
                <a:tc>
                  <a:txBody>
                    <a:bodyPr/>
                    <a:lstStyle/>
                    <a:p>
                      <a:r>
                        <a:rPr lang="en-GB" sz="2400" dirty="0"/>
                        <a:t>150</a:t>
                      </a:r>
                    </a:p>
                  </a:txBody>
                  <a:tcPr/>
                </a:tc>
                <a:tc>
                  <a:txBody>
                    <a:bodyPr/>
                    <a:lstStyle/>
                    <a:p>
                      <a:r>
                        <a:rPr lang="en-GB" sz="2400" dirty="0"/>
                        <a:t>150</a:t>
                      </a:r>
                    </a:p>
                  </a:txBody>
                  <a:tcPr/>
                </a:tc>
                <a:tc>
                  <a:txBody>
                    <a:bodyPr/>
                    <a:lstStyle/>
                    <a:p>
                      <a:r>
                        <a:rPr lang="en-GB" sz="2400" dirty="0"/>
                        <a:t>250</a:t>
                      </a:r>
                    </a:p>
                  </a:txBody>
                  <a:tcPr/>
                </a:tc>
                <a:tc>
                  <a:txBody>
                    <a:bodyPr/>
                    <a:lstStyle/>
                    <a:p>
                      <a:r>
                        <a:rPr lang="en-GB" sz="2400" dirty="0"/>
                        <a:t>250</a:t>
                      </a:r>
                    </a:p>
                  </a:txBody>
                  <a:tcPr/>
                </a:tc>
                <a:tc>
                  <a:txBody>
                    <a:bodyPr/>
                    <a:lstStyle/>
                    <a:p>
                      <a:r>
                        <a:rPr lang="en-GB" sz="2400" dirty="0"/>
                        <a:t>300</a:t>
                      </a:r>
                    </a:p>
                  </a:txBody>
                  <a:tcPr/>
                </a:tc>
                <a:tc>
                  <a:txBody>
                    <a:bodyPr/>
                    <a:lstStyle/>
                    <a:p>
                      <a:r>
                        <a:rPr lang="en-GB" sz="2400" dirty="0"/>
                        <a:t>300</a:t>
                      </a:r>
                    </a:p>
                  </a:txBody>
                  <a:tcPr/>
                </a:tc>
                <a:extLst>
                  <a:ext uri="{0D108BD9-81ED-4DB2-BD59-A6C34878D82A}">
                    <a16:rowId xmlns:a16="http://schemas.microsoft.com/office/drawing/2014/main" val="3143258257"/>
                  </a:ext>
                </a:extLst>
              </a:tr>
              <a:tr h="508323">
                <a:tc>
                  <a:txBody>
                    <a:bodyPr/>
                    <a:lstStyle/>
                    <a:p>
                      <a:r>
                        <a:rPr lang="en-GB" sz="2400" dirty="0"/>
                        <a:t>Total expenses</a:t>
                      </a:r>
                      <a:r>
                        <a:rPr lang="en-GB" sz="2400" baseline="0" dirty="0"/>
                        <a:t> </a:t>
                      </a:r>
                      <a:endParaRPr lang="en-GB" sz="2400" dirty="0"/>
                    </a:p>
                  </a:txBody>
                  <a:tcPr/>
                </a:tc>
                <a:tc>
                  <a:txBody>
                    <a:bodyPr/>
                    <a:lstStyle/>
                    <a:p>
                      <a:r>
                        <a:rPr lang="en-GB" sz="2400" dirty="0"/>
                        <a:t>2450</a:t>
                      </a:r>
                    </a:p>
                  </a:txBody>
                  <a:tcPr/>
                </a:tc>
                <a:tc>
                  <a:txBody>
                    <a:bodyPr/>
                    <a:lstStyle/>
                    <a:p>
                      <a:r>
                        <a:rPr lang="en-GB" sz="2400" dirty="0"/>
                        <a:t>2630</a:t>
                      </a:r>
                    </a:p>
                  </a:txBody>
                  <a:tcPr/>
                </a:tc>
                <a:tc>
                  <a:txBody>
                    <a:bodyPr/>
                    <a:lstStyle/>
                    <a:p>
                      <a:r>
                        <a:rPr lang="en-GB" sz="2400" dirty="0"/>
                        <a:t>2950</a:t>
                      </a:r>
                    </a:p>
                  </a:txBody>
                  <a:tcPr/>
                </a:tc>
                <a:tc>
                  <a:txBody>
                    <a:bodyPr/>
                    <a:lstStyle/>
                    <a:p>
                      <a:r>
                        <a:rPr lang="en-GB" sz="2400" dirty="0"/>
                        <a:t>3120</a:t>
                      </a:r>
                    </a:p>
                  </a:txBody>
                  <a:tcPr/>
                </a:tc>
                <a:tc>
                  <a:txBody>
                    <a:bodyPr/>
                    <a:lstStyle/>
                    <a:p>
                      <a:r>
                        <a:rPr lang="en-GB" sz="2400" dirty="0"/>
                        <a:t>3460</a:t>
                      </a:r>
                    </a:p>
                  </a:txBody>
                  <a:tcPr/>
                </a:tc>
                <a:tc>
                  <a:txBody>
                    <a:bodyPr/>
                    <a:lstStyle/>
                    <a:p>
                      <a:r>
                        <a:rPr lang="en-GB" sz="2400" dirty="0"/>
                        <a:t>3290</a:t>
                      </a:r>
                    </a:p>
                  </a:txBody>
                  <a:tcPr/>
                </a:tc>
                <a:extLst>
                  <a:ext uri="{0D108BD9-81ED-4DB2-BD59-A6C34878D82A}">
                    <a16:rowId xmlns:a16="http://schemas.microsoft.com/office/drawing/2014/main" val="2196994713"/>
                  </a:ext>
                </a:extLst>
              </a:tr>
              <a:tr h="508323">
                <a:tc>
                  <a:txBody>
                    <a:bodyPr/>
                    <a:lstStyle/>
                    <a:p>
                      <a:r>
                        <a:rPr lang="en-GB" sz="2400" dirty="0"/>
                        <a:t>Net cash flow</a:t>
                      </a:r>
                    </a:p>
                  </a:txBody>
                  <a:tcPr/>
                </a:tc>
                <a:tc>
                  <a:txBody>
                    <a:bodyPr/>
                    <a:lstStyle/>
                    <a:p>
                      <a:r>
                        <a:rPr lang="en-GB" sz="2400" dirty="0"/>
                        <a:t>-1850</a:t>
                      </a:r>
                    </a:p>
                  </a:txBody>
                  <a:tcPr/>
                </a:tc>
                <a:tc>
                  <a:txBody>
                    <a:bodyPr/>
                    <a:lstStyle/>
                    <a:p>
                      <a:r>
                        <a:rPr lang="en-GB" sz="2400" dirty="0"/>
                        <a:t>-830</a:t>
                      </a:r>
                    </a:p>
                  </a:txBody>
                  <a:tcPr/>
                </a:tc>
                <a:tc>
                  <a:txBody>
                    <a:bodyPr/>
                    <a:lstStyle/>
                    <a:p>
                      <a:r>
                        <a:rPr lang="en-GB" sz="2400" dirty="0"/>
                        <a:t>-350</a:t>
                      </a:r>
                    </a:p>
                  </a:txBody>
                  <a:tcPr/>
                </a:tc>
                <a:tc>
                  <a:txBody>
                    <a:bodyPr/>
                    <a:lstStyle/>
                    <a:p>
                      <a:r>
                        <a:rPr lang="en-GB" sz="2400" dirty="0"/>
                        <a:t>480</a:t>
                      </a:r>
                    </a:p>
                  </a:txBody>
                  <a:tcPr/>
                </a:tc>
                <a:tc>
                  <a:txBody>
                    <a:bodyPr/>
                    <a:lstStyle/>
                    <a:p>
                      <a:r>
                        <a:rPr lang="en-GB" sz="2400" dirty="0"/>
                        <a:t>630</a:t>
                      </a:r>
                    </a:p>
                  </a:txBody>
                  <a:tcPr/>
                </a:tc>
                <a:tc>
                  <a:txBody>
                    <a:bodyPr/>
                    <a:lstStyle/>
                    <a:p>
                      <a:r>
                        <a:rPr lang="en-GB" sz="2400" dirty="0"/>
                        <a:t>1140</a:t>
                      </a:r>
                    </a:p>
                  </a:txBody>
                  <a:tcPr/>
                </a:tc>
                <a:extLst>
                  <a:ext uri="{0D108BD9-81ED-4DB2-BD59-A6C34878D82A}">
                    <a16:rowId xmlns:a16="http://schemas.microsoft.com/office/drawing/2014/main" val="2442032921"/>
                  </a:ext>
                </a:extLst>
              </a:tr>
            </a:tbl>
          </a:graphicData>
        </a:graphic>
      </p:graphicFrame>
      <p:sp>
        <p:nvSpPr>
          <p:cNvPr id="4" name="Rectangle 3"/>
          <p:cNvSpPr/>
          <p:nvPr/>
        </p:nvSpPr>
        <p:spPr>
          <a:xfrm>
            <a:off x="6003633" y="2967335"/>
            <a:ext cx="184731" cy="923330"/>
          </a:xfrm>
          <a:prstGeom prst="rect">
            <a:avLst/>
          </a:prstGeom>
          <a:noFill/>
        </p:spPr>
        <p:txBody>
          <a:bodyPr wrap="none" lIns="91440" tIns="45720" rIns="91440" bIns="45720">
            <a:spAutoFit/>
          </a:bodyPr>
          <a:lstStyle/>
          <a:p>
            <a:pPr algn="ct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8578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452265"/>
            <a:ext cx="10241280" cy="4832092"/>
          </a:xfrm>
          <a:prstGeom prst="rect">
            <a:avLst/>
          </a:prstGeom>
        </p:spPr>
        <p:txBody>
          <a:bodyPr wrap="square">
            <a:spAutoFit/>
          </a:bodyPr>
          <a:lstStyle/>
          <a:p>
            <a:r>
              <a:rPr lang="en-GB" sz="2800" dirty="0"/>
              <a:t>Once calculated, net cash flow can then be used to obtain the closing balance for the period. </a:t>
            </a:r>
          </a:p>
          <a:p>
            <a:endParaRPr lang="en-GB" sz="2800" dirty="0"/>
          </a:p>
          <a:p>
            <a:endParaRPr lang="en-GB" sz="2800" dirty="0"/>
          </a:p>
          <a:p>
            <a:endParaRPr lang="en-GB" sz="2800" dirty="0"/>
          </a:p>
          <a:p>
            <a:endParaRPr lang="en-GB" sz="2800" dirty="0"/>
          </a:p>
          <a:p>
            <a:endParaRPr lang="en-GB" sz="2800" dirty="0"/>
          </a:p>
          <a:p>
            <a:r>
              <a:rPr lang="en-GB" sz="2800" dirty="0"/>
              <a:t>To find the closing balance, if the net cash flow is a negative we deduct this from the opening balance, or if it is a positive figure we add net cash flow to the opening balance. The opening balance is the amount of cash available at the beginning of the period.</a:t>
            </a:r>
            <a:endParaRPr lang="en-GB" sz="2800" dirty="0"/>
          </a:p>
        </p:txBody>
      </p:sp>
      <p:sp>
        <p:nvSpPr>
          <p:cNvPr id="3" name="Rectangle 2"/>
          <p:cNvSpPr/>
          <p:nvPr/>
        </p:nvSpPr>
        <p:spPr>
          <a:xfrm>
            <a:off x="3535763" y="330815"/>
            <a:ext cx="49071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Closing balances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638925" y="2353836"/>
            <a:ext cx="3028950" cy="1514475"/>
          </a:xfrm>
          <a:prstGeom prst="rect">
            <a:avLst/>
          </a:prstGeom>
        </p:spPr>
      </p:pic>
      <p:pic>
        <p:nvPicPr>
          <p:cNvPr id="5" name="Picture 4"/>
          <p:cNvPicPr>
            <a:picLocks noChangeAspect="1"/>
          </p:cNvPicPr>
          <p:nvPr/>
        </p:nvPicPr>
        <p:blipFill>
          <a:blip r:embed="rId3"/>
          <a:stretch>
            <a:fillRect/>
          </a:stretch>
        </p:blipFill>
        <p:spPr>
          <a:xfrm>
            <a:off x="2336483" y="2555557"/>
            <a:ext cx="2971800" cy="1533525"/>
          </a:xfrm>
          <a:prstGeom prst="rect">
            <a:avLst/>
          </a:prstGeom>
        </p:spPr>
      </p:pic>
    </p:spTree>
    <p:extLst>
      <p:ext uri="{BB962C8B-B14F-4D97-AF65-F5344CB8AC3E}">
        <p14:creationId xmlns:p14="http://schemas.microsoft.com/office/powerpoint/2010/main" val="80607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680" y="1483698"/>
            <a:ext cx="9646920" cy="4832092"/>
          </a:xfrm>
          <a:prstGeom prst="rect">
            <a:avLst/>
          </a:prstGeom>
        </p:spPr>
        <p:txBody>
          <a:bodyPr wrap="square">
            <a:spAutoFit/>
          </a:bodyPr>
          <a:lstStyle/>
          <a:p>
            <a:r>
              <a:rPr lang="en-GB" sz="2800" dirty="0"/>
              <a:t>January there is a closing balance of –£1100, i.e. a predicted cash shortage of £1100. This was calculated by taking the net cash flow –£1850 from the opening balance £750. The closing balance for one month or period becomes the opening balance for the next month or period.</a:t>
            </a:r>
          </a:p>
          <a:p>
            <a:endParaRPr lang="en-GB" sz="2800" dirty="0"/>
          </a:p>
          <a:p>
            <a:endParaRPr lang="en-GB" sz="2800" dirty="0"/>
          </a:p>
          <a:p>
            <a:endParaRPr lang="en-GB" sz="2800" dirty="0"/>
          </a:p>
          <a:p>
            <a:endParaRPr lang="en-GB" sz="2800" b="1" dirty="0"/>
          </a:p>
          <a:p>
            <a:r>
              <a:rPr lang="en-GB" sz="2800" b="1" dirty="0"/>
              <a:t>In this case the closing balance for January of –£1100, becomes the opening balance for February.</a:t>
            </a:r>
          </a:p>
        </p:txBody>
      </p:sp>
      <p:sp>
        <p:nvSpPr>
          <p:cNvPr id="3" name="Rectangle 2"/>
          <p:cNvSpPr/>
          <p:nvPr/>
        </p:nvSpPr>
        <p:spPr>
          <a:xfrm>
            <a:off x="2100916" y="315575"/>
            <a:ext cx="835594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Closing Balance calculations </a:t>
            </a:r>
          </a:p>
        </p:txBody>
      </p:sp>
      <p:pic>
        <p:nvPicPr>
          <p:cNvPr id="4" name="Picture 3"/>
          <p:cNvPicPr>
            <a:picLocks noChangeAspect="1"/>
          </p:cNvPicPr>
          <p:nvPr/>
        </p:nvPicPr>
        <p:blipFill>
          <a:blip r:embed="rId2"/>
          <a:stretch>
            <a:fillRect/>
          </a:stretch>
        </p:blipFill>
        <p:spPr>
          <a:xfrm>
            <a:off x="5882640" y="3530917"/>
            <a:ext cx="3718567" cy="1533525"/>
          </a:xfrm>
          <a:prstGeom prst="rect">
            <a:avLst/>
          </a:prstGeom>
        </p:spPr>
      </p:pic>
      <p:pic>
        <p:nvPicPr>
          <p:cNvPr id="5" name="Picture 4"/>
          <p:cNvPicPr>
            <a:picLocks noChangeAspect="1"/>
          </p:cNvPicPr>
          <p:nvPr/>
        </p:nvPicPr>
        <p:blipFill>
          <a:blip r:embed="rId3"/>
          <a:stretch>
            <a:fillRect/>
          </a:stretch>
        </p:blipFill>
        <p:spPr>
          <a:xfrm>
            <a:off x="2542703" y="3642360"/>
            <a:ext cx="1650682" cy="1650682"/>
          </a:xfrm>
          <a:prstGeom prst="rect">
            <a:avLst/>
          </a:prstGeom>
        </p:spPr>
      </p:pic>
    </p:spTree>
    <p:extLst>
      <p:ext uri="{BB962C8B-B14F-4D97-AF65-F5344CB8AC3E}">
        <p14:creationId xmlns:p14="http://schemas.microsoft.com/office/powerpoint/2010/main" val="417176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7727047"/>
              </p:ext>
            </p:extLst>
          </p:nvPr>
        </p:nvGraphicFramePr>
        <p:xfrm>
          <a:off x="1099822" y="1832186"/>
          <a:ext cx="9321802" cy="3291840"/>
        </p:xfrm>
        <a:graphic>
          <a:graphicData uri="http://schemas.openxmlformats.org/drawingml/2006/table">
            <a:tbl>
              <a:tblPr firstRow="1" bandRow="1">
                <a:tableStyleId>{5C22544A-7EE6-4342-B048-85BDC9FD1C3A}</a:tableStyleId>
              </a:tblPr>
              <a:tblGrid>
                <a:gridCol w="1331686">
                  <a:extLst>
                    <a:ext uri="{9D8B030D-6E8A-4147-A177-3AD203B41FA5}">
                      <a16:colId xmlns:a16="http://schemas.microsoft.com/office/drawing/2014/main" val="1471099943"/>
                    </a:ext>
                  </a:extLst>
                </a:gridCol>
                <a:gridCol w="1331686">
                  <a:extLst>
                    <a:ext uri="{9D8B030D-6E8A-4147-A177-3AD203B41FA5}">
                      <a16:colId xmlns:a16="http://schemas.microsoft.com/office/drawing/2014/main" val="1241833008"/>
                    </a:ext>
                  </a:extLst>
                </a:gridCol>
                <a:gridCol w="1331686">
                  <a:extLst>
                    <a:ext uri="{9D8B030D-6E8A-4147-A177-3AD203B41FA5}">
                      <a16:colId xmlns:a16="http://schemas.microsoft.com/office/drawing/2014/main" val="1959506354"/>
                    </a:ext>
                  </a:extLst>
                </a:gridCol>
                <a:gridCol w="1331686">
                  <a:extLst>
                    <a:ext uri="{9D8B030D-6E8A-4147-A177-3AD203B41FA5}">
                      <a16:colId xmlns:a16="http://schemas.microsoft.com/office/drawing/2014/main" val="3953172761"/>
                    </a:ext>
                  </a:extLst>
                </a:gridCol>
                <a:gridCol w="1331686">
                  <a:extLst>
                    <a:ext uri="{9D8B030D-6E8A-4147-A177-3AD203B41FA5}">
                      <a16:colId xmlns:a16="http://schemas.microsoft.com/office/drawing/2014/main" val="1504810568"/>
                    </a:ext>
                  </a:extLst>
                </a:gridCol>
                <a:gridCol w="1331686">
                  <a:extLst>
                    <a:ext uri="{9D8B030D-6E8A-4147-A177-3AD203B41FA5}">
                      <a16:colId xmlns:a16="http://schemas.microsoft.com/office/drawing/2014/main" val="3079118958"/>
                    </a:ext>
                  </a:extLst>
                </a:gridCol>
                <a:gridCol w="1331686">
                  <a:extLst>
                    <a:ext uri="{9D8B030D-6E8A-4147-A177-3AD203B41FA5}">
                      <a16:colId xmlns:a16="http://schemas.microsoft.com/office/drawing/2014/main" val="2870577327"/>
                    </a:ext>
                  </a:extLst>
                </a:gridCol>
              </a:tblGrid>
              <a:tr h="370840">
                <a:tc>
                  <a:txBody>
                    <a:bodyPr/>
                    <a:lstStyle/>
                    <a:p>
                      <a:endParaRPr lang="en-GB" sz="2400" dirty="0"/>
                    </a:p>
                  </a:txBody>
                  <a:tcPr/>
                </a:tc>
                <a:tc>
                  <a:txBody>
                    <a:bodyPr/>
                    <a:lstStyle/>
                    <a:p>
                      <a:r>
                        <a:rPr lang="en-GB" sz="2400" dirty="0"/>
                        <a:t>January</a:t>
                      </a:r>
                    </a:p>
                  </a:txBody>
                  <a:tcPr/>
                </a:tc>
                <a:tc>
                  <a:txBody>
                    <a:bodyPr/>
                    <a:lstStyle/>
                    <a:p>
                      <a:r>
                        <a:rPr lang="en-GB" sz="2400" dirty="0"/>
                        <a:t>February</a:t>
                      </a:r>
                    </a:p>
                  </a:txBody>
                  <a:tcPr/>
                </a:tc>
                <a:tc>
                  <a:txBody>
                    <a:bodyPr/>
                    <a:lstStyle/>
                    <a:p>
                      <a:r>
                        <a:rPr lang="en-GB" sz="2400" dirty="0"/>
                        <a:t>March</a:t>
                      </a:r>
                    </a:p>
                  </a:txBody>
                  <a:tcPr/>
                </a:tc>
                <a:tc>
                  <a:txBody>
                    <a:bodyPr/>
                    <a:lstStyle/>
                    <a:p>
                      <a:r>
                        <a:rPr lang="en-GB" sz="2400" dirty="0"/>
                        <a:t>April</a:t>
                      </a:r>
                      <a:r>
                        <a:rPr lang="en-GB" sz="2400" baseline="0" dirty="0"/>
                        <a:t> </a:t>
                      </a:r>
                      <a:endParaRPr lang="en-GB" sz="2400" dirty="0"/>
                    </a:p>
                  </a:txBody>
                  <a:tcPr/>
                </a:tc>
                <a:tc>
                  <a:txBody>
                    <a:bodyPr/>
                    <a:lstStyle/>
                    <a:p>
                      <a:r>
                        <a:rPr lang="en-GB" sz="2400" dirty="0"/>
                        <a:t>May </a:t>
                      </a:r>
                    </a:p>
                  </a:txBody>
                  <a:tcPr/>
                </a:tc>
                <a:tc>
                  <a:txBody>
                    <a:bodyPr/>
                    <a:lstStyle/>
                    <a:p>
                      <a:r>
                        <a:rPr lang="en-GB" sz="2400" dirty="0"/>
                        <a:t>June</a:t>
                      </a:r>
                    </a:p>
                  </a:txBody>
                  <a:tcPr/>
                </a:tc>
                <a:extLst>
                  <a:ext uri="{0D108BD9-81ED-4DB2-BD59-A6C34878D82A}">
                    <a16:rowId xmlns:a16="http://schemas.microsoft.com/office/drawing/2014/main" val="2776695340"/>
                  </a:ext>
                </a:extLst>
              </a:tr>
              <a:tr h="370840">
                <a:tc>
                  <a:txBody>
                    <a:bodyPr/>
                    <a:lstStyle/>
                    <a:p>
                      <a:r>
                        <a:rPr lang="en-GB" sz="2400" dirty="0"/>
                        <a:t>Opening balance </a:t>
                      </a:r>
                    </a:p>
                  </a:txBody>
                  <a:tcPr/>
                </a:tc>
                <a:tc>
                  <a:txBody>
                    <a:bodyPr/>
                    <a:lstStyle/>
                    <a:p>
                      <a:r>
                        <a:rPr lang="en-GB" sz="2400" dirty="0"/>
                        <a:t>750</a:t>
                      </a:r>
                    </a:p>
                  </a:txBody>
                  <a:tcPr/>
                </a:tc>
                <a:tc>
                  <a:txBody>
                    <a:bodyPr/>
                    <a:lstStyle/>
                    <a:p>
                      <a:r>
                        <a:rPr lang="en-GB" sz="2400" dirty="0"/>
                        <a:t>-1100</a:t>
                      </a:r>
                    </a:p>
                  </a:txBody>
                  <a:tcPr/>
                </a:tc>
                <a:tc>
                  <a:txBody>
                    <a:bodyPr/>
                    <a:lstStyle/>
                    <a:p>
                      <a:r>
                        <a:rPr lang="en-GB" sz="2400" dirty="0"/>
                        <a:t>-1930</a:t>
                      </a:r>
                    </a:p>
                  </a:txBody>
                  <a:tcPr/>
                </a:tc>
                <a:tc>
                  <a:txBody>
                    <a:bodyPr/>
                    <a:lstStyle/>
                    <a:p>
                      <a:r>
                        <a:rPr lang="en-GB" sz="2400" dirty="0"/>
                        <a:t>-2280</a:t>
                      </a:r>
                    </a:p>
                  </a:txBody>
                  <a:tcPr/>
                </a:tc>
                <a:tc>
                  <a:txBody>
                    <a:bodyPr/>
                    <a:lstStyle/>
                    <a:p>
                      <a:r>
                        <a:rPr lang="en-GB" sz="2400" dirty="0"/>
                        <a:t>-1800</a:t>
                      </a:r>
                    </a:p>
                  </a:txBody>
                  <a:tcPr/>
                </a:tc>
                <a:tc>
                  <a:txBody>
                    <a:bodyPr/>
                    <a:lstStyle/>
                    <a:p>
                      <a:r>
                        <a:rPr lang="en-GB" sz="2400" dirty="0"/>
                        <a:t>-1170</a:t>
                      </a:r>
                    </a:p>
                  </a:txBody>
                  <a:tcPr/>
                </a:tc>
                <a:extLst>
                  <a:ext uri="{0D108BD9-81ED-4DB2-BD59-A6C34878D82A}">
                    <a16:rowId xmlns:a16="http://schemas.microsoft.com/office/drawing/2014/main" val="3438803278"/>
                  </a:ext>
                </a:extLst>
              </a:tr>
              <a:tr h="370840">
                <a:tc>
                  <a:txBody>
                    <a:bodyPr/>
                    <a:lstStyle/>
                    <a:p>
                      <a:r>
                        <a:rPr lang="en-GB" sz="2400" dirty="0"/>
                        <a:t>+/- Net cash flow </a:t>
                      </a:r>
                    </a:p>
                  </a:txBody>
                  <a:tcPr/>
                </a:tc>
                <a:tc>
                  <a:txBody>
                    <a:bodyPr/>
                    <a:lstStyle/>
                    <a:p>
                      <a:r>
                        <a:rPr lang="en-GB" sz="2400" dirty="0"/>
                        <a:t>-1850</a:t>
                      </a:r>
                    </a:p>
                  </a:txBody>
                  <a:tcPr/>
                </a:tc>
                <a:tc>
                  <a:txBody>
                    <a:bodyPr/>
                    <a:lstStyle/>
                    <a:p>
                      <a:r>
                        <a:rPr lang="en-GB" sz="2400" dirty="0"/>
                        <a:t>-830</a:t>
                      </a:r>
                    </a:p>
                  </a:txBody>
                  <a:tcPr/>
                </a:tc>
                <a:tc>
                  <a:txBody>
                    <a:bodyPr/>
                    <a:lstStyle/>
                    <a:p>
                      <a:r>
                        <a:rPr lang="en-GB" sz="2400" dirty="0"/>
                        <a:t>-350</a:t>
                      </a:r>
                    </a:p>
                  </a:txBody>
                  <a:tcPr/>
                </a:tc>
                <a:tc>
                  <a:txBody>
                    <a:bodyPr/>
                    <a:lstStyle/>
                    <a:p>
                      <a:r>
                        <a:rPr lang="en-GB" sz="2400" dirty="0"/>
                        <a:t>480</a:t>
                      </a:r>
                    </a:p>
                  </a:txBody>
                  <a:tcPr/>
                </a:tc>
                <a:tc>
                  <a:txBody>
                    <a:bodyPr/>
                    <a:lstStyle/>
                    <a:p>
                      <a:r>
                        <a:rPr lang="en-GB" sz="2400" dirty="0"/>
                        <a:t>630</a:t>
                      </a:r>
                    </a:p>
                  </a:txBody>
                  <a:tcPr/>
                </a:tc>
                <a:tc>
                  <a:txBody>
                    <a:bodyPr/>
                    <a:lstStyle/>
                    <a:p>
                      <a:r>
                        <a:rPr lang="en-GB" sz="2400" dirty="0"/>
                        <a:t>1140</a:t>
                      </a:r>
                    </a:p>
                  </a:txBody>
                  <a:tcPr/>
                </a:tc>
                <a:extLst>
                  <a:ext uri="{0D108BD9-81ED-4DB2-BD59-A6C34878D82A}">
                    <a16:rowId xmlns:a16="http://schemas.microsoft.com/office/drawing/2014/main" val="3678747442"/>
                  </a:ext>
                </a:extLst>
              </a:tr>
              <a:tr h="370840">
                <a:tc>
                  <a:txBody>
                    <a:bodyPr/>
                    <a:lstStyle/>
                    <a:p>
                      <a:r>
                        <a:rPr lang="en-GB" sz="2400" dirty="0"/>
                        <a:t>Closing balance </a:t>
                      </a:r>
                    </a:p>
                  </a:txBody>
                  <a:tcPr/>
                </a:tc>
                <a:tc>
                  <a:txBody>
                    <a:bodyPr/>
                    <a:lstStyle/>
                    <a:p>
                      <a:r>
                        <a:rPr lang="en-GB" sz="2400" dirty="0"/>
                        <a:t>-1100</a:t>
                      </a:r>
                    </a:p>
                  </a:txBody>
                  <a:tcPr/>
                </a:tc>
                <a:tc>
                  <a:txBody>
                    <a:bodyPr/>
                    <a:lstStyle/>
                    <a:p>
                      <a:r>
                        <a:rPr lang="en-GB" sz="2400" dirty="0"/>
                        <a:t>-1930</a:t>
                      </a:r>
                    </a:p>
                  </a:txBody>
                  <a:tcPr/>
                </a:tc>
                <a:tc>
                  <a:txBody>
                    <a:bodyPr/>
                    <a:lstStyle/>
                    <a:p>
                      <a:r>
                        <a:rPr lang="en-GB" sz="2400" dirty="0"/>
                        <a:t>-2280</a:t>
                      </a:r>
                    </a:p>
                  </a:txBody>
                  <a:tcPr/>
                </a:tc>
                <a:tc>
                  <a:txBody>
                    <a:bodyPr/>
                    <a:lstStyle/>
                    <a:p>
                      <a:r>
                        <a:rPr lang="en-GB" sz="2400" dirty="0"/>
                        <a:t>-1800</a:t>
                      </a:r>
                    </a:p>
                  </a:txBody>
                  <a:tcPr/>
                </a:tc>
                <a:tc>
                  <a:txBody>
                    <a:bodyPr/>
                    <a:lstStyle/>
                    <a:p>
                      <a:r>
                        <a:rPr lang="en-GB" sz="2400" dirty="0"/>
                        <a:t>-1170</a:t>
                      </a:r>
                    </a:p>
                  </a:txBody>
                  <a:tcPr/>
                </a:tc>
                <a:tc>
                  <a:txBody>
                    <a:bodyPr/>
                    <a:lstStyle/>
                    <a:p>
                      <a:r>
                        <a:rPr lang="en-GB" sz="2400" dirty="0"/>
                        <a:t>-30</a:t>
                      </a:r>
                    </a:p>
                  </a:txBody>
                  <a:tcPr/>
                </a:tc>
                <a:extLst>
                  <a:ext uri="{0D108BD9-81ED-4DB2-BD59-A6C34878D82A}">
                    <a16:rowId xmlns:a16="http://schemas.microsoft.com/office/drawing/2014/main" val="3632798211"/>
                  </a:ext>
                </a:extLst>
              </a:tr>
            </a:tbl>
          </a:graphicData>
        </a:graphic>
      </p:graphicFrame>
      <p:sp>
        <p:nvSpPr>
          <p:cNvPr id="4" name="Rectangle 3"/>
          <p:cNvSpPr/>
          <p:nvPr/>
        </p:nvSpPr>
        <p:spPr>
          <a:xfrm>
            <a:off x="3366478" y="315575"/>
            <a:ext cx="478849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Closing balance </a:t>
            </a:r>
          </a:p>
        </p:txBody>
      </p:sp>
    </p:spTree>
    <p:extLst>
      <p:ext uri="{BB962C8B-B14F-4D97-AF65-F5344CB8AC3E}">
        <p14:creationId xmlns:p14="http://schemas.microsoft.com/office/powerpoint/2010/main" val="60364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2037" y="37653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3" name="TextBox 2"/>
          <p:cNvSpPr txBox="1"/>
          <p:nvPr/>
        </p:nvSpPr>
        <p:spPr>
          <a:xfrm>
            <a:off x="1417320" y="1508760"/>
            <a:ext cx="5949577" cy="4401205"/>
          </a:xfrm>
          <a:prstGeom prst="rect">
            <a:avLst/>
          </a:prstGeom>
          <a:noFill/>
        </p:spPr>
        <p:txBody>
          <a:bodyPr wrap="none" rtlCol="0">
            <a:spAutoFit/>
          </a:bodyPr>
          <a:lstStyle/>
          <a:p>
            <a:r>
              <a:rPr lang="en-GB" sz="2800" b="1" u="sng" dirty="0"/>
              <a:t>Task: </a:t>
            </a:r>
          </a:p>
          <a:p>
            <a:endParaRPr lang="en-GB" sz="2800" dirty="0"/>
          </a:p>
          <a:p>
            <a:r>
              <a:rPr lang="en-GB" sz="2800" dirty="0"/>
              <a:t>Calculate a cash flow forecast example. </a:t>
            </a:r>
          </a:p>
          <a:p>
            <a:endParaRPr lang="en-GB" sz="2800" dirty="0"/>
          </a:p>
          <a:p>
            <a:endParaRPr lang="en-GB" sz="2800" dirty="0"/>
          </a:p>
          <a:p>
            <a:endParaRPr lang="en-GB" sz="2800" dirty="0"/>
          </a:p>
          <a:p>
            <a:endParaRPr lang="en-GB" sz="2800" dirty="0"/>
          </a:p>
          <a:p>
            <a:endParaRPr lang="en-GB" sz="2800" b="1" dirty="0"/>
          </a:p>
          <a:p>
            <a:endParaRPr lang="en-GB" sz="2800" b="1" dirty="0"/>
          </a:p>
          <a:p>
            <a:r>
              <a:rPr lang="en-GB" sz="2800" b="1" dirty="0"/>
              <a:t>Time: 20 mins </a:t>
            </a:r>
          </a:p>
        </p:txBody>
      </p:sp>
      <p:pic>
        <p:nvPicPr>
          <p:cNvPr id="4" name="Picture 3"/>
          <p:cNvPicPr>
            <a:picLocks noChangeAspect="1"/>
          </p:cNvPicPr>
          <p:nvPr/>
        </p:nvPicPr>
        <p:blipFill>
          <a:blip r:embed="rId2"/>
          <a:stretch>
            <a:fillRect/>
          </a:stretch>
        </p:blipFill>
        <p:spPr>
          <a:xfrm>
            <a:off x="6918960" y="3060684"/>
            <a:ext cx="3971846" cy="3210576"/>
          </a:xfrm>
          <a:prstGeom prst="rect">
            <a:avLst/>
          </a:prstGeom>
        </p:spPr>
      </p:pic>
    </p:spTree>
    <p:extLst>
      <p:ext uri="{BB962C8B-B14F-4D97-AF65-F5344CB8AC3E}">
        <p14:creationId xmlns:p14="http://schemas.microsoft.com/office/powerpoint/2010/main" val="2547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9168" y="1982272"/>
            <a:ext cx="8482258" cy="584775"/>
          </a:xfrm>
          <a:prstGeom prst="rect">
            <a:avLst/>
          </a:prstGeom>
        </p:spPr>
        <p:txBody>
          <a:bodyPr wrap="none">
            <a:spAutoFit/>
          </a:bodyPr>
          <a:lstStyle/>
          <a:p>
            <a:r>
              <a:rPr lang="en-GB" sz="3200" dirty="0"/>
              <a:t>https://www.youtube.com/watch?v=GkGdlgX3xYI</a:t>
            </a:r>
            <a:endParaRPr lang="en-GB" sz="3200" dirty="0"/>
          </a:p>
        </p:txBody>
      </p:sp>
      <p:sp>
        <p:nvSpPr>
          <p:cNvPr id="3" name="Rectangle 2"/>
          <p:cNvSpPr/>
          <p:nvPr/>
        </p:nvSpPr>
        <p:spPr>
          <a:xfrm>
            <a:off x="495715" y="352722"/>
            <a:ext cx="1122916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 Cash flow statement  </a:t>
            </a:r>
          </a:p>
        </p:txBody>
      </p:sp>
      <p:pic>
        <p:nvPicPr>
          <p:cNvPr id="7" name="Picture 6"/>
          <p:cNvPicPr>
            <a:picLocks noChangeAspect="1"/>
          </p:cNvPicPr>
          <p:nvPr/>
        </p:nvPicPr>
        <p:blipFill>
          <a:blip r:embed="rId2"/>
          <a:stretch>
            <a:fillRect/>
          </a:stretch>
        </p:blipFill>
        <p:spPr>
          <a:xfrm>
            <a:off x="4016702" y="3188554"/>
            <a:ext cx="4187190" cy="2344826"/>
          </a:xfrm>
          <a:prstGeom prst="rect">
            <a:avLst/>
          </a:prstGeom>
        </p:spPr>
      </p:pic>
    </p:spTree>
    <p:extLst>
      <p:ext uri="{BB962C8B-B14F-4D97-AF65-F5344CB8AC3E}">
        <p14:creationId xmlns:p14="http://schemas.microsoft.com/office/powerpoint/2010/main" val="313314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7546" y="574655"/>
            <a:ext cx="209018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a:t>
            </a:r>
          </a:p>
        </p:txBody>
      </p:sp>
      <p:pic>
        <p:nvPicPr>
          <p:cNvPr id="3" name="Picture 2"/>
          <p:cNvPicPr>
            <a:picLocks noChangeAspect="1"/>
          </p:cNvPicPr>
          <p:nvPr/>
        </p:nvPicPr>
        <p:blipFill>
          <a:blip r:embed="rId2"/>
          <a:stretch>
            <a:fillRect/>
          </a:stretch>
        </p:blipFill>
        <p:spPr>
          <a:xfrm>
            <a:off x="2697480" y="1758198"/>
            <a:ext cx="5927407" cy="3944420"/>
          </a:xfrm>
          <a:prstGeom prst="rect">
            <a:avLst/>
          </a:prstGeom>
        </p:spPr>
      </p:pic>
    </p:spTree>
    <p:extLst>
      <p:ext uri="{BB962C8B-B14F-4D97-AF65-F5344CB8AC3E}">
        <p14:creationId xmlns:p14="http://schemas.microsoft.com/office/powerpoint/2010/main" val="288408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033" y="361295"/>
            <a:ext cx="84596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problems </a:t>
            </a:r>
          </a:p>
        </p:txBody>
      </p:sp>
      <p:sp>
        <p:nvSpPr>
          <p:cNvPr id="3" name="Rectangle 2"/>
          <p:cNvSpPr/>
          <p:nvPr/>
        </p:nvSpPr>
        <p:spPr>
          <a:xfrm>
            <a:off x="1051559" y="1284625"/>
            <a:ext cx="9425945" cy="5262979"/>
          </a:xfrm>
          <a:prstGeom prst="rect">
            <a:avLst/>
          </a:prstGeom>
        </p:spPr>
        <p:txBody>
          <a:bodyPr wrap="square">
            <a:spAutoFit/>
          </a:bodyPr>
          <a:lstStyle/>
          <a:p>
            <a:r>
              <a:rPr lang="en-GB" sz="2800" b="1" dirty="0"/>
              <a:t>Forecast cash flow statements are a prediction of the likely flows of cash into and out of a business.</a:t>
            </a:r>
          </a:p>
          <a:p>
            <a:endParaRPr lang="en-GB" sz="2800" b="1" dirty="0"/>
          </a:p>
          <a:p>
            <a:endParaRPr lang="en-GB" sz="2800" b="1" dirty="0"/>
          </a:p>
          <a:p>
            <a:endParaRPr lang="en-GB" sz="2800" b="1" dirty="0"/>
          </a:p>
          <a:p>
            <a:endParaRPr lang="en-GB" sz="2800" b="1" dirty="0"/>
          </a:p>
          <a:p>
            <a:endParaRPr lang="en-GB" sz="2800" b="1" dirty="0"/>
          </a:p>
          <a:p>
            <a:r>
              <a:rPr lang="en-GB" sz="2800" b="1" dirty="0"/>
              <a:t> </a:t>
            </a:r>
            <a:r>
              <a:rPr lang="en-GB" sz="2800" dirty="0"/>
              <a:t>They will be based on past experience (when the business has a previous trading history), current and likely future economic and financial trends, along with the knowledge and understanding of the managers/owners and the future plans of the business.</a:t>
            </a:r>
            <a:endParaRPr lang="en-GB" sz="2800" dirty="0"/>
          </a:p>
        </p:txBody>
      </p:sp>
      <p:pic>
        <p:nvPicPr>
          <p:cNvPr id="4" name="Picture 3"/>
          <p:cNvPicPr>
            <a:picLocks noChangeAspect="1"/>
          </p:cNvPicPr>
          <p:nvPr/>
        </p:nvPicPr>
        <p:blipFill>
          <a:blip r:embed="rId2"/>
          <a:stretch>
            <a:fillRect/>
          </a:stretch>
        </p:blipFill>
        <p:spPr>
          <a:xfrm>
            <a:off x="7680960" y="2358672"/>
            <a:ext cx="1784032" cy="1603371"/>
          </a:xfrm>
          <a:prstGeom prst="rect">
            <a:avLst/>
          </a:prstGeom>
        </p:spPr>
      </p:pic>
      <p:pic>
        <p:nvPicPr>
          <p:cNvPr id="5" name="Picture 4"/>
          <p:cNvPicPr>
            <a:picLocks noChangeAspect="1"/>
          </p:cNvPicPr>
          <p:nvPr/>
        </p:nvPicPr>
        <p:blipFill>
          <a:blip r:embed="rId3"/>
          <a:stretch>
            <a:fillRect/>
          </a:stretch>
        </p:blipFill>
        <p:spPr>
          <a:xfrm>
            <a:off x="2346960" y="2358672"/>
            <a:ext cx="3742368" cy="1636726"/>
          </a:xfrm>
          <a:prstGeom prst="rect">
            <a:avLst/>
          </a:prstGeom>
        </p:spPr>
      </p:pic>
    </p:spTree>
    <p:extLst>
      <p:ext uri="{BB962C8B-B14F-4D97-AF65-F5344CB8AC3E}">
        <p14:creationId xmlns:p14="http://schemas.microsoft.com/office/powerpoint/2010/main" val="270548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925" y="1039832"/>
            <a:ext cx="9144000" cy="5262979"/>
          </a:xfrm>
          <a:prstGeom prst="rect">
            <a:avLst/>
          </a:prstGeom>
        </p:spPr>
        <p:txBody>
          <a:bodyPr wrap="square">
            <a:spAutoFit/>
          </a:bodyPr>
          <a:lstStyle/>
          <a:p>
            <a:r>
              <a:rPr lang="en-GB" sz="2800" b="1" dirty="0"/>
              <a:t>It is often said that in business ‘cash is king’. </a:t>
            </a:r>
            <a:r>
              <a:rPr lang="en-GB" sz="2800" dirty="0"/>
              <a:t>This is because cash, at least in the short term, is the most important asset a business can have. </a:t>
            </a:r>
          </a:p>
          <a:p>
            <a:endParaRPr lang="en-GB" sz="2800" dirty="0"/>
          </a:p>
          <a:p>
            <a:endParaRPr lang="en-GB" sz="2800" dirty="0"/>
          </a:p>
          <a:p>
            <a:endParaRPr lang="en-GB" sz="2800" dirty="0"/>
          </a:p>
          <a:p>
            <a:endParaRPr lang="en-GB" sz="2800" dirty="0"/>
          </a:p>
          <a:p>
            <a:endParaRPr lang="en-GB" sz="2800" dirty="0"/>
          </a:p>
          <a:p>
            <a:r>
              <a:rPr lang="en-GB" sz="2800" dirty="0"/>
              <a:t>Without cash, neither employees nor suppliers can be paid and, therefore, the business will grind to a halt. Cash is the oil in the machine of business and a cash flow forecast tells us how much cash is predicted to be available to the business.</a:t>
            </a:r>
            <a:endParaRPr lang="en-GB" sz="2800" dirty="0"/>
          </a:p>
        </p:txBody>
      </p:sp>
      <p:sp>
        <p:nvSpPr>
          <p:cNvPr id="3" name="Rectangle 2"/>
          <p:cNvSpPr/>
          <p:nvPr/>
        </p:nvSpPr>
        <p:spPr>
          <a:xfrm>
            <a:off x="3724376" y="238422"/>
            <a:ext cx="388600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is king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381776" y="2420301"/>
            <a:ext cx="2009775" cy="2028825"/>
          </a:xfrm>
          <a:prstGeom prst="rect">
            <a:avLst/>
          </a:prstGeom>
        </p:spPr>
      </p:pic>
      <p:pic>
        <p:nvPicPr>
          <p:cNvPr id="5" name="Picture 4"/>
          <p:cNvPicPr>
            <a:picLocks noChangeAspect="1"/>
          </p:cNvPicPr>
          <p:nvPr/>
        </p:nvPicPr>
        <p:blipFill>
          <a:blip r:embed="rId3"/>
          <a:stretch>
            <a:fillRect/>
          </a:stretch>
        </p:blipFill>
        <p:spPr>
          <a:xfrm>
            <a:off x="2805112" y="2563177"/>
            <a:ext cx="2619375" cy="1743075"/>
          </a:xfrm>
          <a:prstGeom prst="rect">
            <a:avLst/>
          </a:prstGeom>
        </p:spPr>
      </p:pic>
    </p:spTree>
    <p:extLst>
      <p:ext uri="{BB962C8B-B14F-4D97-AF65-F5344CB8AC3E}">
        <p14:creationId xmlns:p14="http://schemas.microsoft.com/office/powerpoint/2010/main" val="390567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1562576"/>
            <a:ext cx="9845040" cy="4832092"/>
          </a:xfrm>
          <a:prstGeom prst="rect">
            <a:avLst/>
          </a:prstGeom>
        </p:spPr>
        <p:txBody>
          <a:bodyPr wrap="square">
            <a:spAutoFit/>
          </a:bodyPr>
          <a:lstStyle/>
          <a:p>
            <a:r>
              <a:rPr lang="en-GB" sz="2800" dirty="0"/>
              <a:t>As with all forecasts the further we look into the future the less certainty we have.</a:t>
            </a:r>
          </a:p>
          <a:p>
            <a:endParaRPr lang="en-GB" sz="2800" dirty="0"/>
          </a:p>
          <a:p>
            <a:endParaRPr lang="en-GB" sz="2800" dirty="0"/>
          </a:p>
          <a:p>
            <a:endParaRPr lang="en-GB" sz="2800" dirty="0"/>
          </a:p>
          <a:p>
            <a:endParaRPr lang="en-GB" sz="2800" dirty="0"/>
          </a:p>
          <a:p>
            <a:endParaRPr lang="en-GB" sz="2800" dirty="0"/>
          </a:p>
          <a:p>
            <a:r>
              <a:rPr lang="en-GB" sz="2800" dirty="0"/>
              <a:t> Because of this, and because businesses operate in a world with changing fashions, changing economic climate, and changing competition, a </a:t>
            </a:r>
            <a:r>
              <a:rPr lang="en-GB" sz="2800" b="1" dirty="0"/>
              <a:t>business’ actual cash flow statement can be very different from its cash flow forecast.</a:t>
            </a:r>
          </a:p>
        </p:txBody>
      </p:sp>
      <p:sp>
        <p:nvSpPr>
          <p:cNvPr id="3" name="Rectangle 2"/>
          <p:cNvSpPr/>
          <p:nvPr/>
        </p:nvSpPr>
        <p:spPr>
          <a:xfrm>
            <a:off x="1866188" y="437495"/>
            <a:ext cx="84596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problems </a:t>
            </a:r>
          </a:p>
        </p:txBody>
      </p:sp>
      <p:pic>
        <p:nvPicPr>
          <p:cNvPr id="4" name="Picture 3"/>
          <p:cNvPicPr>
            <a:picLocks noChangeAspect="1"/>
          </p:cNvPicPr>
          <p:nvPr/>
        </p:nvPicPr>
        <p:blipFill>
          <a:blip r:embed="rId2"/>
          <a:stretch>
            <a:fillRect/>
          </a:stretch>
        </p:blipFill>
        <p:spPr>
          <a:xfrm>
            <a:off x="7196137" y="2485072"/>
            <a:ext cx="2676525" cy="1704975"/>
          </a:xfrm>
          <a:prstGeom prst="rect">
            <a:avLst/>
          </a:prstGeom>
        </p:spPr>
      </p:pic>
      <p:pic>
        <p:nvPicPr>
          <p:cNvPr id="5" name="Picture 4"/>
          <p:cNvPicPr>
            <a:picLocks noChangeAspect="1"/>
          </p:cNvPicPr>
          <p:nvPr/>
        </p:nvPicPr>
        <p:blipFill>
          <a:blip r:embed="rId3"/>
          <a:stretch>
            <a:fillRect/>
          </a:stretch>
        </p:blipFill>
        <p:spPr>
          <a:xfrm>
            <a:off x="2440304" y="2746056"/>
            <a:ext cx="3381375" cy="1352550"/>
          </a:xfrm>
          <a:prstGeom prst="rect">
            <a:avLst/>
          </a:prstGeom>
        </p:spPr>
      </p:pic>
    </p:spTree>
    <p:extLst>
      <p:ext uri="{BB962C8B-B14F-4D97-AF65-F5344CB8AC3E}">
        <p14:creationId xmlns:p14="http://schemas.microsoft.com/office/powerpoint/2010/main" val="311558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034" y="1213396"/>
            <a:ext cx="9302846" cy="5139869"/>
          </a:xfrm>
          <a:prstGeom prst="rect">
            <a:avLst/>
          </a:prstGeom>
        </p:spPr>
        <p:txBody>
          <a:bodyPr wrap="square">
            <a:spAutoFit/>
          </a:bodyPr>
          <a:lstStyle/>
          <a:p>
            <a:r>
              <a:rPr lang="en-GB" sz="3200" b="1" dirty="0"/>
              <a:t>Sales are not at the expected level</a:t>
            </a:r>
          </a:p>
          <a:p>
            <a:pPr marL="571500" indent="-571500">
              <a:buFont typeface="Arial" panose="020B0604020202020204" pitchFamily="34" charset="0"/>
              <a:buChar char="•"/>
            </a:pPr>
            <a:endParaRPr lang="en-GB" sz="4400" b="1" dirty="0"/>
          </a:p>
          <a:p>
            <a:pPr marL="457200" indent="-457200">
              <a:buFont typeface="Arial" panose="020B0604020202020204" pitchFamily="34" charset="0"/>
              <a:buChar char="•"/>
            </a:pPr>
            <a:r>
              <a:rPr lang="en-GB" sz="2800" dirty="0"/>
              <a:t>Increased/decreased competition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Economic growth/decline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Changing spending patterns of consumers/changing fashions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 Government influences, e.g. increased or decreased taxation</a:t>
            </a:r>
          </a:p>
        </p:txBody>
      </p:sp>
      <p:pic>
        <p:nvPicPr>
          <p:cNvPr id="3" name="Picture 2"/>
          <p:cNvPicPr>
            <a:picLocks noChangeAspect="1"/>
          </p:cNvPicPr>
          <p:nvPr/>
        </p:nvPicPr>
        <p:blipFill>
          <a:blip r:embed="rId2"/>
          <a:stretch>
            <a:fillRect/>
          </a:stretch>
        </p:blipFill>
        <p:spPr>
          <a:xfrm>
            <a:off x="2066194" y="454124"/>
            <a:ext cx="8059611" cy="646232"/>
          </a:xfrm>
          <a:prstGeom prst="rect">
            <a:avLst/>
          </a:prstGeom>
        </p:spPr>
      </p:pic>
      <p:pic>
        <p:nvPicPr>
          <p:cNvPr id="4" name="Picture 3"/>
          <p:cNvPicPr>
            <a:picLocks noChangeAspect="1"/>
          </p:cNvPicPr>
          <p:nvPr/>
        </p:nvPicPr>
        <p:blipFill>
          <a:blip r:embed="rId3"/>
          <a:stretch>
            <a:fillRect/>
          </a:stretch>
        </p:blipFill>
        <p:spPr>
          <a:xfrm>
            <a:off x="8002905" y="1712595"/>
            <a:ext cx="2466975" cy="1847850"/>
          </a:xfrm>
          <a:prstGeom prst="rect">
            <a:avLst/>
          </a:prstGeom>
        </p:spPr>
      </p:pic>
    </p:spTree>
    <p:extLst>
      <p:ext uri="{BB962C8B-B14F-4D97-AF65-F5344CB8AC3E}">
        <p14:creationId xmlns:p14="http://schemas.microsoft.com/office/powerpoint/2010/main" val="280016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379" y="1398955"/>
            <a:ext cx="9555480" cy="3662541"/>
          </a:xfrm>
          <a:prstGeom prst="rect">
            <a:avLst/>
          </a:prstGeom>
        </p:spPr>
        <p:txBody>
          <a:bodyPr wrap="square">
            <a:spAutoFit/>
          </a:bodyPr>
          <a:lstStyle/>
          <a:p>
            <a:r>
              <a:rPr lang="en-GB" sz="3200" b="1" dirty="0"/>
              <a:t>Costs increase</a:t>
            </a:r>
          </a:p>
          <a:p>
            <a:endParaRPr lang="en-GB" sz="3200" b="1" dirty="0"/>
          </a:p>
          <a:p>
            <a:pPr marL="457200" indent="-457200">
              <a:buFont typeface="Arial" panose="020B0604020202020204" pitchFamily="34" charset="0"/>
              <a:buChar char="•"/>
            </a:pPr>
            <a:r>
              <a:rPr lang="en-GB" sz="2800" dirty="0"/>
              <a:t>Raw materials cost increases Higher than expected level of inflation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Interest rate increases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Increased labour costs</a:t>
            </a:r>
          </a:p>
        </p:txBody>
      </p:sp>
      <p:pic>
        <p:nvPicPr>
          <p:cNvPr id="3" name="Picture 2"/>
          <p:cNvPicPr>
            <a:picLocks noChangeAspect="1"/>
          </p:cNvPicPr>
          <p:nvPr/>
        </p:nvPicPr>
        <p:blipFill>
          <a:blip r:embed="rId2"/>
          <a:stretch>
            <a:fillRect/>
          </a:stretch>
        </p:blipFill>
        <p:spPr>
          <a:xfrm>
            <a:off x="1883314" y="408404"/>
            <a:ext cx="8059611" cy="646232"/>
          </a:xfrm>
          <a:prstGeom prst="rect">
            <a:avLst/>
          </a:prstGeom>
        </p:spPr>
      </p:pic>
      <p:pic>
        <p:nvPicPr>
          <p:cNvPr id="4" name="Picture 3"/>
          <p:cNvPicPr>
            <a:picLocks noChangeAspect="1"/>
          </p:cNvPicPr>
          <p:nvPr/>
        </p:nvPicPr>
        <p:blipFill>
          <a:blip r:embed="rId3"/>
          <a:stretch>
            <a:fillRect/>
          </a:stretch>
        </p:blipFill>
        <p:spPr>
          <a:xfrm>
            <a:off x="6690360" y="3684758"/>
            <a:ext cx="3648805" cy="2245418"/>
          </a:xfrm>
          <a:prstGeom prst="rect">
            <a:avLst/>
          </a:prstGeom>
        </p:spPr>
      </p:pic>
    </p:spTree>
    <p:extLst>
      <p:ext uri="{BB962C8B-B14F-4D97-AF65-F5344CB8AC3E}">
        <p14:creationId xmlns:p14="http://schemas.microsoft.com/office/powerpoint/2010/main" val="281275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125" y="1502956"/>
            <a:ext cx="8747760" cy="3231654"/>
          </a:xfrm>
          <a:prstGeom prst="rect">
            <a:avLst/>
          </a:prstGeom>
        </p:spPr>
        <p:txBody>
          <a:bodyPr wrap="square">
            <a:spAutoFit/>
          </a:bodyPr>
          <a:lstStyle/>
          <a:p>
            <a:r>
              <a:rPr lang="en-GB" sz="3200" b="1" dirty="0"/>
              <a:t>Internal factors</a:t>
            </a:r>
          </a:p>
          <a:p>
            <a:endParaRPr lang="en-GB" sz="3200" b="1" dirty="0"/>
          </a:p>
          <a:p>
            <a:pPr marL="457200" indent="-457200">
              <a:buFont typeface="Arial" panose="020B0604020202020204" pitchFamily="34" charset="0"/>
              <a:buChar char="•"/>
            </a:pPr>
            <a:r>
              <a:rPr lang="en-GB" sz="2800" dirty="0"/>
              <a:t>Poor initial predictions of income and expenditure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Late payment of debtor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Poor budgeting and lack of control of spending</a:t>
            </a:r>
          </a:p>
        </p:txBody>
      </p:sp>
      <p:pic>
        <p:nvPicPr>
          <p:cNvPr id="3" name="Picture 2"/>
          <p:cNvPicPr>
            <a:picLocks noChangeAspect="1"/>
          </p:cNvPicPr>
          <p:nvPr/>
        </p:nvPicPr>
        <p:blipFill>
          <a:blip r:embed="rId2"/>
          <a:stretch>
            <a:fillRect/>
          </a:stretch>
        </p:blipFill>
        <p:spPr>
          <a:xfrm>
            <a:off x="1944274" y="530324"/>
            <a:ext cx="8059611" cy="646232"/>
          </a:xfrm>
          <a:prstGeom prst="rect">
            <a:avLst/>
          </a:prstGeom>
        </p:spPr>
      </p:pic>
      <p:pic>
        <p:nvPicPr>
          <p:cNvPr id="4" name="Picture 3"/>
          <p:cNvPicPr>
            <a:picLocks noChangeAspect="1"/>
          </p:cNvPicPr>
          <p:nvPr/>
        </p:nvPicPr>
        <p:blipFill>
          <a:blip r:embed="rId3"/>
          <a:stretch>
            <a:fillRect/>
          </a:stretch>
        </p:blipFill>
        <p:spPr>
          <a:xfrm>
            <a:off x="8783002" y="4409122"/>
            <a:ext cx="2733675" cy="1666875"/>
          </a:xfrm>
          <a:prstGeom prst="rect">
            <a:avLst/>
          </a:prstGeom>
        </p:spPr>
      </p:pic>
    </p:spTree>
    <p:extLst>
      <p:ext uri="{BB962C8B-B14F-4D97-AF65-F5344CB8AC3E}">
        <p14:creationId xmlns:p14="http://schemas.microsoft.com/office/powerpoint/2010/main" val="135958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019" y="1455063"/>
            <a:ext cx="10347960" cy="4832092"/>
          </a:xfrm>
          <a:prstGeom prst="rect">
            <a:avLst/>
          </a:prstGeom>
        </p:spPr>
        <p:txBody>
          <a:bodyPr wrap="square">
            <a:spAutoFit/>
          </a:bodyPr>
          <a:lstStyle/>
          <a:p>
            <a:r>
              <a:rPr lang="en-GB" sz="2800" dirty="0"/>
              <a:t>All businesses should monitor cash flow and examine any differences between actual and forecast figures. </a:t>
            </a:r>
            <a:r>
              <a:rPr lang="en-GB" sz="2800" b="1" dirty="0"/>
              <a:t>This will allow action to be taken before a real business crisis arises. </a:t>
            </a:r>
          </a:p>
          <a:p>
            <a:endParaRPr lang="en-GB" sz="2800" dirty="0"/>
          </a:p>
          <a:p>
            <a:endParaRPr lang="en-GB" sz="2800" dirty="0"/>
          </a:p>
          <a:p>
            <a:endParaRPr lang="en-GB" sz="2800" dirty="0"/>
          </a:p>
          <a:p>
            <a:endParaRPr lang="en-GB" sz="2800" dirty="0"/>
          </a:p>
          <a:p>
            <a:endParaRPr lang="en-GB" sz="2800" dirty="0"/>
          </a:p>
          <a:p>
            <a:r>
              <a:rPr lang="en-GB" sz="2800" dirty="0"/>
              <a:t>As experience is gained in managing and monitoring cash flow, business owners and managers will be able to improve the accuracy of their forecasts.</a:t>
            </a:r>
          </a:p>
        </p:txBody>
      </p:sp>
      <p:sp>
        <p:nvSpPr>
          <p:cNvPr id="3" name="Rectangle 2"/>
          <p:cNvSpPr/>
          <p:nvPr/>
        </p:nvSpPr>
        <p:spPr>
          <a:xfrm>
            <a:off x="1065680" y="239375"/>
            <a:ext cx="1006063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Making use of a cash flow forecast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505700" y="2767161"/>
            <a:ext cx="2362200" cy="1933575"/>
          </a:xfrm>
          <a:prstGeom prst="rect">
            <a:avLst/>
          </a:prstGeom>
        </p:spPr>
      </p:pic>
      <p:pic>
        <p:nvPicPr>
          <p:cNvPr id="5" name="Picture 4"/>
          <p:cNvPicPr>
            <a:picLocks noChangeAspect="1"/>
          </p:cNvPicPr>
          <p:nvPr/>
        </p:nvPicPr>
        <p:blipFill>
          <a:blip r:embed="rId3"/>
          <a:stretch>
            <a:fillRect/>
          </a:stretch>
        </p:blipFill>
        <p:spPr>
          <a:xfrm>
            <a:off x="1974531" y="3071009"/>
            <a:ext cx="4121468" cy="1600200"/>
          </a:xfrm>
          <a:prstGeom prst="rect">
            <a:avLst/>
          </a:prstGeom>
        </p:spPr>
      </p:pic>
    </p:spTree>
    <p:extLst>
      <p:ext uri="{BB962C8B-B14F-4D97-AF65-F5344CB8AC3E}">
        <p14:creationId xmlns:p14="http://schemas.microsoft.com/office/powerpoint/2010/main" val="115621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520" y="897880"/>
            <a:ext cx="10073640" cy="5970865"/>
          </a:xfrm>
          <a:prstGeom prst="rect">
            <a:avLst/>
          </a:prstGeom>
        </p:spPr>
        <p:txBody>
          <a:bodyPr wrap="square">
            <a:spAutoFit/>
          </a:bodyPr>
          <a:lstStyle/>
          <a:p>
            <a:endParaRPr lang="en-GB" sz="2800" b="1" dirty="0"/>
          </a:p>
          <a:p>
            <a:r>
              <a:rPr lang="en-GB" sz="2800" b="1" dirty="0"/>
              <a:t> The forecast cash flow is also used to tell us if the business is likely to have enough money coming in to pay all of its expenses. </a:t>
            </a:r>
            <a:r>
              <a:rPr lang="en-GB" sz="2800" dirty="0"/>
              <a:t>If the forecast cash flow tells us that the business is unlikely to have enough money coming in to cover costs, then the business must arrange to obtain the required amount of money. </a:t>
            </a:r>
          </a:p>
          <a:p>
            <a:endParaRPr lang="en-GB" sz="2800" dirty="0"/>
          </a:p>
          <a:p>
            <a:endParaRPr lang="en-GB" sz="2800" dirty="0"/>
          </a:p>
          <a:p>
            <a:endParaRPr lang="en-GB" sz="2800" dirty="0"/>
          </a:p>
          <a:p>
            <a:r>
              <a:rPr lang="en-GB" sz="2800" dirty="0"/>
              <a:t>Perhaps the most popular method of funding a shortage of cash is to borrow from a bank (external) and this borrowing can take the form of loan or an overdraft. However, there are other methods of funding, each of which has an important part to play.  </a:t>
            </a:r>
          </a:p>
          <a:p>
            <a:endParaRPr lang="en-GB" dirty="0"/>
          </a:p>
        </p:txBody>
      </p:sp>
      <p:pic>
        <p:nvPicPr>
          <p:cNvPr id="3" name="Picture 2"/>
          <p:cNvPicPr>
            <a:picLocks noChangeAspect="1"/>
          </p:cNvPicPr>
          <p:nvPr/>
        </p:nvPicPr>
        <p:blipFill>
          <a:blip r:embed="rId2"/>
          <a:stretch>
            <a:fillRect/>
          </a:stretch>
        </p:blipFill>
        <p:spPr>
          <a:xfrm>
            <a:off x="1259924" y="434528"/>
            <a:ext cx="9778832" cy="646232"/>
          </a:xfrm>
          <a:prstGeom prst="rect">
            <a:avLst/>
          </a:prstGeom>
        </p:spPr>
      </p:pic>
      <p:pic>
        <p:nvPicPr>
          <p:cNvPr id="4" name="Picture 3"/>
          <p:cNvPicPr>
            <a:picLocks noChangeAspect="1"/>
          </p:cNvPicPr>
          <p:nvPr/>
        </p:nvPicPr>
        <p:blipFill>
          <a:blip r:embed="rId3"/>
          <a:stretch>
            <a:fillRect/>
          </a:stretch>
        </p:blipFill>
        <p:spPr>
          <a:xfrm>
            <a:off x="8856932" y="3108959"/>
            <a:ext cx="1688195" cy="1537335"/>
          </a:xfrm>
          <a:prstGeom prst="rect">
            <a:avLst/>
          </a:prstGeom>
        </p:spPr>
      </p:pic>
      <p:pic>
        <p:nvPicPr>
          <p:cNvPr id="5" name="Picture 4"/>
          <p:cNvPicPr>
            <a:picLocks noChangeAspect="1"/>
          </p:cNvPicPr>
          <p:nvPr/>
        </p:nvPicPr>
        <p:blipFill>
          <a:blip r:embed="rId4"/>
          <a:stretch>
            <a:fillRect/>
          </a:stretch>
        </p:blipFill>
        <p:spPr>
          <a:xfrm>
            <a:off x="2667000" y="3568361"/>
            <a:ext cx="3950017" cy="1077933"/>
          </a:xfrm>
          <a:prstGeom prst="rect">
            <a:avLst/>
          </a:prstGeom>
        </p:spPr>
      </p:pic>
    </p:spTree>
    <p:extLst>
      <p:ext uri="{BB962C8B-B14F-4D97-AF65-F5344CB8AC3E}">
        <p14:creationId xmlns:p14="http://schemas.microsoft.com/office/powerpoint/2010/main" val="338676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960" y="1258283"/>
            <a:ext cx="9997440" cy="5262979"/>
          </a:xfrm>
          <a:prstGeom prst="rect">
            <a:avLst/>
          </a:prstGeom>
        </p:spPr>
        <p:txBody>
          <a:bodyPr wrap="square">
            <a:spAutoFit/>
          </a:bodyPr>
          <a:lstStyle/>
          <a:p>
            <a:r>
              <a:rPr lang="en-GB" sz="2800" dirty="0"/>
              <a:t>So what happens when a business needs cash, or liquidity? Up to now we have just referred to cash, but the fact is we are talking about the liquidity of a business. </a:t>
            </a:r>
          </a:p>
          <a:p>
            <a:endParaRPr lang="en-GB" sz="2800" b="1" dirty="0"/>
          </a:p>
          <a:p>
            <a:endParaRPr lang="en-GB" sz="2800" b="1" dirty="0"/>
          </a:p>
          <a:p>
            <a:r>
              <a:rPr lang="en-GB" sz="2800" b="1" dirty="0"/>
              <a:t>Liquidity is a measure of the availability of working capital. </a:t>
            </a:r>
            <a:r>
              <a:rPr lang="en-GB" sz="2800" dirty="0"/>
              <a:t>If managers of a business say they have a liquidity or working capital problem, this means that they will have a problem meeting all their immediate or near future expenditure demands. In other words, they do not have enough cash in hand, or do not expect enough cash to be flowing into the business and cannot convert enough assets into cash in the short term to be able to pay all their bills</a:t>
            </a:r>
          </a:p>
        </p:txBody>
      </p:sp>
      <p:pic>
        <p:nvPicPr>
          <p:cNvPr id="3" name="Picture 2"/>
          <p:cNvPicPr>
            <a:picLocks noChangeAspect="1"/>
          </p:cNvPicPr>
          <p:nvPr/>
        </p:nvPicPr>
        <p:blipFill>
          <a:blip r:embed="rId2"/>
          <a:stretch>
            <a:fillRect/>
          </a:stretch>
        </p:blipFill>
        <p:spPr>
          <a:xfrm>
            <a:off x="1203960" y="469364"/>
            <a:ext cx="9778832" cy="646232"/>
          </a:xfrm>
          <a:prstGeom prst="rect">
            <a:avLst/>
          </a:prstGeom>
        </p:spPr>
      </p:pic>
      <p:pic>
        <p:nvPicPr>
          <p:cNvPr id="4" name="Picture 3"/>
          <p:cNvPicPr>
            <a:picLocks noChangeAspect="1"/>
          </p:cNvPicPr>
          <p:nvPr/>
        </p:nvPicPr>
        <p:blipFill>
          <a:blip r:embed="rId3"/>
          <a:stretch>
            <a:fillRect/>
          </a:stretch>
        </p:blipFill>
        <p:spPr>
          <a:xfrm>
            <a:off x="10529521" y="1981199"/>
            <a:ext cx="1343757" cy="1663065"/>
          </a:xfrm>
          <a:prstGeom prst="rect">
            <a:avLst/>
          </a:prstGeom>
        </p:spPr>
      </p:pic>
      <p:pic>
        <p:nvPicPr>
          <p:cNvPr id="5" name="Picture 4"/>
          <p:cNvPicPr>
            <a:picLocks noChangeAspect="1"/>
          </p:cNvPicPr>
          <p:nvPr/>
        </p:nvPicPr>
        <p:blipFill>
          <a:blip r:embed="rId4"/>
          <a:stretch>
            <a:fillRect/>
          </a:stretch>
        </p:blipFill>
        <p:spPr>
          <a:xfrm>
            <a:off x="6400799" y="2217760"/>
            <a:ext cx="3000375" cy="1181712"/>
          </a:xfrm>
          <a:prstGeom prst="rect">
            <a:avLst/>
          </a:prstGeom>
        </p:spPr>
      </p:pic>
    </p:spTree>
    <p:extLst>
      <p:ext uri="{BB962C8B-B14F-4D97-AF65-F5344CB8AC3E}">
        <p14:creationId xmlns:p14="http://schemas.microsoft.com/office/powerpoint/2010/main" val="89124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648" y="1378357"/>
            <a:ext cx="10287000" cy="4832092"/>
          </a:xfrm>
          <a:prstGeom prst="rect">
            <a:avLst/>
          </a:prstGeom>
        </p:spPr>
        <p:txBody>
          <a:bodyPr wrap="square">
            <a:spAutoFit/>
          </a:bodyPr>
          <a:lstStyle/>
          <a:p>
            <a:r>
              <a:rPr lang="en-GB" sz="2800" dirty="0"/>
              <a:t>This is important as businesses do not always (in fact rarely) need to keep enough immediate cash on hand to meet likely future expenditure. </a:t>
            </a:r>
          </a:p>
          <a:p>
            <a:endParaRPr lang="en-GB" sz="2800" dirty="0"/>
          </a:p>
          <a:p>
            <a:endParaRPr lang="en-GB" sz="2800" dirty="0"/>
          </a:p>
          <a:p>
            <a:endParaRPr lang="en-GB" sz="2800" dirty="0"/>
          </a:p>
          <a:p>
            <a:endParaRPr lang="en-GB" sz="2800" dirty="0"/>
          </a:p>
          <a:p>
            <a:endParaRPr lang="en-GB" sz="2800" dirty="0"/>
          </a:p>
          <a:p>
            <a:r>
              <a:rPr lang="en-GB" sz="2800" dirty="0"/>
              <a:t>What they must do, however, is keep enough ‘liquid assets’ available, in order that cash flow can be effectively managed. </a:t>
            </a:r>
            <a:r>
              <a:rPr lang="en-GB" sz="2800" b="1" dirty="0"/>
              <a:t>So if there is a predicted cash shortage, what can managers/owners do?</a:t>
            </a:r>
            <a:endParaRPr lang="en-GB" sz="2800" b="1" dirty="0"/>
          </a:p>
        </p:txBody>
      </p:sp>
      <p:pic>
        <p:nvPicPr>
          <p:cNvPr id="3" name="Picture 2"/>
          <p:cNvPicPr>
            <a:picLocks noChangeAspect="1"/>
          </p:cNvPicPr>
          <p:nvPr/>
        </p:nvPicPr>
        <p:blipFill>
          <a:blip r:embed="rId2"/>
          <a:stretch>
            <a:fillRect/>
          </a:stretch>
        </p:blipFill>
        <p:spPr>
          <a:xfrm>
            <a:off x="919648" y="393164"/>
            <a:ext cx="9778832" cy="646232"/>
          </a:xfrm>
          <a:prstGeom prst="rect">
            <a:avLst/>
          </a:prstGeom>
        </p:spPr>
      </p:pic>
      <p:pic>
        <p:nvPicPr>
          <p:cNvPr id="4" name="Picture 3"/>
          <p:cNvPicPr>
            <a:picLocks noChangeAspect="1"/>
          </p:cNvPicPr>
          <p:nvPr/>
        </p:nvPicPr>
        <p:blipFill>
          <a:blip r:embed="rId3"/>
          <a:stretch>
            <a:fillRect/>
          </a:stretch>
        </p:blipFill>
        <p:spPr>
          <a:xfrm>
            <a:off x="7323197" y="2691765"/>
            <a:ext cx="3077258" cy="1775460"/>
          </a:xfrm>
          <a:prstGeom prst="rect">
            <a:avLst/>
          </a:prstGeom>
        </p:spPr>
      </p:pic>
      <p:pic>
        <p:nvPicPr>
          <p:cNvPr id="5" name="Picture 4"/>
          <p:cNvPicPr>
            <a:picLocks noChangeAspect="1"/>
          </p:cNvPicPr>
          <p:nvPr/>
        </p:nvPicPr>
        <p:blipFill>
          <a:blip r:embed="rId4"/>
          <a:stretch>
            <a:fillRect/>
          </a:stretch>
        </p:blipFill>
        <p:spPr>
          <a:xfrm>
            <a:off x="3754755" y="2691765"/>
            <a:ext cx="2762250" cy="1657350"/>
          </a:xfrm>
          <a:prstGeom prst="rect">
            <a:avLst/>
          </a:prstGeom>
        </p:spPr>
      </p:pic>
    </p:spTree>
    <p:extLst>
      <p:ext uri="{BB962C8B-B14F-4D97-AF65-F5344CB8AC3E}">
        <p14:creationId xmlns:p14="http://schemas.microsoft.com/office/powerpoint/2010/main" val="201182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0" y="1223665"/>
            <a:ext cx="10180320" cy="5262979"/>
          </a:xfrm>
          <a:prstGeom prst="rect">
            <a:avLst/>
          </a:prstGeom>
        </p:spPr>
        <p:txBody>
          <a:bodyPr wrap="square">
            <a:spAutoFit/>
          </a:bodyPr>
          <a:lstStyle/>
          <a:p>
            <a:r>
              <a:rPr lang="en-GB" sz="2800" dirty="0"/>
              <a:t>• </a:t>
            </a:r>
            <a:r>
              <a:rPr lang="en-GB" sz="2800" b="1" dirty="0"/>
              <a:t>Increase revenue </a:t>
            </a:r>
            <a:r>
              <a:rPr lang="en-GB" sz="2800" dirty="0"/>
              <a:t>– this is much easier said than done. A business may try to increase prices but this is likely to reduce demand. Alternatively, new methods of distribution (places to sell) may be found; but in the short run this will increase costs and worsen the cash flow situation.</a:t>
            </a:r>
          </a:p>
          <a:p>
            <a:endParaRPr lang="en-GB" sz="2800" dirty="0"/>
          </a:p>
          <a:p>
            <a:endParaRPr lang="en-GB" sz="2800" dirty="0"/>
          </a:p>
          <a:p>
            <a:endParaRPr lang="en-GB" sz="2800" dirty="0"/>
          </a:p>
          <a:p>
            <a:r>
              <a:rPr lang="en-GB" sz="2800" dirty="0"/>
              <a:t> • </a:t>
            </a:r>
            <a:r>
              <a:rPr lang="en-GB" sz="2800" b="1" dirty="0"/>
              <a:t>Reduce costs </a:t>
            </a:r>
            <a:r>
              <a:rPr lang="en-GB" sz="2800" dirty="0"/>
              <a:t>– wages are often a major cost. Reducing staff will cut costs, but will impact on output or service provided. Looking for cheaper suppliers makes sense, but there could be an impact on quality. </a:t>
            </a:r>
          </a:p>
        </p:txBody>
      </p:sp>
      <p:sp>
        <p:nvSpPr>
          <p:cNvPr id="3" name="Rectangle 2"/>
          <p:cNvSpPr/>
          <p:nvPr/>
        </p:nvSpPr>
        <p:spPr>
          <a:xfrm>
            <a:off x="477012" y="300335"/>
            <a:ext cx="1111605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Solutions to a predicted cash shortage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4709159" y="3215256"/>
            <a:ext cx="5135881" cy="1279796"/>
          </a:xfrm>
          <a:prstGeom prst="rect">
            <a:avLst/>
          </a:prstGeom>
        </p:spPr>
      </p:pic>
    </p:spTree>
    <p:extLst>
      <p:ext uri="{BB962C8B-B14F-4D97-AF65-F5344CB8AC3E}">
        <p14:creationId xmlns:p14="http://schemas.microsoft.com/office/powerpoint/2010/main" val="22645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138" y="792479"/>
            <a:ext cx="10957560" cy="5693866"/>
          </a:xfrm>
          <a:prstGeom prst="rect">
            <a:avLst/>
          </a:prstGeom>
        </p:spPr>
        <p:txBody>
          <a:bodyPr wrap="square">
            <a:spAutoFit/>
          </a:bodyPr>
          <a:lstStyle/>
          <a:p>
            <a:endParaRPr lang="en-GB" sz="2800" dirty="0"/>
          </a:p>
          <a:p>
            <a:r>
              <a:rPr lang="en-GB" sz="2800" dirty="0"/>
              <a:t>• </a:t>
            </a:r>
            <a:r>
              <a:rPr lang="en-GB" sz="2800" b="1" dirty="0"/>
              <a:t>Delay payment </a:t>
            </a:r>
            <a:r>
              <a:rPr lang="en-GB" sz="2800" dirty="0"/>
              <a:t>– if the business has creditors then delaying payment will improve immediate cash flow. However, the impact could be delayed deliveries, interest charges on debts, as well as demand for cash on delivery for future supplies.</a:t>
            </a:r>
          </a:p>
          <a:p>
            <a:endParaRPr lang="en-GB" sz="2800" dirty="0"/>
          </a:p>
          <a:p>
            <a:endParaRPr lang="en-GB" sz="2800" dirty="0"/>
          </a:p>
          <a:p>
            <a:r>
              <a:rPr lang="en-GB" sz="2800" dirty="0"/>
              <a:t> • </a:t>
            </a:r>
            <a:r>
              <a:rPr lang="en-GB" sz="2800" b="1" dirty="0"/>
              <a:t>Extra funding </a:t>
            </a:r>
            <a:r>
              <a:rPr lang="en-GB" sz="2800" dirty="0"/>
              <a:t>– this could be a new injection of capital from the owner, or perhaps a business loan. However, if cash flow is predicted to be poor, then loans become unlikely. Outside investors could possibly be interested, but are unlikely to act quickly and will want a share of the business. An overdraft is possible if the business has a good account management history with the bank. </a:t>
            </a:r>
          </a:p>
        </p:txBody>
      </p:sp>
      <p:pic>
        <p:nvPicPr>
          <p:cNvPr id="3" name="Picture 2"/>
          <p:cNvPicPr>
            <a:picLocks noChangeAspect="1"/>
          </p:cNvPicPr>
          <p:nvPr/>
        </p:nvPicPr>
        <p:blipFill>
          <a:blip r:embed="rId2"/>
          <a:stretch>
            <a:fillRect/>
          </a:stretch>
        </p:blipFill>
        <p:spPr>
          <a:xfrm>
            <a:off x="673138" y="472412"/>
            <a:ext cx="10845724" cy="640135"/>
          </a:xfrm>
          <a:prstGeom prst="rect">
            <a:avLst/>
          </a:prstGeom>
        </p:spPr>
      </p:pic>
      <p:pic>
        <p:nvPicPr>
          <p:cNvPr id="4" name="Picture 3"/>
          <p:cNvPicPr>
            <a:picLocks noChangeAspect="1"/>
          </p:cNvPicPr>
          <p:nvPr/>
        </p:nvPicPr>
        <p:blipFill>
          <a:blip r:embed="rId3"/>
          <a:stretch>
            <a:fillRect/>
          </a:stretch>
        </p:blipFill>
        <p:spPr>
          <a:xfrm>
            <a:off x="5196840" y="2711424"/>
            <a:ext cx="1687835" cy="966101"/>
          </a:xfrm>
          <a:prstGeom prst="rect">
            <a:avLst/>
          </a:prstGeom>
        </p:spPr>
      </p:pic>
      <p:pic>
        <p:nvPicPr>
          <p:cNvPr id="5" name="Picture 4"/>
          <p:cNvPicPr>
            <a:picLocks noChangeAspect="1"/>
          </p:cNvPicPr>
          <p:nvPr/>
        </p:nvPicPr>
        <p:blipFill>
          <a:blip r:embed="rId4"/>
          <a:stretch>
            <a:fillRect/>
          </a:stretch>
        </p:blipFill>
        <p:spPr>
          <a:xfrm>
            <a:off x="7711440" y="2569159"/>
            <a:ext cx="1972627" cy="1108366"/>
          </a:xfrm>
          <a:prstGeom prst="rect">
            <a:avLst/>
          </a:prstGeom>
        </p:spPr>
      </p:pic>
    </p:spTree>
    <p:extLst>
      <p:ext uri="{BB962C8B-B14F-4D97-AF65-F5344CB8AC3E}">
        <p14:creationId xmlns:p14="http://schemas.microsoft.com/office/powerpoint/2010/main" val="333185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302" y="1421220"/>
            <a:ext cx="9329738" cy="4832092"/>
          </a:xfrm>
          <a:prstGeom prst="rect">
            <a:avLst/>
          </a:prstGeom>
        </p:spPr>
        <p:txBody>
          <a:bodyPr wrap="square">
            <a:spAutoFit/>
          </a:bodyPr>
          <a:lstStyle/>
          <a:p>
            <a:r>
              <a:rPr lang="en-GB" sz="2800" b="1" dirty="0"/>
              <a:t>A forecast cash flow statement shows the expected flows of cash into and out of a business over a trading period in the immediate future – e.g. the next six months or year.</a:t>
            </a:r>
          </a:p>
          <a:p>
            <a:endParaRPr lang="en-GB" sz="2800" dirty="0"/>
          </a:p>
          <a:p>
            <a:endParaRPr lang="en-GB" sz="2800" dirty="0"/>
          </a:p>
          <a:p>
            <a:endParaRPr lang="en-GB" sz="2800" dirty="0"/>
          </a:p>
          <a:p>
            <a:endParaRPr lang="en-GB" sz="2800" dirty="0"/>
          </a:p>
          <a:p>
            <a:endParaRPr lang="en-GB" sz="2800" b="1" dirty="0"/>
          </a:p>
          <a:p>
            <a:r>
              <a:rPr lang="en-GB" sz="2800" b="1" dirty="0"/>
              <a:t>A cash flow forecast predicts how much cash is, or will be, available in a business, or how much cash will be needed to keep the business running. </a:t>
            </a:r>
            <a:endParaRPr lang="en-GB" sz="2800" b="1" dirty="0"/>
          </a:p>
        </p:txBody>
      </p:sp>
      <p:sp>
        <p:nvSpPr>
          <p:cNvPr id="3" name="Rectangle 2"/>
          <p:cNvSpPr/>
          <p:nvPr/>
        </p:nvSpPr>
        <p:spPr>
          <a:xfrm>
            <a:off x="979120" y="266998"/>
            <a:ext cx="102004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and statements </a:t>
            </a:r>
          </a:p>
        </p:txBody>
      </p:sp>
      <p:pic>
        <p:nvPicPr>
          <p:cNvPr id="4" name="Picture 3"/>
          <p:cNvPicPr>
            <a:picLocks noChangeAspect="1"/>
          </p:cNvPicPr>
          <p:nvPr/>
        </p:nvPicPr>
        <p:blipFill>
          <a:blip r:embed="rId2"/>
          <a:stretch>
            <a:fillRect/>
          </a:stretch>
        </p:blipFill>
        <p:spPr>
          <a:xfrm>
            <a:off x="1977390" y="2847022"/>
            <a:ext cx="2628900" cy="1743075"/>
          </a:xfrm>
          <a:prstGeom prst="rect">
            <a:avLst/>
          </a:prstGeom>
        </p:spPr>
      </p:pic>
      <p:pic>
        <p:nvPicPr>
          <p:cNvPr id="5" name="Picture 4"/>
          <p:cNvPicPr>
            <a:picLocks noChangeAspect="1"/>
          </p:cNvPicPr>
          <p:nvPr/>
        </p:nvPicPr>
        <p:blipFill>
          <a:blip r:embed="rId3"/>
          <a:stretch>
            <a:fillRect/>
          </a:stretch>
        </p:blipFill>
        <p:spPr>
          <a:xfrm>
            <a:off x="5702618" y="2952371"/>
            <a:ext cx="2869882" cy="1532375"/>
          </a:xfrm>
          <a:prstGeom prst="rect">
            <a:avLst/>
          </a:prstGeom>
        </p:spPr>
      </p:pic>
    </p:spTree>
    <p:extLst>
      <p:ext uri="{BB962C8B-B14F-4D97-AF65-F5344CB8AC3E}">
        <p14:creationId xmlns:p14="http://schemas.microsoft.com/office/powerpoint/2010/main" val="329824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959" y="1391305"/>
            <a:ext cx="10320654" cy="4401205"/>
          </a:xfrm>
          <a:prstGeom prst="rect">
            <a:avLst/>
          </a:prstGeom>
        </p:spPr>
        <p:txBody>
          <a:bodyPr wrap="square">
            <a:spAutoFit/>
          </a:bodyPr>
          <a:lstStyle/>
          <a:p>
            <a:r>
              <a:rPr lang="en-GB" sz="2800" dirty="0"/>
              <a:t>• An accurate cash flow forecast will allow a business to get a clear idea of how it is performing (although it does not provide an accurate statement of profitability), and how it is likely to perform in the future. </a:t>
            </a:r>
          </a:p>
          <a:p>
            <a:endParaRPr lang="en-GB" sz="2800" dirty="0"/>
          </a:p>
          <a:p>
            <a:endParaRPr lang="en-GB" sz="2800" dirty="0"/>
          </a:p>
          <a:p>
            <a:endParaRPr lang="en-GB" sz="2800" dirty="0"/>
          </a:p>
          <a:p>
            <a:r>
              <a:rPr lang="en-GB" sz="2800" dirty="0"/>
              <a:t>• The forecast allows managers to be able to specify times when the business may need additional funding, such as when cash outflow exceeds inflow. </a:t>
            </a:r>
            <a:endParaRPr lang="en-GB" dirty="0"/>
          </a:p>
        </p:txBody>
      </p:sp>
      <p:sp>
        <p:nvSpPr>
          <p:cNvPr id="3" name="Rectangle 2"/>
          <p:cNvSpPr/>
          <p:nvPr/>
        </p:nvSpPr>
        <p:spPr>
          <a:xfrm>
            <a:off x="130813" y="346055"/>
            <a:ext cx="1206118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of preparing a cash flow forecast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4128134" y="2982307"/>
            <a:ext cx="6067425" cy="1219200"/>
          </a:xfrm>
          <a:prstGeom prst="rect">
            <a:avLst/>
          </a:prstGeom>
        </p:spPr>
      </p:pic>
    </p:spTree>
    <p:extLst>
      <p:ext uri="{BB962C8B-B14F-4D97-AF65-F5344CB8AC3E}">
        <p14:creationId xmlns:p14="http://schemas.microsoft.com/office/powerpoint/2010/main" val="134752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259" y="1350556"/>
            <a:ext cx="9616440" cy="4401205"/>
          </a:xfrm>
          <a:prstGeom prst="rect">
            <a:avLst/>
          </a:prstGeom>
        </p:spPr>
        <p:txBody>
          <a:bodyPr wrap="square">
            <a:spAutoFit/>
          </a:bodyPr>
          <a:lstStyle/>
          <a:p>
            <a:r>
              <a:rPr lang="en-GB" sz="2800" dirty="0"/>
              <a:t>• In addition, inconsistencies in future performance can be identified and remedied. </a:t>
            </a:r>
          </a:p>
          <a:p>
            <a:endParaRPr lang="en-GB" sz="2800" dirty="0"/>
          </a:p>
          <a:p>
            <a:endParaRPr lang="en-GB" sz="2800" dirty="0"/>
          </a:p>
          <a:p>
            <a:endParaRPr lang="en-GB" sz="2800" dirty="0"/>
          </a:p>
          <a:p>
            <a:endParaRPr lang="en-GB" sz="2800" dirty="0"/>
          </a:p>
          <a:p>
            <a:endParaRPr lang="en-GB" sz="2800" dirty="0"/>
          </a:p>
          <a:p>
            <a:r>
              <a:rPr lang="en-GB" sz="2800" dirty="0"/>
              <a:t>• Also, when there is predicted to be a large positive cash flow, businesses can plan ahead on how to use this money – perhaps by investing or paying off debts.</a:t>
            </a:r>
          </a:p>
        </p:txBody>
      </p:sp>
      <p:pic>
        <p:nvPicPr>
          <p:cNvPr id="4" name="Picture 3"/>
          <p:cNvPicPr>
            <a:picLocks noChangeAspect="1"/>
          </p:cNvPicPr>
          <p:nvPr/>
        </p:nvPicPr>
        <p:blipFill>
          <a:blip r:embed="rId2"/>
          <a:stretch>
            <a:fillRect/>
          </a:stretch>
        </p:blipFill>
        <p:spPr>
          <a:xfrm>
            <a:off x="246377" y="423644"/>
            <a:ext cx="11760203" cy="646232"/>
          </a:xfrm>
          <a:prstGeom prst="rect">
            <a:avLst/>
          </a:prstGeom>
        </p:spPr>
      </p:pic>
      <p:pic>
        <p:nvPicPr>
          <p:cNvPr id="5" name="Picture 4"/>
          <p:cNvPicPr>
            <a:picLocks noChangeAspect="1"/>
          </p:cNvPicPr>
          <p:nvPr/>
        </p:nvPicPr>
        <p:blipFill>
          <a:blip r:embed="rId3"/>
          <a:stretch>
            <a:fillRect/>
          </a:stretch>
        </p:blipFill>
        <p:spPr>
          <a:xfrm>
            <a:off x="6472237" y="2300287"/>
            <a:ext cx="3057525" cy="1495425"/>
          </a:xfrm>
          <a:prstGeom prst="rect">
            <a:avLst/>
          </a:prstGeom>
        </p:spPr>
      </p:pic>
      <p:pic>
        <p:nvPicPr>
          <p:cNvPr id="6" name="Picture 5"/>
          <p:cNvPicPr>
            <a:picLocks noChangeAspect="1"/>
          </p:cNvPicPr>
          <p:nvPr/>
        </p:nvPicPr>
        <p:blipFill>
          <a:blip r:embed="rId4"/>
          <a:stretch>
            <a:fillRect/>
          </a:stretch>
        </p:blipFill>
        <p:spPr>
          <a:xfrm>
            <a:off x="3432049" y="2606040"/>
            <a:ext cx="1793366" cy="1494472"/>
          </a:xfrm>
          <a:prstGeom prst="rect">
            <a:avLst/>
          </a:prstGeom>
        </p:spPr>
      </p:pic>
    </p:spTree>
    <p:extLst>
      <p:ext uri="{BB962C8B-B14F-4D97-AF65-F5344CB8AC3E}">
        <p14:creationId xmlns:p14="http://schemas.microsoft.com/office/powerpoint/2010/main" val="149605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1569780"/>
            <a:ext cx="9403080" cy="4401205"/>
          </a:xfrm>
          <a:prstGeom prst="rect">
            <a:avLst/>
          </a:prstGeom>
        </p:spPr>
        <p:txBody>
          <a:bodyPr wrap="square">
            <a:spAutoFit/>
          </a:bodyPr>
          <a:lstStyle/>
          <a:p>
            <a:r>
              <a:rPr lang="en-GB" sz="2800" dirty="0"/>
              <a:t>• Drawing up cash flow forecasts takes management time that might be more productively used completing other tasks in the business. </a:t>
            </a:r>
          </a:p>
          <a:p>
            <a:endParaRPr lang="en-GB" sz="2800" dirty="0"/>
          </a:p>
          <a:p>
            <a:endParaRPr lang="en-GB" sz="2800" dirty="0"/>
          </a:p>
          <a:p>
            <a:endParaRPr lang="en-GB" sz="2800" dirty="0"/>
          </a:p>
          <a:p>
            <a:endParaRPr lang="en-GB" sz="2800" dirty="0"/>
          </a:p>
          <a:p>
            <a:r>
              <a:rPr lang="en-GB" sz="2800" dirty="0"/>
              <a:t>• Cash flow forecasts need to be accurate to have value: this may be especially difficult to achieve if the business has little or no trading history to base the predicted cash flow on. </a:t>
            </a:r>
          </a:p>
        </p:txBody>
      </p:sp>
      <p:sp>
        <p:nvSpPr>
          <p:cNvPr id="3" name="Rectangle 2"/>
          <p:cNvSpPr/>
          <p:nvPr/>
        </p:nvSpPr>
        <p:spPr>
          <a:xfrm>
            <a:off x="406851" y="250597"/>
            <a:ext cx="1178514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Limitations of using a cash flow forecast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092440" y="2941731"/>
            <a:ext cx="1660207" cy="1243553"/>
          </a:xfrm>
          <a:prstGeom prst="rect">
            <a:avLst/>
          </a:prstGeom>
        </p:spPr>
      </p:pic>
      <p:pic>
        <p:nvPicPr>
          <p:cNvPr id="5" name="Picture 4"/>
          <p:cNvPicPr>
            <a:picLocks noChangeAspect="1"/>
          </p:cNvPicPr>
          <p:nvPr/>
        </p:nvPicPr>
        <p:blipFill>
          <a:blip r:embed="rId3"/>
          <a:stretch>
            <a:fillRect/>
          </a:stretch>
        </p:blipFill>
        <p:spPr>
          <a:xfrm>
            <a:off x="3779520" y="2654708"/>
            <a:ext cx="2671762" cy="1530576"/>
          </a:xfrm>
          <a:prstGeom prst="rect">
            <a:avLst/>
          </a:prstGeom>
        </p:spPr>
      </p:pic>
    </p:spTree>
    <p:extLst>
      <p:ext uri="{BB962C8B-B14F-4D97-AF65-F5344CB8AC3E}">
        <p14:creationId xmlns:p14="http://schemas.microsoft.com/office/powerpoint/2010/main" val="171647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677" y="423644"/>
            <a:ext cx="11333446" cy="646232"/>
          </a:xfrm>
          <a:prstGeom prst="rect">
            <a:avLst/>
          </a:prstGeom>
        </p:spPr>
      </p:pic>
      <p:sp>
        <p:nvSpPr>
          <p:cNvPr id="3" name="Rectangle 2"/>
          <p:cNvSpPr/>
          <p:nvPr/>
        </p:nvSpPr>
        <p:spPr>
          <a:xfrm>
            <a:off x="1402080" y="1457236"/>
            <a:ext cx="8854440" cy="4401205"/>
          </a:xfrm>
          <a:prstGeom prst="rect">
            <a:avLst/>
          </a:prstGeom>
        </p:spPr>
        <p:txBody>
          <a:bodyPr wrap="square">
            <a:spAutoFit/>
          </a:bodyPr>
          <a:lstStyle/>
          <a:p>
            <a:r>
              <a:rPr lang="en-GB" sz="2800" dirty="0"/>
              <a:t>• The longer the timescale the less accurate the forecast is likely to be. </a:t>
            </a:r>
          </a:p>
          <a:p>
            <a:endParaRPr lang="en-GB" sz="2800" dirty="0"/>
          </a:p>
          <a:p>
            <a:endParaRPr lang="en-GB" sz="2800" dirty="0"/>
          </a:p>
          <a:p>
            <a:r>
              <a:rPr lang="en-GB" sz="2800" dirty="0"/>
              <a:t>• Inflation can impact on the accuracy of figures. </a:t>
            </a:r>
          </a:p>
          <a:p>
            <a:endParaRPr lang="en-GB" sz="2800" dirty="0"/>
          </a:p>
          <a:p>
            <a:endParaRPr lang="en-GB" sz="2800" dirty="0"/>
          </a:p>
          <a:p>
            <a:endParaRPr lang="en-GB" sz="2800" dirty="0"/>
          </a:p>
          <a:p>
            <a:r>
              <a:rPr lang="en-GB" sz="2800" dirty="0"/>
              <a:t>• Cash flow forecasts needs to be monitored to have ongoing usefulness.</a:t>
            </a:r>
            <a:endParaRPr lang="en-GB" sz="2800" dirty="0"/>
          </a:p>
        </p:txBody>
      </p:sp>
      <p:pic>
        <p:nvPicPr>
          <p:cNvPr id="4" name="Picture 3"/>
          <p:cNvPicPr>
            <a:picLocks noChangeAspect="1"/>
          </p:cNvPicPr>
          <p:nvPr/>
        </p:nvPicPr>
        <p:blipFill>
          <a:blip r:embed="rId3"/>
          <a:stretch>
            <a:fillRect/>
          </a:stretch>
        </p:blipFill>
        <p:spPr>
          <a:xfrm>
            <a:off x="8903970" y="2814875"/>
            <a:ext cx="2705100" cy="1685925"/>
          </a:xfrm>
          <a:prstGeom prst="rect">
            <a:avLst/>
          </a:prstGeom>
        </p:spPr>
      </p:pic>
    </p:spTree>
    <p:extLst>
      <p:ext uri="{BB962C8B-B14F-4D97-AF65-F5344CB8AC3E}">
        <p14:creationId xmlns:p14="http://schemas.microsoft.com/office/powerpoint/2010/main" val="307490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240" y="1472476"/>
            <a:ext cx="9860280" cy="4247317"/>
          </a:xfrm>
          <a:prstGeom prst="rect">
            <a:avLst/>
          </a:prstGeom>
        </p:spPr>
        <p:txBody>
          <a:bodyPr wrap="square">
            <a:spAutoFit/>
          </a:bodyPr>
          <a:lstStyle/>
          <a:p>
            <a:r>
              <a:rPr lang="en-GB" sz="2800" b="1" u="sng" dirty="0"/>
              <a:t>Task: </a:t>
            </a:r>
          </a:p>
          <a:p>
            <a:endParaRPr lang="en-GB" sz="2800" dirty="0"/>
          </a:p>
          <a:p>
            <a:r>
              <a:rPr lang="en-GB" sz="2800" dirty="0"/>
              <a:t>Written - advantages and disadvantages of the method. </a:t>
            </a:r>
          </a:p>
          <a:p>
            <a:endParaRPr lang="en-GB" sz="2800" dirty="0"/>
          </a:p>
          <a:p>
            <a:endParaRPr lang="en-GB" sz="2800" b="1" dirty="0"/>
          </a:p>
          <a:p>
            <a:endParaRPr lang="en-GB" sz="2800" b="1" dirty="0"/>
          </a:p>
          <a:p>
            <a:endParaRPr lang="en-GB" sz="2800" b="1" dirty="0"/>
          </a:p>
          <a:p>
            <a:endParaRPr lang="en-GB" sz="2800" b="1" dirty="0"/>
          </a:p>
          <a:p>
            <a:r>
              <a:rPr lang="en-GB" sz="2800" b="1" dirty="0"/>
              <a:t>Time: 20 mins </a:t>
            </a:r>
          </a:p>
          <a:p>
            <a:endParaRPr lang="en-GB" dirty="0"/>
          </a:p>
        </p:txBody>
      </p:sp>
      <p:sp>
        <p:nvSpPr>
          <p:cNvPr id="3" name="Rectangle 2"/>
          <p:cNvSpPr/>
          <p:nvPr/>
        </p:nvSpPr>
        <p:spPr>
          <a:xfrm>
            <a:off x="4059635" y="26985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501640" y="3620445"/>
            <a:ext cx="4301490" cy="2378639"/>
          </a:xfrm>
          <a:prstGeom prst="rect">
            <a:avLst/>
          </a:prstGeom>
        </p:spPr>
      </p:pic>
    </p:spTree>
    <p:extLst>
      <p:ext uri="{BB962C8B-B14F-4D97-AF65-F5344CB8AC3E}">
        <p14:creationId xmlns:p14="http://schemas.microsoft.com/office/powerpoint/2010/main" val="1319517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740" y="1448247"/>
            <a:ext cx="8122920" cy="4247317"/>
          </a:xfrm>
          <a:prstGeom prst="rect">
            <a:avLst/>
          </a:prstGeom>
        </p:spPr>
        <p:txBody>
          <a:bodyPr wrap="square">
            <a:spAutoFit/>
          </a:bodyPr>
          <a:lstStyle/>
          <a:p>
            <a:r>
              <a:rPr lang="en-GB" sz="2800" b="1" u="sng" dirty="0"/>
              <a:t>Time:</a:t>
            </a:r>
          </a:p>
          <a:p>
            <a:endParaRPr lang="en-GB" sz="2800" dirty="0"/>
          </a:p>
          <a:p>
            <a:r>
              <a:rPr lang="en-GB" sz="2800" dirty="0"/>
              <a:t>Calculate cash flow statement </a:t>
            </a:r>
          </a:p>
          <a:p>
            <a:endParaRPr lang="en-GB" sz="2800" dirty="0"/>
          </a:p>
          <a:p>
            <a:endParaRPr lang="en-GB" sz="2800" dirty="0"/>
          </a:p>
          <a:p>
            <a:endParaRPr lang="en-GB" sz="2800" dirty="0"/>
          </a:p>
          <a:p>
            <a:endParaRPr lang="en-GB" sz="2800" dirty="0"/>
          </a:p>
          <a:p>
            <a:endParaRPr lang="en-GB" sz="2800" b="1" dirty="0"/>
          </a:p>
          <a:p>
            <a:r>
              <a:rPr lang="en-GB" sz="2800" b="1" dirty="0"/>
              <a:t>Time: 20 mins </a:t>
            </a:r>
          </a:p>
          <a:p>
            <a:endParaRPr lang="en-GB" dirty="0"/>
          </a:p>
        </p:txBody>
      </p:sp>
      <p:sp>
        <p:nvSpPr>
          <p:cNvPr id="3" name="Rectangle 2"/>
          <p:cNvSpPr/>
          <p:nvPr/>
        </p:nvSpPr>
        <p:spPr>
          <a:xfrm>
            <a:off x="4351543" y="250597"/>
            <a:ext cx="28793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035040" y="3027086"/>
            <a:ext cx="4655820" cy="3087011"/>
          </a:xfrm>
          <a:prstGeom prst="rect">
            <a:avLst/>
          </a:prstGeom>
        </p:spPr>
      </p:pic>
    </p:spTree>
    <p:extLst>
      <p:ext uri="{BB962C8B-B14F-4D97-AF65-F5344CB8AC3E}">
        <p14:creationId xmlns:p14="http://schemas.microsoft.com/office/powerpoint/2010/main" val="210089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245" y="950834"/>
            <a:ext cx="10415588" cy="5109091"/>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cash flow questions in groups.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a cash flow statement and discuss your answers with the group.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advantages and disadvantages of cash flow forecasts.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Cash flow statements.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written analysis of the advantages and disadvantages of cash flow statements.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a cash flow statement and present to the class.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1014412" y="244674"/>
            <a:ext cx="1020042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Cash flow forecast and statements </a:t>
            </a:r>
          </a:p>
        </p:txBody>
      </p:sp>
      <p:pic>
        <p:nvPicPr>
          <p:cNvPr id="6" name="Picture 5"/>
          <p:cNvPicPr>
            <a:picLocks noChangeAspect="1"/>
          </p:cNvPicPr>
          <p:nvPr/>
        </p:nvPicPr>
        <p:blipFill>
          <a:blip r:embed="rId2"/>
          <a:stretch>
            <a:fillRect/>
          </a:stretch>
        </p:blipFill>
        <p:spPr>
          <a:xfrm>
            <a:off x="9784080" y="4913021"/>
            <a:ext cx="1840230" cy="1146904"/>
          </a:xfrm>
          <a:prstGeom prst="rect">
            <a:avLst/>
          </a:prstGeom>
        </p:spPr>
      </p:pic>
    </p:spTree>
    <p:extLst>
      <p:ext uri="{BB962C8B-B14F-4D97-AF65-F5344CB8AC3E}">
        <p14:creationId xmlns:p14="http://schemas.microsoft.com/office/powerpoint/2010/main" val="404572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6337" y="1658036"/>
            <a:ext cx="9896475" cy="3108543"/>
          </a:xfrm>
          <a:prstGeom prst="rect">
            <a:avLst/>
          </a:prstGeom>
        </p:spPr>
        <p:txBody>
          <a:bodyPr wrap="square">
            <a:spAutoFit/>
          </a:bodyPr>
          <a:lstStyle/>
          <a:p>
            <a:r>
              <a:rPr lang="en-GB" sz="2800" b="1" dirty="0"/>
              <a:t>The cash flow forecast is made up of three parts:</a:t>
            </a:r>
          </a:p>
          <a:p>
            <a:endParaRPr lang="en-GB" sz="2800" dirty="0"/>
          </a:p>
          <a:p>
            <a:r>
              <a:rPr lang="en-GB" sz="2800" dirty="0"/>
              <a:t>• revenue/income; </a:t>
            </a:r>
          </a:p>
          <a:p>
            <a:endParaRPr lang="en-GB" sz="2800" dirty="0"/>
          </a:p>
          <a:p>
            <a:r>
              <a:rPr lang="en-GB" sz="2800" dirty="0"/>
              <a:t>• expenses/outgoings; </a:t>
            </a:r>
          </a:p>
          <a:p>
            <a:endParaRPr lang="en-GB" sz="2800" dirty="0"/>
          </a:p>
          <a:p>
            <a:r>
              <a:rPr lang="en-GB" sz="2800" dirty="0"/>
              <a:t>• balances.</a:t>
            </a:r>
          </a:p>
        </p:txBody>
      </p:sp>
      <p:sp>
        <p:nvSpPr>
          <p:cNvPr id="3" name="Rectangle 2"/>
          <p:cNvSpPr/>
          <p:nvPr/>
        </p:nvSpPr>
        <p:spPr>
          <a:xfrm>
            <a:off x="2771214" y="209848"/>
            <a:ext cx="55923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a:t>
            </a:r>
          </a:p>
        </p:txBody>
      </p:sp>
      <p:sp>
        <p:nvSpPr>
          <p:cNvPr id="4" name="AutoShape 2" descr="Image result for revenu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6248400" y="2782046"/>
            <a:ext cx="3885247" cy="2910185"/>
          </a:xfrm>
          <a:prstGeom prst="rect">
            <a:avLst/>
          </a:prstGeom>
        </p:spPr>
      </p:pic>
    </p:spTree>
    <p:extLst>
      <p:ext uri="{BB962C8B-B14F-4D97-AF65-F5344CB8AC3E}">
        <p14:creationId xmlns:p14="http://schemas.microsoft.com/office/powerpoint/2010/main" val="298519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687" y="1304628"/>
            <a:ext cx="9572625" cy="5262979"/>
          </a:xfrm>
          <a:prstGeom prst="rect">
            <a:avLst/>
          </a:prstGeom>
        </p:spPr>
        <p:txBody>
          <a:bodyPr wrap="square">
            <a:spAutoFit/>
          </a:bodyPr>
          <a:lstStyle/>
          <a:p>
            <a:r>
              <a:rPr lang="en-GB" sz="2800" dirty="0"/>
              <a:t>To obtain a picture of what is included in a cash flow forecast we will examine the cash flow forecast of Good Wood Trading.</a:t>
            </a:r>
          </a:p>
          <a:p>
            <a:endParaRPr lang="en-GB" sz="2800" dirty="0"/>
          </a:p>
          <a:p>
            <a:endParaRPr lang="en-GB" sz="2800" dirty="0"/>
          </a:p>
          <a:p>
            <a:endParaRPr lang="en-GB" sz="2800" dirty="0"/>
          </a:p>
          <a:p>
            <a:endParaRPr lang="en-GB" sz="2800" dirty="0"/>
          </a:p>
          <a:p>
            <a:endParaRPr lang="en-GB" sz="2800" dirty="0"/>
          </a:p>
          <a:p>
            <a:r>
              <a:rPr lang="en-GB" sz="2800" dirty="0"/>
              <a:t>Good Wood is a sole trader who is just setting up in business manufacturing wooden garden furniture. The items made will be sold through gardening exhibitions, and to local garden centres on a credit basis. The predicted cash flow forecast for the first six months of trading is shown on the next few slides.</a:t>
            </a:r>
            <a:endParaRPr lang="en-GB" sz="2800" dirty="0"/>
          </a:p>
        </p:txBody>
      </p:sp>
      <p:sp>
        <p:nvSpPr>
          <p:cNvPr id="3" name="Rectangle 2"/>
          <p:cNvSpPr/>
          <p:nvPr/>
        </p:nvSpPr>
        <p:spPr>
          <a:xfrm>
            <a:off x="1155117" y="381298"/>
            <a:ext cx="96817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 Good Wood </a:t>
            </a:r>
          </a:p>
        </p:txBody>
      </p:sp>
      <p:pic>
        <p:nvPicPr>
          <p:cNvPr id="4" name="Picture 3"/>
          <p:cNvPicPr>
            <a:picLocks noChangeAspect="1"/>
          </p:cNvPicPr>
          <p:nvPr/>
        </p:nvPicPr>
        <p:blipFill>
          <a:blip r:embed="rId2"/>
          <a:stretch>
            <a:fillRect/>
          </a:stretch>
        </p:blipFill>
        <p:spPr>
          <a:xfrm>
            <a:off x="6015451" y="2667000"/>
            <a:ext cx="4042949" cy="1305132"/>
          </a:xfrm>
          <a:prstGeom prst="rect">
            <a:avLst/>
          </a:prstGeom>
        </p:spPr>
      </p:pic>
      <p:pic>
        <p:nvPicPr>
          <p:cNvPr id="5" name="Picture 4"/>
          <p:cNvPicPr>
            <a:picLocks noChangeAspect="1"/>
          </p:cNvPicPr>
          <p:nvPr/>
        </p:nvPicPr>
        <p:blipFill>
          <a:blip r:embed="rId3"/>
          <a:stretch>
            <a:fillRect/>
          </a:stretch>
        </p:blipFill>
        <p:spPr>
          <a:xfrm>
            <a:off x="2348119" y="2448028"/>
            <a:ext cx="2628900" cy="1743075"/>
          </a:xfrm>
          <a:prstGeom prst="rect">
            <a:avLst/>
          </a:prstGeom>
        </p:spPr>
      </p:pic>
    </p:spTree>
    <p:extLst>
      <p:ext uri="{BB962C8B-B14F-4D97-AF65-F5344CB8AC3E}">
        <p14:creationId xmlns:p14="http://schemas.microsoft.com/office/powerpoint/2010/main" val="421671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1614398"/>
            <a:ext cx="10186988" cy="4401205"/>
          </a:xfrm>
          <a:prstGeom prst="rect">
            <a:avLst/>
          </a:prstGeom>
        </p:spPr>
        <p:txBody>
          <a:bodyPr wrap="square">
            <a:spAutoFit/>
          </a:bodyPr>
          <a:lstStyle/>
          <a:p>
            <a:r>
              <a:rPr lang="en-GB" sz="2800" dirty="0"/>
              <a:t>Revenue is the income received by a business for goods sold or services provided. It is the cash flow into a business.</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For Good Wood it is sub-divided into</a:t>
            </a:r>
            <a:r>
              <a:rPr lang="en-GB" sz="2800" b="1" dirty="0"/>
              <a:t> cash sales and debtor payments.</a:t>
            </a:r>
          </a:p>
        </p:txBody>
      </p:sp>
      <p:sp>
        <p:nvSpPr>
          <p:cNvPr id="3" name="Rectangle 2"/>
          <p:cNvSpPr/>
          <p:nvPr/>
        </p:nvSpPr>
        <p:spPr>
          <a:xfrm>
            <a:off x="1571301" y="324148"/>
            <a:ext cx="873508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 Revenue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33100" y="2793682"/>
            <a:ext cx="5012379" cy="1666875"/>
          </a:xfrm>
          <a:prstGeom prst="rect">
            <a:avLst/>
          </a:prstGeom>
        </p:spPr>
      </p:pic>
      <p:pic>
        <p:nvPicPr>
          <p:cNvPr id="5" name="Picture 4"/>
          <p:cNvPicPr>
            <a:picLocks noChangeAspect="1"/>
          </p:cNvPicPr>
          <p:nvPr/>
        </p:nvPicPr>
        <p:blipFill>
          <a:blip r:embed="rId3"/>
          <a:stretch>
            <a:fillRect/>
          </a:stretch>
        </p:blipFill>
        <p:spPr>
          <a:xfrm>
            <a:off x="6376035" y="2593657"/>
            <a:ext cx="2457450" cy="1866900"/>
          </a:xfrm>
          <a:prstGeom prst="rect">
            <a:avLst/>
          </a:prstGeom>
        </p:spPr>
      </p:pic>
    </p:spTree>
    <p:extLst>
      <p:ext uri="{BB962C8B-B14F-4D97-AF65-F5344CB8AC3E}">
        <p14:creationId xmlns:p14="http://schemas.microsoft.com/office/powerpoint/2010/main" val="207717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514" y="1087815"/>
            <a:ext cx="9772650" cy="5262979"/>
          </a:xfrm>
          <a:prstGeom prst="rect">
            <a:avLst/>
          </a:prstGeom>
        </p:spPr>
        <p:txBody>
          <a:bodyPr wrap="square">
            <a:spAutoFit/>
          </a:bodyPr>
          <a:lstStyle/>
          <a:p>
            <a:r>
              <a:rPr lang="en-GB" sz="2800" b="1" dirty="0"/>
              <a:t>Cash sales </a:t>
            </a:r>
            <a:r>
              <a:rPr lang="en-GB" sz="2800" dirty="0"/>
              <a:t>are created when sales are made and payment is immediate. This payment can be by cash or with debit and credit cards. In all of these cases the money is immediately available for use by the business.</a:t>
            </a:r>
          </a:p>
          <a:p>
            <a:endParaRPr lang="en-GB" sz="2800" dirty="0"/>
          </a:p>
          <a:p>
            <a:r>
              <a:rPr lang="en-GB" sz="2800" b="1" dirty="0"/>
              <a:t>Debtor payments </a:t>
            </a:r>
            <a:r>
              <a:rPr lang="en-GB" sz="2800" dirty="0"/>
              <a:t>occur because many businesses sell goods on credit – payment for the goods may not be due for 30 days or more. When goods are sold on credit, a debtor is created. We only enter the revenue from these sales when payment is made.</a:t>
            </a:r>
          </a:p>
          <a:p>
            <a:endParaRPr lang="en-GB" sz="2800" dirty="0"/>
          </a:p>
          <a:p>
            <a:r>
              <a:rPr lang="en-GB" sz="2800" dirty="0"/>
              <a:t>All the payments received by a business within the time period are known as </a:t>
            </a:r>
            <a:r>
              <a:rPr lang="en-GB" sz="2800" b="1" dirty="0"/>
              <a:t>total revenue.</a:t>
            </a:r>
            <a:endParaRPr lang="en-GB" sz="2800" b="1" dirty="0"/>
          </a:p>
        </p:txBody>
      </p:sp>
      <p:sp>
        <p:nvSpPr>
          <p:cNvPr id="3" name="Rectangle 2"/>
          <p:cNvSpPr/>
          <p:nvPr/>
        </p:nvSpPr>
        <p:spPr>
          <a:xfrm>
            <a:off x="2999124" y="164485"/>
            <a:ext cx="587943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Revenue – Sections </a:t>
            </a:r>
          </a:p>
        </p:txBody>
      </p:sp>
    </p:spTree>
    <p:extLst>
      <p:ext uri="{BB962C8B-B14F-4D97-AF65-F5344CB8AC3E}">
        <p14:creationId xmlns:p14="http://schemas.microsoft.com/office/powerpoint/2010/main" val="184274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9707501"/>
              </p:ext>
            </p:extLst>
          </p:nvPr>
        </p:nvGraphicFramePr>
        <p:xfrm>
          <a:off x="831849" y="1964583"/>
          <a:ext cx="10583866" cy="3444240"/>
        </p:xfrm>
        <a:graphic>
          <a:graphicData uri="http://schemas.openxmlformats.org/drawingml/2006/table">
            <a:tbl>
              <a:tblPr firstRow="1" bandRow="1">
                <a:tableStyleId>{5C22544A-7EE6-4342-B048-85BDC9FD1C3A}</a:tableStyleId>
              </a:tblPr>
              <a:tblGrid>
                <a:gridCol w="2016858">
                  <a:extLst>
                    <a:ext uri="{9D8B030D-6E8A-4147-A177-3AD203B41FA5}">
                      <a16:colId xmlns:a16="http://schemas.microsoft.com/office/drawing/2014/main" val="326554436"/>
                    </a:ext>
                  </a:extLst>
                </a:gridCol>
                <a:gridCol w="1337531">
                  <a:extLst>
                    <a:ext uri="{9D8B030D-6E8A-4147-A177-3AD203B41FA5}">
                      <a16:colId xmlns:a16="http://schemas.microsoft.com/office/drawing/2014/main" val="713965435"/>
                    </a:ext>
                  </a:extLst>
                </a:gridCol>
                <a:gridCol w="1657350">
                  <a:extLst>
                    <a:ext uri="{9D8B030D-6E8A-4147-A177-3AD203B41FA5}">
                      <a16:colId xmlns:a16="http://schemas.microsoft.com/office/drawing/2014/main" val="3561732439"/>
                    </a:ext>
                  </a:extLst>
                </a:gridCol>
                <a:gridCol w="1314450">
                  <a:extLst>
                    <a:ext uri="{9D8B030D-6E8A-4147-A177-3AD203B41FA5}">
                      <a16:colId xmlns:a16="http://schemas.microsoft.com/office/drawing/2014/main" val="2456550657"/>
                    </a:ext>
                  </a:extLst>
                </a:gridCol>
                <a:gridCol w="1233717">
                  <a:extLst>
                    <a:ext uri="{9D8B030D-6E8A-4147-A177-3AD203B41FA5}">
                      <a16:colId xmlns:a16="http://schemas.microsoft.com/office/drawing/2014/main" val="572426109"/>
                    </a:ext>
                  </a:extLst>
                </a:gridCol>
                <a:gridCol w="1511980">
                  <a:extLst>
                    <a:ext uri="{9D8B030D-6E8A-4147-A177-3AD203B41FA5}">
                      <a16:colId xmlns:a16="http://schemas.microsoft.com/office/drawing/2014/main" val="1933850622"/>
                    </a:ext>
                  </a:extLst>
                </a:gridCol>
                <a:gridCol w="1511980">
                  <a:extLst>
                    <a:ext uri="{9D8B030D-6E8A-4147-A177-3AD203B41FA5}">
                      <a16:colId xmlns:a16="http://schemas.microsoft.com/office/drawing/2014/main" val="3937587135"/>
                    </a:ext>
                  </a:extLst>
                </a:gridCol>
              </a:tblGrid>
              <a:tr h="370840">
                <a:tc>
                  <a:txBody>
                    <a:bodyPr/>
                    <a:lstStyle/>
                    <a:p>
                      <a:endParaRPr lang="en-GB" sz="2800" dirty="0"/>
                    </a:p>
                  </a:txBody>
                  <a:tcPr/>
                </a:tc>
                <a:tc>
                  <a:txBody>
                    <a:bodyPr/>
                    <a:lstStyle/>
                    <a:p>
                      <a:r>
                        <a:rPr lang="en-GB" sz="2800" dirty="0"/>
                        <a:t>January </a:t>
                      </a:r>
                    </a:p>
                  </a:txBody>
                  <a:tcPr/>
                </a:tc>
                <a:tc>
                  <a:txBody>
                    <a:bodyPr/>
                    <a:lstStyle/>
                    <a:p>
                      <a:r>
                        <a:rPr lang="en-GB" sz="2800" dirty="0"/>
                        <a:t>February</a:t>
                      </a:r>
                    </a:p>
                  </a:txBody>
                  <a:tcPr/>
                </a:tc>
                <a:tc>
                  <a:txBody>
                    <a:bodyPr/>
                    <a:lstStyle/>
                    <a:p>
                      <a:r>
                        <a:rPr lang="en-GB" sz="2800" dirty="0"/>
                        <a:t>March</a:t>
                      </a:r>
                    </a:p>
                  </a:txBody>
                  <a:tcPr/>
                </a:tc>
                <a:tc>
                  <a:txBody>
                    <a:bodyPr/>
                    <a:lstStyle/>
                    <a:p>
                      <a:r>
                        <a:rPr lang="en-GB" sz="2800" dirty="0"/>
                        <a:t>April</a:t>
                      </a:r>
                    </a:p>
                  </a:txBody>
                  <a:tcPr/>
                </a:tc>
                <a:tc>
                  <a:txBody>
                    <a:bodyPr/>
                    <a:lstStyle/>
                    <a:p>
                      <a:r>
                        <a:rPr lang="en-GB" sz="2800" dirty="0"/>
                        <a:t>May </a:t>
                      </a:r>
                    </a:p>
                  </a:txBody>
                  <a:tcPr/>
                </a:tc>
                <a:tc>
                  <a:txBody>
                    <a:bodyPr/>
                    <a:lstStyle/>
                    <a:p>
                      <a:r>
                        <a:rPr lang="en-GB" sz="2800" dirty="0"/>
                        <a:t>June</a:t>
                      </a:r>
                    </a:p>
                  </a:txBody>
                  <a:tcPr/>
                </a:tc>
                <a:extLst>
                  <a:ext uri="{0D108BD9-81ED-4DB2-BD59-A6C34878D82A}">
                    <a16:rowId xmlns:a16="http://schemas.microsoft.com/office/drawing/2014/main" val="2880744966"/>
                  </a:ext>
                </a:extLst>
              </a:tr>
              <a:tr h="370840">
                <a:tc>
                  <a:txBody>
                    <a:bodyPr/>
                    <a:lstStyle/>
                    <a:p>
                      <a:r>
                        <a:rPr lang="en-GB" sz="2800" dirty="0"/>
                        <a:t>Revenue</a:t>
                      </a:r>
                      <a:r>
                        <a:rPr lang="en-GB" sz="2800" baseline="0" dirty="0"/>
                        <a:t> </a:t>
                      </a:r>
                      <a:endParaRPr lang="en-GB" sz="2800" dirty="0"/>
                    </a:p>
                  </a:txBody>
                  <a:tcPr/>
                </a:tc>
                <a:tc>
                  <a:txBody>
                    <a:bodyPr/>
                    <a:lstStyle/>
                    <a:p>
                      <a:r>
                        <a:rPr lang="en-GB" sz="2800" dirty="0"/>
                        <a:t>£</a:t>
                      </a:r>
                    </a:p>
                  </a:txBody>
                  <a:tcPr/>
                </a:tc>
                <a:tc>
                  <a:txBody>
                    <a:bodyPr/>
                    <a:lstStyle/>
                    <a:p>
                      <a:r>
                        <a:rPr lang="en-GB" sz="2800" dirty="0"/>
                        <a:t>£</a:t>
                      </a:r>
                    </a:p>
                  </a:txBody>
                  <a:tcPr/>
                </a:tc>
                <a:tc>
                  <a:txBody>
                    <a:bodyPr/>
                    <a:lstStyle/>
                    <a:p>
                      <a:r>
                        <a:rPr lang="en-GB" sz="2800" dirty="0"/>
                        <a:t>£</a:t>
                      </a:r>
                    </a:p>
                  </a:txBody>
                  <a:tcPr/>
                </a:tc>
                <a:tc>
                  <a:txBody>
                    <a:bodyPr/>
                    <a:lstStyle/>
                    <a:p>
                      <a:r>
                        <a:rPr lang="en-GB" sz="2800" dirty="0"/>
                        <a:t>£</a:t>
                      </a:r>
                    </a:p>
                  </a:txBody>
                  <a:tcPr/>
                </a:tc>
                <a:tc>
                  <a:txBody>
                    <a:bodyPr/>
                    <a:lstStyle/>
                    <a:p>
                      <a:r>
                        <a:rPr lang="en-GB" sz="2800" dirty="0"/>
                        <a:t>£</a:t>
                      </a:r>
                    </a:p>
                  </a:txBody>
                  <a:tcPr/>
                </a:tc>
                <a:tc>
                  <a:txBody>
                    <a:bodyPr/>
                    <a:lstStyle/>
                    <a:p>
                      <a:r>
                        <a:rPr lang="en-GB" sz="2800" dirty="0"/>
                        <a:t>£</a:t>
                      </a:r>
                    </a:p>
                  </a:txBody>
                  <a:tcPr/>
                </a:tc>
                <a:extLst>
                  <a:ext uri="{0D108BD9-81ED-4DB2-BD59-A6C34878D82A}">
                    <a16:rowId xmlns:a16="http://schemas.microsoft.com/office/drawing/2014/main" val="1614185104"/>
                  </a:ext>
                </a:extLst>
              </a:tr>
              <a:tr h="370840">
                <a:tc>
                  <a:txBody>
                    <a:bodyPr/>
                    <a:lstStyle/>
                    <a:p>
                      <a:r>
                        <a:rPr lang="en-GB" sz="2800" dirty="0"/>
                        <a:t>Cash sales </a:t>
                      </a:r>
                    </a:p>
                  </a:txBody>
                  <a:tcPr/>
                </a:tc>
                <a:tc>
                  <a:txBody>
                    <a:bodyPr/>
                    <a:lstStyle/>
                    <a:p>
                      <a:r>
                        <a:rPr lang="en-GB" sz="2800" dirty="0"/>
                        <a:t>600</a:t>
                      </a:r>
                    </a:p>
                  </a:txBody>
                  <a:tcPr/>
                </a:tc>
                <a:tc>
                  <a:txBody>
                    <a:bodyPr/>
                    <a:lstStyle/>
                    <a:p>
                      <a:r>
                        <a:rPr lang="en-GB" sz="2800" dirty="0"/>
                        <a:t>1200</a:t>
                      </a:r>
                    </a:p>
                  </a:txBody>
                  <a:tcPr/>
                </a:tc>
                <a:tc>
                  <a:txBody>
                    <a:bodyPr/>
                    <a:lstStyle/>
                    <a:p>
                      <a:r>
                        <a:rPr lang="en-GB" sz="2800" dirty="0"/>
                        <a:t>1750</a:t>
                      </a:r>
                    </a:p>
                  </a:txBody>
                  <a:tcPr/>
                </a:tc>
                <a:tc>
                  <a:txBody>
                    <a:bodyPr/>
                    <a:lstStyle/>
                    <a:p>
                      <a:r>
                        <a:rPr lang="en-GB" sz="2800" dirty="0"/>
                        <a:t>2300</a:t>
                      </a:r>
                    </a:p>
                  </a:txBody>
                  <a:tcPr/>
                </a:tc>
                <a:tc>
                  <a:txBody>
                    <a:bodyPr/>
                    <a:lstStyle/>
                    <a:p>
                      <a:r>
                        <a:rPr lang="en-GB" sz="2800" dirty="0"/>
                        <a:t>2600</a:t>
                      </a:r>
                    </a:p>
                  </a:txBody>
                  <a:tcPr/>
                </a:tc>
                <a:tc>
                  <a:txBody>
                    <a:bodyPr/>
                    <a:lstStyle/>
                    <a:p>
                      <a:r>
                        <a:rPr lang="en-GB" sz="2800" dirty="0"/>
                        <a:t>3000</a:t>
                      </a:r>
                    </a:p>
                  </a:txBody>
                  <a:tcPr/>
                </a:tc>
                <a:extLst>
                  <a:ext uri="{0D108BD9-81ED-4DB2-BD59-A6C34878D82A}">
                    <a16:rowId xmlns:a16="http://schemas.microsoft.com/office/drawing/2014/main" val="4169258341"/>
                  </a:ext>
                </a:extLst>
              </a:tr>
              <a:tr h="370840">
                <a:tc>
                  <a:txBody>
                    <a:bodyPr/>
                    <a:lstStyle/>
                    <a:p>
                      <a:r>
                        <a:rPr lang="en-GB" sz="2800" dirty="0"/>
                        <a:t>Debtor payments</a:t>
                      </a:r>
                      <a:r>
                        <a:rPr lang="en-GB" sz="2800" baseline="0" dirty="0"/>
                        <a:t> </a:t>
                      </a:r>
                      <a:endParaRPr lang="en-GB" sz="2800" dirty="0"/>
                    </a:p>
                  </a:txBody>
                  <a:tcPr/>
                </a:tc>
                <a:tc>
                  <a:txBody>
                    <a:bodyPr/>
                    <a:lstStyle/>
                    <a:p>
                      <a:r>
                        <a:rPr lang="en-GB" sz="2800" dirty="0"/>
                        <a:t>0</a:t>
                      </a:r>
                    </a:p>
                  </a:txBody>
                  <a:tcPr/>
                </a:tc>
                <a:tc>
                  <a:txBody>
                    <a:bodyPr/>
                    <a:lstStyle/>
                    <a:p>
                      <a:r>
                        <a:rPr lang="en-GB" sz="2800" dirty="0"/>
                        <a:t>600</a:t>
                      </a:r>
                    </a:p>
                  </a:txBody>
                  <a:tcPr/>
                </a:tc>
                <a:tc>
                  <a:txBody>
                    <a:bodyPr/>
                    <a:lstStyle/>
                    <a:p>
                      <a:r>
                        <a:rPr lang="en-GB" sz="2800" dirty="0"/>
                        <a:t>850</a:t>
                      </a:r>
                    </a:p>
                  </a:txBody>
                  <a:tcPr/>
                </a:tc>
                <a:tc>
                  <a:txBody>
                    <a:bodyPr/>
                    <a:lstStyle/>
                    <a:p>
                      <a:r>
                        <a:rPr lang="en-GB" sz="2800" dirty="0"/>
                        <a:t>1300</a:t>
                      </a:r>
                    </a:p>
                  </a:txBody>
                  <a:tcPr/>
                </a:tc>
                <a:tc>
                  <a:txBody>
                    <a:bodyPr/>
                    <a:lstStyle/>
                    <a:p>
                      <a:r>
                        <a:rPr lang="en-GB" sz="2800" dirty="0"/>
                        <a:t>1490</a:t>
                      </a:r>
                    </a:p>
                  </a:txBody>
                  <a:tcPr/>
                </a:tc>
                <a:tc>
                  <a:txBody>
                    <a:bodyPr/>
                    <a:lstStyle/>
                    <a:p>
                      <a:r>
                        <a:rPr lang="en-GB" sz="2800" dirty="0"/>
                        <a:t>1430</a:t>
                      </a:r>
                    </a:p>
                  </a:txBody>
                  <a:tcPr/>
                </a:tc>
                <a:extLst>
                  <a:ext uri="{0D108BD9-81ED-4DB2-BD59-A6C34878D82A}">
                    <a16:rowId xmlns:a16="http://schemas.microsoft.com/office/drawing/2014/main" val="2574893911"/>
                  </a:ext>
                </a:extLst>
              </a:tr>
              <a:tr h="370840">
                <a:tc>
                  <a:txBody>
                    <a:bodyPr/>
                    <a:lstStyle/>
                    <a:p>
                      <a:r>
                        <a:rPr lang="en-GB" sz="2800" dirty="0"/>
                        <a:t>Total revenue </a:t>
                      </a:r>
                    </a:p>
                  </a:txBody>
                  <a:tcPr/>
                </a:tc>
                <a:tc>
                  <a:txBody>
                    <a:bodyPr/>
                    <a:lstStyle/>
                    <a:p>
                      <a:r>
                        <a:rPr lang="en-GB" sz="2800" dirty="0"/>
                        <a:t>600</a:t>
                      </a:r>
                    </a:p>
                  </a:txBody>
                  <a:tcPr/>
                </a:tc>
                <a:tc>
                  <a:txBody>
                    <a:bodyPr/>
                    <a:lstStyle/>
                    <a:p>
                      <a:r>
                        <a:rPr lang="en-GB" sz="2800" dirty="0"/>
                        <a:t>1800</a:t>
                      </a:r>
                    </a:p>
                  </a:txBody>
                  <a:tcPr/>
                </a:tc>
                <a:tc>
                  <a:txBody>
                    <a:bodyPr/>
                    <a:lstStyle/>
                    <a:p>
                      <a:r>
                        <a:rPr lang="en-GB" sz="2800" dirty="0"/>
                        <a:t>2600</a:t>
                      </a:r>
                    </a:p>
                  </a:txBody>
                  <a:tcPr/>
                </a:tc>
                <a:tc>
                  <a:txBody>
                    <a:bodyPr/>
                    <a:lstStyle/>
                    <a:p>
                      <a:r>
                        <a:rPr lang="en-GB" sz="2800" dirty="0"/>
                        <a:t>3600</a:t>
                      </a:r>
                    </a:p>
                  </a:txBody>
                  <a:tcPr/>
                </a:tc>
                <a:tc>
                  <a:txBody>
                    <a:bodyPr/>
                    <a:lstStyle/>
                    <a:p>
                      <a:r>
                        <a:rPr lang="en-GB" sz="2800" dirty="0"/>
                        <a:t>4090</a:t>
                      </a:r>
                    </a:p>
                  </a:txBody>
                  <a:tcPr/>
                </a:tc>
                <a:tc>
                  <a:txBody>
                    <a:bodyPr/>
                    <a:lstStyle/>
                    <a:p>
                      <a:r>
                        <a:rPr lang="en-GB" sz="2800" dirty="0"/>
                        <a:t>4430</a:t>
                      </a:r>
                    </a:p>
                  </a:txBody>
                  <a:tcPr/>
                </a:tc>
                <a:extLst>
                  <a:ext uri="{0D108BD9-81ED-4DB2-BD59-A6C34878D82A}">
                    <a16:rowId xmlns:a16="http://schemas.microsoft.com/office/drawing/2014/main" val="2006503566"/>
                  </a:ext>
                </a:extLst>
              </a:tr>
            </a:tbl>
          </a:graphicData>
        </a:graphic>
      </p:graphicFrame>
      <p:sp>
        <p:nvSpPr>
          <p:cNvPr id="4" name="Rectangle 3"/>
          <p:cNvSpPr/>
          <p:nvPr/>
        </p:nvSpPr>
        <p:spPr>
          <a:xfrm>
            <a:off x="1456995" y="295572"/>
            <a:ext cx="87350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flow forecast – Revenue </a:t>
            </a:r>
          </a:p>
        </p:txBody>
      </p:sp>
    </p:spTree>
    <p:extLst>
      <p:ext uri="{BB962C8B-B14F-4D97-AF65-F5344CB8AC3E}">
        <p14:creationId xmlns:p14="http://schemas.microsoft.com/office/powerpoint/2010/main" val="291629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445" y="1308824"/>
            <a:ext cx="9144000" cy="4832092"/>
          </a:xfrm>
          <a:prstGeom prst="rect">
            <a:avLst/>
          </a:prstGeom>
        </p:spPr>
        <p:txBody>
          <a:bodyPr wrap="square">
            <a:spAutoFit/>
          </a:bodyPr>
          <a:lstStyle/>
          <a:p>
            <a:r>
              <a:rPr lang="en-GB" sz="2800" dirty="0"/>
              <a:t>Under expenses or expenditure all of the money spent by a business within a time period is shown. This is the money flowing out of the business.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There are many different types of expenditure – some of the more common types are shown on the cash flow forecast. </a:t>
            </a:r>
            <a:endParaRPr lang="en-GB" sz="2800" dirty="0"/>
          </a:p>
        </p:txBody>
      </p:sp>
      <p:sp>
        <p:nvSpPr>
          <p:cNvPr id="3" name="Rectangle 2"/>
          <p:cNvSpPr/>
          <p:nvPr/>
        </p:nvSpPr>
        <p:spPr>
          <a:xfrm>
            <a:off x="4180326" y="266998"/>
            <a:ext cx="283122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Expenses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239000" y="2484120"/>
            <a:ext cx="2305050" cy="2305050"/>
          </a:xfrm>
          <a:prstGeom prst="rect">
            <a:avLst/>
          </a:prstGeom>
        </p:spPr>
      </p:pic>
      <p:pic>
        <p:nvPicPr>
          <p:cNvPr id="5" name="Picture 4"/>
          <p:cNvPicPr>
            <a:picLocks noChangeAspect="1"/>
          </p:cNvPicPr>
          <p:nvPr/>
        </p:nvPicPr>
        <p:blipFill>
          <a:blip r:embed="rId3"/>
          <a:stretch>
            <a:fillRect/>
          </a:stretch>
        </p:blipFill>
        <p:spPr>
          <a:xfrm>
            <a:off x="2196465" y="3160395"/>
            <a:ext cx="2800350" cy="1628775"/>
          </a:xfrm>
          <a:prstGeom prst="rect">
            <a:avLst/>
          </a:prstGeom>
        </p:spPr>
      </p:pic>
    </p:spTree>
    <p:extLst>
      <p:ext uri="{BB962C8B-B14F-4D97-AF65-F5344CB8AC3E}">
        <p14:creationId xmlns:p14="http://schemas.microsoft.com/office/powerpoint/2010/main" val="1019297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2242</Words>
  <Application>Microsoft Office PowerPoint</Application>
  <PresentationFormat>Widescreen</PresentationFormat>
  <Paragraphs>384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17</cp:revision>
  <dcterms:created xsi:type="dcterms:W3CDTF">2016-11-18T14:28:25Z</dcterms:created>
  <dcterms:modified xsi:type="dcterms:W3CDTF">2016-11-18T17:11:33Z</dcterms:modified>
</cp:coreProperties>
</file>